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38"/>
  </p:notesMasterIdLst>
  <p:sldIdLst>
    <p:sldId id="384" r:id="rId2"/>
    <p:sldId id="388" r:id="rId3"/>
    <p:sldId id="389" r:id="rId4"/>
    <p:sldId id="259" r:id="rId5"/>
    <p:sldId id="260" r:id="rId6"/>
    <p:sldId id="286" r:id="rId7"/>
    <p:sldId id="262" r:id="rId8"/>
    <p:sldId id="263" r:id="rId9"/>
    <p:sldId id="264" r:id="rId10"/>
    <p:sldId id="265" r:id="rId11"/>
    <p:sldId id="295" r:id="rId12"/>
    <p:sldId id="266" r:id="rId13"/>
    <p:sldId id="283" r:id="rId14"/>
    <p:sldId id="269" r:id="rId15"/>
    <p:sldId id="270" r:id="rId16"/>
    <p:sldId id="271" r:id="rId17"/>
    <p:sldId id="273" r:id="rId18"/>
    <p:sldId id="274" r:id="rId19"/>
    <p:sldId id="275" r:id="rId20"/>
    <p:sldId id="287" r:id="rId21"/>
    <p:sldId id="276" r:id="rId22"/>
    <p:sldId id="277" r:id="rId23"/>
    <p:sldId id="278" r:id="rId24"/>
    <p:sldId id="279" r:id="rId25"/>
    <p:sldId id="288" r:id="rId26"/>
    <p:sldId id="289" r:id="rId27"/>
    <p:sldId id="290" r:id="rId28"/>
    <p:sldId id="291" r:id="rId29"/>
    <p:sldId id="292" r:id="rId30"/>
    <p:sldId id="294" r:id="rId31"/>
    <p:sldId id="293" r:id="rId32"/>
    <p:sldId id="258" r:id="rId33"/>
    <p:sldId id="330" r:id="rId34"/>
    <p:sldId id="328" r:id="rId35"/>
    <p:sldId id="331" r:id="rId36"/>
    <p:sldId id="282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6298"/>
    <a:srgbClr val="EE9F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4" autoAdjust="0"/>
    <p:restoredTop sz="94660"/>
  </p:normalViewPr>
  <p:slideViewPr>
    <p:cSldViewPr snapToGrid="0">
      <p:cViewPr varScale="1">
        <p:scale>
          <a:sx n="48" d="100"/>
          <a:sy n="48" d="100"/>
        </p:scale>
        <p:origin x="72" y="1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01320-4944-4938-A9CF-048AA6FA46B3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1862E3-7D78-41F0-B3E5-390639552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497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862E3-7D78-41F0-B3E5-3906395523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422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862E3-7D78-41F0-B3E5-39063955237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493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862E3-7D78-41F0-B3E5-39063955237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354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862E3-7D78-41F0-B3E5-39063955237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4469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862E3-7D78-41F0-B3E5-39063955237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183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862E3-7D78-41F0-B3E5-39063955237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9490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862E3-7D78-41F0-B3E5-39063955237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9259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862E3-7D78-41F0-B3E5-39063955237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5336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862E3-7D78-41F0-B3E5-39063955237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9058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7DE2939-6232-4755-A2A8-42A102347F00}" type="slidenum">
              <a:rPr lang="en-US" altLang="ko-KR" smtClean="0"/>
              <a:pPr/>
              <a:t>18</a:t>
            </a:fld>
            <a:endParaRPr lang="en-US" altLang="ko-KR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879132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C74026FB-DA09-48F9-AFD4-3A342F117200}" type="slidenum">
              <a:rPr lang="en-US" altLang="ko-KR" smtClean="0"/>
              <a:pPr/>
              <a:t>19</a:t>
            </a:fld>
            <a:endParaRPr lang="en-US" altLang="ko-KR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259463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E70A162-F285-4991-BF8E-26281BF06A6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5897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862E3-7D78-41F0-B3E5-39063955237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3884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862E3-7D78-41F0-B3E5-39063955237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3751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1BCA5FF8-0F0B-49F1-B575-E9EAF069A4D4}" type="slidenum">
              <a:rPr lang="en-US" altLang="ko-KR" smtClean="0"/>
              <a:pPr/>
              <a:t>22</a:t>
            </a:fld>
            <a:endParaRPr lang="en-US" altLang="ko-KR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122808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EE7A4946-D58B-4C05-9FD7-8291A894F16C}" type="slidenum">
              <a:rPr lang="en-US" altLang="ko-KR" smtClean="0"/>
              <a:pPr/>
              <a:t>23</a:t>
            </a:fld>
            <a:endParaRPr lang="en-US" altLang="ko-KR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3719246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862E3-7D78-41F0-B3E5-39063955237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5634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862E3-7D78-41F0-B3E5-39063955237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8807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862E3-7D78-41F0-B3E5-39063955237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6929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862E3-7D78-41F0-B3E5-39063955237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4999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862E3-7D78-41F0-B3E5-390639552379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2708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862E3-7D78-41F0-B3E5-390639552379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027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862E3-7D78-41F0-B3E5-39063955237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9519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862E3-7D78-41F0-B3E5-390639552379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9697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862E3-7D78-41F0-B3E5-390639552379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8899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862E3-7D78-41F0-B3E5-390639552379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412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F1BC839-B46E-45DE-8CF6-D2031F22C86B}" type="slidenum">
              <a:rPr lang="en-US" altLang="ko-KR" smtClean="0"/>
              <a:pPr/>
              <a:t>4</a:t>
            </a:fld>
            <a:endParaRPr lang="en-US" altLang="ko-KR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75437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862E3-7D78-41F0-B3E5-39063955237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263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862E3-7D78-41F0-B3E5-39063955237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525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862E3-7D78-41F0-B3E5-39063955237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622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862E3-7D78-41F0-B3E5-39063955237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177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DBCB92EB-DFAA-4515-BE71-824DF0F02B01}" type="slidenum">
              <a:rPr lang="en-US" altLang="ko-KR" smtClean="0"/>
              <a:pPr/>
              <a:t>9</a:t>
            </a:fld>
            <a:endParaRPr lang="en-US" altLang="ko-KR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076045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734D0D0-0DCE-4548-80FB-71FF3A5F3B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37" y="69850"/>
            <a:ext cx="10537602" cy="6718300"/>
          </a:xfrm>
          <a:prstGeom prst="rect">
            <a:avLst/>
          </a:prstGeom>
          <a:pattFill prst="pct25">
            <a:fgClr>
              <a:schemeClr val="accent1"/>
            </a:fgClr>
            <a:bgClr>
              <a:schemeClr val="bg1"/>
            </a:bgClr>
          </a:pattFill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D065DB0-B3C0-4462-8379-28A58C5BB6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54" t="35230" b="34991"/>
          <a:stretch/>
        </p:blipFill>
        <p:spPr>
          <a:xfrm>
            <a:off x="8856632" y="6312605"/>
            <a:ext cx="2579607" cy="4755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28799"/>
            <a:ext cx="9144000" cy="1681163"/>
          </a:xfrm>
          <a:solidFill>
            <a:schemeClr val="accent1">
              <a:lumMod val="20000"/>
              <a:lumOff val="80000"/>
              <a:alpha val="70000"/>
            </a:schemeClr>
          </a:solidFill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tx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2762" y="4455458"/>
            <a:ext cx="5169352" cy="1294712"/>
          </a:xfr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0520-CF0B-4213-AE7A-4B325371EF51}" type="datetime1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7631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339"/>
            <a:ext cx="10515600" cy="638143"/>
          </a:xfr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65701"/>
            <a:ext cx="10515600" cy="5458899"/>
          </a:xfr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solidFill>
                  <a:schemeClr val="tx2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solidFill>
                  <a:schemeClr val="tx2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solidFill>
                  <a:schemeClr val="tx2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fld id="{379D33F1-B78F-4F1B-9D64-FD203BB8CF0C}" type="datetime1">
              <a:rPr lang="ko-KR" altLang="en-US" smtClean="0"/>
              <a:pPr/>
              <a:t>2022-05-03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fld id="{9C9B3298-2095-4B78-B0E8-A466356F5ED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8F61C8C-C64D-45E4-AFEB-15D287C162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128339"/>
            <a:ext cx="591519" cy="591519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99DD9F1-5F78-483B-8279-C10C67BD8BBA}"/>
              </a:ext>
            </a:extLst>
          </p:cNvPr>
          <p:cNvCxnSpPr>
            <a:cxnSpLocks/>
          </p:cNvCxnSpPr>
          <p:nvPr userDrawn="1"/>
        </p:nvCxnSpPr>
        <p:spPr>
          <a:xfrm>
            <a:off x="838200" y="818565"/>
            <a:ext cx="10515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700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93343"/>
            <a:ext cx="5181600" cy="538403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893343"/>
            <a:ext cx="5181600" cy="538403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18CFB-B768-43FC-901C-86076AC65C88}" type="datetime1">
              <a:rPr lang="ko-KR" altLang="en-US" smtClean="0"/>
              <a:pPr/>
              <a:t>2022-05-03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9781E7C-F5D8-4AAF-B9F1-80CE4BB7AA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128339"/>
            <a:ext cx="591519" cy="591519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D5AD52E-6CF7-4E8C-AA40-7B30BF0D9808}"/>
              </a:ext>
            </a:extLst>
          </p:cNvPr>
          <p:cNvCxnSpPr>
            <a:cxnSpLocks/>
          </p:cNvCxnSpPr>
          <p:nvPr userDrawn="1"/>
        </p:nvCxnSpPr>
        <p:spPr>
          <a:xfrm>
            <a:off x="838200" y="818565"/>
            <a:ext cx="10515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7A59AE9A-96AA-471F-8574-8047D1388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339"/>
            <a:ext cx="10515600" cy="638143"/>
          </a:xfr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269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소스보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369"/>
            <a:ext cx="10515600" cy="456278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FE70-D6EE-4822-8260-A26592481954}" type="datetime1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8200" y="640016"/>
            <a:ext cx="10515600" cy="567223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AB8324-C1E2-4F99-A4D6-9029EEE20D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01" y="157357"/>
            <a:ext cx="335666" cy="335666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B8AB5CC-2747-41D8-ADDA-C2B3CDDFA94D}"/>
              </a:ext>
            </a:extLst>
          </p:cNvPr>
          <p:cNvCxnSpPr>
            <a:cxnSpLocks/>
          </p:cNvCxnSpPr>
          <p:nvPr userDrawn="1"/>
        </p:nvCxnSpPr>
        <p:spPr>
          <a:xfrm>
            <a:off x="838200" y="585943"/>
            <a:ext cx="10515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758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3149-ACF2-42CA-AB90-36762BF8387F}" type="datetime1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935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28339"/>
            <a:ext cx="10515600" cy="712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25975"/>
            <a:ext cx="10515600" cy="5398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230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fld id="{E46094C3-A5C5-4FC3-BC05-13A46E5A1991}" type="datetime1">
              <a:rPr lang="ko-KR" altLang="en-US" smtClean="0"/>
              <a:t>2022-05-03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230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423025"/>
            <a:ext cx="628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fld id="{9C9B3298-2095-4B78-B0E8-A466356F5E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690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2" r:id="rId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>
              <a:lumMod val="50000"/>
            </a:schemeClr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Wingdings" panose="05000000000000000000" pitchFamily="2" charset="2"/>
        <a:buChar char="§"/>
        <a:defRPr sz="3200" b="1" kern="1200">
          <a:solidFill>
            <a:schemeClr val="accent1">
              <a:lumMod val="50000"/>
            </a:schemeClr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accent1">
              <a:lumMod val="75000"/>
            </a:schemeClr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accent1">
              <a:lumMod val="75000"/>
            </a:schemeClr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accent1">
              <a:lumMod val="75000"/>
            </a:schemeClr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41EBC-9EC3-4799-B819-2EEE43C337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JPMS</a:t>
            </a:r>
            <a:b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4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(Java</a:t>
            </a:r>
            <a:r>
              <a:rPr lang="ko-KR" altLang="en-US" sz="4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4900" dirty="0"/>
              <a:t>Platform Module System)</a:t>
            </a:r>
            <a:endParaRPr lang="ko-KR" altLang="en-US" sz="4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018CD5-A3DA-4419-AADA-B663591172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egyou@induk.ac.kr</a:t>
            </a: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lms.induk.ac.kr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7670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절대 경로 </a:t>
            </a:r>
            <a:r>
              <a:rPr lang="en-US" altLang="ko-KR" dirty="0"/>
              <a:t>vs. </a:t>
            </a:r>
            <a:r>
              <a:rPr lang="ko-KR" altLang="en-US" dirty="0"/>
              <a:t>상대 경로</a:t>
            </a:r>
            <a:endParaRPr lang="ko-KR" altLang="en-US" sz="3100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B3D544E-87CB-489C-BBC4-1CE897A92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다른 패키지 </a:t>
            </a:r>
            <a:r>
              <a:rPr lang="en-US" altLang="ko-KR" dirty="0"/>
              <a:t>or </a:t>
            </a:r>
            <a:r>
              <a:rPr lang="ko-KR" altLang="en-US" dirty="0"/>
              <a:t>상속 관계 테스트</a:t>
            </a:r>
            <a:endParaRPr lang="en-US" altLang="ko-KR" dirty="0"/>
          </a:p>
          <a:p>
            <a:pPr lvl="1"/>
            <a:r>
              <a:rPr lang="en-US" altLang="ko-KR" dirty="0" err="1"/>
              <a:t>iducs.java.other.OPInheritance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25604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0EF44F-B50A-4354-B87D-3F20FF1FF90A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1484504" y="2320068"/>
            <a:ext cx="9869296" cy="202528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normAutofit/>
          </a:bodyPr>
          <a:lstStyle>
            <a:lvl1pPr marL="0" indent="0" algn="l" defTabSz="360000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>
                    <a:lumMod val="50000"/>
                  </a:schemeClr>
                </a:solidFill>
                <a:latin typeface="굴림체" pitchFamily="49" charset="-127"/>
                <a:ea typeface="굴림체" pitchFamily="49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/>
              <a:t>package </a:t>
            </a:r>
            <a:r>
              <a:rPr lang="en-US" altLang="ko-KR" dirty="0" err="1"/>
              <a:t>iducs.java.other</a:t>
            </a:r>
            <a:r>
              <a:rPr lang="en-US" altLang="ko-KR" dirty="0"/>
              <a:t>;</a:t>
            </a:r>
          </a:p>
          <a:p>
            <a:pPr>
              <a:defRPr/>
            </a:pPr>
            <a:r>
              <a:rPr lang="en-US" altLang="ko-KR" dirty="0"/>
              <a:t>public class </a:t>
            </a:r>
            <a:r>
              <a:rPr lang="en-US" altLang="ko-KR" dirty="0" err="1"/>
              <a:t>OPNoInheritance</a:t>
            </a:r>
            <a:r>
              <a:rPr lang="en-US" altLang="ko-KR" dirty="0"/>
              <a:t> {</a:t>
            </a:r>
          </a:p>
          <a:p>
            <a:pPr>
              <a:defRPr/>
            </a:pPr>
            <a:r>
              <a:rPr lang="en-US" altLang="ko-KR" dirty="0"/>
              <a:t>	String </a:t>
            </a:r>
            <a:r>
              <a:rPr lang="en-US" altLang="ko-KR" dirty="0" err="1"/>
              <a:t>defaultVal</a:t>
            </a:r>
            <a:r>
              <a:rPr lang="en-US" altLang="ko-KR" dirty="0"/>
              <a:t> = "default : other, no inherit";</a:t>
            </a:r>
          </a:p>
          <a:p>
            <a:pPr>
              <a:defRPr/>
            </a:pPr>
            <a:r>
              <a:rPr lang="en-US" altLang="ko-KR" dirty="0"/>
              <a:t>	protected String </a:t>
            </a:r>
            <a:r>
              <a:rPr lang="en-US" altLang="ko-KR" dirty="0" err="1"/>
              <a:t>protectedVal</a:t>
            </a:r>
            <a:r>
              <a:rPr lang="en-US" altLang="ko-KR" dirty="0"/>
              <a:t> = "protected : other, no inherit";</a:t>
            </a:r>
          </a:p>
          <a:p>
            <a:pPr>
              <a:defRPr/>
            </a:pPr>
            <a:r>
              <a:rPr lang="en-US" altLang="ko-KR" dirty="0"/>
              <a:t>	public String </a:t>
            </a:r>
            <a:r>
              <a:rPr lang="en-US" altLang="ko-KR" dirty="0" err="1"/>
              <a:t>publicVal</a:t>
            </a:r>
            <a:r>
              <a:rPr lang="en-US" altLang="ko-KR" dirty="0"/>
              <a:t> = "public : other, no inherit";</a:t>
            </a:r>
          </a:p>
          <a:p>
            <a:pPr>
              <a:defRPr/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1431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FF221-85E7-4CD0-B379-3C278AF3F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E1F704-2FB8-455F-82F8-65B4B9209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3613"/>
            <a:ext cx="10515600" cy="5336628"/>
          </a:xfrm>
        </p:spPr>
        <p:txBody>
          <a:bodyPr/>
          <a:lstStyle/>
          <a:p>
            <a:r>
              <a:rPr lang="ko-KR" altLang="en-US" dirty="0"/>
              <a:t>같은 패키지 테스트</a:t>
            </a:r>
            <a:endParaRPr lang="en-US" altLang="ko-KR" dirty="0"/>
          </a:p>
          <a:p>
            <a:pPr lvl="1"/>
            <a:r>
              <a:rPr lang="en-US" altLang="ko-KR" dirty="0" err="1"/>
              <a:t>iducs.java.pack.SamePackage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64A5B6-3DE3-4313-9E46-AAA2A9924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09D2BE9-9614-437C-87F2-C663DFAC94FC}"/>
              </a:ext>
            </a:extLst>
          </p:cNvPr>
          <p:cNvSpPr txBox="1">
            <a:spLocks/>
          </p:cNvSpPr>
          <p:nvPr/>
        </p:nvSpPr>
        <p:spPr bwMode="auto">
          <a:xfrm>
            <a:off x="1422401" y="2150604"/>
            <a:ext cx="9931400" cy="3843796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marL="0" indent="0" algn="l" defTabSz="360000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>
                    <a:lumMod val="50000"/>
                  </a:schemeClr>
                </a:solidFill>
                <a:latin typeface="굴림체" pitchFamily="49" charset="-127"/>
                <a:ea typeface="굴림체" pitchFamily="49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/>
              <a:t>package </a:t>
            </a:r>
            <a:r>
              <a:rPr lang="en-US" altLang="ko-KR" dirty="0" err="1"/>
              <a:t>iducs.java.pack</a:t>
            </a:r>
            <a:r>
              <a:rPr lang="en-US" altLang="ko-KR" dirty="0"/>
              <a:t>;</a:t>
            </a:r>
          </a:p>
          <a:p>
            <a:pPr>
              <a:defRPr/>
            </a:pPr>
            <a:r>
              <a:rPr lang="en-US" altLang="ko-KR" dirty="0"/>
              <a:t>public class </a:t>
            </a:r>
            <a:r>
              <a:rPr lang="en-US" altLang="ko-KR" dirty="0" err="1"/>
              <a:t>SamePackage</a:t>
            </a:r>
            <a:r>
              <a:rPr lang="en-US" altLang="ko-KR" dirty="0"/>
              <a:t> {</a:t>
            </a:r>
          </a:p>
          <a:p>
            <a:pPr>
              <a:defRPr/>
            </a:pPr>
            <a:r>
              <a:rPr lang="en-US" altLang="ko-KR" dirty="0"/>
              <a:t>	private String </a:t>
            </a:r>
            <a:r>
              <a:rPr lang="en-US" altLang="ko-KR" dirty="0" err="1"/>
              <a:t>privateVal</a:t>
            </a:r>
            <a:r>
              <a:rPr lang="en-US" altLang="ko-KR" dirty="0"/>
              <a:t>; // </a:t>
            </a:r>
            <a:r>
              <a:rPr lang="ko-KR" altLang="en-US" dirty="0"/>
              <a:t>클래스 내부에서만 접근 가능함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en-US" altLang="ko-KR" dirty="0"/>
              <a:t>	String </a:t>
            </a:r>
            <a:r>
              <a:rPr lang="en-US" altLang="ko-KR" dirty="0" err="1"/>
              <a:t>defaultVal</a:t>
            </a:r>
            <a:r>
              <a:rPr lang="en-US" altLang="ko-KR" dirty="0"/>
              <a:t> = "default : same package";</a:t>
            </a:r>
          </a:p>
          <a:p>
            <a:pPr>
              <a:defRPr/>
            </a:pPr>
            <a:r>
              <a:rPr lang="en-US" altLang="ko-KR" dirty="0"/>
              <a:t>	protected String </a:t>
            </a:r>
            <a:r>
              <a:rPr lang="en-US" altLang="ko-KR" dirty="0" err="1"/>
              <a:t>protectedVal</a:t>
            </a:r>
            <a:r>
              <a:rPr lang="en-US" altLang="ko-KR" dirty="0"/>
              <a:t> = "protected : same package";</a:t>
            </a:r>
          </a:p>
          <a:p>
            <a:pPr>
              <a:defRPr/>
            </a:pPr>
            <a:r>
              <a:rPr lang="en-US" altLang="ko-KR" dirty="0"/>
              <a:t>	public String </a:t>
            </a:r>
            <a:r>
              <a:rPr lang="en-US" altLang="ko-KR" dirty="0" err="1"/>
              <a:t>publicVal</a:t>
            </a:r>
            <a:r>
              <a:rPr lang="en-US" altLang="ko-KR" dirty="0"/>
              <a:t> = "public : same package";</a:t>
            </a:r>
            <a:br>
              <a:rPr lang="en-US" altLang="ko-KR" dirty="0"/>
            </a:br>
            <a:r>
              <a:rPr lang="en-US" altLang="ko-KR" dirty="0"/>
              <a:t>	public void print() {</a:t>
            </a:r>
          </a:p>
          <a:p>
            <a:pPr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privateVal</a:t>
            </a:r>
            <a:r>
              <a:rPr lang="en-US" altLang="ko-KR" dirty="0"/>
              <a:t> = "private : in class";</a:t>
            </a:r>
          </a:p>
          <a:p>
            <a:pPr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privateVal</a:t>
            </a:r>
            <a:r>
              <a:rPr lang="en-US" altLang="ko-KR" dirty="0"/>
              <a:t>);</a:t>
            </a:r>
          </a:p>
          <a:p>
            <a:pPr>
              <a:defRPr/>
            </a:pPr>
            <a:r>
              <a:rPr lang="en-US" altLang="ko-KR" dirty="0"/>
              <a:t>	}</a:t>
            </a:r>
          </a:p>
          <a:p>
            <a:pPr>
              <a:defRPr/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0869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절대 경로를 이용한 사용</a:t>
            </a:r>
            <a:endParaRPr lang="en-US" altLang="ko-KR" dirty="0"/>
          </a:p>
        </p:txBody>
      </p:sp>
      <p:sp>
        <p:nvSpPr>
          <p:cNvPr id="26628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FBE157-41E1-4DCC-B5EF-EE289A6E63E9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>
              <a:defRPr/>
            </a:pPr>
            <a:r>
              <a:rPr lang="ko-KR" altLang="en-US" dirty="0"/>
              <a:t>클래스가 속한 패키지 이름도 기술해야 한다</a:t>
            </a:r>
            <a:r>
              <a:rPr lang="en-US" altLang="ko-KR" dirty="0"/>
              <a:t>.</a:t>
            </a:r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ko-KR" altLang="en-US" dirty="0"/>
          </a:p>
        </p:txBody>
      </p:sp>
      <p:sp>
        <p:nvSpPr>
          <p:cNvPr id="6" name="내용 개체 틀 5"/>
          <p:cNvSpPr txBox="1">
            <a:spLocks/>
          </p:cNvSpPr>
          <p:nvPr/>
        </p:nvSpPr>
        <p:spPr bwMode="auto">
          <a:xfrm>
            <a:off x="1703389" y="2205039"/>
            <a:ext cx="8785225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b="1" kern="120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b="1" kern="120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1" kern="120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 kern="120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 kern="120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altLang="ko-KR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703386" y="1594338"/>
            <a:ext cx="10753968" cy="476201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normAutofit/>
          </a:bodyPr>
          <a:lstStyle>
            <a:lvl1pPr marL="0" indent="0" algn="l" defTabSz="360000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>
                    <a:lumMod val="50000"/>
                  </a:schemeClr>
                </a:solidFill>
                <a:latin typeface="굴림체" pitchFamily="49" charset="-127"/>
                <a:ea typeface="굴림체" pitchFamily="49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/>
              <a:t>package </a:t>
            </a:r>
            <a:r>
              <a:rPr lang="en-US" altLang="ko-KR" dirty="0" err="1"/>
              <a:t>iducs.java.pack</a:t>
            </a:r>
            <a:r>
              <a:rPr lang="en-US" altLang="ko-KR" dirty="0"/>
              <a:t>; // </a:t>
            </a:r>
            <a:r>
              <a:rPr lang="ko-KR" altLang="en-US" dirty="0"/>
              <a:t>다른 패키지 선언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public class </a:t>
            </a:r>
            <a:r>
              <a:rPr lang="en-US" altLang="ko-KR" dirty="0" err="1"/>
              <a:t>AbsolutePath</a:t>
            </a:r>
            <a:r>
              <a:rPr lang="en-US" altLang="ko-KR" dirty="0"/>
              <a:t> { </a:t>
            </a:r>
          </a:p>
          <a:p>
            <a:pPr>
              <a:defRPr/>
            </a:pPr>
            <a:r>
              <a:rPr lang="en-US" altLang="ko-KR" dirty="0"/>
              <a:t>    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pPr>
              <a:defRPr/>
            </a:pPr>
            <a:r>
              <a:rPr lang="en-US" altLang="ko-KR" dirty="0"/>
              <a:t>		 </a:t>
            </a:r>
            <a:r>
              <a:rPr lang="en-US" altLang="ko-KR" dirty="0" err="1"/>
              <a:t>SamePackage</a:t>
            </a:r>
            <a:r>
              <a:rPr lang="en-US" altLang="ko-KR" dirty="0"/>
              <a:t> </a:t>
            </a:r>
            <a:r>
              <a:rPr lang="en-US" altLang="ko-KR" dirty="0" err="1"/>
              <a:t>sp</a:t>
            </a:r>
            <a:r>
              <a:rPr lang="en-US" altLang="ko-KR" dirty="0"/>
              <a:t> = new </a:t>
            </a:r>
            <a:r>
              <a:rPr lang="en-US" altLang="ko-KR" dirty="0" err="1"/>
              <a:t>SamePackage</a:t>
            </a:r>
            <a:r>
              <a:rPr lang="en-US" altLang="ko-KR" dirty="0"/>
              <a:t>(); // </a:t>
            </a:r>
            <a:r>
              <a:rPr lang="ko-KR" altLang="en-US" dirty="0"/>
              <a:t>같은 패키지이므로 </a:t>
            </a:r>
            <a:r>
              <a:rPr lang="en-US" altLang="ko-KR" dirty="0"/>
              <a:t>import </a:t>
            </a:r>
            <a:r>
              <a:rPr lang="ko-KR" altLang="en-US" dirty="0"/>
              <a:t>필요 없음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		 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sp.defaultVal</a:t>
            </a:r>
            <a:r>
              <a:rPr lang="en-US" altLang="ko-KR" dirty="0"/>
              <a:t>);</a:t>
            </a:r>
          </a:p>
          <a:p>
            <a:pPr>
              <a:defRPr/>
            </a:pPr>
            <a:r>
              <a:rPr lang="en-US" altLang="ko-KR" dirty="0"/>
              <a:t>		 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sp.protectedVal</a:t>
            </a:r>
            <a:r>
              <a:rPr lang="en-US" altLang="ko-KR" dirty="0"/>
              <a:t>);</a:t>
            </a:r>
          </a:p>
          <a:p>
            <a:pPr>
              <a:defRPr/>
            </a:pPr>
            <a:r>
              <a:rPr lang="en-US" altLang="ko-KR" dirty="0"/>
              <a:t>		 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sp.publicVal</a:t>
            </a:r>
            <a:r>
              <a:rPr lang="en-US" altLang="ko-KR" dirty="0"/>
              <a:t>);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        </a:t>
            </a:r>
            <a:r>
              <a:rPr lang="en-US" altLang="ko-KR" dirty="0" err="1">
                <a:solidFill>
                  <a:schemeClr val="tx2"/>
                </a:solidFill>
              </a:rPr>
              <a:t>iducs.induk.other.OPInheritance</a:t>
            </a:r>
            <a:r>
              <a:rPr lang="en-US" altLang="ko-KR" dirty="0">
                <a:solidFill>
                  <a:schemeClr val="tx2"/>
                </a:solidFill>
              </a:rPr>
              <a:t> </a:t>
            </a:r>
            <a:r>
              <a:rPr lang="en-US" altLang="ko-KR" dirty="0" err="1">
                <a:solidFill>
                  <a:schemeClr val="tx2"/>
                </a:solidFill>
              </a:rPr>
              <a:t>opni</a:t>
            </a:r>
            <a:r>
              <a:rPr lang="en-US" altLang="ko-KR" dirty="0">
                <a:solidFill>
                  <a:schemeClr val="tx2"/>
                </a:solidFill>
              </a:rPr>
              <a:t> = new </a:t>
            </a:r>
            <a:r>
              <a:rPr lang="en-US" altLang="ko-KR" dirty="0" err="1">
                <a:solidFill>
                  <a:schemeClr val="tx2"/>
                </a:solidFill>
              </a:rPr>
              <a:t>iducs.induk.other.OPInheritance</a:t>
            </a:r>
            <a:r>
              <a:rPr lang="en-US" altLang="ko-KR" dirty="0">
                <a:solidFill>
                  <a:schemeClr val="tx2"/>
                </a:solidFill>
              </a:rPr>
              <a:t>();</a:t>
            </a:r>
          </a:p>
          <a:p>
            <a:pPr>
              <a:defRPr/>
            </a:pPr>
            <a:r>
              <a:rPr lang="en-US" altLang="ko-KR" dirty="0"/>
              <a:t>        // 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opni.defaultVal</a:t>
            </a:r>
            <a:r>
              <a:rPr lang="en-US" altLang="ko-KR" dirty="0"/>
              <a:t>); // default is invisible</a:t>
            </a:r>
          </a:p>
          <a:p>
            <a:pPr>
              <a:defRPr/>
            </a:pPr>
            <a:r>
              <a:rPr lang="en-US" altLang="ko-KR" dirty="0"/>
              <a:t>        // 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opni.protectedVal</a:t>
            </a:r>
            <a:r>
              <a:rPr lang="en-US" altLang="ko-KR" dirty="0"/>
              <a:t>); // protected is invisible</a:t>
            </a:r>
          </a:p>
          <a:p>
            <a:pPr>
              <a:defRPr/>
            </a:pPr>
            <a:r>
              <a:rPr lang="en-US" altLang="ko-KR" dirty="0"/>
              <a:t>   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opni.publicVal</a:t>
            </a:r>
            <a:r>
              <a:rPr lang="en-US" altLang="ko-KR" dirty="0"/>
              <a:t>);</a:t>
            </a:r>
          </a:p>
          <a:p>
            <a:pPr>
              <a:defRPr/>
            </a:pPr>
            <a:r>
              <a:rPr lang="en-US" altLang="ko-KR" dirty="0"/>
              <a:t>    }</a:t>
            </a:r>
          </a:p>
          <a:p>
            <a:pPr>
              <a:defRPr/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1853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상대 경로의 이용한 사용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altLang="ko-KR" b="1" smtClean="0"/>
              <a:pPr/>
              <a:t>13</a:t>
            </a:fld>
            <a:endParaRPr lang="en-US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altLang="ko-KR" dirty="0"/>
              <a:t>import </a:t>
            </a:r>
            <a:r>
              <a:rPr lang="en-US" altLang="ko-KR" dirty="0" err="1"/>
              <a:t>iducs.java.other</a:t>
            </a:r>
            <a:r>
              <a:rPr lang="en-US" altLang="ko-KR" dirty="0"/>
              <a:t>.*; </a:t>
            </a:r>
            <a:r>
              <a:rPr lang="ko-KR" altLang="en-US" dirty="0"/>
              <a:t>사용</a:t>
            </a:r>
            <a:endParaRPr lang="ko-KR" altLang="en-US" sz="3600" dirty="0"/>
          </a:p>
          <a:p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838201" y="1578708"/>
            <a:ext cx="10515600" cy="4686761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normAutofit fontScale="77500" lnSpcReduction="20000"/>
          </a:bodyPr>
          <a:lstStyle>
            <a:lvl1pPr marL="0" indent="0" algn="l" defTabSz="360000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>
                    <a:lumMod val="50000"/>
                  </a:schemeClr>
                </a:solidFill>
                <a:latin typeface="굴림체" pitchFamily="49" charset="-127"/>
                <a:ea typeface="굴림체" pitchFamily="49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/>
              <a:t>package </a:t>
            </a:r>
            <a:r>
              <a:rPr lang="en-US" altLang="ko-KR" dirty="0" err="1"/>
              <a:t>iducs.java.pack</a:t>
            </a:r>
            <a:r>
              <a:rPr lang="en-US" altLang="ko-KR" dirty="0"/>
              <a:t>; // </a:t>
            </a:r>
            <a:r>
              <a:rPr lang="ko-KR" altLang="en-US" dirty="0"/>
              <a:t>패키지 선언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import </a:t>
            </a:r>
            <a:r>
              <a:rPr lang="en-US" altLang="ko-KR" dirty="0" err="1"/>
              <a:t>iducs.java.other</a:t>
            </a:r>
            <a:r>
              <a:rPr lang="en-US" altLang="ko-KR" dirty="0"/>
              <a:t>.*; // </a:t>
            </a:r>
            <a:r>
              <a:rPr lang="ko-KR" altLang="en-US" dirty="0"/>
              <a:t>패키지 사용</a:t>
            </a:r>
            <a:r>
              <a:rPr lang="en-US" altLang="ko-KR" dirty="0"/>
              <a:t>, </a:t>
            </a:r>
            <a:r>
              <a:rPr lang="ko-KR" altLang="en-US" dirty="0"/>
              <a:t>참조할 클래스의 위치를 알려줌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public class </a:t>
            </a:r>
            <a:r>
              <a:rPr lang="en-US" altLang="ko-KR" dirty="0" err="1"/>
              <a:t>AccessModifier</a:t>
            </a:r>
            <a:r>
              <a:rPr lang="en-US" altLang="ko-KR" dirty="0"/>
              <a:t> extends </a:t>
            </a:r>
            <a:r>
              <a:rPr lang="en-US" altLang="ko-KR" dirty="0" err="1"/>
              <a:t>OPNoInheritance</a:t>
            </a:r>
            <a:r>
              <a:rPr lang="en-US" altLang="ko-KR" dirty="0"/>
              <a:t>{ </a:t>
            </a:r>
          </a:p>
          <a:p>
            <a:pPr>
              <a:defRPr/>
            </a:pPr>
            <a:r>
              <a:rPr lang="en-US" altLang="ko-KR" dirty="0"/>
              <a:t>	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pPr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SamePackage</a:t>
            </a:r>
            <a:r>
              <a:rPr lang="en-US" altLang="ko-KR" dirty="0"/>
              <a:t> </a:t>
            </a:r>
            <a:r>
              <a:rPr lang="en-US" altLang="ko-KR" dirty="0" err="1"/>
              <a:t>sp</a:t>
            </a:r>
            <a:r>
              <a:rPr lang="en-US" altLang="ko-KR" dirty="0"/>
              <a:t> = new </a:t>
            </a:r>
            <a:r>
              <a:rPr lang="en-US" altLang="ko-KR" dirty="0" err="1"/>
              <a:t>SamePackage</a:t>
            </a:r>
            <a:r>
              <a:rPr lang="en-US" altLang="ko-KR" dirty="0"/>
              <a:t>();</a:t>
            </a:r>
          </a:p>
          <a:p>
            <a:pPr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sp.defaultVal</a:t>
            </a:r>
            <a:r>
              <a:rPr lang="en-US" altLang="ko-KR" dirty="0"/>
              <a:t>);</a:t>
            </a:r>
          </a:p>
          <a:p>
            <a:pPr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sp.protectedVal</a:t>
            </a:r>
            <a:r>
              <a:rPr lang="en-US" altLang="ko-KR" dirty="0"/>
              <a:t>);</a:t>
            </a:r>
          </a:p>
          <a:p>
            <a:pPr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sp.publicVal</a:t>
            </a:r>
            <a:r>
              <a:rPr lang="en-US" altLang="ko-KR" dirty="0"/>
              <a:t>);</a:t>
            </a:r>
          </a:p>
          <a:p>
            <a:pPr>
              <a:defRPr/>
            </a:pPr>
            <a:r>
              <a:rPr lang="en-US" altLang="ko-KR" dirty="0"/>
              <a:t>		</a:t>
            </a:r>
          </a:p>
          <a:p>
            <a:pPr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AccessModifier</a:t>
            </a:r>
            <a:r>
              <a:rPr lang="en-US" altLang="ko-KR" dirty="0"/>
              <a:t> am = new </a:t>
            </a:r>
            <a:r>
              <a:rPr lang="en-US" altLang="ko-KR" dirty="0" err="1"/>
              <a:t>AccessModifier</a:t>
            </a:r>
            <a:r>
              <a:rPr lang="en-US" altLang="ko-KR" dirty="0"/>
              <a:t>(); </a:t>
            </a:r>
            <a:r>
              <a:rPr lang="en-US" altLang="ko-KR" dirty="0">
                <a:solidFill>
                  <a:srgbClr val="FF0000"/>
                </a:solidFill>
              </a:rPr>
              <a:t>// </a:t>
            </a:r>
            <a:r>
              <a:rPr lang="en-US" altLang="ko-KR" dirty="0" err="1">
                <a:solidFill>
                  <a:srgbClr val="FF0000"/>
                </a:solidFill>
              </a:rPr>
              <a:t>OPInheritance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클래스의 서브 클래스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ko-KR" dirty="0"/>
              <a:t>		// 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am.defaultVal</a:t>
            </a:r>
            <a:r>
              <a:rPr lang="en-US" altLang="ko-KR" dirty="0"/>
              <a:t>); // default is invisible</a:t>
            </a:r>
          </a:p>
          <a:p>
            <a:pPr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am.protectedVal</a:t>
            </a:r>
            <a:r>
              <a:rPr lang="en-US" altLang="ko-KR" dirty="0"/>
              <a:t>); </a:t>
            </a:r>
            <a:r>
              <a:rPr lang="en-US" altLang="ko-KR" dirty="0">
                <a:solidFill>
                  <a:srgbClr val="FF0000"/>
                </a:solidFill>
              </a:rPr>
              <a:t>// protected is visible</a:t>
            </a:r>
          </a:p>
          <a:p>
            <a:pPr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am.publicVal</a:t>
            </a:r>
            <a:r>
              <a:rPr lang="en-US" altLang="ko-KR" dirty="0"/>
              <a:t>);</a:t>
            </a:r>
          </a:p>
          <a:p>
            <a:pPr>
              <a:defRPr/>
            </a:pPr>
            <a:r>
              <a:rPr lang="en-US" altLang="ko-KR" dirty="0"/>
              <a:t>		</a:t>
            </a:r>
          </a:p>
          <a:p>
            <a:pPr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OPNoInheritance</a:t>
            </a:r>
            <a:r>
              <a:rPr lang="en-US" altLang="ko-KR" dirty="0"/>
              <a:t> </a:t>
            </a:r>
            <a:r>
              <a:rPr lang="en-US" altLang="ko-KR" dirty="0" err="1"/>
              <a:t>opni</a:t>
            </a:r>
            <a:r>
              <a:rPr lang="en-US" altLang="ko-KR" dirty="0"/>
              <a:t> = new </a:t>
            </a:r>
            <a:r>
              <a:rPr lang="en-US" altLang="ko-KR" dirty="0" err="1"/>
              <a:t>OPNoInheritance</a:t>
            </a:r>
            <a:r>
              <a:rPr lang="en-US" altLang="ko-KR" dirty="0"/>
              <a:t>();</a:t>
            </a:r>
          </a:p>
          <a:p>
            <a:pPr>
              <a:defRPr/>
            </a:pPr>
            <a:r>
              <a:rPr lang="en-US" altLang="ko-KR" dirty="0"/>
              <a:t>		// 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opni.defaultVal</a:t>
            </a:r>
            <a:r>
              <a:rPr lang="en-US" altLang="ko-KR" dirty="0"/>
              <a:t>); // default is invisible</a:t>
            </a:r>
          </a:p>
          <a:p>
            <a:pPr>
              <a:defRPr/>
            </a:pPr>
            <a:r>
              <a:rPr lang="en-US" altLang="ko-KR" dirty="0"/>
              <a:t>		// 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opni.protectedVal</a:t>
            </a:r>
            <a:r>
              <a:rPr lang="en-US" altLang="ko-KR" dirty="0"/>
              <a:t>); // protected is invisible</a:t>
            </a:r>
          </a:p>
          <a:p>
            <a:pPr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opni.publicVal</a:t>
            </a:r>
            <a:r>
              <a:rPr lang="en-US" altLang="ko-KR" dirty="0"/>
              <a:t>);</a:t>
            </a:r>
          </a:p>
          <a:p>
            <a:pPr>
              <a:defRPr/>
            </a:pPr>
            <a:r>
              <a:rPr lang="en-US" altLang="ko-KR" dirty="0"/>
              <a:t>	}</a:t>
            </a:r>
          </a:p>
          <a:p>
            <a:pPr>
              <a:defRPr/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1078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같은 패키지에서 접근 </a:t>
            </a:r>
            <a:r>
              <a:rPr lang="en-US" altLang="ko-KR" dirty="0"/>
              <a:t>: SamePackage.java</a:t>
            </a:r>
            <a:endParaRPr lang="ko-KR" altLang="en-US" dirty="0"/>
          </a:p>
        </p:txBody>
      </p:sp>
      <p:sp>
        <p:nvSpPr>
          <p:cNvPr id="29700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ADFDF3-B7A4-4BBD-8873-173458EB5AD9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838200" y="640017"/>
            <a:ext cx="8206680" cy="302505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normAutofit fontScale="92500" lnSpcReduction="20000"/>
          </a:bodyPr>
          <a:lstStyle>
            <a:lvl1pPr marL="0" indent="0" algn="l" defTabSz="360000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>
                    <a:lumMod val="50000"/>
                  </a:schemeClr>
                </a:solidFill>
                <a:latin typeface="굴림체" pitchFamily="49" charset="-127"/>
                <a:ea typeface="굴림체" pitchFamily="49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/>
              <a:t>package </a:t>
            </a:r>
            <a:r>
              <a:rPr lang="en-US" altLang="ko-KR" dirty="0" err="1"/>
              <a:t>iducs.java.pack</a:t>
            </a:r>
            <a:r>
              <a:rPr lang="en-US" altLang="ko-KR" dirty="0"/>
              <a:t>;</a:t>
            </a:r>
          </a:p>
          <a:p>
            <a:pPr>
              <a:defRPr/>
            </a:pPr>
            <a:r>
              <a:rPr lang="en-US" altLang="ko-KR" dirty="0"/>
              <a:t>public class </a:t>
            </a:r>
            <a:r>
              <a:rPr lang="en-US" altLang="ko-KR" dirty="0" err="1"/>
              <a:t>SamePackage</a:t>
            </a:r>
            <a:r>
              <a:rPr lang="en-US" altLang="ko-KR" dirty="0"/>
              <a:t> {</a:t>
            </a:r>
          </a:p>
          <a:p>
            <a:pPr>
              <a:defRPr/>
            </a:pPr>
            <a:r>
              <a:rPr lang="en-US" altLang="ko-KR" dirty="0"/>
              <a:t>	private String </a:t>
            </a:r>
            <a:r>
              <a:rPr lang="en-US" altLang="ko-KR" dirty="0" err="1"/>
              <a:t>privateVal</a:t>
            </a:r>
            <a:r>
              <a:rPr lang="en-US" altLang="ko-KR" dirty="0"/>
              <a:t>; // </a:t>
            </a:r>
            <a:r>
              <a:rPr lang="ko-KR" altLang="en-US" dirty="0"/>
              <a:t>클래스 내부에서만 접근 가능함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en-US" altLang="ko-KR" dirty="0"/>
              <a:t>	String </a:t>
            </a:r>
            <a:r>
              <a:rPr lang="en-US" altLang="ko-KR" dirty="0" err="1"/>
              <a:t>defaultVal</a:t>
            </a:r>
            <a:r>
              <a:rPr lang="en-US" altLang="ko-KR" dirty="0"/>
              <a:t> = "default : same package";</a:t>
            </a:r>
          </a:p>
          <a:p>
            <a:pPr>
              <a:defRPr/>
            </a:pPr>
            <a:r>
              <a:rPr lang="en-US" altLang="ko-KR" dirty="0"/>
              <a:t>	protected String </a:t>
            </a:r>
            <a:r>
              <a:rPr lang="en-US" altLang="ko-KR" dirty="0" err="1"/>
              <a:t>protectedVal</a:t>
            </a:r>
            <a:r>
              <a:rPr lang="en-US" altLang="ko-KR" dirty="0"/>
              <a:t> = "protected : same package";</a:t>
            </a:r>
          </a:p>
          <a:p>
            <a:pPr>
              <a:defRPr/>
            </a:pPr>
            <a:r>
              <a:rPr lang="en-US" altLang="ko-KR" dirty="0"/>
              <a:t>	public String </a:t>
            </a:r>
            <a:r>
              <a:rPr lang="en-US" altLang="ko-KR" dirty="0" err="1"/>
              <a:t>publicVal</a:t>
            </a:r>
            <a:r>
              <a:rPr lang="en-US" altLang="ko-KR" dirty="0"/>
              <a:t> = "public : same package";</a:t>
            </a:r>
            <a:br>
              <a:rPr lang="en-US" altLang="ko-KR" dirty="0"/>
            </a:br>
            <a:r>
              <a:rPr lang="en-US" altLang="ko-KR" dirty="0"/>
              <a:t>	public void print() {</a:t>
            </a:r>
          </a:p>
          <a:p>
            <a:pPr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privateVal</a:t>
            </a:r>
            <a:r>
              <a:rPr lang="en-US" altLang="ko-KR" dirty="0"/>
              <a:t> = "private : in class";</a:t>
            </a:r>
          </a:p>
          <a:p>
            <a:pPr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privateVal</a:t>
            </a:r>
            <a:r>
              <a:rPr lang="en-US" altLang="ko-KR" dirty="0"/>
              <a:t>);</a:t>
            </a:r>
          </a:p>
          <a:p>
            <a:pPr>
              <a:defRPr/>
            </a:pPr>
            <a:r>
              <a:rPr lang="en-US" altLang="ko-KR" dirty="0"/>
              <a:t>	}</a:t>
            </a:r>
          </a:p>
          <a:p>
            <a:pPr>
              <a:defRPr/>
            </a:pPr>
            <a:r>
              <a:rPr lang="en-US" altLang="ko-KR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628456" y="3957120"/>
            <a:ext cx="4572000" cy="2032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실행 결과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]</a:t>
            </a:r>
          </a:p>
          <a:p>
            <a:pPr>
              <a:defRPr/>
            </a:pP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default : same package</a:t>
            </a:r>
          </a:p>
          <a:p>
            <a:pPr>
              <a:defRPr/>
            </a:pP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protected : same package</a:t>
            </a:r>
          </a:p>
          <a:p>
            <a:pPr>
              <a:defRPr/>
            </a:pP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public : same package</a:t>
            </a:r>
          </a:p>
          <a:p>
            <a:pPr>
              <a:defRPr/>
            </a:pP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protected : other, inherit</a:t>
            </a:r>
          </a:p>
          <a:p>
            <a:pPr>
              <a:defRPr/>
            </a:pP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public : other, inherit</a:t>
            </a:r>
          </a:p>
          <a:p>
            <a:pPr>
              <a:defRPr/>
            </a:pP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public : other, no inherit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889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30724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BBFDB6-377C-4B9E-AC73-47C5F896231F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디폴트 패키지</a:t>
            </a:r>
            <a:r>
              <a:rPr lang="en-US" altLang="ko-KR" dirty="0"/>
              <a:t>(default package)</a:t>
            </a:r>
          </a:p>
          <a:p>
            <a:pPr lvl="1">
              <a:defRPr/>
            </a:pPr>
            <a:r>
              <a:rPr lang="ko-KR" altLang="en-US" dirty="0"/>
              <a:t>소스 코드에 </a:t>
            </a:r>
            <a:r>
              <a:rPr lang="en-US" altLang="ko-KR" dirty="0"/>
              <a:t>package </a:t>
            </a:r>
            <a:r>
              <a:rPr lang="ko-KR" altLang="en-US" dirty="0"/>
              <a:t>정보를 명시하지 않아서 </a:t>
            </a:r>
            <a:r>
              <a:rPr lang="ko-KR" altLang="en-US" dirty="0">
                <a:solidFill>
                  <a:srgbClr val="FF0000"/>
                </a:solidFill>
              </a:rPr>
              <a:t> 패키지 이름이 없는</a:t>
            </a:r>
            <a:r>
              <a:rPr lang="ko-KR" altLang="en-US" dirty="0"/>
              <a:t> 패키지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특징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현재 작업 디렉토리를 대상 디렉토리로 사용함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간단하여 테스트 프로그램 작성시 사용함</a:t>
            </a:r>
            <a:endParaRPr lang="en-US" altLang="ko-KR" dirty="0"/>
          </a:p>
          <a:p>
            <a:pPr lvl="2">
              <a:defRPr/>
            </a:pPr>
            <a:r>
              <a:rPr lang="ko-KR" altLang="en-US" dirty="0">
                <a:solidFill>
                  <a:srgbClr val="FF0000"/>
                </a:solidFill>
              </a:rPr>
              <a:t>다른 패키지에 포함된 클래스들이 접근할 수 없음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즉 </a:t>
            </a:r>
            <a:r>
              <a:rPr lang="en-US" altLang="ko-KR" dirty="0">
                <a:solidFill>
                  <a:srgbClr val="FF0000"/>
                </a:solidFill>
              </a:rPr>
              <a:t>import </a:t>
            </a:r>
            <a:r>
              <a:rPr lang="ko-KR" altLang="en-US" dirty="0">
                <a:solidFill>
                  <a:srgbClr val="FF0000"/>
                </a:solidFill>
              </a:rPr>
              <a:t>할 수 없음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782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계속</a:t>
            </a:r>
          </a:p>
        </p:txBody>
      </p:sp>
      <p:sp>
        <p:nvSpPr>
          <p:cNvPr id="31748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C40B6F-53BE-4DDB-9CEC-7F4B677E5AD9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5" name="내용 개체 틀 6"/>
          <p:cNvSpPr txBox="1">
            <a:spLocks/>
          </p:cNvSpPr>
          <p:nvPr/>
        </p:nvSpPr>
        <p:spPr bwMode="auto">
          <a:xfrm>
            <a:off x="1998594" y="2641227"/>
            <a:ext cx="8210624" cy="1694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  <p:txBody>
          <a:bodyPr>
            <a:normAutofit fontScale="92500" lnSpcReduction="20000"/>
          </a:bodyPr>
          <a:lstStyle>
            <a:lvl1pPr marL="0" indent="0" algn="l" defTabSz="360000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>
                    <a:lumMod val="50000"/>
                  </a:schemeClr>
                </a:solidFill>
                <a:latin typeface="굴림체" pitchFamily="49" charset="-127"/>
                <a:ea typeface="굴림체" pitchFamily="49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/>
              <a:t>public class </a:t>
            </a:r>
            <a:r>
              <a:rPr lang="en-US" altLang="ko-KR" dirty="0" err="1"/>
              <a:t>DefaultPackageTest</a:t>
            </a:r>
            <a:r>
              <a:rPr lang="en-US" altLang="ko-KR" dirty="0"/>
              <a:t> {</a:t>
            </a:r>
          </a:p>
          <a:p>
            <a:pPr>
              <a:defRPr/>
            </a:pPr>
            <a:r>
              <a:rPr lang="en-US" altLang="ko-KR" dirty="0"/>
              <a:t>	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pPr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DefaultPackage</a:t>
            </a:r>
            <a:r>
              <a:rPr lang="en-US" altLang="ko-KR" dirty="0"/>
              <a:t> </a:t>
            </a:r>
            <a:r>
              <a:rPr lang="en-US" altLang="ko-KR" dirty="0" err="1"/>
              <a:t>dp</a:t>
            </a:r>
            <a:r>
              <a:rPr lang="en-US" altLang="ko-KR" dirty="0"/>
              <a:t> = new </a:t>
            </a:r>
            <a:r>
              <a:rPr lang="en-US" altLang="ko-KR" dirty="0" err="1"/>
              <a:t>DefaultPackage</a:t>
            </a:r>
            <a:r>
              <a:rPr lang="en-US" altLang="ko-KR" dirty="0"/>
              <a:t>();</a:t>
            </a:r>
          </a:p>
          <a:p>
            <a:pPr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dp.cannotAccess</a:t>
            </a:r>
            <a:r>
              <a:rPr lang="en-US" altLang="ko-KR" dirty="0"/>
              <a:t>();</a:t>
            </a:r>
          </a:p>
          <a:p>
            <a:pPr>
              <a:defRPr/>
            </a:pPr>
            <a:r>
              <a:rPr lang="en-US" altLang="ko-KR" dirty="0"/>
              <a:t>	}</a:t>
            </a:r>
          </a:p>
          <a:p>
            <a:pPr>
              <a:defRPr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7" name="내용 개체 틀 6"/>
          <p:cNvSpPr txBox="1">
            <a:spLocks/>
          </p:cNvSpPr>
          <p:nvPr/>
        </p:nvSpPr>
        <p:spPr bwMode="auto">
          <a:xfrm>
            <a:off x="2013711" y="964828"/>
            <a:ext cx="8210624" cy="15054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  <p:txBody>
          <a:bodyPr>
            <a:normAutofit fontScale="92500" lnSpcReduction="10000"/>
          </a:bodyPr>
          <a:lstStyle>
            <a:lvl1pPr marL="0" indent="0" algn="l" defTabSz="360000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>
                    <a:lumMod val="50000"/>
                  </a:schemeClr>
                </a:solidFill>
                <a:latin typeface="굴림체" pitchFamily="49" charset="-127"/>
                <a:ea typeface="굴림체" pitchFamily="49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/>
              <a:t>public class </a:t>
            </a:r>
            <a:r>
              <a:rPr lang="en-US" altLang="ko-KR" dirty="0" err="1"/>
              <a:t>DefaultPackage</a:t>
            </a:r>
            <a:r>
              <a:rPr lang="en-US" altLang="ko-KR" dirty="0"/>
              <a:t> {</a:t>
            </a:r>
          </a:p>
          <a:p>
            <a:pPr>
              <a:defRPr/>
            </a:pPr>
            <a:r>
              <a:rPr lang="en-US" altLang="ko-KR" dirty="0"/>
              <a:t>	public void </a:t>
            </a:r>
            <a:r>
              <a:rPr lang="en-US" altLang="ko-KR" dirty="0" err="1"/>
              <a:t>cannotAccess</a:t>
            </a:r>
            <a:r>
              <a:rPr lang="en-US" altLang="ko-KR" dirty="0"/>
              <a:t>() {</a:t>
            </a:r>
          </a:p>
          <a:p>
            <a:pPr>
              <a:defRPr/>
            </a:pPr>
            <a:r>
              <a:rPr lang="en-US" altLang="ko-KR" dirty="0"/>
              <a:t>		</a:t>
            </a:r>
          </a:p>
          <a:p>
            <a:pPr>
              <a:defRPr/>
            </a:pPr>
            <a:r>
              <a:rPr lang="en-US" altLang="ko-KR" dirty="0"/>
              <a:t>	}</a:t>
            </a:r>
          </a:p>
          <a:p>
            <a:pPr>
              <a:defRPr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8" name="내용 개체 틀 6"/>
          <p:cNvSpPr txBox="1">
            <a:spLocks/>
          </p:cNvSpPr>
          <p:nvPr/>
        </p:nvSpPr>
        <p:spPr bwMode="auto">
          <a:xfrm>
            <a:off x="1990688" y="4421213"/>
            <a:ext cx="8210624" cy="18778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  <p:txBody>
          <a:bodyPr>
            <a:normAutofit fontScale="85000" lnSpcReduction="20000"/>
          </a:bodyPr>
          <a:lstStyle>
            <a:lvl1pPr marL="0" indent="0" algn="l" defTabSz="360000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>
                    <a:lumMod val="50000"/>
                  </a:schemeClr>
                </a:solidFill>
                <a:latin typeface="굴림체" pitchFamily="49" charset="-127"/>
                <a:ea typeface="굴림체" pitchFamily="49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/>
              <a:t>package another;</a:t>
            </a:r>
          </a:p>
          <a:p>
            <a:pPr>
              <a:defRPr/>
            </a:pPr>
            <a:r>
              <a:rPr lang="en-US" altLang="ko-KR" dirty="0"/>
              <a:t>// import</a:t>
            </a:r>
            <a:r>
              <a:rPr lang="ko-KR" altLang="en-US" dirty="0"/>
              <a:t>할 수 없음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public class </a:t>
            </a:r>
            <a:r>
              <a:rPr lang="en-US" altLang="ko-KR" dirty="0" err="1"/>
              <a:t>DefaultPackageTest</a:t>
            </a:r>
            <a:r>
              <a:rPr lang="en-US" altLang="ko-KR" dirty="0"/>
              <a:t> {</a:t>
            </a:r>
          </a:p>
          <a:p>
            <a:pPr>
              <a:defRPr/>
            </a:pPr>
            <a:r>
              <a:rPr lang="en-US" altLang="ko-KR" dirty="0"/>
              <a:t>	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pPr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DefaultPackage</a:t>
            </a:r>
            <a:r>
              <a:rPr lang="en-US" altLang="ko-KR" dirty="0"/>
              <a:t> </a:t>
            </a:r>
            <a:r>
              <a:rPr lang="en-US" altLang="ko-KR" dirty="0" err="1"/>
              <a:t>dp</a:t>
            </a:r>
            <a:r>
              <a:rPr lang="en-US" altLang="ko-KR" dirty="0"/>
              <a:t> = new </a:t>
            </a:r>
            <a:r>
              <a:rPr lang="en-US" altLang="ko-KR" dirty="0" err="1"/>
              <a:t>DefaultPackage</a:t>
            </a:r>
            <a:r>
              <a:rPr lang="en-US" altLang="ko-KR" dirty="0"/>
              <a:t>(); // </a:t>
            </a:r>
            <a:r>
              <a:rPr lang="ko-KR" altLang="en-US" dirty="0"/>
              <a:t>오류 발생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dp.cannotAccess</a:t>
            </a:r>
            <a:r>
              <a:rPr lang="en-US" altLang="ko-KR" dirty="0"/>
              <a:t>();</a:t>
            </a:r>
          </a:p>
          <a:p>
            <a:pPr>
              <a:defRPr/>
            </a:pPr>
            <a:r>
              <a:rPr lang="en-US" altLang="ko-KR" dirty="0"/>
              <a:t>	}</a:t>
            </a:r>
          </a:p>
          <a:p>
            <a:pPr>
              <a:defRPr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1994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콘솔에서 </a:t>
            </a:r>
            <a:r>
              <a:rPr lang="en-US" altLang="ko-KR"/>
              <a:t>package </a:t>
            </a:r>
            <a:r>
              <a:rPr lang="ko-KR" altLang="en-US"/>
              <a:t>사용하기</a:t>
            </a:r>
          </a:p>
        </p:txBody>
      </p:sp>
      <p:sp>
        <p:nvSpPr>
          <p:cNvPr id="33796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C800EC-404C-4C66-9C1B-0FD849B8E8A3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>
              <a:defRPr/>
            </a:pPr>
            <a:r>
              <a:rPr lang="en-US" altLang="ko-KR" dirty="0"/>
              <a:t>IDE </a:t>
            </a:r>
            <a:r>
              <a:rPr lang="ko-KR" altLang="en-US" dirty="0"/>
              <a:t>환경에서 개발하지만</a:t>
            </a:r>
            <a:r>
              <a:rPr lang="en-US" altLang="ko-KR" dirty="0"/>
              <a:t>, </a:t>
            </a:r>
            <a:r>
              <a:rPr lang="ko-KR" altLang="en-US" dirty="0"/>
              <a:t>서버의 콘솔 환경에서 컴파일 또는 실행해야 하는 경우가 있음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패키지 구조를 고려하여 소스 코드 저장</a:t>
            </a:r>
          </a:p>
          <a:p>
            <a:pPr lvl="1">
              <a:defRPr/>
            </a:pPr>
            <a:r>
              <a:rPr lang="ko-KR" altLang="en-US" dirty="0"/>
              <a:t>패키지 이름에서 </a:t>
            </a:r>
            <a:r>
              <a:rPr lang="en-US" altLang="ko-KR" dirty="0"/>
              <a:t>'.'</a:t>
            </a:r>
            <a:r>
              <a:rPr lang="ko-KR" altLang="en-US" dirty="0"/>
              <a:t>은 디렉토리에서 </a:t>
            </a:r>
            <a:r>
              <a:rPr lang="en-US" altLang="ko-KR" dirty="0"/>
              <a:t>'\' </a:t>
            </a:r>
            <a:r>
              <a:rPr lang="ko-KR" altLang="en-US" dirty="0"/>
              <a:t>역할을 함</a:t>
            </a:r>
          </a:p>
          <a:p>
            <a:pPr lvl="2">
              <a:defRPr/>
            </a:pPr>
            <a:r>
              <a:rPr lang="en-US" altLang="ko-KR" dirty="0" err="1"/>
              <a:t>iducs.java.pack.AccessModifier</a:t>
            </a:r>
            <a:r>
              <a:rPr lang="ko-KR" altLang="en-US" dirty="0"/>
              <a:t>는 </a:t>
            </a:r>
            <a:r>
              <a:rPr lang="en-US" altLang="ko-KR" dirty="0" err="1"/>
              <a:t>iducs</a:t>
            </a:r>
            <a:r>
              <a:rPr lang="en-US" altLang="ko-KR" dirty="0"/>
              <a:t>\java\pack\AccessModifier.java</a:t>
            </a:r>
            <a:r>
              <a:rPr lang="ko-KR" altLang="en-US" dirty="0"/>
              <a:t>로 저장</a:t>
            </a:r>
          </a:p>
          <a:p>
            <a:pPr lvl="2">
              <a:defRPr/>
            </a:pPr>
            <a:r>
              <a:rPr lang="en-US" altLang="ko-KR" dirty="0" err="1"/>
              <a:t>iducs.java.pack.SamePackage</a:t>
            </a:r>
            <a:r>
              <a:rPr lang="ko-KR" altLang="en-US" dirty="0"/>
              <a:t>는 </a:t>
            </a:r>
            <a:br>
              <a:rPr lang="en-US" altLang="ko-KR" dirty="0"/>
            </a:br>
            <a:r>
              <a:rPr lang="en-US" altLang="ko-KR" dirty="0" err="1"/>
              <a:t>iducs</a:t>
            </a:r>
            <a:r>
              <a:rPr lang="en-US" altLang="ko-KR" dirty="0"/>
              <a:t>\java\pack\SamePackage.java</a:t>
            </a:r>
            <a:r>
              <a:rPr lang="ko-KR" altLang="en-US" dirty="0"/>
              <a:t>로 저장</a:t>
            </a:r>
          </a:p>
          <a:p>
            <a:pPr lvl="2">
              <a:defRPr/>
            </a:pPr>
            <a:r>
              <a:rPr lang="en-US" altLang="ko-KR" dirty="0" err="1"/>
              <a:t>iducs.java.other.OPInheritance</a:t>
            </a:r>
            <a:r>
              <a:rPr lang="ko-KR" altLang="en-US" dirty="0"/>
              <a:t>는</a:t>
            </a:r>
            <a:br>
              <a:rPr lang="en-US" altLang="ko-KR" dirty="0"/>
            </a:br>
            <a:r>
              <a:rPr lang="en-US" altLang="ko-KR" dirty="0" err="1"/>
              <a:t>iducs</a:t>
            </a:r>
            <a:r>
              <a:rPr lang="en-US" altLang="ko-KR" dirty="0"/>
              <a:t>\java\other\OPInheritance.java</a:t>
            </a:r>
            <a:r>
              <a:rPr lang="ko-KR" altLang="en-US" dirty="0"/>
              <a:t>로 저장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29261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34820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150673-2D18-41CF-8DE1-0BC4D64BEAA0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15362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ko-KR" altLang="en-US" dirty="0"/>
              <a:t>소스 코드 컴파일</a:t>
            </a:r>
          </a:p>
          <a:p>
            <a:pPr lvl="1">
              <a:lnSpc>
                <a:spcPct val="90000"/>
              </a:lnSpc>
              <a:defRPr/>
            </a:pPr>
            <a:r>
              <a:rPr lang="ko-KR" altLang="en-US" dirty="0"/>
              <a:t>위치 </a:t>
            </a:r>
            <a:r>
              <a:rPr lang="en-US" altLang="ko-KR" dirty="0"/>
              <a:t>: </a:t>
            </a:r>
            <a:r>
              <a:rPr lang="en-US" altLang="ko-KR" dirty="0">
                <a:latin typeface="d2"/>
              </a:rPr>
              <a:t>'</a:t>
            </a:r>
            <a:r>
              <a:rPr lang="en-US" altLang="ko-KR" dirty="0" err="1">
                <a:latin typeface="d2"/>
              </a:rPr>
              <a:t>iducs.java.pack</a:t>
            </a:r>
            <a:r>
              <a:rPr lang="en-US" altLang="ko-KR" dirty="0">
                <a:latin typeface="d2"/>
              </a:rPr>
              <a:t>' </a:t>
            </a:r>
            <a:r>
              <a:rPr lang="ko-KR" altLang="en-US" dirty="0"/>
              <a:t>디렉토리의 부모 디렉토리</a:t>
            </a:r>
          </a:p>
          <a:p>
            <a:pPr lvl="1">
              <a:lnSpc>
                <a:spcPct val="90000"/>
              </a:lnSpc>
              <a:defRPr/>
            </a:pPr>
            <a:r>
              <a:rPr lang="ko-KR" altLang="en-US" dirty="0"/>
              <a:t>명령 </a:t>
            </a:r>
            <a:r>
              <a:rPr lang="en-US" altLang="ko-KR" dirty="0"/>
              <a:t>: </a:t>
            </a:r>
            <a:r>
              <a:rPr lang="en-US" altLang="ko-KR" dirty="0" err="1"/>
              <a:t>javac</a:t>
            </a:r>
            <a:r>
              <a:rPr lang="en-US" altLang="ko-KR" dirty="0"/>
              <a:t> </a:t>
            </a:r>
            <a:r>
              <a:rPr lang="en-US" altLang="ko-KR" dirty="0" err="1"/>
              <a:t>iducs</a:t>
            </a:r>
            <a:r>
              <a:rPr lang="en-US" altLang="ko-KR" dirty="0"/>
              <a:t>\java\pack\*.java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ko-KR" dirty="0" err="1"/>
              <a:t>iducs.java.pack.AccessModifier.class</a:t>
            </a:r>
            <a:r>
              <a:rPr lang="en-US" altLang="ko-KR" dirty="0"/>
              <a:t>, </a:t>
            </a:r>
            <a:r>
              <a:rPr lang="en-US" altLang="ko-KR" dirty="0" err="1"/>
              <a:t>iducs.java.pack.SamePackage.class</a:t>
            </a:r>
            <a:r>
              <a:rPr lang="en-US" altLang="ko-KR" dirty="0"/>
              <a:t> </a:t>
            </a:r>
            <a:r>
              <a:rPr lang="ko-KR" altLang="en-US" dirty="0"/>
              <a:t>등 클래스 파일이 생성됨</a:t>
            </a:r>
            <a:endParaRPr lang="en-US" altLang="ko-KR" dirty="0"/>
          </a:p>
          <a:p>
            <a:pPr lvl="3">
              <a:lnSpc>
                <a:spcPct val="90000"/>
              </a:lnSpc>
              <a:defRPr/>
            </a:pPr>
            <a:r>
              <a:rPr lang="en-US" altLang="ko-KR" dirty="0"/>
              <a:t>'error: unmappable character for encoding MS949'</a:t>
            </a:r>
            <a:r>
              <a:rPr lang="ko-KR" altLang="en-US" dirty="0"/>
              <a:t>라는 인코딩</a:t>
            </a:r>
            <a:r>
              <a:rPr lang="en-US" altLang="ko-KR" dirty="0"/>
              <a:t> </a:t>
            </a:r>
            <a:r>
              <a:rPr lang="ko-KR" altLang="en-US" dirty="0"/>
              <a:t>오류 발생 시 </a:t>
            </a:r>
            <a:r>
              <a:rPr lang="en-US" altLang="ko-KR" dirty="0"/>
              <a:t>-encoding UTF-8 </a:t>
            </a:r>
            <a:r>
              <a:rPr lang="ko-KR" altLang="en-US" dirty="0"/>
              <a:t>옵션으로 해결</a:t>
            </a:r>
            <a:endParaRPr lang="en-US" altLang="ko-KR" dirty="0"/>
          </a:p>
          <a:p>
            <a:pPr lvl="3">
              <a:lnSpc>
                <a:spcPct val="90000"/>
              </a:lnSpc>
              <a:defRPr/>
            </a:pPr>
            <a:endParaRPr lang="ko-KR" altLang="en-US" dirty="0"/>
          </a:p>
          <a:p>
            <a:pPr lvl="2">
              <a:lnSpc>
                <a:spcPct val="90000"/>
              </a:lnSpc>
              <a:defRPr/>
            </a:pPr>
            <a:r>
              <a:rPr lang="ko-KR" altLang="en-US" dirty="0">
                <a:solidFill>
                  <a:srgbClr val="FF0000"/>
                </a:solidFill>
              </a:rPr>
              <a:t>소스 코드와 클래스 파일이 같은 디렉토리에 존재하면 관리가 어려움</a:t>
            </a:r>
          </a:p>
        </p:txBody>
      </p:sp>
    </p:spTree>
    <p:extLst>
      <p:ext uri="{BB962C8B-B14F-4D97-AF65-F5344CB8AC3E}">
        <p14:creationId xmlns:p14="http://schemas.microsoft.com/office/powerpoint/2010/main" val="3711560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36869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7ECB5C-3B47-4AE2-B426-2695EA457533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16386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클래스 파일 관리</a:t>
            </a:r>
          </a:p>
          <a:p>
            <a:pPr lvl="1">
              <a:defRPr/>
            </a:pPr>
            <a:r>
              <a:rPr lang="ko-KR" altLang="en-US" dirty="0"/>
              <a:t>소스 코드와 클래스 파일을 독립적으로 관리할 수 있음</a:t>
            </a:r>
          </a:p>
          <a:p>
            <a:pPr lvl="1">
              <a:defRPr/>
            </a:pPr>
            <a:r>
              <a:rPr lang="en-US" altLang="ko-KR" dirty="0" err="1"/>
              <a:t>javac</a:t>
            </a:r>
            <a:r>
              <a:rPr lang="en-US" altLang="ko-KR" dirty="0"/>
              <a:t> </a:t>
            </a:r>
            <a:r>
              <a:rPr lang="en-US" altLang="ko-KR" dirty="0">
                <a:latin typeface="새굴림" panose="02030600000101010101" pitchFamily="18" charset="-127"/>
              </a:rPr>
              <a:t>–</a:t>
            </a:r>
            <a:r>
              <a:rPr lang="en-US" altLang="ko-KR" dirty="0"/>
              <a:t>d </a:t>
            </a:r>
            <a:r>
              <a:rPr lang="en-US" altLang="ko-KR" dirty="0">
                <a:solidFill>
                  <a:srgbClr val="FF0066"/>
                </a:solidFill>
              </a:rPr>
              <a:t>../classes</a:t>
            </a:r>
            <a:r>
              <a:rPr lang="en-US" altLang="ko-KR" dirty="0"/>
              <a:t> &lt;</a:t>
            </a:r>
            <a:r>
              <a:rPr lang="ko-KR" altLang="en-US" dirty="0"/>
              <a:t>패키지</a:t>
            </a:r>
            <a:r>
              <a:rPr lang="en-US" altLang="ko-KR" dirty="0"/>
              <a:t>-</a:t>
            </a:r>
            <a:r>
              <a:rPr lang="ko-KR" altLang="en-US" dirty="0"/>
              <a:t>디렉토리 경로</a:t>
            </a:r>
            <a:r>
              <a:rPr lang="en-US" altLang="ko-KR" dirty="0"/>
              <a:t>&gt;\*.java</a:t>
            </a:r>
          </a:p>
          <a:p>
            <a:pPr lvl="2">
              <a:defRPr/>
            </a:pPr>
            <a:r>
              <a:rPr lang="ko-KR" altLang="en-US" dirty="0"/>
              <a:t>현재 </a:t>
            </a:r>
            <a:r>
              <a:rPr lang="ko-KR" altLang="en-US" dirty="0" err="1"/>
              <a:t>디렉토리에</a:t>
            </a:r>
            <a:r>
              <a:rPr lang="ko-KR" altLang="en-US" dirty="0"/>
              <a:t> 속한 모든 자바 파일을 </a:t>
            </a:r>
            <a:r>
              <a:rPr lang="ko-KR" altLang="en-US" dirty="0" err="1"/>
              <a:t>컴파일하여</a:t>
            </a:r>
            <a:r>
              <a:rPr lang="ko-KR" altLang="en-US" dirty="0"/>
              <a:t> 상위 </a:t>
            </a:r>
            <a:r>
              <a:rPr lang="ko-KR" altLang="en-US" dirty="0" err="1"/>
              <a:t>디렉토리의</a:t>
            </a:r>
            <a:r>
              <a:rPr lang="ko-KR" altLang="en-US" dirty="0"/>
              <a:t> </a:t>
            </a:r>
            <a:r>
              <a:rPr lang="ko-KR" altLang="en-US" dirty="0">
                <a:latin typeface="새굴림" panose="02030600000101010101" pitchFamily="18" charset="-127"/>
              </a:rPr>
              <a:t>‘</a:t>
            </a:r>
            <a:r>
              <a:rPr lang="en-US" altLang="ko-KR" dirty="0"/>
              <a:t>classes</a:t>
            </a:r>
            <a:r>
              <a:rPr lang="en-US" altLang="ko-KR" dirty="0">
                <a:latin typeface="새굴림" panose="02030600000101010101" pitchFamily="18" charset="-127"/>
              </a:rPr>
              <a:t>’</a:t>
            </a:r>
            <a:r>
              <a:rPr lang="ko-KR" altLang="en-US" dirty="0"/>
              <a:t>라는 </a:t>
            </a:r>
            <a:r>
              <a:rPr lang="ko-KR" altLang="en-US" dirty="0" err="1"/>
              <a:t>디렉토리에</a:t>
            </a:r>
            <a:r>
              <a:rPr lang="ko-KR" altLang="en-US" dirty="0"/>
              <a:t> 저장</a:t>
            </a:r>
          </a:p>
          <a:p>
            <a:pPr lvl="2">
              <a:defRPr/>
            </a:pPr>
            <a:endParaRPr lang="en-US" altLang="ko-KR" dirty="0">
              <a:solidFill>
                <a:srgbClr val="FF0066"/>
              </a:solidFill>
            </a:endParaRPr>
          </a:p>
        </p:txBody>
      </p:sp>
      <p:sp>
        <p:nvSpPr>
          <p:cNvPr id="36868" name="AutoShape 4"/>
          <p:cNvSpPr>
            <a:spLocks/>
          </p:cNvSpPr>
          <p:nvPr/>
        </p:nvSpPr>
        <p:spPr bwMode="auto">
          <a:xfrm>
            <a:off x="6853672" y="4485698"/>
            <a:ext cx="2803525" cy="833438"/>
          </a:xfrm>
          <a:prstGeom prst="borderCallout2">
            <a:avLst>
              <a:gd name="adj1" fmla="val 13713"/>
              <a:gd name="adj2" fmla="val -2718"/>
              <a:gd name="adj3" fmla="val 13713"/>
              <a:gd name="adj4" fmla="val -19083"/>
              <a:gd name="adj5" fmla="val -164602"/>
              <a:gd name="adj6" fmla="val -35685"/>
            </a:avLst>
          </a:prstGeom>
          <a:solidFill>
            <a:schemeClr val="bg1"/>
          </a:solidFill>
          <a:ln w="38100">
            <a:solidFill>
              <a:srgbClr val="FF0066"/>
            </a:solidFill>
            <a:prstDash val="sysDot"/>
            <a:miter lim="800000"/>
            <a:headEnd type="none" w="sm" len="sm"/>
            <a:tailEnd type="triangle" w="med" len="med"/>
          </a:ln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rgbClr val="FF00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지정한 디렉토리가 존재해야 함</a:t>
            </a:r>
          </a:p>
        </p:txBody>
      </p:sp>
    </p:spTree>
    <p:extLst>
      <p:ext uri="{BB962C8B-B14F-4D97-AF65-F5344CB8AC3E}">
        <p14:creationId xmlns:p14="http://schemas.microsoft.com/office/powerpoint/2010/main" val="1073159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학습에 앞서</a:t>
            </a:r>
          </a:p>
        </p:txBody>
      </p:sp>
      <p:sp>
        <p:nvSpPr>
          <p:cNvPr id="14340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CB4CBC-2395-4CD5-A4F0-6FD09BDC7CBC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학습 배경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자바 프로그램은 다수의 클래스와 인터페이스들 뿐 아니라 다양한 자원들을 포함하고 있기 때문에 이들을 관리하는 것은 매우 중요하다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dirty="0"/>
              <a:t>연관성 있는 프로그래밍 요소를 하나의 집합 또는 모음으로 다룰 수 있다면 관리가 </a:t>
            </a:r>
            <a:r>
              <a:rPr lang="ko-KR" altLang="en-US" dirty="0" err="1"/>
              <a:t>편리해진다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dirty="0"/>
              <a:t>효과적인 배포를 위해 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학습 목표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연관된 클래스와 인터페이스를 효율적으로 관리할 수 있는 방법에 대하여 알아보고</a:t>
            </a:r>
            <a:r>
              <a:rPr lang="en-US" altLang="ko-KR" dirty="0"/>
              <a:t>, </a:t>
            </a:r>
            <a:r>
              <a:rPr lang="ko-KR" altLang="en-US" dirty="0"/>
              <a:t>이를 통해 프로젝트 관리 능력을 배양한다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7103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60FA0-D67A-48A0-ADCA-66260D1A0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60F957-CF7D-48F3-AEA1-4530EC277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하위 디렉터리들의 </a:t>
            </a:r>
            <a:r>
              <a:rPr lang="en-US" altLang="ko-KR" dirty="0"/>
              <a:t>java </a:t>
            </a:r>
            <a:r>
              <a:rPr lang="ko-KR" altLang="en-US" dirty="0"/>
              <a:t>파일들 까지 모두 컴파일</a:t>
            </a:r>
            <a:endParaRPr lang="en-US" altLang="ko-KR" dirty="0"/>
          </a:p>
          <a:p>
            <a:pPr lvl="1"/>
            <a:r>
              <a:rPr lang="en-US" altLang="ko-KR" dirty="0"/>
              <a:t>Windows</a:t>
            </a:r>
          </a:p>
          <a:p>
            <a:pPr lvl="2"/>
            <a:r>
              <a:rPr lang="en-US" altLang="ko-KR" dirty="0" err="1"/>
              <a:t>dir</a:t>
            </a:r>
            <a:r>
              <a:rPr lang="en-US" altLang="ko-KR" dirty="0"/>
              <a:t> /s /b *.java &gt; filelist.txt</a:t>
            </a:r>
          </a:p>
          <a:p>
            <a:pPr lvl="2"/>
            <a:r>
              <a:rPr lang="en-US" altLang="ko-KR" dirty="0" err="1"/>
              <a:t>javac</a:t>
            </a:r>
            <a:r>
              <a:rPr lang="en-US" altLang="ko-KR" dirty="0"/>
              <a:t> -d</a:t>
            </a:r>
            <a:r>
              <a:rPr lang="ko-KR" altLang="en-US" dirty="0"/>
              <a:t> </a:t>
            </a:r>
            <a:r>
              <a:rPr lang="en-US" altLang="ko-KR" dirty="0"/>
              <a:t>../classes -encoding UTF-8 @filelist.txt</a:t>
            </a:r>
          </a:p>
          <a:p>
            <a:pPr lvl="3"/>
            <a:r>
              <a:rPr lang="en-US" altLang="ko-KR" dirty="0"/>
              <a:t>-encoding UTF-8 </a:t>
            </a:r>
            <a:r>
              <a:rPr lang="ko-KR" altLang="en-US" dirty="0"/>
              <a:t>옵션은</a:t>
            </a:r>
            <a:r>
              <a:rPr lang="en-US" altLang="ko-KR" dirty="0"/>
              <a:t> 'error: unmappable character for encoding MS949'</a:t>
            </a:r>
            <a:r>
              <a:rPr lang="ko-KR" altLang="en-US" dirty="0"/>
              <a:t>라는 인코딩</a:t>
            </a:r>
            <a:r>
              <a:rPr lang="en-US" altLang="ko-KR" dirty="0"/>
              <a:t> </a:t>
            </a:r>
            <a:r>
              <a:rPr lang="ko-KR" altLang="en-US" dirty="0"/>
              <a:t>오류 해결</a:t>
            </a:r>
            <a:endParaRPr lang="en-US" altLang="ko-KR" dirty="0"/>
          </a:p>
          <a:p>
            <a:pPr lvl="1"/>
            <a:r>
              <a:rPr lang="en-US" altLang="ko-KR" dirty="0"/>
              <a:t>Linux</a:t>
            </a:r>
          </a:p>
          <a:p>
            <a:pPr lvl="2"/>
            <a:r>
              <a:rPr lang="en-US" altLang="ko-KR" dirty="0"/>
              <a:t>find ./ -name "*.java -print &gt; filelist.txt</a:t>
            </a:r>
          </a:p>
          <a:p>
            <a:pPr lvl="2"/>
            <a:r>
              <a:rPr lang="en-US" altLang="ko-KR" dirty="0" err="1"/>
              <a:t>javac</a:t>
            </a:r>
            <a:r>
              <a:rPr lang="en-US" altLang="ko-KR" dirty="0"/>
              <a:t> @filelist.txt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E2B21B-F3F9-4141-AF25-DB21BF20F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361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Intellij</a:t>
            </a:r>
            <a:r>
              <a:rPr lang="en-US" altLang="ko-KR" dirty="0"/>
              <a:t> IDEA</a:t>
            </a:r>
            <a:r>
              <a:rPr lang="ko-KR" altLang="en-US" dirty="0"/>
              <a:t>에서 </a:t>
            </a:r>
            <a:r>
              <a:rPr lang="en-US" altLang="ko-KR" dirty="0"/>
              <a:t>package </a:t>
            </a:r>
            <a:r>
              <a:rPr lang="ko-KR" altLang="en-US" dirty="0"/>
              <a:t>사용하기</a:t>
            </a:r>
          </a:p>
        </p:txBody>
      </p:sp>
      <p:sp>
        <p:nvSpPr>
          <p:cNvPr id="38916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9DF6C5-873F-4CA7-A45B-63BA1E27FFC9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792539" y="2133600"/>
            <a:ext cx="4606925" cy="2873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0DD1F02-5CD1-4014-B493-73941BC067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44469" y="987425"/>
            <a:ext cx="6503062" cy="533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164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JAR (Java Archive) </a:t>
            </a:r>
            <a:r>
              <a:rPr lang="ko-KR" altLang="en-US"/>
              <a:t>파일</a:t>
            </a:r>
          </a:p>
        </p:txBody>
      </p:sp>
      <p:sp>
        <p:nvSpPr>
          <p:cNvPr id="39940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808281-8199-4F5D-B5D4-B89C0401D74C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22530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what</a:t>
            </a:r>
          </a:p>
          <a:p>
            <a:pPr lvl="1">
              <a:defRPr/>
            </a:pPr>
            <a:r>
              <a:rPr lang="ko-KR" altLang="en-US" dirty="0"/>
              <a:t>연관된 패키지나 클래스 파일들을 묶어서 만든 파일 </a:t>
            </a:r>
          </a:p>
          <a:p>
            <a:pPr lvl="2">
              <a:defRPr/>
            </a:pPr>
            <a:r>
              <a:rPr lang="ko-KR" altLang="en-US" dirty="0"/>
              <a:t>여러 개의 파일을 하나의 파일처럼 관리하고 배포할 수 있음</a:t>
            </a:r>
            <a:r>
              <a:rPr lang="en-US" altLang="ko-KR" dirty="0"/>
              <a:t>, </a:t>
            </a:r>
            <a:r>
              <a:rPr lang="en-US" altLang="ko-KR" dirty="0" err="1"/>
              <a:t>pkzip</a:t>
            </a:r>
            <a:r>
              <a:rPr lang="ko-KR" altLang="en-US" dirty="0"/>
              <a:t>을 기반으로 함</a:t>
            </a:r>
          </a:p>
          <a:p>
            <a:pPr>
              <a:defRPr/>
            </a:pPr>
            <a:r>
              <a:rPr lang="ko-KR" altLang="en-US" dirty="0"/>
              <a:t>실행 가능한 </a:t>
            </a:r>
            <a:r>
              <a:rPr lang="en-US" altLang="ko-KR" dirty="0"/>
              <a:t>JAR </a:t>
            </a:r>
            <a:r>
              <a:rPr lang="ko-KR" altLang="en-US" dirty="0"/>
              <a:t>파일 만들기</a:t>
            </a:r>
          </a:p>
          <a:p>
            <a:pPr lvl="1">
              <a:defRPr/>
            </a:pPr>
            <a:r>
              <a:rPr lang="en-US" altLang="ko-KR" dirty="0"/>
              <a:t>manifest.txt </a:t>
            </a:r>
            <a:r>
              <a:rPr lang="ko-KR" altLang="en-US" dirty="0"/>
              <a:t>파일을 생성</a:t>
            </a:r>
            <a:endParaRPr lang="en-US" altLang="ko-KR" dirty="0"/>
          </a:p>
          <a:p>
            <a:pPr marL="914400" lvl="2" indent="0">
              <a:buNone/>
              <a:defRPr/>
            </a:pPr>
            <a:r>
              <a:rPr lang="en-US" altLang="ko-KR" dirty="0"/>
              <a:t>Main-Class: </a:t>
            </a:r>
            <a:r>
              <a:rPr lang="en-US" altLang="ko-KR" dirty="0" err="1"/>
              <a:t>iducs.java.pack.AccessModifier</a:t>
            </a:r>
            <a:endParaRPr lang="en-US" altLang="ko-KR" dirty="0"/>
          </a:p>
          <a:p>
            <a:pPr marL="914400" lvl="2" indent="0">
              <a:buNone/>
              <a:defRPr/>
            </a:pPr>
            <a:r>
              <a:rPr lang="en-US" altLang="ko-KR" dirty="0"/>
              <a:t>(</a:t>
            </a:r>
            <a:r>
              <a:rPr lang="ko-KR" altLang="en-US" dirty="0"/>
              <a:t>공백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ko-KR" altLang="en-US" u="sng" dirty="0">
                <a:solidFill>
                  <a:srgbClr val="FF0066"/>
                </a:solidFill>
              </a:rPr>
              <a:t>행의 끝에서 </a:t>
            </a:r>
            <a:r>
              <a:rPr lang="ko-KR" altLang="en-US" u="sng" dirty="0" err="1">
                <a:solidFill>
                  <a:srgbClr val="FF0066"/>
                </a:solidFill>
              </a:rPr>
              <a:t>엔터키</a:t>
            </a:r>
            <a:r>
              <a:rPr lang="ko-KR" altLang="en-US" u="sng" dirty="0">
                <a:solidFill>
                  <a:srgbClr val="FF0066"/>
                </a:solidFill>
              </a:rPr>
              <a:t> 입력</a:t>
            </a:r>
          </a:p>
        </p:txBody>
      </p:sp>
    </p:spTree>
    <p:extLst>
      <p:ext uri="{BB962C8B-B14F-4D97-AF65-F5344CB8AC3E}">
        <p14:creationId xmlns:p14="http://schemas.microsoft.com/office/powerpoint/2010/main" val="2976516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41988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C18BAE-38BE-42AC-AF93-ED613BDA5C2B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2355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defRPr/>
            </a:pPr>
            <a:r>
              <a:rPr lang="en-US" altLang="ko-KR" dirty="0"/>
              <a:t>jar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2">
              <a:lnSpc>
                <a:spcPct val="90000"/>
              </a:lnSpc>
              <a:defRPr/>
            </a:pPr>
            <a:r>
              <a:rPr lang="en-US" altLang="ko-KR" dirty="0"/>
              <a:t>jar </a:t>
            </a:r>
            <a:r>
              <a:rPr lang="en-US" altLang="ko-KR" dirty="0" err="1"/>
              <a:t>cvmf</a:t>
            </a:r>
            <a:r>
              <a:rPr lang="en-US" altLang="ko-KR" dirty="0"/>
              <a:t> manifest.txt pack.jar .</a:t>
            </a:r>
          </a:p>
          <a:p>
            <a:pPr lvl="3">
              <a:lnSpc>
                <a:spcPct val="90000"/>
              </a:lnSpc>
              <a:defRPr/>
            </a:pPr>
            <a:r>
              <a:rPr lang="ko-KR" altLang="en-US" dirty="0">
                <a:solidFill>
                  <a:schemeClr val="tx1"/>
                </a:solidFill>
              </a:rPr>
              <a:t>현재 디렉토리에 존재하는 </a:t>
            </a:r>
            <a:r>
              <a:rPr lang="en-US" altLang="ko-KR" dirty="0">
                <a:solidFill>
                  <a:schemeClr val="tx1"/>
                </a:solidFill>
              </a:rPr>
              <a:t>manifest.txt </a:t>
            </a:r>
            <a:r>
              <a:rPr lang="ko-KR" altLang="en-US" dirty="0">
                <a:solidFill>
                  <a:schemeClr val="tx1"/>
                </a:solidFill>
              </a:rPr>
              <a:t>파일과 </a:t>
            </a:r>
            <a:r>
              <a:rPr lang="en-US" altLang="ko-KR" dirty="0" err="1">
                <a:solidFill>
                  <a:schemeClr val="tx1"/>
                </a:solidFill>
              </a:rPr>
              <a:t>iducs.java.pack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디렉토리 아래에 존재하는 클래스 파일들을 </a:t>
            </a:r>
            <a:r>
              <a:rPr lang="en-US" altLang="ko-KR" dirty="0"/>
              <a:t>pack.jar </a:t>
            </a:r>
            <a:r>
              <a:rPr lang="ko-KR" altLang="en-US" dirty="0">
                <a:solidFill>
                  <a:schemeClr val="tx1"/>
                </a:solidFill>
              </a:rPr>
              <a:t>로 생성</a:t>
            </a:r>
            <a:endParaRPr lang="ko-KR" altLang="en-US" dirty="0"/>
          </a:p>
          <a:p>
            <a:pPr lvl="1">
              <a:lnSpc>
                <a:spcPct val="90000"/>
              </a:lnSpc>
              <a:defRPr/>
            </a:pPr>
            <a:r>
              <a:rPr lang="en-US" altLang="ko-KR" dirty="0"/>
              <a:t>jar </a:t>
            </a:r>
            <a:r>
              <a:rPr lang="ko-KR" altLang="en-US" dirty="0"/>
              <a:t>실행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ko-KR" dirty="0"/>
              <a:t>java </a:t>
            </a:r>
            <a:r>
              <a:rPr lang="en-US" altLang="ko-KR" dirty="0">
                <a:latin typeface="새굴림" panose="02030600000101010101" pitchFamily="18" charset="-127"/>
              </a:rPr>
              <a:t>–</a:t>
            </a:r>
            <a:r>
              <a:rPr lang="en-US" altLang="ko-KR" dirty="0"/>
              <a:t>jar pack.jar </a:t>
            </a:r>
          </a:p>
          <a:p>
            <a:pPr lvl="3">
              <a:lnSpc>
                <a:spcPct val="90000"/>
              </a:lnSpc>
              <a:defRPr/>
            </a:pPr>
            <a:r>
              <a:rPr lang="en-US" altLang="ko-KR" dirty="0" err="1"/>
              <a:t>iducs.java.pack</a:t>
            </a:r>
            <a:r>
              <a:rPr lang="ko-KR" altLang="en-US" dirty="0"/>
              <a:t>의 부모 디렉토리에서 </a:t>
            </a:r>
            <a:r>
              <a:rPr lang="en-US" altLang="ko-KR" dirty="0"/>
              <a:t>java </a:t>
            </a:r>
            <a:r>
              <a:rPr lang="en-US" altLang="ko-KR" dirty="0" err="1"/>
              <a:t>iducs.java.pack.AccessModifier</a:t>
            </a:r>
            <a:r>
              <a:rPr lang="ko-KR" altLang="en-US" dirty="0"/>
              <a:t>를 실행한 것과 동일</a:t>
            </a:r>
          </a:p>
        </p:txBody>
      </p:sp>
    </p:spTree>
    <p:extLst>
      <p:ext uri="{BB962C8B-B14F-4D97-AF65-F5344CB8AC3E}">
        <p14:creationId xmlns:p14="http://schemas.microsoft.com/office/powerpoint/2010/main" val="1351082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ECF3F6-61BC-4EB2-851C-6882D976C7DB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7D3F47-71F6-4A49-9316-EC43B0CB3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2" y="385762"/>
            <a:ext cx="1164907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64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BF4E8-5139-414F-8CE1-EC599F0D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Intellij</a:t>
            </a:r>
            <a:r>
              <a:rPr lang="ko-KR" altLang="en-US" dirty="0"/>
              <a:t>에서 </a:t>
            </a:r>
            <a:r>
              <a:rPr lang="en-US" altLang="ko-KR" dirty="0"/>
              <a:t>jar </a:t>
            </a:r>
            <a:r>
              <a:rPr lang="ko-KR" altLang="en-US" dirty="0"/>
              <a:t>생성 및 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DF0F11-51EC-44B3-941E-15C19D029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en-US" altLang="ko-KR" dirty="0"/>
              <a:t>File &gt; Project Structure </a:t>
            </a:r>
            <a:r>
              <a:rPr lang="ko-KR" altLang="en-US" dirty="0"/>
              <a:t>선택 </a:t>
            </a:r>
            <a:r>
              <a:rPr lang="en-US" altLang="ko-KR" dirty="0"/>
              <a:t>(</a:t>
            </a:r>
            <a:r>
              <a:rPr lang="en-US" altLang="ko-KR" dirty="0" err="1"/>
              <a:t>Ctrl+Shift+Alt+S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Project Settings &gt; Artifacts </a:t>
            </a:r>
            <a:r>
              <a:rPr lang="ko-KR" altLang="en-US" dirty="0"/>
              <a:t>선택</a:t>
            </a:r>
            <a:endParaRPr lang="en-US" altLang="ko-KR" dirty="0"/>
          </a:p>
          <a:p>
            <a:pPr lvl="2"/>
            <a:r>
              <a:rPr lang="en-US" altLang="ko-KR" dirty="0"/>
              <a:t>Add JAR </a:t>
            </a:r>
            <a:r>
              <a:rPr lang="ko-KR" altLang="en-US" dirty="0"/>
              <a:t>선택</a:t>
            </a:r>
            <a:endParaRPr lang="en-US" altLang="ko-KR" dirty="0"/>
          </a:p>
          <a:p>
            <a:pPr lvl="3"/>
            <a:r>
              <a:rPr lang="en-US" altLang="ko-KR" dirty="0"/>
              <a:t>Empty </a:t>
            </a:r>
          </a:p>
          <a:p>
            <a:pPr lvl="4"/>
            <a:r>
              <a:rPr lang="en-US" altLang="ko-KR" dirty="0"/>
              <a:t>Name</a:t>
            </a:r>
            <a:r>
              <a:rPr lang="ko-KR" altLang="en-US" dirty="0"/>
              <a:t> 설정</a:t>
            </a:r>
            <a:endParaRPr lang="en-US" altLang="ko-KR" dirty="0"/>
          </a:p>
          <a:p>
            <a:pPr lvl="4"/>
            <a:r>
              <a:rPr lang="en-US" altLang="ko-KR" dirty="0"/>
              <a:t>Output Layout </a:t>
            </a:r>
            <a:r>
              <a:rPr lang="ko-KR" altLang="en-US" dirty="0"/>
              <a:t>설정</a:t>
            </a:r>
            <a:endParaRPr lang="en-US" altLang="ko-KR" dirty="0"/>
          </a:p>
          <a:p>
            <a:pPr lvl="3"/>
            <a:r>
              <a:rPr lang="en-US" altLang="ko-KR" dirty="0"/>
              <a:t>From modules with dependencies</a:t>
            </a:r>
          </a:p>
          <a:p>
            <a:pPr lvl="1"/>
            <a:r>
              <a:rPr lang="en-US" altLang="ko-KR" dirty="0"/>
              <a:t>Build &gt; Build Artifacts... </a:t>
            </a:r>
            <a:r>
              <a:rPr lang="ko-KR" altLang="en-US" dirty="0"/>
              <a:t>실행</a:t>
            </a:r>
            <a:endParaRPr lang="en-US" altLang="ko-KR" dirty="0"/>
          </a:p>
          <a:p>
            <a:pPr lvl="2"/>
            <a:r>
              <a:rPr lang="en-US" altLang="ko-KR" dirty="0"/>
              <a:t>Action</a:t>
            </a:r>
            <a:r>
              <a:rPr lang="ko-KR" altLang="en-US" dirty="0"/>
              <a:t>중</a:t>
            </a:r>
            <a:r>
              <a:rPr lang="en-US" altLang="ko-KR" dirty="0"/>
              <a:t> Build </a:t>
            </a:r>
            <a:r>
              <a:rPr lang="ko-KR" altLang="en-US" dirty="0"/>
              <a:t>선택하여 </a:t>
            </a:r>
            <a:r>
              <a:rPr lang="en-US" altLang="ko-KR" dirty="0"/>
              <a:t>jar</a:t>
            </a:r>
            <a:r>
              <a:rPr lang="ko-KR" altLang="en-US" dirty="0"/>
              <a:t> 파일 생성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635D5C-B108-44D5-A99F-7720FA04B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25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6CEDD6-F341-4EF4-81F6-B1B2F7E5C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621" y="4907806"/>
            <a:ext cx="283845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8111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548E86-79FA-4855-B1B7-3D5F726A7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2942423-744A-4974-93EE-EB65867F70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63391" y="987425"/>
            <a:ext cx="9265218" cy="533717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2B7359-E283-4524-8CE8-EEB8790B4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8466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40AC73-B37F-4A87-A76E-086C1133A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E89CB8E-3BA6-41C9-BEE2-800A3FADFE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63391" y="987425"/>
            <a:ext cx="9265218" cy="533717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6EFBA1-FD82-4A51-883D-EA7A4112A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484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925F7-5B17-4B1B-8542-8EABA501D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B7221D2-8EC7-439F-90CB-8AE2949FD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38487" y="1712912"/>
            <a:ext cx="5915025" cy="388620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B0AD5D-FD75-467F-BCA4-032EAA362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8341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D011C-66D8-4E3B-864E-1A2B6BD89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3638ED-9E5F-4619-BC15-3C49B2830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Intellij</a:t>
            </a:r>
            <a:r>
              <a:rPr lang="en-US" altLang="ko-KR" dirty="0"/>
              <a:t> IDEA</a:t>
            </a:r>
            <a:r>
              <a:rPr lang="ko-KR" altLang="en-US" dirty="0"/>
              <a:t>에서 </a:t>
            </a:r>
            <a:r>
              <a:rPr lang="en-US" altLang="ko-KR" dirty="0"/>
              <a:t>jar </a:t>
            </a:r>
            <a:r>
              <a:rPr lang="ko-KR" altLang="en-US" dirty="0"/>
              <a:t>실행</a:t>
            </a:r>
            <a:endParaRPr lang="en-US" altLang="ko-KR" dirty="0"/>
          </a:p>
          <a:p>
            <a:pPr lvl="1"/>
            <a:r>
              <a:rPr lang="en-US" altLang="ko-KR" dirty="0"/>
              <a:t>Build Project </a:t>
            </a:r>
            <a:r>
              <a:rPr lang="ko-KR" altLang="en-US" dirty="0"/>
              <a:t>선택 </a:t>
            </a:r>
            <a:r>
              <a:rPr lang="en-US" altLang="ko-KR" dirty="0"/>
              <a:t>(Ctrl+F9)</a:t>
            </a:r>
          </a:p>
          <a:p>
            <a:pPr lvl="2"/>
            <a:r>
              <a:rPr lang="en-US" altLang="ko-KR" dirty="0"/>
              <a:t>Edit Configurations </a:t>
            </a:r>
            <a:r>
              <a:rPr lang="ko-KR" altLang="en-US" dirty="0"/>
              <a:t>선택</a:t>
            </a:r>
            <a:endParaRPr lang="en-US" altLang="ko-KR" dirty="0"/>
          </a:p>
          <a:p>
            <a:pPr lvl="3"/>
            <a:r>
              <a:rPr lang="en-US" altLang="ko-KR" dirty="0"/>
              <a:t>Run/Debug Configuration Window</a:t>
            </a:r>
            <a:r>
              <a:rPr lang="ko-KR" altLang="en-US" dirty="0"/>
              <a:t>에서</a:t>
            </a:r>
            <a:endParaRPr lang="en-US" altLang="ko-KR" dirty="0"/>
          </a:p>
          <a:p>
            <a:pPr lvl="4"/>
            <a:r>
              <a:rPr lang="en-US" altLang="ko-KR" dirty="0"/>
              <a:t>JAR</a:t>
            </a:r>
            <a:r>
              <a:rPr lang="ko-KR" altLang="en-US" dirty="0"/>
              <a:t> </a:t>
            </a:r>
            <a:r>
              <a:rPr lang="en-US" altLang="ko-KR" dirty="0"/>
              <a:t>Application </a:t>
            </a:r>
            <a:r>
              <a:rPr lang="ko-KR" altLang="en-US" dirty="0"/>
              <a:t>선택</a:t>
            </a:r>
            <a:endParaRPr lang="en-US" altLang="ko-KR" dirty="0"/>
          </a:p>
          <a:p>
            <a:pPr lvl="5"/>
            <a:r>
              <a:rPr lang="en-US" altLang="ko-KR" dirty="0"/>
              <a:t>Name : </a:t>
            </a:r>
            <a:r>
              <a:rPr lang="ko-KR" altLang="en-US" dirty="0"/>
              <a:t>설정 파일 이름 입력</a:t>
            </a:r>
            <a:endParaRPr lang="en-US" altLang="ko-KR" dirty="0"/>
          </a:p>
          <a:p>
            <a:pPr lvl="5"/>
            <a:r>
              <a:rPr lang="en-US" altLang="ko-KR" dirty="0"/>
              <a:t>Path to JAR : jar</a:t>
            </a:r>
            <a:r>
              <a:rPr lang="ko-KR" altLang="en-US" dirty="0"/>
              <a:t> 파일 경로 선택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B1347C-5D7A-4294-9516-0708774A3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351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16388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953C6B-174E-4401-9284-A6F8901940A1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학습 내용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패키지의 정의와 특징과 장점에 대하여 알아본다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dirty="0"/>
              <a:t>패키지 사용에 대하여 알아본다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dirty="0"/>
              <a:t>손쉬운 배포를 위한 </a:t>
            </a:r>
            <a:r>
              <a:rPr lang="en-US" altLang="ko-KR" dirty="0"/>
              <a:t>jar </a:t>
            </a:r>
            <a:r>
              <a:rPr lang="ko-KR" altLang="en-US" dirty="0"/>
              <a:t>파일 생성에 대하여 알아본다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dirty="0"/>
              <a:t>자바 모듈 시스템에 대하여 알아본다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주요 용어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package, default package, import, static import, </a:t>
            </a:r>
            <a:r>
              <a:rPr lang="en-US" altLang="ko-KR" dirty="0" err="1"/>
              <a:t>classpath</a:t>
            </a:r>
            <a:r>
              <a:rPr lang="en-US" altLang="ko-KR" dirty="0"/>
              <a:t>, JAR(Java </a:t>
            </a:r>
            <a:r>
              <a:rPr lang="en-US" altLang="ko-KR" dirty="0" err="1"/>
              <a:t>ARchive</a:t>
            </a:r>
            <a:r>
              <a:rPr lang="en-US" altLang="ko-KR" dirty="0"/>
              <a:t>), Module</a:t>
            </a:r>
            <a:endParaRPr lang="ko-KR" altLang="en-US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5408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28A912-F453-4CC9-B35B-C5AB25EEB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30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01114B-BB60-472D-81FF-E6ACCAD0B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57" y="0"/>
            <a:ext cx="105176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522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F1A18D-04F8-4FBA-9C28-A527FAB2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31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7E64092-0859-427C-81D6-29C201F57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57" y="0"/>
            <a:ext cx="105176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9884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400B4-024E-4881-AB09-E3B720DA1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모듈</a:t>
            </a:r>
            <a:r>
              <a:rPr lang="en-US" altLang="ko-KR" dirty="0"/>
              <a:t>(Module) </a:t>
            </a:r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DA80E2-2A6B-4464-ABBD-FBD49353F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등장 배경</a:t>
            </a:r>
            <a:endParaRPr lang="en-US" altLang="ko-KR" dirty="0"/>
          </a:p>
          <a:p>
            <a:pPr lvl="1"/>
            <a:r>
              <a:rPr lang="ko-KR" altLang="en-US" dirty="0"/>
              <a:t>플랫폼의 모듈화 필요성 증가</a:t>
            </a:r>
          </a:p>
          <a:p>
            <a:pPr lvl="2"/>
            <a:r>
              <a:rPr lang="en-US" altLang="ko-KR" dirty="0"/>
              <a:t>Java 9</a:t>
            </a:r>
            <a:r>
              <a:rPr lang="ko-KR" altLang="en-US" dirty="0"/>
              <a:t>부터 자바 </a:t>
            </a:r>
            <a:r>
              <a:rPr lang="en-US" altLang="ko-KR" dirty="0"/>
              <a:t>API</a:t>
            </a:r>
            <a:r>
              <a:rPr lang="ko-KR" altLang="en-US" dirty="0"/>
              <a:t>의 모든 클래스들</a:t>
            </a:r>
            <a:r>
              <a:rPr lang="en-US" altLang="ko-KR" dirty="0"/>
              <a:t>(</a:t>
            </a:r>
            <a:r>
              <a:rPr lang="ko-KR" altLang="en-US" dirty="0"/>
              <a:t>자바 실행 환경</a:t>
            </a:r>
            <a:r>
              <a:rPr lang="en-US" altLang="ko-KR" dirty="0"/>
              <a:t>)</a:t>
            </a:r>
            <a:r>
              <a:rPr lang="ko-KR" altLang="en-US" dirty="0"/>
              <a:t>을 패키지 기반에서 모듈들로 완전히 재구성</a:t>
            </a:r>
          </a:p>
          <a:p>
            <a:pPr lvl="1"/>
            <a:r>
              <a:rPr lang="ko-KR" altLang="en-US" dirty="0"/>
              <a:t>응용프로그램의 모듈화</a:t>
            </a:r>
          </a:p>
          <a:p>
            <a:pPr lvl="2"/>
            <a:r>
              <a:rPr lang="ko-KR" altLang="en-US" dirty="0"/>
              <a:t>클래스들은 패키지로 만들고</a:t>
            </a:r>
            <a:r>
              <a:rPr lang="en-US" altLang="ko-KR" dirty="0"/>
              <a:t>, </a:t>
            </a:r>
            <a:r>
              <a:rPr lang="ko-KR" altLang="en-US" dirty="0"/>
              <a:t>다시 패키지를 모듈로 만듦</a:t>
            </a:r>
          </a:p>
          <a:p>
            <a:pPr lvl="2"/>
            <a:r>
              <a:rPr lang="ko-KR" altLang="en-US" dirty="0"/>
              <a:t>모듈 프로그래밍은 어렵고 복잡</a:t>
            </a:r>
            <a:r>
              <a:rPr lang="en-US" altLang="ko-KR" dirty="0"/>
              <a:t>. </a:t>
            </a:r>
            <a:r>
              <a:rPr lang="ko-KR" altLang="en-US" dirty="0"/>
              <a:t>기존 방식으로 프로그램 작성</a:t>
            </a:r>
            <a:endParaRPr lang="en-US" altLang="ko-KR" dirty="0"/>
          </a:p>
          <a:p>
            <a:r>
              <a:rPr lang="ko-KR" altLang="en-US" dirty="0"/>
              <a:t>정의</a:t>
            </a:r>
            <a:endParaRPr lang="en-US" altLang="ko-KR" dirty="0"/>
          </a:p>
          <a:p>
            <a:pPr lvl="1"/>
            <a:r>
              <a:rPr lang="ko-KR" altLang="en-US" dirty="0"/>
              <a:t>여러 패키지와 이미지 등의 자원을 모아 놓은 컨테이너</a:t>
            </a:r>
          </a:p>
          <a:p>
            <a:pPr lvl="1"/>
            <a:r>
              <a:rPr lang="ko-KR" altLang="en-US" dirty="0"/>
              <a:t>하나의 모듈을 하나의 </a:t>
            </a:r>
            <a:r>
              <a:rPr lang="en-US" altLang="ko-KR" dirty="0"/>
              <a:t>.</a:t>
            </a:r>
            <a:r>
              <a:rPr lang="en-US" altLang="ko-KR" dirty="0" err="1"/>
              <a:t>jmod</a:t>
            </a:r>
            <a:r>
              <a:rPr lang="en-US" altLang="ko-KR" dirty="0"/>
              <a:t> </a:t>
            </a:r>
            <a:r>
              <a:rPr lang="ko-KR" altLang="en-US" dirty="0"/>
              <a:t>파일에 저장</a:t>
            </a:r>
            <a:endParaRPr lang="en-US" altLang="ko-KR" dirty="0"/>
          </a:p>
          <a:p>
            <a:r>
              <a:rPr lang="ko-KR" altLang="en-US" dirty="0"/>
              <a:t>특징</a:t>
            </a:r>
          </a:p>
          <a:p>
            <a:pPr lvl="1"/>
            <a:r>
              <a:rPr lang="ko-KR" altLang="en-US" dirty="0"/>
              <a:t>모듈성은 패키지 위에서 더 높은 수준의 집계를 추가</a:t>
            </a:r>
            <a:endParaRPr lang="en-US" altLang="ko-KR" dirty="0"/>
          </a:p>
          <a:p>
            <a:pPr lvl="1"/>
            <a:r>
              <a:rPr lang="ko-KR" altLang="en-US" dirty="0"/>
              <a:t>하나 이상의 패키지를 가짐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33D2F0-7C68-4F9B-B5CD-807129B54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164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자바의 모듈화의 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모듈화의 목적</a:t>
            </a:r>
            <a:endParaRPr lang="en-US" altLang="ko-KR" dirty="0"/>
          </a:p>
          <a:p>
            <a:pPr lvl="1"/>
            <a:r>
              <a:rPr lang="en-US" altLang="ko-KR" dirty="0"/>
              <a:t>Java 9</a:t>
            </a:r>
            <a:r>
              <a:rPr lang="ko-KR" altLang="en-US" dirty="0"/>
              <a:t>부터 자바 </a:t>
            </a:r>
            <a:r>
              <a:rPr lang="en-US" altLang="ko-KR" dirty="0"/>
              <a:t>API</a:t>
            </a:r>
            <a:r>
              <a:rPr lang="ko-KR" altLang="en-US" dirty="0"/>
              <a:t>를 여러 모듈</a:t>
            </a:r>
            <a:r>
              <a:rPr lang="en-US" altLang="ko-KR" dirty="0"/>
              <a:t>(99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r>
              <a:rPr lang="ko-KR" altLang="en-US" dirty="0"/>
              <a:t>로 분할</a:t>
            </a:r>
            <a:endParaRPr lang="en-US" altLang="ko-KR" dirty="0"/>
          </a:p>
          <a:p>
            <a:pPr lvl="2"/>
            <a:r>
              <a:rPr lang="en-US" altLang="ko-KR" dirty="0"/>
              <a:t>Java 8</a:t>
            </a:r>
            <a:r>
              <a:rPr lang="ko-KR" altLang="en-US" dirty="0"/>
              <a:t>까지는 </a:t>
            </a:r>
            <a:r>
              <a:rPr lang="en-US" altLang="ko-KR" dirty="0"/>
              <a:t>rt.jar</a:t>
            </a:r>
            <a:r>
              <a:rPr lang="ko-KR" altLang="en-US" dirty="0"/>
              <a:t>의 한 파일에 모든 </a:t>
            </a:r>
            <a:r>
              <a:rPr lang="en-US" altLang="ko-KR" dirty="0"/>
              <a:t>API </a:t>
            </a:r>
            <a:r>
              <a:rPr lang="ko-KR" altLang="en-US" dirty="0"/>
              <a:t>저장</a:t>
            </a:r>
            <a:endParaRPr lang="en-US" altLang="ko-KR" dirty="0"/>
          </a:p>
          <a:p>
            <a:pPr lvl="1"/>
            <a:r>
              <a:rPr lang="ko-KR" altLang="en-US" dirty="0"/>
              <a:t>응용프로그램이 실행할 때 꼭 필요한 </a:t>
            </a:r>
            <a:r>
              <a:rPr lang="ko-KR" altLang="en-US" dirty="0" err="1"/>
              <a:t>모듈들로만</a:t>
            </a:r>
            <a:r>
              <a:rPr lang="ko-KR" altLang="en-US" dirty="0"/>
              <a:t> 실행 환경 구축</a:t>
            </a:r>
            <a:endParaRPr lang="en-US" altLang="ko-KR" dirty="0"/>
          </a:p>
          <a:p>
            <a:pPr lvl="2"/>
            <a:r>
              <a:rPr lang="ko-KR" altLang="en-US" dirty="0"/>
              <a:t>메모리 자원이 열악한 작은 소형 기기에 꼭 필요한 모듈로 구성된 작은 크기의 실행 이미지를 만들기 위함</a:t>
            </a:r>
            <a:endParaRPr lang="en-US" altLang="ko-KR" dirty="0"/>
          </a:p>
          <a:p>
            <a:r>
              <a:rPr lang="ko-KR" altLang="en-US" dirty="0"/>
              <a:t>모듈의 현실</a:t>
            </a:r>
            <a:endParaRPr lang="en-US" altLang="ko-KR" dirty="0"/>
          </a:p>
          <a:p>
            <a:pPr lvl="1"/>
            <a:r>
              <a:rPr lang="en-US" altLang="ko-KR" dirty="0"/>
              <a:t>Java 9</a:t>
            </a:r>
            <a:r>
              <a:rPr lang="ko-KR" altLang="en-US" dirty="0"/>
              <a:t>부터 전면적으로 도입</a:t>
            </a:r>
            <a:endParaRPr lang="en-US" altLang="ko-KR" dirty="0"/>
          </a:p>
          <a:p>
            <a:pPr lvl="1"/>
            <a:r>
              <a:rPr lang="ko-KR" altLang="en-US" dirty="0"/>
              <a:t>복잡한 개념</a:t>
            </a:r>
            <a:endParaRPr lang="en-US" altLang="ko-KR" dirty="0"/>
          </a:p>
          <a:p>
            <a:pPr lvl="1"/>
            <a:r>
              <a:rPr lang="ko-KR" altLang="en-US" dirty="0"/>
              <a:t>큰 자바 응용프로그램에는 개발</a:t>
            </a:r>
            <a:r>
              <a:rPr lang="en-US" altLang="ko-KR" dirty="0"/>
              <a:t>, </a:t>
            </a:r>
            <a:r>
              <a:rPr lang="ko-KR" altLang="en-US" dirty="0"/>
              <a:t>유지보수 등에 적합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현실적으로 모듈로 나누어 자바 프로그램을 작성할 필요 없음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48060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</a:t>
            </a:r>
            <a:r>
              <a:rPr lang="en-US" altLang="ko-KR" dirty="0"/>
              <a:t>API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모듈 파일들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자바 </a:t>
            </a:r>
            <a:r>
              <a:rPr lang="en-US" altLang="ko-KR" sz="2400" dirty="0"/>
              <a:t>JDK</a:t>
            </a:r>
            <a:r>
              <a:rPr lang="ko-KR" altLang="en-US" sz="2400" dirty="0"/>
              <a:t>에 제공되는 모듈 파일들</a:t>
            </a:r>
            <a:endParaRPr lang="en-US" altLang="ko-KR" sz="2400" dirty="0"/>
          </a:p>
          <a:p>
            <a:pPr lvl="1"/>
            <a:r>
              <a:rPr lang="ko-KR" altLang="en-US" sz="2000" dirty="0"/>
              <a:t>자바가 설치된 </a:t>
            </a:r>
            <a:r>
              <a:rPr lang="en-US" altLang="ko-KR" sz="2000" dirty="0" err="1"/>
              <a:t>jmods</a:t>
            </a:r>
            <a:r>
              <a:rPr lang="en-US" altLang="ko-KR" sz="2000" dirty="0"/>
              <a:t> </a:t>
            </a:r>
            <a:r>
              <a:rPr lang="ko-KR" altLang="en-US" sz="2000" dirty="0"/>
              <a:t>디렉터리에 모듈 파일 존재</a:t>
            </a:r>
            <a:endParaRPr lang="en-US" altLang="ko-KR" sz="2000" dirty="0"/>
          </a:p>
          <a:p>
            <a:pPr lvl="2"/>
            <a:r>
              <a:rPr lang="en-US" altLang="ko-KR" sz="1800" dirty="0"/>
              <a:t>.</a:t>
            </a:r>
            <a:r>
              <a:rPr lang="en-US" altLang="ko-KR" sz="1800" dirty="0" err="1"/>
              <a:t>jmod</a:t>
            </a:r>
            <a:r>
              <a:rPr lang="en-US" altLang="ko-KR" sz="1800" dirty="0"/>
              <a:t> </a:t>
            </a:r>
            <a:r>
              <a:rPr lang="ko-KR" altLang="en-US" sz="1800" dirty="0"/>
              <a:t>확장자를 가진 파일 </a:t>
            </a:r>
            <a:r>
              <a:rPr lang="en-US" altLang="ko-KR" sz="1800" dirty="0"/>
              <a:t>(java</a:t>
            </a:r>
            <a:r>
              <a:rPr lang="ko-KR" altLang="en-US" sz="1800" dirty="0"/>
              <a:t> </a:t>
            </a:r>
            <a:r>
              <a:rPr lang="en-US" altLang="ko-KR" sz="1800" dirty="0"/>
              <a:t>11</a:t>
            </a:r>
            <a:r>
              <a:rPr lang="ko-KR" altLang="en-US" sz="1800" dirty="0"/>
              <a:t> </a:t>
            </a:r>
            <a:r>
              <a:rPr lang="en-US" altLang="ko-KR" sz="1800" dirty="0"/>
              <a:t>– 72 modules -&gt; java 17 – 71 modules)</a:t>
            </a:r>
          </a:p>
          <a:p>
            <a:pPr lvl="2"/>
            <a:r>
              <a:rPr lang="ko-KR" altLang="en-US" sz="1800" dirty="0"/>
              <a:t>모듈 파일은 </a:t>
            </a:r>
            <a:r>
              <a:rPr lang="en-US" altLang="ko-KR" sz="1800" dirty="0"/>
              <a:t>ZIP </a:t>
            </a:r>
            <a:r>
              <a:rPr lang="ko-KR" altLang="en-US" sz="1800" dirty="0"/>
              <a:t>포맷으로 압축된 파일</a:t>
            </a:r>
            <a:endParaRPr lang="en-US" altLang="ko-KR" sz="1800" dirty="0"/>
          </a:p>
          <a:p>
            <a:pPr lvl="1"/>
            <a:r>
              <a:rPr lang="ko-KR" altLang="en-US" sz="2000" dirty="0"/>
              <a:t>모듈 파일에는 자바 </a:t>
            </a:r>
            <a:r>
              <a:rPr lang="en-US" altLang="ko-KR" sz="2000" dirty="0"/>
              <a:t>API</a:t>
            </a:r>
            <a:r>
              <a:rPr lang="ko-KR" altLang="en-US" sz="2000" dirty="0"/>
              <a:t>의 패키지와 클래스들이 들어 있음</a:t>
            </a:r>
            <a:endParaRPr lang="en-US" altLang="ko-KR" sz="2000" dirty="0"/>
          </a:p>
          <a:p>
            <a:pPr lvl="1"/>
            <a:r>
              <a:rPr lang="en-US" altLang="ko-KR" sz="2000" dirty="0" err="1"/>
              <a:t>jmod</a:t>
            </a:r>
            <a:r>
              <a:rPr lang="en-US" altLang="ko-KR" sz="2000" dirty="0"/>
              <a:t> </a:t>
            </a:r>
            <a:r>
              <a:rPr lang="ko-KR" altLang="en-US" sz="2000" dirty="0"/>
              <a:t>명령을 이용하여 모듈 파일에 들어 있는 패키지를 풀어 낼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85830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321" y="1253622"/>
            <a:ext cx="5937555" cy="452143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java.base.jmod</a:t>
            </a:r>
            <a:r>
              <a:rPr lang="en-US" altLang="ko-KR" dirty="0"/>
              <a:t> </a:t>
            </a:r>
            <a:r>
              <a:rPr lang="ko-KR" altLang="en-US" dirty="0"/>
              <a:t>파일을 풀어 놓은 사례</a:t>
            </a: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8163894" y="4126122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java.util.Scanner</a:t>
            </a:r>
            <a:endParaRPr lang="ko-KR" altLang="en-US" b="1" dirty="0"/>
          </a:p>
        </p:txBody>
      </p:sp>
      <p:sp>
        <p:nvSpPr>
          <p:cNvPr id="22" name="오른쪽 중괄호 21"/>
          <p:cNvSpPr/>
          <p:nvPr/>
        </p:nvSpPr>
        <p:spPr>
          <a:xfrm rot="5400000">
            <a:off x="8568773" y="4292747"/>
            <a:ext cx="285752" cy="809758"/>
          </a:xfrm>
          <a:prstGeom prst="rightBrace">
            <a:avLst>
              <a:gd name="adj1" fmla="val 47892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중괄호 22"/>
          <p:cNvSpPr/>
          <p:nvPr/>
        </p:nvSpPr>
        <p:spPr>
          <a:xfrm rot="16200000">
            <a:off x="8713074" y="3362628"/>
            <a:ext cx="285752" cy="1241236"/>
          </a:xfrm>
          <a:prstGeom prst="rightBrace">
            <a:avLst>
              <a:gd name="adj1" fmla="val 47892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280574" y="3547779"/>
            <a:ext cx="1949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클래스의 이름</a:t>
            </a:r>
            <a:r>
              <a:rPr lang="en-US" altLang="ko-KR" sz="1400" dirty="0"/>
              <a:t>(</a:t>
            </a:r>
            <a:r>
              <a:rPr lang="ko-KR" altLang="en-US" sz="1400" dirty="0"/>
              <a:t>경로명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8280574" y="4840503"/>
            <a:ext cx="944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패키지명</a:t>
            </a:r>
            <a:endParaRPr lang="ko-KR" altLang="en-US" sz="1400" dirty="0"/>
          </a:p>
        </p:txBody>
      </p:sp>
      <p:sp>
        <p:nvSpPr>
          <p:cNvPr id="26" name="자유형 25"/>
          <p:cNvSpPr/>
          <p:nvPr/>
        </p:nvSpPr>
        <p:spPr>
          <a:xfrm>
            <a:off x="3456037" y="4744927"/>
            <a:ext cx="760406" cy="1224136"/>
          </a:xfrm>
          <a:custGeom>
            <a:avLst/>
            <a:gdLst>
              <a:gd name="connsiteX0" fmla="*/ 0 w 887506"/>
              <a:gd name="connsiteY0" fmla="*/ 0 h 2277035"/>
              <a:gd name="connsiteX1" fmla="*/ 726141 w 887506"/>
              <a:gd name="connsiteY1" fmla="*/ 708211 h 2277035"/>
              <a:gd name="connsiteX2" fmla="*/ 887506 w 887506"/>
              <a:gd name="connsiteY2" fmla="*/ 2277035 h 2277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7506" h="2277035">
                <a:moveTo>
                  <a:pt x="0" y="0"/>
                </a:moveTo>
                <a:cubicBezTo>
                  <a:pt x="289111" y="164352"/>
                  <a:pt x="578223" y="328705"/>
                  <a:pt x="726141" y="708211"/>
                </a:cubicBezTo>
                <a:cubicBezTo>
                  <a:pt x="874059" y="1087717"/>
                  <a:pt x="880782" y="1682376"/>
                  <a:pt x="887506" y="2277035"/>
                </a:cubicBezTo>
              </a:path>
            </a:pathLst>
          </a:custGeom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380104" y="5969064"/>
            <a:ext cx="1851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패키지 명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java.util</a:t>
            </a:r>
            <a:endParaRPr lang="ko-KR" altLang="en-US" sz="16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4392141" y="2368663"/>
            <a:ext cx="2736304" cy="3024336"/>
          </a:xfrm>
          <a:prstGeom prst="roundRect">
            <a:avLst>
              <a:gd name="adj" fmla="val 3825"/>
            </a:avLst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 28"/>
          <p:cNvSpPr/>
          <p:nvPr/>
        </p:nvSpPr>
        <p:spPr>
          <a:xfrm>
            <a:off x="6562912" y="5176977"/>
            <a:ext cx="371883" cy="864095"/>
          </a:xfrm>
          <a:custGeom>
            <a:avLst/>
            <a:gdLst>
              <a:gd name="connsiteX0" fmla="*/ 0 w 394447"/>
              <a:gd name="connsiteY0" fmla="*/ 0 h 1326776"/>
              <a:gd name="connsiteX1" fmla="*/ 331694 w 394447"/>
              <a:gd name="connsiteY1" fmla="*/ 555812 h 1326776"/>
              <a:gd name="connsiteX2" fmla="*/ 376518 w 394447"/>
              <a:gd name="connsiteY2" fmla="*/ 1326776 h 1326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4447" h="1326776">
                <a:moveTo>
                  <a:pt x="0" y="0"/>
                </a:moveTo>
                <a:cubicBezTo>
                  <a:pt x="134470" y="167341"/>
                  <a:pt x="268941" y="334683"/>
                  <a:pt x="331694" y="555812"/>
                </a:cubicBezTo>
                <a:cubicBezTo>
                  <a:pt x="394447" y="776941"/>
                  <a:pt x="385482" y="1051858"/>
                  <a:pt x="376518" y="1326776"/>
                </a:cubicBezTo>
              </a:path>
            </a:pathLst>
          </a:custGeom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806366" y="5969063"/>
            <a:ext cx="2823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java.util</a:t>
            </a:r>
            <a:r>
              <a:rPr lang="en-US" altLang="ko-KR" sz="1600" dirty="0"/>
              <a:t> </a:t>
            </a:r>
            <a:r>
              <a:rPr lang="ko-KR" altLang="en-US" sz="1600" dirty="0"/>
              <a:t>패키지에 속한 클래스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7" name="직선 화살표 연결선 6"/>
          <p:cNvCxnSpPr>
            <a:endCxn id="21" idx="1"/>
          </p:cNvCxnSpPr>
          <p:nvPr/>
        </p:nvCxnSpPr>
        <p:spPr>
          <a:xfrm>
            <a:off x="5495562" y="4310788"/>
            <a:ext cx="2668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2879973" y="2599527"/>
            <a:ext cx="720080" cy="2011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2987985" y="4644335"/>
            <a:ext cx="720080" cy="2011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781976" y="836955"/>
            <a:ext cx="8356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java.base.jmod</a:t>
            </a:r>
            <a:r>
              <a:rPr lang="en-US" altLang="ko-KR" sz="1600" dirty="0"/>
              <a:t> </a:t>
            </a:r>
            <a:r>
              <a:rPr lang="ko-KR" altLang="en-US" sz="1600" dirty="0"/>
              <a:t>파일을 풀면 다음과 같이 </a:t>
            </a:r>
            <a:r>
              <a:rPr lang="en-US" altLang="ko-KR" sz="1600" dirty="0" err="1"/>
              <a:t>java.base</a:t>
            </a:r>
            <a:r>
              <a:rPr lang="en-US" altLang="ko-KR" sz="1600" dirty="0"/>
              <a:t> </a:t>
            </a:r>
            <a:r>
              <a:rPr lang="ko-KR" altLang="en-US" sz="1600" dirty="0"/>
              <a:t>모듈에 있는 패키지와 클래스를 볼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843673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후 기대 효과</a:t>
            </a:r>
          </a:p>
        </p:txBody>
      </p:sp>
      <p:sp>
        <p:nvSpPr>
          <p:cNvPr id="47108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CFAC2C-EC53-4388-A2E7-B83832BAEE9B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연관된 클래스와 인터페이스를 효율적으로 관리할 수 있는 방법인 패키지에 대하여 설명할 수 있다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dirty="0"/>
              <a:t>이름 충돌 문제 해결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패키지를 선언하고</a:t>
            </a:r>
            <a:r>
              <a:rPr lang="en-US" altLang="ko-KR" dirty="0"/>
              <a:t>, </a:t>
            </a:r>
            <a:r>
              <a:rPr lang="ko-KR" altLang="en-US" dirty="0"/>
              <a:t>다양한 방법으로 사용할 수 있다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dirty="0"/>
              <a:t>디폴트 패키지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절대 경로</a:t>
            </a:r>
            <a:r>
              <a:rPr lang="en-US" altLang="ko-KR" dirty="0"/>
              <a:t> vs. </a:t>
            </a:r>
            <a:r>
              <a:rPr lang="ko-KR" altLang="en-US" dirty="0"/>
              <a:t>상대 경로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Console vs. IDE </a:t>
            </a:r>
            <a:r>
              <a:rPr lang="ko-KR" altLang="en-US" dirty="0"/>
              <a:t>환경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손쉬운 배포를 위한 </a:t>
            </a:r>
            <a:r>
              <a:rPr lang="ko-KR" altLang="en-US" dirty="0" err="1"/>
              <a:t>아카이브</a:t>
            </a:r>
            <a:r>
              <a:rPr lang="ko-KR" altLang="en-US" dirty="0"/>
              <a:t> 파일</a:t>
            </a:r>
            <a:r>
              <a:rPr lang="en-US" altLang="ko-KR" dirty="0"/>
              <a:t>(jar </a:t>
            </a:r>
            <a:r>
              <a:rPr lang="ko-KR" altLang="en-US" dirty="0"/>
              <a:t>파일</a:t>
            </a:r>
            <a:r>
              <a:rPr lang="en-US" altLang="ko-KR" dirty="0"/>
              <a:t>)</a:t>
            </a:r>
            <a:r>
              <a:rPr lang="ko-KR" altLang="en-US" dirty="0"/>
              <a:t> 생성할 수 있다</a:t>
            </a:r>
            <a:r>
              <a:rPr lang="en-US" altLang="ko-KR" dirty="0"/>
              <a:t>.</a:t>
            </a:r>
          </a:p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1966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패키지</a:t>
            </a:r>
            <a:r>
              <a:rPr lang="en-US" altLang="ko-KR"/>
              <a:t>(package)</a:t>
            </a:r>
            <a:endParaRPr lang="ko-KR" altLang="en-US"/>
          </a:p>
        </p:txBody>
      </p:sp>
      <p:sp>
        <p:nvSpPr>
          <p:cNvPr id="17412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17DD93-A5B4-455B-B529-37FD3C7A82F8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10242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what</a:t>
            </a:r>
            <a:endParaRPr lang="ko-KR" altLang="en-US" dirty="0"/>
          </a:p>
          <a:p>
            <a:pPr lvl="1">
              <a:defRPr/>
            </a:pPr>
            <a:r>
              <a:rPr lang="ko-KR" altLang="en-US" dirty="0"/>
              <a:t>연관된 클래스</a:t>
            </a:r>
            <a:r>
              <a:rPr lang="en-US" altLang="ko-KR" dirty="0"/>
              <a:t>, </a:t>
            </a:r>
            <a:r>
              <a:rPr lang="ko-KR" altLang="en-US" dirty="0"/>
              <a:t>인터페이스</a:t>
            </a:r>
            <a:r>
              <a:rPr lang="en-US" altLang="ko-KR" dirty="0"/>
              <a:t>(</a:t>
            </a:r>
            <a:r>
              <a:rPr lang="ko-KR" altLang="en-US" dirty="0"/>
              <a:t>열거형</a:t>
            </a:r>
            <a:r>
              <a:rPr lang="en-US" altLang="ko-KR" dirty="0"/>
              <a:t>, </a:t>
            </a:r>
            <a:r>
              <a:rPr lang="ko-KR" altLang="en-US" dirty="0" err="1"/>
              <a:t>애노테이션</a:t>
            </a:r>
            <a:r>
              <a:rPr lang="ko-KR" altLang="en-US" dirty="0"/>
              <a:t> 등</a:t>
            </a:r>
            <a:r>
              <a:rPr lang="en-US" altLang="ko-KR" dirty="0"/>
              <a:t>)</a:t>
            </a:r>
            <a:r>
              <a:rPr lang="ko-KR" altLang="en-US" dirty="0"/>
              <a:t>들의 모음</a:t>
            </a:r>
            <a:endParaRPr lang="en-US" altLang="ko-KR" dirty="0"/>
          </a:p>
          <a:p>
            <a:pPr lvl="2">
              <a:defRPr/>
            </a:pPr>
            <a:r>
              <a:rPr lang="ko-KR" altLang="en-US" dirty="0" err="1"/>
              <a:t>디렉토리와</a:t>
            </a:r>
            <a:r>
              <a:rPr lang="ko-KR" altLang="en-US" dirty="0"/>
              <a:t> 대응되는 계층 구조를 가짐</a:t>
            </a:r>
          </a:p>
          <a:p>
            <a:pPr>
              <a:defRPr/>
            </a:pPr>
            <a:r>
              <a:rPr lang="en-US" altLang="ko-KR" dirty="0"/>
              <a:t>why or benefit</a:t>
            </a:r>
            <a:endParaRPr lang="ko-KR" altLang="en-US" dirty="0"/>
          </a:p>
          <a:p>
            <a:pPr lvl="1">
              <a:defRPr/>
            </a:pP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연관성 있는 클래스들의 분류를 편리하게 하여 관리를 손쉽게 할 수 있다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lvl="1">
              <a:defRPr/>
            </a:pP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개발자가 같은 클래스 이름으로 개발을 하여도 이름 충돌을 피할 수 있도록 네임스페이스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(namespace)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 관리를 제공한다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lvl="1">
              <a:defRPr/>
            </a:pP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접근 권한을 조정할 수 있다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317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 선언</a:t>
            </a: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8299E9-87E3-4BB3-B60F-9E80F701CFF3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선언 구문 구조</a:t>
            </a:r>
          </a:p>
          <a:p>
            <a:pPr lvl="1">
              <a:defRPr/>
            </a:pPr>
            <a:r>
              <a:rPr lang="en-US" altLang="ko-KR" dirty="0"/>
              <a:t>package </a:t>
            </a:r>
            <a:r>
              <a:rPr lang="en-US" altLang="ko-KR" dirty="0" err="1"/>
              <a:t>packageNameList</a:t>
            </a:r>
            <a:r>
              <a:rPr lang="en-US" altLang="ko-KR" dirty="0"/>
              <a:t>;</a:t>
            </a:r>
          </a:p>
          <a:p>
            <a:pPr lvl="2">
              <a:defRPr/>
            </a:pPr>
            <a:r>
              <a:rPr lang="en-US" altLang="ko-KR" dirty="0"/>
              <a:t>package </a:t>
            </a:r>
            <a:r>
              <a:rPr lang="ko-KR" altLang="en-US" dirty="0"/>
              <a:t>예약어로 시작함</a:t>
            </a:r>
            <a:endParaRPr lang="en-US" altLang="ko-KR" dirty="0"/>
          </a:p>
          <a:p>
            <a:pPr lvl="2">
              <a:defRPr/>
            </a:pPr>
            <a:r>
              <a:rPr lang="en-US" altLang="ko-KR" dirty="0" err="1"/>
              <a:t>packageNameList</a:t>
            </a:r>
            <a:r>
              <a:rPr lang="ko-KR" altLang="en-US" dirty="0"/>
              <a:t>는 계층성을 가지며</a:t>
            </a:r>
            <a:r>
              <a:rPr lang="en-US" altLang="ko-KR" dirty="0"/>
              <a:t>, </a:t>
            </a:r>
            <a:r>
              <a:rPr lang="ko-KR" altLang="en-US" dirty="0"/>
              <a:t>디렉토리 구조와 연관성 있음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package </a:t>
            </a:r>
            <a:r>
              <a:rPr lang="en-US" altLang="ko-KR" dirty="0" err="1"/>
              <a:t>java.lang</a:t>
            </a:r>
            <a:r>
              <a:rPr lang="en-US" altLang="ko-KR" dirty="0"/>
              <a:t>;</a:t>
            </a:r>
          </a:p>
          <a:p>
            <a:pPr lvl="4">
              <a:defRPr/>
            </a:pPr>
            <a:r>
              <a:rPr lang="en-US" altLang="ko-KR" dirty="0"/>
              <a:t>java </a:t>
            </a:r>
            <a:r>
              <a:rPr lang="ko-KR" altLang="en-US" dirty="0"/>
              <a:t>상위 패키지</a:t>
            </a:r>
            <a:r>
              <a:rPr lang="en-US" altLang="ko-KR" dirty="0"/>
              <a:t>, </a:t>
            </a:r>
            <a:r>
              <a:rPr lang="en-US" altLang="ko-KR" dirty="0" err="1"/>
              <a:t>lang</a:t>
            </a:r>
            <a:r>
              <a:rPr lang="en-US" altLang="ko-KR" dirty="0"/>
              <a:t> </a:t>
            </a:r>
            <a:r>
              <a:rPr lang="ko-KR" altLang="en-US" dirty="0"/>
              <a:t>하위 패키지</a:t>
            </a:r>
            <a:endParaRPr lang="en-US" altLang="ko-KR" dirty="0"/>
          </a:p>
          <a:p>
            <a:pPr lvl="4">
              <a:defRPr/>
            </a:pPr>
            <a:r>
              <a:rPr lang="en-US" altLang="ko-KR" dirty="0" err="1"/>
              <a:t>java.lang</a:t>
            </a:r>
            <a:r>
              <a:rPr lang="ko-KR" altLang="en-US" dirty="0"/>
              <a:t> 패키지에 포함된 클래스들의 소스 코드 맨 첫 부분에는 </a:t>
            </a:r>
            <a:r>
              <a:rPr lang="en-US" altLang="ko-KR" dirty="0">
                <a:solidFill>
                  <a:srgbClr val="FF0000"/>
                </a:solidFill>
              </a:rPr>
              <a:t>package </a:t>
            </a:r>
            <a:r>
              <a:rPr lang="en-US" altLang="ko-KR" dirty="0" err="1">
                <a:solidFill>
                  <a:srgbClr val="FF0000"/>
                </a:solidFill>
              </a:rPr>
              <a:t>java.lang</a:t>
            </a:r>
            <a:r>
              <a:rPr lang="en-US" altLang="ko-KR" dirty="0">
                <a:solidFill>
                  <a:srgbClr val="FF0000"/>
                </a:solidFill>
              </a:rPr>
              <a:t>;</a:t>
            </a:r>
            <a:r>
              <a:rPr lang="ko-KR" altLang="en-US" dirty="0"/>
              <a:t>가 존재함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패키지별로 접근 권한을 다르게 할 수 있음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3712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BA8623-B130-4EF5-BD5D-65CE87294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6" name="내용 개체 틀 4">
            <a:extLst>
              <a:ext uri="{FF2B5EF4-FFF2-40B4-BE49-F238E27FC236}">
                <a16:creationId xmlns:a16="http://schemas.microsoft.com/office/drawing/2014/main" id="{6B317999-CE2C-445B-964D-2799648F0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54100"/>
            <a:ext cx="10515600" cy="47498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9C15AD0-F4EA-4008-8765-9BFF617DE598}"/>
              </a:ext>
            </a:extLst>
          </p:cNvPr>
          <p:cNvSpPr/>
          <p:nvPr/>
        </p:nvSpPr>
        <p:spPr>
          <a:xfrm>
            <a:off x="5232448" y="1675967"/>
            <a:ext cx="2192818" cy="237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171979E-4975-49CB-817A-EDC14CFAECC3}"/>
              </a:ext>
            </a:extLst>
          </p:cNvPr>
          <p:cNvSpPr/>
          <p:nvPr/>
        </p:nvSpPr>
        <p:spPr>
          <a:xfrm>
            <a:off x="1786515" y="4605434"/>
            <a:ext cx="2192818" cy="237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28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패키지 사용</a:t>
            </a:r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89F60F-7851-4057-8F77-C4943A5C8347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사용 구문 구조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import </a:t>
            </a:r>
            <a:r>
              <a:rPr lang="en-US" altLang="ko-KR" dirty="0" err="1"/>
              <a:t>packageNameList.ClassName</a:t>
            </a:r>
            <a:r>
              <a:rPr lang="en-US" altLang="ko-KR" dirty="0"/>
              <a:t>;</a:t>
            </a:r>
          </a:p>
          <a:p>
            <a:pPr lvl="2">
              <a:defRPr/>
            </a:pPr>
            <a:r>
              <a:rPr lang="en-US" altLang="ko-KR" dirty="0" err="1"/>
              <a:t>ClassName</a:t>
            </a:r>
            <a:r>
              <a:rPr lang="ko-KR" altLang="en-US" dirty="0"/>
              <a:t> 이라는 이름의 클래스만 사용</a:t>
            </a:r>
            <a:r>
              <a:rPr lang="en-US" altLang="ko-KR" dirty="0"/>
              <a:t>(</a:t>
            </a:r>
            <a:r>
              <a:rPr lang="ko-KR" altLang="en-US" dirty="0"/>
              <a:t>실행 시 로딩</a:t>
            </a:r>
            <a:r>
              <a:rPr lang="en-US" altLang="ko-KR" dirty="0"/>
              <a:t>)</a:t>
            </a:r>
          </a:p>
          <a:p>
            <a:pPr lvl="1">
              <a:defRPr/>
            </a:pPr>
            <a:r>
              <a:rPr lang="en-US" altLang="ko-KR" dirty="0"/>
              <a:t>import </a:t>
            </a:r>
            <a:r>
              <a:rPr lang="en-US" altLang="ko-KR" dirty="0" err="1"/>
              <a:t>packageNameList</a:t>
            </a:r>
            <a:r>
              <a:rPr lang="en-US" altLang="ko-KR" dirty="0"/>
              <a:t>.*;</a:t>
            </a:r>
          </a:p>
          <a:p>
            <a:pPr lvl="2">
              <a:defRPr/>
            </a:pPr>
            <a:r>
              <a:rPr lang="ko-KR" altLang="en-US" dirty="0"/>
              <a:t>패키지에 포함된 모든 클래스들을 사용</a:t>
            </a:r>
            <a:r>
              <a:rPr lang="en-US" altLang="ko-KR" dirty="0"/>
              <a:t>(</a:t>
            </a:r>
            <a:r>
              <a:rPr lang="ko-KR" altLang="en-US" dirty="0"/>
              <a:t>실행 시 로딩</a:t>
            </a:r>
            <a:r>
              <a:rPr lang="en-US" altLang="ko-KR" dirty="0"/>
              <a:t>)</a:t>
            </a:r>
          </a:p>
          <a:p>
            <a:pPr>
              <a:defRPr/>
            </a:pPr>
            <a:r>
              <a:rPr lang="ko-KR" altLang="en-US" dirty="0"/>
              <a:t>대응 규칙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현재 디렉토리의 하위 디렉토리나 </a:t>
            </a:r>
            <a:r>
              <a:rPr lang="en-US" altLang="ko-KR" dirty="0"/>
              <a:t>CLASSPATH</a:t>
            </a:r>
            <a:r>
              <a:rPr lang="ko-KR" altLang="en-US" dirty="0"/>
              <a:t>에서 설정된 디렉토리의 하위 디렉토리에 대응됨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02188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22532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384B84-8FA1-42EE-88EF-BB10B98DE740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CLASSPATH</a:t>
            </a:r>
            <a:r>
              <a:rPr lang="ko-KR" altLang="en-US" dirty="0"/>
              <a:t>의 역할</a:t>
            </a:r>
          </a:p>
          <a:p>
            <a:pPr lvl="1">
              <a:defRPr/>
            </a:pPr>
            <a:r>
              <a:rPr lang="ko-KR" altLang="en-US" dirty="0"/>
              <a:t>클래스 로딩을 위한 파일 검색 순서를 결정함</a:t>
            </a:r>
          </a:p>
          <a:p>
            <a:pPr lvl="1">
              <a:defRPr/>
            </a:pPr>
            <a:r>
              <a:rPr lang="ko-KR" altLang="en-US" dirty="0"/>
              <a:t>검색 순서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표준 라이브러리 검색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악의적인 수정으로 인한 문제 방지</a:t>
            </a:r>
          </a:p>
          <a:p>
            <a:pPr lvl="2">
              <a:defRPr/>
            </a:pPr>
            <a:r>
              <a:rPr lang="ko-KR" altLang="en-US" dirty="0"/>
              <a:t>현재 디렉토리 검색</a:t>
            </a:r>
          </a:p>
          <a:p>
            <a:pPr lvl="2">
              <a:defRPr/>
            </a:pPr>
            <a:r>
              <a:rPr lang="ko-KR" altLang="en-US" dirty="0"/>
              <a:t>지정한 패키지</a:t>
            </a:r>
            <a:r>
              <a:rPr lang="en-US" altLang="ko-KR" dirty="0"/>
              <a:t>(ex.</a:t>
            </a:r>
            <a:r>
              <a:rPr lang="ko-KR" altLang="en-US" dirty="0"/>
              <a:t> </a:t>
            </a:r>
            <a:r>
              <a:rPr lang="en-US" altLang="ko-KR" dirty="0"/>
              <a:t>rt.jar, servlet-api.jar) </a:t>
            </a:r>
            <a:r>
              <a:rPr lang="ko-KR" altLang="en-US" dirty="0"/>
              <a:t>검색</a:t>
            </a:r>
          </a:p>
          <a:p>
            <a:pPr lvl="2">
              <a:defRPr/>
            </a:pPr>
            <a:r>
              <a:rPr lang="en-US" altLang="ko-KR" dirty="0"/>
              <a:t>package</a:t>
            </a:r>
            <a:r>
              <a:rPr lang="ko-KR" altLang="en-US" dirty="0"/>
              <a:t>로 선언된 패키지를 디렉토리 형식으로 변환한 디렉토리 검색</a:t>
            </a:r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0344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23556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1FA0C3-111B-48F4-B12F-4A56111AE90F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1945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dirty="0"/>
              <a:t>Windows</a:t>
            </a:r>
            <a:r>
              <a:rPr lang="ko-KR" altLang="en-US" dirty="0"/>
              <a:t>에서 환경 변수 설정</a:t>
            </a:r>
            <a:endParaRPr lang="en-US" altLang="ko-KR" dirty="0"/>
          </a:p>
          <a:p>
            <a:pPr lvl="1">
              <a:lnSpc>
                <a:spcPct val="120000"/>
              </a:lnSpc>
              <a:defRPr/>
            </a:pPr>
            <a:r>
              <a:rPr lang="en-US" altLang="ko-KR" dirty="0"/>
              <a:t>PATH </a:t>
            </a:r>
            <a:r>
              <a:rPr lang="ko-KR" altLang="en-US" dirty="0"/>
              <a:t>환경 변수 설정</a:t>
            </a:r>
          </a:p>
          <a:p>
            <a:pPr lvl="2">
              <a:lnSpc>
                <a:spcPct val="120000"/>
              </a:lnSpc>
              <a:defRPr/>
            </a:pPr>
            <a:r>
              <a:rPr lang="en-US" altLang="ko-KR" dirty="0"/>
              <a:t>set path=[</a:t>
            </a:r>
            <a:r>
              <a:rPr lang="ko-KR" altLang="en-US" dirty="0"/>
              <a:t>자바설치경로</a:t>
            </a:r>
            <a:r>
              <a:rPr lang="en-US" altLang="ko-KR" dirty="0"/>
              <a:t>]\bin;%PATH%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dirty="0"/>
              <a:t>CLASSPATH </a:t>
            </a:r>
            <a:r>
              <a:rPr lang="ko-KR" altLang="en-US" dirty="0"/>
              <a:t>환경 변수 설정</a:t>
            </a:r>
          </a:p>
          <a:p>
            <a:pPr lvl="2">
              <a:lnSpc>
                <a:spcPct val="120000"/>
              </a:lnSpc>
              <a:defRPr/>
            </a:pPr>
            <a:r>
              <a:rPr lang="en-US" altLang="ko-KR" dirty="0"/>
              <a:t>set CLASSPATH =.;[</a:t>
            </a:r>
            <a:r>
              <a:rPr lang="ko-KR" altLang="en-US" dirty="0"/>
              <a:t>자바설치경로</a:t>
            </a:r>
            <a:r>
              <a:rPr lang="en-US" altLang="ko-KR" dirty="0"/>
              <a:t>]\</a:t>
            </a:r>
            <a:r>
              <a:rPr lang="en-US" altLang="ko-KR" dirty="0" err="1"/>
              <a:t>jre</a:t>
            </a:r>
            <a:r>
              <a:rPr lang="en-US" altLang="ko-KR" dirty="0"/>
              <a:t>\lib\rt.jar;%CLASSPATH%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/>
              <a:t>Linux</a:t>
            </a:r>
            <a:r>
              <a:rPr lang="ko-KR" altLang="en-US" dirty="0"/>
              <a:t>에서 환경 변수 설정</a:t>
            </a:r>
            <a:r>
              <a:rPr lang="en-US" altLang="ko-KR" dirty="0"/>
              <a:t>(/</a:t>
            </a:r>
            <a:r>
              <a:rPr lang="en-US" altLang="ko-KR" dirty="0" err="1"/>
              <a:t>etc</a:t>
            </a:r>
            <a:r>
              <a:rPr lang="en-US" altLang="ko-KR" dirty="0"/>
              <a:t>/profile </a:t>
            </a:r>
            <a:r>
              <a:rPr lang="ko-KR" altLang="en-US" dirty="0"/>
              <a:t>파일 편집</a:t>
            </a:r>
            <a:r>
              <a:rPr lang="en-US" altLang="ko-KR" dirty="0"/>
              <a:t>)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dirty="0"/>
              <a:t>export JAVA_HOME=&lt;</a:t>
            </a:r>
            <a:r>
              <a:rPr lang="ko-KR" altLang="en-US" dirty="0"/>
              <a:t>설치경로</a:t>
            </a:r>
            <a:r>
              <a:rPr lang="en-US" altLang="ko-KR" dirty="0"/>
              <a:t>&gt;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dirty="0"/>
              <a:t>export PATH=$JAVA_HOME/bin:$PATH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dirty="0"/>
              <a:t>export CLASSPATH=.:$JAVA_HOME/</a:t>
            </a:r>
            <a:r>
              <a:rPr lang="en-US" altLang="ko-KR" dirty="0" err="1"/>
              <a:t>jre</a:t>
            </a:r>
            <a:r>
              <a:rPr lang="en-US" altLang="ko-KR" dirty="0"/>
              <a:t>/lib/rt.jar:$JAVA_HOME/lib/tools.jar:$JAVA_HOME/</a:t>
            </a:r>
            <a:r>
              <a:rPr lang="en-US" altLang="ko-KR" dirty="0" err="1"/>
              <a:t>jre</a:t>
            </a:r>
            <a:r>
              <a:rPr lang="en-US" altLang="ko-KR" dirty="0"/>
              <a:t>/lib/</a:t>
            </a:r>
            <a:r>
              <a:rPr lang="en-US" altLang="ko-KR" dirty="0" err="1"/>
              <a:t>ext</a:t>
            </a:r>
            <a:r>
              <a:rPr lang="en-US" altLang="ko-KR" dirty="0"/>
              <a:t>:$CLASSPATH</a:t>
            </a:r>
          </a:p>
        </p:txBody>
      </p:sp>
    </p:spTree>
    <p:extLst>
      <p:ext uri="{BB962C8B-B14F-4D97-AF65-F5344CB8AC3E}">
        <p14:creationId xmlns:p14="http://schemas.microsoft.com/office/powerpoint/2010/main" val="3885865720"/>
      </p:ext>
    </p:extLst>
  </p:cSld>
  <p:clrMapOvr>
    <a:masterClrMapping/>
  </p:clrMapOvr>
</p:sld>
</file>

<file path=ppt/theme/theme1.xml><?xml version="1.0" encoding="utf-8"?>
<a:theme xmlns:a="http://schemas.openxmlformats.org/drawingml/2006/main" name="011강의계획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01-1강의계획</Template>
  <TotalTime>12292</TotalTime>
  <Words>2127</Words>
  <Application>Microsoft Office PowerPoint</Application>
  <PresentationFormat>와이드스크린</PresentationFormat>
  <Paragraphs>357</Paragraphs>
  <Slides>36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8" baseType="lpstr">
      <vt:lpstr>d2</vt:lpstr>
      <vt:lpstr>D2Coding</vt:lpstr>
      <vt:lpstr>굴림</vt:lpstr>
      <vt:lpstr>굴림체</vt:lpstr>
      <vt:lpstr>나눔고딕</vt:lpstr>
      <vt:lpstr>맑은 고딕</vt:lpstr>
      <vt:lpstr>새굴림</vt:lpstr>
      <vt:lpstr>Arial</vt:lpstr>
      <vt:lpstr>Calibri</vt:lpstr>
      <vt:lpstr>Consolas</vt:lpstr>
      <vt:lpstr>Wingdings</vt:lpstr>
      <vt:lpstr>011강의계획</vt:lpstr>
      <vt:lpstr>JPMS (Java Platform Module System)</vt:lpstr>
      <vt:lpstr>학습에 앞서</vt:lpstr>
      <vt:lpstr>계속</vt:lpstr>
      <vt:lpstr>패키지(package)</vt:lpstr>
      <vt:lpstr>패키지 선언</vt:lpstr>
      <vt:lpstr>PowerPoint 프레젠테이션</vt:lpstr>
      <vt:lpstr>패키지 사용</vt:lpstr>
      <vt:lpstr>계속</vt:lpstr>
      <vt:lpstr>계속</vt:lpstr>
      <vt:lpstr>절대 경로 vs. 상대 경로</vt:lpstr>
      <vt:lpstr>계속</vt:lpstr>
      <vt:lpstr>절대 경로를 이용한 사용</vt:lpstr>
      <vt:lpstr>상대 경로의 이용한 사용</vt:lpstr>
      <vt:lpstr>같은 패키지에서 접근 : SamePackage.java</vt:lpstr>
      <vt:lpstr>계속</vt:lpstr>
      <vt:lpstr>계속</vt:lpstr>
      <vt:lpstr>콘솔에서 package 사용하기</vt:lpstr>
      <vt:lpstr>계속</vt:lpstr>
      <vt:lpstr>계속</vt:lpstr>
      <vt:lpstr>계속</vt:lpstr>
      <vt:lpstr>Intellij IDEA에서 package 사용하기</vt:lpstr>
      <vt:lpstr>JAR (Java Archive) 파일</vt:lpstr>
      <vt:lpstr>계속</vt:lpstr>
      <vt:lpstr>PowerPoint 프레젠테이션</vt:lpstr>
      <vt:lpstr>Intellij에서 jar 생성 및 실행</vt:lpstr>
      <vt:lpstr>계속</vt:lpstr>
      <vt:lpstr>계속</vt:lpstr>
      <vt:lpstr>계속</vt:lpstr>
      <vt:lpstr>계속</vt:lpstr>
      <vt:lpstr>PowerPoint 프레젠테이션</vt:lpstr>
      <vt:lpstr>PowerPoint 프레젠테이션</vt:lpstr>
      <vt:lpstr>자바 모듈(Module) 개요</vt:lpstr>
      <vt:lpstr>자바의 모듈화의 목적</vt:lpstr>
      <vt:lpstr>자바 API의 모듈 파일들</vt:lpstr>
      <vt:lpstr>java.base.jmod 파일을 풀어 놓은 사례</vt:lpstr>
      <vt:lpstr>학습 후 기대 효과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blessu</cp:lastModifiedBy>
  <cp:revision>637</cp:revision>
  <dcterms:created xsi:type="dcterms:W3CDTF">2017-09-15T02:18:23Z</dcterms:created>
  <dcterms:modified xsi:type="dcterms:W3CDTF">2022-05-03T04:43:38Z</dcterms:modified>
</cp:coreProperties>
</file>