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sldIdLst>
    <p:sldId id="327" r:id="rId2"/>
    <p:sldId id="328" r:id="rId3"/>
    <p:sldId id="332" r:id="rId4"/>
    <p:sldId id="329" r:id="rId5"/>
    <p:sldId id="330" r:id="rId6"/>
    <p:sldId id="260" r:id="rId7"/>
    <p:sldId id="262" r:id="rId8"/>
    <p:sldId id="333" r:id="rId9"/>
    <p:sldId id="334" r:id="rId10"/>
    <p:sldId id="261" r:id="rId11"/>
    <p:sldId id="302" r:id="rId12"/>
    <p:sldId id="303" r:id="rId13"/>
    <p:sldId id="339" r:id="rId14"/>
    <p:sldId id="305" r:id="rId15"/>
    <p:sldId id="307" r:id="rId16"/>
    <p:sldId id="308" r:id="rId17"/>
    <p:sldId id="309" r:id="rId18"/>
    <p:sldId id="289" r:id="rId19"/>
    <p:sldId id="310" r:id="rId20"/>
    <p:sldId id="340" r:id="rId21"/>
    <p:sldId id="291" r:id="rId22"/>
    <p:sldId id="311" r:id="rId23"/>
    <p:sldId id="313" r:id="rId24"/>
    <p:sldId id="290" r:id="rId25"/>
    <p:sldId id="338" r:id="rId26"/>
    <p:sldId id="297" r:id="rId27"/>
    <p:sldId id="300" r:id="rId28"/>
    <p:sldId id="295" r:id="rId29"/>
    <p:sldId id="296" r:id="rId30"/>
    <p:sldId id="27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6298"/>
    <a:srgbClr val="EE9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64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01320-4944-4938-A9CF-048AA6FA46B3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862E3-7D78-41F0-B3E5-390639552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9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3883A-D2EC-440C-BFF2-6B47EA41874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78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BA0CCB6-1F1E-4CB2-AE1E-F15AD4F590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8200" y="1359063"/>
            <a:ext cx="10798476" cy="2629128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8799"/>
            <a:ext cx="9144000" cy="1681163"/>
          </a:xfrm>
          <a:noFill/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2762" y="4341158"/>
            <a:ext cx="5169352" cy="954741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8C080520-CF0B-4213-AE7A-4B325371EF51}" type="datetime1">
              <a:rPr lang="ko-KR" altLang="en-US" smtClean="0"/>
              <a:pPr/>
              <a:t>2021-05-31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982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4330"/>
            <a:ext cx="10515600" cy="5600269"/>
          </a:xfrm>
        </p:spPr>
        <p:txBody>
          <a:bodyPr>
            <a:normAutofit/>
          </a:bodyPr>
          <a:lstStyle>
            <a:lvl1pPr>
              <a:defRPr sz="3200">
                <a:latin typeface="+mn-ea"/>
                <a:ea typeface="+mn-ea"/>
              </a:defRPr>
            </a:lvl1pPr>
            <a:lvl2pPr>
              <a:defRPr sz="280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defRPr>
            </a:lvl2pPr>
            <a:lvl3pPr>
              <a:defRPr sz="2400">
                <a:solidFill>
                  <a:schemeClr val="tx2"/>
                </a:solidFill>
                <a:latin typeface="+mn-ea"/>
                <a:ea typeface="+mn-ea"/>
              </a:defRPr>
            </a:lvl3pPr>
            <a:lvl4pPr>
              <a:defRPr sz="2000">
                <a:solidFill>
                  <a:schemeClr val="tx2"/>
                </a:solidFill>
                <a:latin typeface="+mn-ea"/>
                <a:ea typeface="+mn-ea"/>
              </a:defRPr>
            </a:lvl4pPr>
            <a:lvl5pPr>
              <a:defRPr sz="2000">
                <a:solidFill>
                  <a:schemeClr val="tx2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379D33F1-B78F-4F1B-9D64-FD203BB8CF0C}" type="datetime1">
              <a:rPr lang="ko-KR" altLang="en-US" smtClean="0"/>
              <a:pPr/>
              <a:t>2021-05-31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A0B89DD-250E-4BAE-B9CA-CE68D05DCCF2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557" y="18405"/>
            <a:ext cx="10724322" cy="64096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FD523C1-2C29-44EE-89E3-A23369AB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439"/>
            <a:ext cx="10515600" cy="551500"/>
          </a:xfrm>
        </p:spPr>
        <p:txBody>
          <a:bodyPr>
            <a:noAutofit/>
          </a:bodyPr>
          <a:lstStyle>
            <a:lvl1pPr>
              <a:defRPr lang="en-US" sz="3200" b="1" kern="12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3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스보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E70-D6EE-4822-8260-A26592481954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697435"/>
            <a:ext cx="10515600" cy="561481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40AA3E-DEC1-46F5-AE31-475D59008A5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557" y="18405"/>
            <a:ext cx="10724322" cy="64096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99CCE2D-2EAB-499D-B565-2AD3ECB9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439"/>
            <a:ext cx="10515600" cy="551500"/>
          </a:xfrm>
        </p:spPr>
        <p:txBody>
          <a:bodyPr>
            <a:noAutofit/>
          </a:bodyPr>
          <a:lstStyle>
            <a:lvl1pPr>
              <a:defRPr sz="32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2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D21F-CE3F-47EB-B0C8-DD8DF8164852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530A0C-B3DD-4922-9FC3-C325E203C4E2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557" y="18405"/>
            <a:ext cx="10724322" cy="64096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EE1C0D8-9388-4BC2-BB3A-5CF1FE73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439"/>
            <a:ext cx="10515600" cy="551500"/>
          </a:xfrm>
        </p:spPr>
        <p:txBody>
          <a:bodyPr>
            <a:noAutofit/>
          </a:bodyPr>
          <a:lstStyle>
            <a:lvl1pPr>
              <a:defRPr sz="32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7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3149-ACF2-42CA-AB90-36762BF8387F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45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97435"/>
            <a:ext cx="5181600" cy="557994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97435"/>
            <a:ext cx="5181600" cy="557994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8CFB-B768-43FC-901C-86076AC65C88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C9DBBDB-F604-49D2-ADD9-46FADA14FE92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557" y="18405"/>
            <a:ext cx="10724322" cy="64096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CDA4D96-6020-4A70-AA0D-E0BCCBE3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439"/>
            <a:ext cx="10515600" cy="551500"/>
          </a:xfrm>
        </p:spPr>
        <p:txBody>
          <a:bodyPr>
            <a:noAutofit/>
          </a:bodyPr>
          <a:lstStyle>
            <a:lvl1pPr>
              <a:defRPr sz="32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0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712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87972"/>
            <a:ext cx="10515600" cy="5336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E46094C3-A5C5-4FC3-BC05-13A46E5A1991}" type="datetime1">
              <a:rPr lang="ko-KR" altLang="en-US" smtClean="0"/>
              <a:pPr/>
              <a:t>2021-05-31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30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23025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8" r:id="rId4"/>
    <p:sldLayoutId id="2147483679" r:id="rId5"/>
    <p:sldLayoutId id="2147483676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50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3200" b="1" kern="1200">
          <a:solidFill>
            <a:schemeClr val="accent1">
              <a:lumMod val="50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en/java/javase/11/docs/api/java.base/java/util/RandomAccess.html" TargetMode="External"/><Relationship Id="rId3" Type="http://schemas.openxmlformats.org/officeDocument/2006/relationships/hyperlink" Target="https://docs.oracle.com/en/java/javase/11/docs/api/java.base/java/util/Map.html" TargetMode="External"/><Relationship Id="rId7" Type="http://schemas.openxmlformats.org/officeDocument/2006/relationships/hyperlink" Target="https://docs.oracle.com/en/java/javase/11/docs/api/java.base/java/util/List.html" TargetMode="External"/><Relationship Id="rId2" Type="http://schemas.openxmlformats.org/officeDocument/2006/relationships/hyperlink" Target="https://docs.oracle.com/en/java/javase/11/docs/api/java.base/java/util/AbstractMa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en/java/javase/11/docs/api/java.base/java/util/AbstractList.html" TargetMode="External"/><Relationship Id="rId5" Type="http://schemas.openxmlformats.org/officeDocument/2006/relationships/hyperlink" Target="https://docs.oracle.com/en/java/javase/11/docs/api/java.base/java/io/Serializable.html" TargetMode="External"/><Relationship Id="rId4" Type="http://schemas.openxmlformats.org/officeDocument/2006/relationships/hyperlink" Target="https://docs.oracle.com/en/java/javase/11/docs/api/java.base/java/lang/Cloneable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Generic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egyou@induk.ac</a:t>
            </a:r>
            <a:r>
              <a:rPr lang="en-US" altLang="ko-KR"/>
              <a:t>.kr</a:t>
            </a:r>
          </a:p>
        </p:txBody>
      </p:sp>
    </p:spTree>
    <p:extLst>
      <p:ext uri="{BB962C8B-B14F-4D97-AF65-F5344CB8AC3E}">
        <p14:creationId xmlns:p14="http://schemas.microsoft.com/office/powerpoint/2010/main" val="235315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ko-KR" altLang="en-US" sz="3500"/>
              <a:t>타입 파라미터 종류</a:t>
            </a:r>
            <a:endParaRPr lang="en-US" altLang="ko-KR" sz="3500"/>
          </a:p>
          <a:p>
            <a:pPr lvl="1">
              <a:defRPr/>
            </a:pPr>
            <a:r>
              <a:rPr lang="en-US" altLang="ko-KR" sz="3100"/>
              <a:t>E</a:t>
            </a:r>
            <a:r>
              <a:rPr lang="ko-KR" altLang="en-US" sz="3100"/>
              <a:t>는 </a:t>
            </a:r>
            <a:r>
              <a:rPr lang="en-US" altLang="ko-KR" sz="3100"/>
              <a:t>Element </a:t>
            </a:r>
            <a:r>
              <a:rPr lang="ko-KR" altLang="en-US" sz="3100"/>
              <a:t>첫 글자</a:t>
            </a:r>
            <a:r>
              <a:rPr lang="en-US" altLang="ko-KR" sz="3100"/>
              <a:t>, JCF(Java</a:t>
            </a:r>
            <a:r>
              <a:rPr lang="ko-KR" altLang="en-US" sz="3100"/>
              <a:t> </a:t>
            </a:r>
            <a:r>
              <a:rPr lang="en-US" altLang="ko-KR" sz="3100"/>
              <a:t>Collection Framework)</a:t>
            </a:r>
            <a:r>
              <a:rPr lang="ko-KR" altLang="en-US" sz="3100"/>
              <a:t>에서 사용</a:t>
            </a:r>
            <a:endParaRPr lang="en-US" altLang="ko-KR" sz="3100"/>
          </a:p>
          <a:p>
            <a:pPr lvl="2">
              <a:defRPr/>
            </a:pPr>
            <a:endParaRPr lang="en-US" altLang="ko-KR" sz="3100"/>
          </a:p>
          <a:p>
            <a:pPr lvl="2">
              <a:defRPr/>
            </a:pPr>
            <a:endParaRPr lang="en-US" altLang="ko-KR" sz="3100"/>
          </a:p>
          <a:p>
            <a:pPr lvl="1">
              <a:defRPr/>
            </a:pPr>
            <a:r>
              <a:rPr lang="en-US" altLang="ko-KR" sz="3100"/>
              <a:t>T</a:t>
            </a:r>
            <a:r>
              <a:rPr lang="ko-KR" altLang="en-US" sz="3100"/>
              <a:t>는 </a:t>
            </a:r>
            <a:r>
              <a:rPr lang="en-US" altLang="ko-KR" sz="3100"/>
              <a:t>Type </a:t>
            </a:r>
            <a:r>
              <a:rPr lang="ko-KR" altLang="en-US" sz="3100"/>
              <a:t>첫 글자</a:t>
            </a:r>
            <a:r>
              <a:rPr lang="en-US" altLang="ko-KR" sz="3100"/>
              <a:t>, </a:t>
            </a:r>
            <a:r>
              <a:rPr lang="ko-KR" altLang="en-US" sz="3100"/>
              <a:t>어떤 </a:t>
            </a:r>
            <a:r>
              <a:rPr lang="ko-KR" altLang="en-US" sz="3100" dirty="0" err="1"/>
              <a:t>참조형</a:t>
            </a:r>
            <a:r>
              <a:rPr lang="ko-KR" altLang="en-US" sz="3100" dirty="0"/>
              <a:t> 타입</a:t>
            </a:r>
            <a:r>
              <a:rPr lang="en-US" altLang="ko-KR" sz="3100" dirty="0"/>
              <a:t>(reference type)</a:t>
            </a:r>
            <a:r>
              <a:rPr lang="ko-KR" altLang="en-US" sz="3100"/>
              <a:t>도 가능</a:t>
            </a:r>
            <a:endParaRPr lang="en-US" altLang="ko-KR" sz="3100"/>
          </a:p>
          <a:p>
            <a:pPr lvl="2">
              <a:defRPr/>
            </a:pPr>
            <a:endParaRPr lang="en-US" altLang="ko-KR" sz="3100"/>
          </a:p>
          <a:p>
            <a:pPr lvl="2">
              <a:defRPr/>
            </a:pPr>
            <a:endParaRPr lang="en-US" altLang="ko-KR" sz="3100" dirty="0"/>
          </a:p>
          <a:p>
            <a:pPr lvl="1">
              <a:defRPr/>
            </a:pPr>
            <a:r>
              <a:rPr lang="en-US" altLang="ko-KR" sz="3100"/>
              <a:t>K</a:t>
            </a:r>
            <a:r>
              <a:rPr lang="ko-KR" altLang="en-US" sz="3100"/>
              <a:t>는 </a:t>
            </a:r>
            <a:r>
              <a:rPr lang="en-US" altLang="ko-KR" sz="3100"/>
              <a:t>Key, V</a:t>
            </a:r>
            <a:r>
              <a:rPr lang="ko-KR" altLang="en-US" sz="3100" dirty="0"/>
              <a:t>는 </a:t>
            </a:r>
            <a:r>
              <a:rPr lang="en-US" altLang="ko-KR" sz="3100"/>
              <a:t>Value </a:t>
            </a:r>
          </a:p>
          <a:p>
            <a:pPr lvl="1">
              <a:defRPr/>
            </a:pPr>
            <a:endParaRPr lang="en-US" altLang="ko-KR" sz="3100"/>
          </a:p>
          <a:p>
            <a:pPr lvl="1">
              <a:defRPr/>
            </a:pPr>
            <a:endParaRPr lang="en-US" altLang="ko-KR" sz="3100"/>
          </a:p>
          <a:p>
            <a:pPr lvl="1">
              <a:defRPr/>
            </a:pPr>
            <a:r>
              <a:rPr lang="en-US" altLang="ko-KR" sz="3100"/>
              <a:t>N</a:t>
            </a:r>
            <a:r>
              <a:rPr lang="ko-KR" altLang="en-US" sz="3100"/>
              <a:t> </a:t>
            </a:r>
            <a:r>
              <a:rPr lang="en-US" altLang="ko-KR" sz="3100"/>
              <a:t>:</a:t>
            </a:r>
            <a:r>
              <a:rPr lang="ko-KR" altLang="en-US" sz="3100"/>
              <a:t> </a:t>
            </a:r>
            <a:r>
              <a:rPr lang="en-US" altLang="ko-KR" sz="3100"/>
              <a:t>Number</a:t>
            </a:r>
          </a:p>
          <a:p>
            <a:pPr lvl="1">
              <a:defRPr/>
            </a:pPr>
            <a:r>
              <a:rPr lang="en-US" altLang="ko-KR" sz="3100"/>
              <a:t>S</a:t>
            </a:r>
            <a:r>
              <a:rPr lang="en-US" altLang="ko-KR" sz="3100" dirty="0"/>
              <a:t>, U, V : </a:t>
            </a:r>
            <a:r>
              <a:rPr lang="ko-KR" altLang="en-US" sz="3100" dirty="0" err="1"/>
              <a:t>두번째</a:t>
            </a:r>
            <a:r>
              <a:rPr lang="en-US" altLang="ko-KR" sz="3100" dirty="0"/>
              <a:t>, </a:t>
            </a:r>
            <a:r>
              <a:rPr lang="ko-KR" altLang="en-US" sz="3100" dirty="0" err="1"/>
              <a:t>세번째</a:t>
            </a:r>
            <a:r>
              <a:rPr lang="en-US" altLang="ko-KR" sz="3100" dirty="0"/>
              <a:t>, </a:t>
            </a:r>
            <a:r>
              <a:rPr lang="ko-KR" altLang="en-US" sz="3100" dirty="0" err="1"/>
              <a:t>네번째</a:t>
            </a:r>
            <a:r>
              <a:rPr lang="ko-KR" altLang="en-US" sz="3100" dirty="0"/>
              <a:t> 선언된 타입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741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Generic</a:t>
            </a:r>
            <a:r>
              <a:rPr lang="ko-KR" altLang="en-US"/>
              <a:t>의 타입 파라미터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1BFE8F-AA6D-46A7-83F1-E716DA90B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046" y="4134451"/>
            <a:ext cx="6757851" cy="661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353833"/>
                </a:solidFill>
                <a:effectLst/>
                <a:latin typeface="Arial Unicode MS"/>
                <a:ea typeface="DejaVu Sans Mono"/>
              </a:rPr>
              <a:t>public class </a:t>
            </a: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353833"/>
                </a:solidFill>
                <a:effectLst/>
                <a:latin typeface="Arial Unicode MS"/>
                <a:ea typeface="DejaVu Sans Mono"/>
              </a:rPr>
              <a:t>HashMap&lt;K,​V&gt;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353833"/>
                </a:solidFill>
                <a:effectLst/>
                <a:latin typeface="Arial Unicode MS"/>
                <a:ea typeface="DejaVu Sans Mono"/>
              </a:rPr>
              <a:t> extends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4A6782"/>
                </a:solidFill>
                <a:effectLst/>
                <a:latin typeface="Arial Unicode MS"/>
                <a:ea typeface="DejaVu Sans Mono"/>
                <a:hlinkClick r:id="rId2" tooltip="class in java.util"/>
              </a:rPr>
              <a:t>AbstractMap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353833"/>
                </a:solidFill>
                <a:effectLst/>
                <a:latin typeface="Arial Unicode MS"/>
                <a:ea typeface="DejaVu Sans Mono"/>
              </a:rPr>
              <a:t>&lt;K,​V&gt; implements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4A6782"/>
                </a:solidFill>
                <a:effectLst/>
                <a:latin typeface="Arial Unicode MS"/>
                <a:ea typeface="DejaVu Sans Mono"/>
                <a:hlinkClick r:id="rId3" tooltip="interface in java.util"/>
              </a:rPr>
              <a:t>Map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353833"/>
                </a:solidFill>
                <a:effectLst/>
                <a:latin typeface="Arial Unicode MS"/>
                <a:ea typeface="DejaVu Sans Mono"/>
              </a:rPr>
              <a:t>&lt;K,​V&gt;,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4A6782"/>
                </a:solidFill>
                <a:effectLst/>
                <a:latin typeface="Arial Unicode MS"/>
                <a:ea typeface="DejaVu Sans Mono"/>
                <a:hlinkClick r:id="rId4" tooltip="interface in java.lang"/>
              </a:rPr>
              <a:t>Cloneable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353833"/>
                </a:solidFill>
                <a:effectLst/>
                <a:latin typeface="Arial Unicode MS"/>
                <a:ea typeface="DejaVu Sans Mono"/>
              </a:rPr>
              <a:t>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4A6782"/>
                </a:solidFill>
                <a:effectLst/>
                <a:latin typeface="Arial Unicode MS"/>
                <a:ea typeface="DejaVu Sans Mono"/>
                <a:hlinkClick r:id="rId5" tooltip="interface in java.io"/>
              </a:rPr>
              <a:t>Serializable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2289E7-45DD-4468-A6C9-C972AA697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172" y="3096827"/>
            <a:ext cx="5695406" cy="35394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353833"/>
                </a:solidFill>
                <a:effectLst/>
                <a:latin typeface="Arial Unicode MS"/>
                <a:ea typeface="DejaVu Sans Mono"/>
              </a:rPr>
              <a:t>public final class </a:t>
            </a: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353833"/>
                </a:solidFill>
                <a:effectLst/>
                <a:latin typeface="Arial Unicode MS"/>
                <a:ea typeface="DejaVu Sans Mono"/>
              </a:rPr>
              <a:t>Optional&lt;T&gt;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353833"/>
                </a:solidFill>
                <a:effectLst/>
                <a:latin typeface="Arial Unicode MS"/>
                <a:ea typeface="DejaVu Sans Mono"/>
              </a:rPr>
              <a:t> extends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4A6782"/>
                </a:solidFill>
                <a:effectLst/>
                <a:latin typeface="Arial Unicode MS"/>
                <a:ea typeface="DejaVu Sans Mono"/>
              </a:rPr>
              <a:t>Object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7FF4EB2-7BFD-4EBB-8C95-0BFF7FF94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046" y="1751426"/>
            <a:ext cx="8349336" cy="661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353833"/>
                </a:solidFill>
                <a:effectLst/>
                <a:latin typeface="Arial Unicode MS"/>
                <a:ea typeface="DejaVu Sans Mono"/>
              </a:rPr>
              <a:t>public class </a:t>
            </a: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353833"/>
                </a:solidFill>
                <a:effectLst/>
                <a:latin typeface="Arial Unicode MS"/>
                <a:ea typeface="DejaVu Sans Mono"/>
              </a:rPr>
              <a:t>ArrayList&lt;E&gt;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353833"/>
                </a:solidFill>
                <a:effectLst/>
                <a:latin typeface="Arial Unicode MS"/>
                <a:ea typeface="DejaVu Sans Mono"/>
              </a:rPr>
              <a:t> extends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4A6782"/>
                </a:solidFill>
                <a:effectLst/>
                <a:latin typeface="Arial Unicode MS"/>
                <a:ea typeface="DejaVu Sans Mono"/>
                <a:hlinkClick r:id="rId6" tooltip="class in java.util"/>
              </a:rPr>
              <a:t>AbstractList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353833"/>
                </a:solidFill>
                <a:effectLst/>
                <a:latin typeface="Arial Unicode MS"/>
                <a:ea typeface="DejaVu Sans Mono"/>
              </a:rPr>
              <a:t>&lt;E&gt; implements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4A6782"/>
                </a:solidFill>
                <a:effectLst/>
                <a:latin typeface="Arial Unicode MS"/>
                <a:ea typeface="DejaVu Sans Mono"/>
                <a:hlinkClick r:id="rId7" tooltip="interface in java.util"/>
              </a:rPr>
              <a:t>List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353833"/>
                </a:solidFill>
                <a:effectLst/>
                <a:latin typeface="Arial Unicode MS"/>
                <a:ea typeface="DejaVu Sans Mono"/>
              </a:rPr>
              <a:t>&lt;E&gt;,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4A6782"/>
                </a:solidFill>
                <a:effectLst/>
                <a:latin typeface="Arial Unicode MS"/>
                <a:ea typeface="DejaVu Sans Mono"/>
                <a:hlinkClick r:id="rId8" tooltip="interface in java.util"/>
              </a:rPr>
              <a:t>RandomAccess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353833"/>
                </a:solidFill>
                <a:effectLst/>
                <a:latin typeface="Arial Unicode MS"/>
                <a:ea typeface="DejaVu Sans Mono"/>
              </a:rPr>
              <a:t>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4A6782"/>
                </a:solidFill>
                <a:effectLst/>
                <a:latin typeface="Arial Unicode MS"/>
                <a:ea typeface="DejaVu Sans Mono"/>
                <a:hlinkClick r:id="rId4" tooltip="interface in java.lang"/>
              </a:rPr>
              <a:t>Cloneable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353833"/>
                </a:solidFill>
                <a:effectLst/>
                <a:latin typeface="Arial Unicode MS"/>
                <a:ea typeface="DejaVu Sans Mono"/>
              </a:rPr>
              <a:t>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4A6782"/>
                </a:solidFill>
                <a:effectLst/>
                <a:latin typeface="Arial Unicode MS"/>
                <a:ea typeface="DejaVu Sans Mono"/>
                <a:hlinkClick r:id="rId5" tooltip="interface in java.io"/>
              </a:rPr>
              <a:t>Serializable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4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단일 </a:t>
            </a:r>
            <a:r>
              <a:rPr lang="ko-KR" altLang="en-US" dirty="0" err="1"/>
              <a:t>제너릭을</a:t>
            </a:r>
            <a:r>
              <a:rPr lang="ko-KR" altLang="en-US" dirty="0"/>
              <a:t> 사용하기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여러 개의 </a:t>
            </a:r>
            <a:r>
              <a:rPr lang="ko-KR" altLang="en-US" dirty="0" err="1"/>
              <a:t>제네릭</a:t>
            </a:r>
            <a:r>
              <a:rPr lang="ko-KR" altLang="en-US" dirty="0"/>
              <a:t> 사용하기</a:t>
            </a:r>
            <a:endParaRPr lang="en-US" altLang="ko-KR" dirty="0"/>
          </a:p>
          <a:p>
            <a:pPr>
              <a:defRPr/>
            </a:pPr>
            <a:r>
              <a:rPr lang="ko-KR" altLang="en-US" dirty="0" err="1"/>
              <a:t>제너릭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사용하기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접근수정자와</a:t>
            </a:r>
            <a:r>
              <a:rPr lang="ko-KR" altLang="en-US" dirty="0"/>
              <a:t> 반환 타입 사이에 타입 </a:t>
            </a:r>
            <a:r>
              <a:rPr lang="ko-KR" altLang="en-US" dirty="0" err="1"/>
              <a:t>파라미터가</a:t>
            </a:r>
            <a:r>
              <a:rPr lang="ko-KR" altLang="en-US" dirty="0"/>
              <a:t> 나타나야 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예</a:t>
            </a:r>
            <a:r>
              <a:rPr lang="en-US" altLang="ko-KR" dirty="0"/>
              <a:t>) public </a:t>
            </a:r>
            <a:r>
              <a:rPr lang="en-US" altLang="ko-KR" dirty="0">
                <a:solidFill>
                  <a:srgbClr val="FF0000"/>
                </a:solidFill>
              </a:rPr>
              <a:t>&lt;T&gt; </a:t>
            </a:r>
            <a:r>
              <a:rPr lang="en-US" altLang="ko-KR" dirty="0"/>
              <a:t>void </a:t>
            </a:r>
            <a:r>
              <a:rPr lang="en-US" altLang="ko-KR" dirty="0" err="1"/>
              <a:t>printArray</a:t>
            </a:r>
            <a:r>
              <a:rPr lang="en-US" altLang="ko-KR" dirty="0"/>
              <a:t>(T[] array) </a:t>
            </a:r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실습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57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90215719-4BE0-40CD-A02A-EE41211F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제너릭을 사용하지 않고 객체를 참조하는 경우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D1E184-8F75-4D58-8D9D-886C0C25E5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633"/>
          <a:stretch/>
        </p:blipFill>
        <p:spPr>
          <a:xfrm>
            <a:off x="3100832" y="1196504"/>
            <a:ext cx="5990336" cy="446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3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76CC9-4337-4BF4-9D44-CE7C6FE9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475B920-502A-44ED-8E7B-27242D95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91E452-E7FA-412A-AE9F-C011E1CBC8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367"/>
          <a:stretch/>
        </p:blipFill>
        <p:spPr>
          <a:xfrm>
            <a:off x="2891131" y="1503335"/>
            <a:ext cx="6409738" cy="385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15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B03FDEC-DD20-4E21-8B58-9ED5674FA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65" y="0"/>
            <a:ext cx="7891777" cy="68580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35B97322-236B-4894-BD7B-25815D0CB6CE}"/>
              </a:ext>
            </a:extLst>
          </p:cNvPr>
          <p:cNvSpPr/>
          <p:nvPr/>
        </p:nvSpPr>
        <p:spPr>
          <a:xfrm>
            <a:off x="8292033" y="1921790"/>
            <a:ext cx="2883976" cy="929898"/>
          </a:xfrm>
          <a:prstGeom prst="borderCallout2">
            <a:avLst>
              <a:gd name="adj1" fmla="val 47917"/>
              <a:gd name="adj2" fmla="val -1616"/>
              <a:gd name="adj3" fmla="val 50417"/>
              <a:gd name="adj4" fmla="val -33595"/>
              <a:gd name="adj5" fmla="val 272500"/>
              <a:gd name="adj6" fmla="val -11867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제너릭을 사용하지 않아서 형변환이 필요함</a:t>
            </a:r>
          </a:p>
        </p:txBody>
      </p:sp>
    </p:spTree>
    <p:extLst>
      <p:ext uri="{BB962C8B-B14F-4D97-AF65-F5344CB8AC3E}">
        <p14:creationId xmlns:p14="http://schemas.microsoft.com/office/powerpoint/2010/main" val="1208914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739AA-65E5-40A9-A9E4-96E43F865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996" y="68168"/>
            <a:ext cx="8210550" cy="6734175"/>
          </a:xfrm>
          <a:prstGeom prst="rect">
            <a:avLst/>
          </a:prstGeom>
        </p:spPr>
      </p:pic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3ADBE0EA-16C7-4667-B3EB-20787D12FFAE}"/>
              </a:ext>
            </a:extLst>
          </p:cNvPr>
          <p:cNvSpPr/>
          <p:nvPr/>
        </p:nvSpPr>
        <p:spPr>
          <a:xfrm>
            <a:off x="230454" y="4050653"/>
            <a:ext cx="2883976" cy="929898"/>
          </a:xfrm>
          <a:prstGeom prst="borderCallout2">
            <a:avLst>
              <a:gd name="adj1" fmla="val 50417"/>
              <a:gd name="adj2" fmla="val 100220"/>
              <a:gd name="adj3" fmla="val 53860"/>
              <a:gd name="adj4" fmla="val 224240"/>
              <a:gd name="adj5" fmla="val 61659"/>
              <a:gd name="adj6" fmla="val 23091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제너릭을 사용하여서 </a:t>
            </a:r>
            <a:endParaRPr lang="en-US" altLang="ko-KR"/>
          </a:p>
          <a:p>
            <a:pPr algn="ctr"/>
            <a:r>
              <a:rPr lang="ko-KR" altLang="en-US"/>
              <a:t>형변환이 필요 없음</a:t>
            </a:r>
          </a:p>
        </p:txBody>
      </p:sp>
    </p:spTree>
    <p:extLst>
      <p:ext uri="{BB962C8B-B14F-4D97-AF65-F5344CB8AC3E}">
        <p14:creationId xmlns:p14="http://schemas.microsoft.com/office/powerpoint/2010/main" val="2836481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여러 </a:t>
            </a:r>
            <a:r>
              <a:rPr lang="ko-KR" altLang="en-US"/>
              <a:t>개의 타입 파라미터 사용하기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85781F-F40B-49EE-8531-8EA65F582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671512"/>
            <a:ext cx="80010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45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err="1"/>
              <a:t>메소드에</a:t>
            </a:r>
            <a:r>
              <a:rPr lang="ko-KR" altLang="en-US"/>
              <a:t> 제너릭 정의하기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C09AF3-535F-43CB-8661-6A58BB009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809625"/>
            <a:ext cx="82677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28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Generic</a:t>
            </a:r>
            <a:r>
              <a:rPr lang="ko-KR" altLang="en-US" dirty="0"/>
              <a:t>에서 상속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일반적인 사용</a:t>
            </a:r>
            <a:endParaRPr lang="en-US" altLang="ko-KR" dirty="0"/>
          </a:p>
          <a:p>
            <a:pPr lvl="1"/>
            <a:r>
              <a:rPr lang="en-US" altLang="ko-KR" dirty="0" err="1"/>
              <a:t>ArrayList</a:t>
            </a:r>
            <a:r>
              <a:rPr lang="en-US" altLang="ko-KR" dirty="0"/>
              <a:t>&lt;Number&gt; </a:t>
            </a:r>
            <a:r>
              <a:rPr lang="en-US" altLang="ko-KR" dirty="0" err="1"/>
              <a:t>arrNum</a:t>
            </a:r>
            <a:endParaRPr lang="en-US" altLang="ko-KR" dirty="0"/>
          </a:p>
          <a:p>
            <a:pPr lvl="2"/>
            <a:r>
              <a:rPr lang="en-US" altLang="ko-KR" dirty="0" err="1"/>
              <a:t>arrNum</a:t>
            </a:r>
            <a:r>
              <a:rPr lang="en-US" altLang="ko-KR" dirty="0"/>
              <a:t> </a:t>
            </a:r>
            <a:r>
              <a:rPr lang="ko-KR" altLang="en-US" dirty="0"/>
              <a:t>객체에서는 </a:t>
            </a:r>
            <a:r>
              <a:rPr lang="en-US" altLang="ko-KR" dirty="0">
                <a:solidFill>
                  <a:srgbClr val="FF0000"/>
                </a:solidFill>
              </a:rPr>
              <a:t>Number </a:t>
            </a:r>
            <a:r>
              <a:rPr lang="ko-KR" altLang="en-US" dirty="0">
                <a:solidFill>
                  <a:srgbClr val="FF0000"/>
                </a:solidFill>
              </a:rPr>
              <a:t>또는 </a:t>
            </a:r>
            <a:r>
              <a:rPr lang="en-US" altLang="ko-KR" dirty="0">
                <a:solidFill>
                  <a:srgbClr val="FF0000"/>
                </a:solidFill>
              </a:rPr>
              <a:t>Number</a:t>
            </a:r>
            <a:r>
              <a:rPr lang="ko-KR" altLang="en-US" dirty="0">
                <a:solidFill>
                  <a:srgbClr val="FF0000"/>
                </a:solidFill>
              </a:rPr>
              <a:t>를 상속한 클래스로 부터 생성한 </a:t>
            </a:r>
            <a:r>
              <a:rPr lang="ko-KR" altLang="en-US">
                <a:solidFill>
                  <a:srgbClr val="FF0000"/>
                </a:solidFill>
              </a:rPr>
              <a:t>객체</a:t>
            </a:r>
            <a:r>
              <a:rPr lang="ko-KR" altLang="en-US"/>
              <a:t>를 </a:t>
            </a:r>
            <a:r>
              <a:rPr lang="en-US" altLang="ko-KR"/>
              <a:t>ArrayList</a:t>
            </a:r>
            <a:r>
              <a:rPr lang="ko-KR" altLang="en-US"/>
              <a:t>에 저장할 수 있음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주의</a:t>
            </a:r>
            <a:endParaRPr lang="en-US" altLang="ko-KR" dirty="0"/>
          </a:p>
          <a:p>
            <a:pPr lvl="1"/>
            <a:r>
              <a:rPr lang="en-US" altLang="ko-KR" dirty="0"/>
              <a:t>public void </a:t>
            </a:r>
            <a:r>
              <a:rPr lang="en-US" altLang="ko-KR" dirty="0" err="1"/>
              <a:t>printArray</a:t>
            </a:r>
            <a:r>
              <a:rPr lang="en-US" altLang="ko-KR" dirty="0"/>
              <a:t>(</a:t>
            </a:r>
            <a:r>
              <a:rPr lang="en-US" altLang="ko-KR" dirty="0" err="1"/>
              <a:t>ArrayList</a:t>
            </a:r>
            <a:r>
              <a:rPr lang="en-US" altLang="ko-KR" dirty="0"/>
              <a:t>&lt;Number&gt; </a:t>
            </a:r>
            <a:r>
              <a:rPr lang="en-US" altLang="ko-KR" dirty="0" err="1"/>
              <a:t>arrNum</a:t>
            </a:r>
            <a:r>
              <a:rPr lang="en-US" altLang="ko-KR" dirty="0"/>
              <a:t>) { ... }</a:t>
            </a:r>
          </a:p>
          <a:p>
            <a:pPr lvl="2"/>
            <a:r>
              <a:rPr lang="en-US" altLang="ko-KR" dirty="0" err="1"/>
              <a:t>printArray</a:t>
            </a:r>
            <a:r>
              <a:rPr lang="en-US" altLang="ko-KR" dirty="0"/>
              <a:t> </a:t>
            </a:r>
            <a:r>
              <a:rPr lang="ko-KR" altLang="en-US" dirty="0" err="1"/>
              <a:t>메소드의</a:t>
            </a:r>
            <a:r>
              <a:rPr lang="ko-KR" altLang="en-US" dirty="0"/>
              <a:t> 매개변수로 </a:t>
            </a:r>
            <a:r>
              <a:rPr lang="en-US" altLang="ko-KR" dirty="0" err="1"/>
              <a:t>ArrayList</a:t>
            </a:r>
            <a:r>
              <a:rPr lang="en-US" altLang="ko-KR" dirty="0"/>
              <a:t>&lt;Integer&gt; </a:t>
            </a:r>
            <a:r>
              <a:rPr lang="en-US" altLang="ko-KR" dirty="0" err="1"/>
              <a:t>arrInt</a:t>
            </a:r>
            <a:r>
              <a:rPr lang="en-US" altLang="ko-KR" dirty="0"/>
              <a:t>, </a:t>
            </a:r>
            <a:r>
              <a:rPr lang="en-US" altLang="ko-KR" dirty="0" err="1"/>
              <a:t>ArrayList</a:t>
            </a:r>
            <a:r>
              <a:rPr lang="en-US" altLang="ko-KR" dirty="0"/>
              <a:t>&lt;Double&gt; </a:t>
            </a:r>
            <a:r>
              <a:rPr lang="en-US" altLang="ko-KR" dirty="0" err="1"/>
              <a:t>arrDouble</a:t>
            </a:r>
            <a:r>
              <a:rPr lang="en-US" altLang="ko-KR" dirty="0"/>
              <a:t> </a:t>
            </a:r>
            <a:r>
              <a:rPr lang="ko-KR" altLang="en-US" dirty="0"/>
              <a:t>를 사용할 수 없음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en-US" altLang="ko-KR" dirty="0" err="1"/>
              <a:t>ArrayList</a:t>
            </a:r>
            <a:r>
              <a:rPr lang="en-US" altLang="ko-KR" dirty="0"/>
              <a:t>&lt;Number&gt;</a:t>
            </a:r>
            <a:r>
              <a:rPr lang="ko-KR" altLang="en-US" dirty="0"/>
              <a:t>와 </a:t>
            </a:r>
            <a:r>
              <a:rPr lang="en-US" altLang="ko-KR" dirty="0" err="1"/>
              <a:t>ArrayList</a:t>
            </a:r>
            <a:r>
              <a:rPr lang="en-US" altLang="ko-KR" dirty="0"/>
              <a:t>&lt;Integer&gt;</a:t>
            </a:r>
            <a:r>
              <a:rPr lang="ko-KR" altLang="en-US" dirty="0"/>
              <a:t>는 상속 관계가 아님</a:t>
            </a:r>
          </a:p>
        </p:txBody>
      </p:sp>
    </p:spTree>
    <p:extLst>
      <p:ext uri="{BB962C8B-B14F-4D97-AF65-F5344CB8AC3E}">
        <p14:creationId xmlns:p14="http://schemas.microsoft.com/office/powerpoint/2010/main" val="3739348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/>
              <a:t>타입 파라미터를 변경하지 않는 경우</a:t>
            </a:r>
            <a:r>
              <a:rPr lang="en-US" altLang="ko-KR"/>
              <a:t> </a:t>
            </a:r>
            <a:r>
              <a:rPr lang="ko-KR" altLang="en-US"/>
              <a:t>타입들 간의 서브타이핑 관계는 유지됨</a:t>
            </a:r>
            <a:r>
              <a:rPr lang="en-US" altLang="ko-KR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/>
              <a:t>ArrayList</a:t>
            </a:r>
            <a:r>
              <a:rPr lang="en-US" altLang="ko-KR" dirty="0"/>
              <a:t>&lt;E&gt;</a:t>
            </a:r>
            <a:r>
              <a:rPr lang="ko-KR" altLang="en-US" dirty="0"/>
              <a:t>는 </a:t>
            </a:r>
            <a:r>
              <a:rPr lang="en-US" altLang="ko-KR" dirty="0"/>
              <a:t>List&lt;E&gt;</a:t>
            </a:r>
            <a:r>
              <a:rPr lang="ko-KR" altLang="en-US" dirty="0"/>
              <a:t>를 구현한 것이고</a:t>
            </a:r>
            <a:r>
              <a:rPr lang="en-US" altLang="ko-KR" dirty="0"/>
              <a:t>,  List&lt;E&gt;</a:t>
            </a:r>
            <a:r>
              <a:rPr lang="ko-KR" altLang="en-US" dirty="0"/>
              <a:t>도 </a:t>
            </a:r>
            <a:r>
              <a:rPr lang="en-US" altLang="ko-KR" dirty="0"/>
              <a:t>Collection&lt;E&gt;</a:t>
            </a:r>
            <a:r>
              <a:rPr lang="ko-KR" altLang="en-US" dirty="0"/>
              <a:t>를 확장한 것이다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ArrayList</a:t>
            </a:r>
            <a:r>
              <a:rPr lang="en-US" altLang="ko-KR" dirty="0"/>
              <a:t>&lt;String&gt;</a:t>
            </a:r>
            <a:r>
              <a:rPr lang="ko-KR" altLang="en-US" dirty="0"/>
              <a:t>는 </a:t>
            </a:r>
            <a:r>
              <a:rPr lang="en-US" altLang="ko-KR" dirty="0"/>
              <a:t>Collection&lt;</a:t>
            </a:r>
            <a:r>
              <a:rPr lang="en-US" altLang="ko-KR"/>
              <a:t>String&gt;</a:t>
            </a:r>
            <a:r>
              <a:rPr lang="ko-KR" altLang="en-US"/>
              <a:t>의 </a:t>
            </a:r>
            <a:r>
              <a:rPr lang="ko-KR" altLang="en-US" dirty="0"/>
              <a:t>서브타입인 </a:t>
            </a:r>
            <a:r>
              <a:rPr lang="en-US" altLang="ko-KR" dirty="0"/>
              <a:t>List&lt;String&gt;</a:t>
            </a:r>
            <a:r>
              <a:rPr lang="ko-KR" altLang="en-US"/>
              <a:t>의 서브타입이다</a:t>
            </a:r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178897" y="3158781"/>
            <a:ext cx="2331264" cy="6105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List&lt;String&gt;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78896" y="2022322"/>
            <a:ext cx="2331264" cy="6105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Collection&lt;String&gt;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78896" y="4293232"/>
            <a:ext cx="2331264" cy="6105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ArrayList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&lt;String&gt;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8234569" y="3796035"/>
            <a:ext cx="219919" cy="2811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8234569" y="2647175"/>
            <a:ext cx="219919" cy="2811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14" idx="0"/>
            <a:endCxn id="19" idx="3"/>
          </p:cNvCxnSpPr>
          <p:nvPr/>
        </p:nvCxnSpPr>
        <p:spPr>
          <a:xfrm flipH="1" flipV="1">
            <a:off x="8344529" y="2928343"/>
            <a:ext cx="1" cy="230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0"/>
            <a:endCxn id="17" idx="3"/>
          </p:cNvCxnSpPr>
          <p:nvPr/>
        </p:nvCxnSpPr>
        <p:spPr>
          <a:xfrm flipV="1">
            <a:off x="8344528" y="4077204"/>
            <a:ext cx="0" cy="216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35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B3E0E2B-CCF8-40D0-ADCC-126E3AF88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학습 배경</a:t>
            </a:r>
            <a:endParaRPr lang="en-US" altLang="ko-KR"/>
          </a:p>
          <a:p>
            <a:pPr lvl="1"/>
            <a:r>
              <a:rPr lang="en-US" altLang="ko-KR"/>
              <a:t>ArrayList </a:t>
            </a:r>
            <a:r>
              <a:rPr lang="ko-KR" altLang="en-US"/>
              <a:t>등와 같은 컬렉션</a:t>
            </a:r>
            <a:r>
              <a:rPr lang="en-US" altLang="ko-KR"/>
              <a:t>(Collection)</a:t>
            </a:r>
            <a:r>
              <a:rPr lang="ko-KR" altLang="en-US"/>
              <a:t> 클래스는 다양한 종류의 객체를 담을 수 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그러나 대부분 한 종류의 객체를 담고 있으며</a:t>
            </a:r>
            <a:r>
              <a:rPr lang="en-US" altLang="ko-KR"/>
              <a:t>, </a:t>
            </a:r>
            <a:r>
              <a:rPr lang="ko-KR" altLang="en-US"/>
              <a:t>저장된 객체를 사용할 때마다 타입 체크를 하고</a:t>
            </a:r>
            <a:r>
              <a:rPr lang="en-US" altLang="ko-KR"/>
              <a:t>,</a:t>
            </a:r>
            <a:r>
              <a:rPr lang="ko-KR" altLang="en-US"/>
              <a:t> 원래의 유형으로 타입변환을 해야 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컴파일 시점에 객체가 사용할 유형을 체크하고</a:t>
            </a:r>
            <a:r>
              <a:rPr lang="en-US" altLang="ko-KR"/>
              <a:t>, </a:t>
            </a:r>
            <a:r>
              <a:rPr lang="ko-KR" altLang="en-US"/>
              <a:t>유형을 명시해둘 수 있다면 타입변환을 줄일 수 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8214C8-3E9B-44B9-9959-827C75E8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4B70C9E-152C-4D01-A3E4-84F79614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 개요</a:t>
            </a:r>
          </a:p>
        </p:txBody>
      </p:sp>
    </p:spTree>
    <p:extLst>
      <p:ext uri="{BB962C8B-B14F-4D97-AF65-F5344CB8AC3E}">
        <p14:creationId xmlns:p14="http://schemas.microsoft.com/office/powerpoint/2010/main" val="1678075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EA246-150A-4372-BBFB-B744E0D3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6D00B1-62B5-44BA-B394-7F31A2FD4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800100"/>
            <a:ext cx="8305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02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한정된</a:t>
            </a:r>
            <a:r>
              <a:rPr lang="en-US" altLang="ko-KR" dirty="0"/>
              <a:t>(Bounded)</a:t>
            </a:r>
            <a:r>
              <a:rPr lang="ko-KR" altLang="en-US" dirty="0"/>
              <a:t> 타입 </a:t>
            </a:r>
            <a:r>
              <a:rPr lang="ko-KR" altLang="en-US" dirty="0" err="1"/>
              <a:t>파라미터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배경</a:t>
            </a:r>
            <a:endParaRPr lang="en-US" altLang="ko-KR" dirty="0"/>
          </a:p>
          <a:p>
            <a:pPr lvl="1"/>
            <a:r>
              <a:rPr lang="ko-KR" altLang="en-US" dirty="0"/>
              <a:t>다양한 유형으로 인한 사용의 어려움을 피하기 위해 경우에 따라 타입 </a:t>
            </a:r>
            <a:r>
              <a:rPr lang="ko-KR" altLang="en-US" dirty="0" err="1"/>
              <a:t>파라미터의</a:t>
            </a:r>
            <a:r>
              <a:rPr lang="ko-KR" altLang="en-US" dirty="0"/>
              <a:t> 유형을 제한이 필요함</a:t>
            </a:r>
            <a:endParaRPr lang="en-US" altLang="ko-KR" dirty="0"/>
          </a:p>
          <a:p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ko-KR" altLang="en-US" dirty="0" err="1"/>
              <a:t>제너릭의</a:t>
            </a:r>
            <a:r>
              <a:rPr lang="ko-KR" altLang="en-US" dirty="0"/>
              <a:t> 타입 </a:t>
            </a:r>
            <a:r>
              <a:rPr lang="ko-KR" altLang="en-US" dirty="0" err="1"/>
              <a:t>파라미터로</a:t>
            </a:r>
            <a:r>
              <a:rPr lang="ko-KR" altLang="en-US" dirty="0"/>
              <a:t> 올 수 있는 </a:t>
            </a:r>
            <a:r>
              <a:rPr lang="ko-KR" altLang="en-US" dirty="0" err="1"/>
              <a:t>자료형을</a:t>
            </a:r>
            <a:r>
              <a:rPr lang="ko-KR" altLang="en-US" dirty="0"/>
              <a:t> 특정 클래스로 상속받는 클래스나 특정 인터페이스를 구현한 클래스로 제한하기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1085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계속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public static &lt;T&gt;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countGreaterThan</a:t>
            </a:r>
            <a:r>
              <a:rPr lang="en-US" altLang="ko-KR" sz="2000" dirty="0"/>
              <a:t>(T[] </a:t>
            </a:r>
            <a:r>
              <a:rPr lang="en-US" altLang="ko-KR" sz="2000" dirty="0" err="1"/>
              <a:t>anArray</a:t>
            </a:r>
            <a:r>
              <a:rPr lang="en-US" altLang="ko-KR" sz="2000" dirty="0"/>
              <a:t>, T </a:t>
            </a:r>
            <a:r>
              <a:rPr lang="en-US" altLang="ko-KR" sz="2000" dirty="0" err="1"/>
              <a:t>elem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count = 0;</a:t>
            </a:r>
          </a:p>
          <a:p>
            <a:pPr marL="0" indent="0">
              <a:buNone/>
            </a:pPr>
            <a:r>
              <a:rPr lang="en-US" altLang="ko-KR" sz="2000" dirty="0"/>
              <a:t>    for (T e : </a:t>
            </a:r>
            <a:r>
              <a:rPr lang="en-US" altLang="ko-KR" sz="2000" dirty="0" err="1"/>
              <a:t>anArray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  if (e &gt; </a:t>
            </a:r>
            <a:r>
              <a:rPr lang="en-US" altLang="ko-KR" sz="2000" dirty="0" err="1"/>
              <a:t>elem</a:t>
            </a:r>
            <a:r>
              <a:rPr lang="en-US" altLang="ko-KR" sz="2000" dirty="0"/>
              <a:t>)  // </a:t>
            </a:r>
            <a:r>
              <a:rPr lang="ko-KR" altLang="en-US" sz="2000" dirty="0"/>
              <a:t>컴파일 오류, </a:t>
            </a:r>
            <a:r>
              <a:rPr lang="en-US" altLang="ko-KR" sz="2000" dirty="0"/>
              <a:t>&gt; </a:t>
            </a:r>
            <a:r>
              <a:rPr lang="ko-KR" altLang="en-US" sz="2000" dirty="0"/>
              <a:t>연산자는 기본형들 비교에 활용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++count;</a:t>
            </a:r>
          </a:p>
          <a:p>
            <a:pPr marL="0" indent="0">
              <a:buNone/>
            </a:pPr>
            <a:r>
              <a:rPr lang="en-US" altLang="ko-KR" sz="2000" dirty="0"/>
              <a:t>    return count;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5518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계속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altLang="ko-KR" sz="2000" dirty="0"/>
              <a:t>public interface Comparable&lt;T&gt; {     public int compareTo(T o); }</a:t>
            </a:r>
          </a:p>
          <a:p>
            <a:pPr marL="0" indent="0">
              <a:lnSpc>
                <a:spcPct val="110000"/>
              </a:lnSpc>
              <a:buNone/>
            </a:pPr>
            <a:endParaRPr lang="fr-FR" altLang="ko-KR" sz="20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dirty="0"/>
              <a:t>Comparable </a:t>
            </a:r>
            <a:r>
              <a:rPr lang="ko-KR" altLang="en-US" sz="2000" dirty="0"/>
              <a:t>인터페이스를 구현한 객체는 비교가 가능함</a:t>
            </a:r>
            <a:r>
              <a:rPr lang="en-US" altLang="ko-KR" sz="2000" dirty="0"/>
              <a:t>. </a:t>
            </a:r>
            <a:r>
              <a:rPr lang="ko-KR" altLang="en-US" sz="2000" dirty="0"/>
              <a:t>비교를 위해 타입 </a:t>
            </a:r>
            <a:r>
              <a:rPr lang="ko-KR" altLang="en-US" sz="2000" dirty="0" err="1"/>
              <a:t>파라미터의</a:t>
            </a:r>
            <a:r>
              <a:rPr lang="ko-KR" altLang="en-US" sz="2000" dirty="0"/>
              <a:t> 유형을 </a:t>
            </a:r>
            <a:r>
              <a:rPr lang="en-US" altLang="ko-KR" sz="2000" dirty="0"/>
              <a:t>Comparable </a:t>
            </a:r>
            <a:r>
              <a:rPr lang="ko-KR" altLang="en-US" sz="2000" dirty="0"/>
              <a:t>인터페이스를 구현한 클래스들로 한정함</a:t>
            </a:r>
            <a:endParaRPr lang="en-US" altLang="ko-KR" sz="20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dirty="0"/>
              <a:t>public static &lt;T </a:t>
            </a:r>
            <a:r>
              <a:rPr lang="en-US" altLang="ko-KR" sz="2000" dirty="0">
                <a:solidFill>
                  <a:srgbClr val="FF0000"/>
                </a:solidFill>
              </a:rPr>
              <a:t>extends Comparable&lt;T&gt;</a:t>
            </a:r>
            <a:r>
              <a:rPr lang="en-US" altLang="ko-KR" sz="2000" dirty="0"/>
              <a:t>&gt;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countGreaterThan</a:t>
            </a:r>
            <a:r>
              <a:rPr lang="en-US" altLang="ko-KR" sz="2000" dirty="0"/>
              <a:t>(T[] </a:t>
            </a:r>
            <a:r>
              <a:rPr lang="en-US" altLang="ko-KR" sz="2000" dirty="0" err="1"/>
              <a:t>anArray</a:t>
            </a:r>
            <a:r>
              <a:rPr lang="en-US" altLang="ko-KR" sz="2000" dirty="0"/>
              <a:t>, T </a:t>
            </a:r>
            <a:r>
              <a:rPr lang="en-US" altLang="ko-KR" sz="2000" dirty="0" err="1"/>
              <a:t>elem</a:t>
            </a:r>
            <a:r>
              <a:rPr lang="en-US" altLang="ko-KR" sz="2000" dirty="0"/>
              <a:t>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count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dirty="0"/>
              <a:t>    for (T e : </a:t>
            </a:r>
            <a:r>
              <a:rPr lang="en-US" altLang="ko-KR" sz="2000" dirty="0" err="1"/>
              <a:t>anArray</a:t>
            </a:r>
            <a:r>
              <a:rPr lang="en-US" altLang="ko-KR" sz="2000" dirty="0"/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dirty="0"/>
              <a:t>        if (</a:t>
            </a:r>
            <a:r>
              <a:rPr lang="en-US" altLang="ko-KR" sz="2000" dirty="0" err="1"/>
              <a:t>e.compareTo</a:t>
            </a:r>
            <a:r>
              <a:rPr lang="en-US" altLang="ko-KR" sz="2000" dirty="0"/>
              <a:t>(</a:t>
            </a:r>
            <a:r>
              <a:rPr lang="en-US" altLang="ko-KR" sz="2000" dirty="0" err="1"/>
              <a:t>elem</a:t>
            </a:r>
            <a:r>
              <a:rPr lang="en-US" altLang="ko-KR" sz="2000" dirty="0"/>
              <a:t>) &gt; 0)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dirty="0"/>
              <a:t>            ++count;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dirty="0"/>
              <a:t>    return count;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75408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? </a:t>
            </a:r>
            <a:r>
              <a:rPr lang="ko-KR" altLang="en-US" dirty="0"/>
              <a:t>와일드 카드</a:t>
            </a:r>
            <a:r>
              <a:rPr lang="en-US" altLang="ko-KR" dirty="0"/>
              <a:t>(wild card)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en-US" altLang="ko-KR" dirty="0"/>
              <a:t>unknown type, </a:t>
            </a:r>
            <a:r>
              <a:rPr lang="ko-KR" altLang="en-US" dirty="0"/>
              <a:t>즉 아직 정해지지 않아서 다수의 타입을 표현하는데 사용할 수 있는 기능</a:t>
            </a:r>
            <a:endParaRPr lang="en-US" altLang="ko-KR" dirty="0"/>
          </a:p>
          <a:p>
            <a:pPr lvl="1"/>
            <a:r>
              <a:rPr lang="en-US" altLang="ko-KR" dirty="0"/>
              <a:t>type of a parameter, field, local variable, a return type </a:t>
            </a:r>
            <a:r>
              <a:rPr lang="ko-KR" altLang="en-US" dirty="0"/>
              <a:t>등으로 사용 가능</a:t>
            </a:r>
            <a:endParaRPr lang="en-US" altLang="ko-KR" dirty="0"/>
          </a:p>
          <a:p>
            <a:pPr lvl="1"/>
            <a:r>
              <a:rPr lang="en-US" altLang="ko-KR" dirty="0"/>
              <a:t>type argument for a generic method invocation, a generic class instance creation, or a </a:t>
            </a:r>
            <a:r>
              <a:rPr lang="en-US" altLang="ko-KR" dirty="0" err="1"/>
              <a:t>supertype</a:t>
            </a:r>
            <a:r>
              <a:rPr lang="ko-KR" altLang="en-US" dirty="0"/>
              <a:t>으로 사용은 불가능함</a:t>
            </a:r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Upper Bounded Wildcard</a:t>
            </a:r>
          </a:p>
          <a:p>
            <a:pPr lvl="1"/>
            <a:r>
              <a:rPr lang="en-US" altLang="ko-KR" dirty="0"/>
              <a:t>Unbounded Wildcard</a:t>
            </a:r>
          </a:p>
          <a:p>
            <a:pPr lvl="1"/>
            <a:r>
              <a:rPr lang="en-US" altLang="ko-KR" dirty="0"/>
              <a:t>Lower Bounded Wildcard</a:t>
            </a:r>
          </a:p>
        </p:txBody>
      </p:sp>
    </p:spTree>
    <p:extLst>
      <p:ext uri="{BB962C8B-B14F-4D97-AF65-F5344CB8AC3E}">
        <p14:creationId xmlns:p14="http://schemas.microsoft.com/office/powerpoint/2010/main" val="877371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7287928-F56F-4E73-9B29-8B98A23E6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public void drawAll(List&lt;</a:t>
            </a:r>
            <a:r>
              <a:rPr lang="en-US" altLang="ko-KR">
                <a:solidFill>
                  <a:srgbClr val="FF0000"/>
                </a:solidFill>
              </a:rPr>
              <a:t>? extends </a:t>
            </a:r>
            <a:r>
              <a:rPr lang="en-US" altLang="ko-KR"/>
              <a:t>Shape&gt; shapes) { ... }</a:t>
            </a:r>
          </a:p>
          <a:p>
            <a:pPr lvl="1"/>
            <a:r>
              <a:rPr lang="en-US" altLang="ko-KR"/>
              <a:t>Shape </a:t>
            </a:r>
            <a:r>
              <a:rPr lang="ko-KR" altLang="en-US"/>
              <a:t>클래스의 서브 클래들로 부터 생성된 객체만 사용 가능함</a:t>
            </a:r>
            <a:endParaRPr lang="en-US" altLang="ko-KR"/>
          </a:p>
          <a:p>
            <a:pPr lvl="1"/>
            <a:endParaRPr lang="ko-KR" altLang="en-US"/>
          </a:p>
          <a:p>
            <a:pPr lvl="1"/>
            <a:r>
              <a:rPr lang="ko-KR" altLang="en-US"/>
              <a:t>참고</a:t>
            </a:r>
          </a:p>
          <a:p>
            <a:pPr lvl="1"/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9E11E23-C6AC-4992-9C26-24C1CEF5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A36843-30A2-4BA8-B7AF-6F18BA4B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Upper Bounded Wildcard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2F8EE5-2386-43E3-AA0F-7F1977811F85}"/>
              </a:ext>
            </a:extLst>
          </p:cNvPr>
          <p:cNvSpPr/>
          <p:nvPr/>
        </p:nvSpPr>
        <p:spPr>
          <a:xfrm>
            <a:off x="1680308" y="3626338"/>
            <a:ext cx="9673492" cy="3071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2"/>
                </a:solidFill>
              </a:rPr>
              <a:t>public abstract class Shape { </a:t>
            </a:r>
          </a:p>
          <a:p>
            <a:r>
              <a:rPr lang="en-US" altLang="ko-KR">
                <a:solidFill>
                  <a:schemeClr val="tx2"/>
                </a:solidFill>
              </a:rPr>
              <a:t>    public abstract void draw(Canvas c);</a:t>
            </a:r>
          </a:p>
          <a:p>
            <a:r>
              <a:rPr lang="en-US" altLang="ko-KR">
                <a:solidFill>
                  <a:schemeClr val="tx2"/>
                </a:solidFill>
              </a:rPr>
              <a:t>}</a:t>
            </a:r>
          </a:p>
          <a:p>
            <a:r>
              <a:rPr lang="en-US" altLang="ko-KR">
                <a:solidFill>
                  <a:schemeClr val="tx2"/>
                </a:solidFill>
              </a:rPr>
              <a:t>public class Circle extends Shape { </a:t>
            </a:r>
          </a:p>
          <a:p>
            <a:r>
              <a:rPr lang="en-US" altLang="ko-KR">
                <a:solidFill>
                  <a:schemeClr val="tx2"/>
                </a:solidFill>
              </a:rPr>
              <a:t>    private int x, y, radius;</a:t>
            </a:r>
          </a:p>
          <a:p>
            <a:r>
              <a:rPr lang="en-US" altLang="ko-KR">
                <a:solidFill>
                  <a:schemeClr val="tx2"/>
                </a:solidFill>
              </a:rPr>
              <a:t>    public void draw(Canvas c) { ... }</a:t>
            </a:r>
          </a:p>
          <a:p>
            <a:r>
              <a:rPr lang="en-US" altLang="ko-KR">
                <a:solidFill>
                  <a:schemeClr val="tx2"/>
                </a:solidFill>
              </a:rPr>
              <a:t>}</a:t>
            </a:r>
          </a:p>
          <a:p>
            <a:r>
              <a:rPr lang="en-US" altLang="ko-KR">
                <a:solidFill>
                  <a:schemeClr val="tx2"/>
                </a:solidFill>
              </a:rPr>
              <a:t>public class Rectangle extends Shape { </a:t>
            </a:r>
          </a:p>
          <a:p>
            <a:r>
              <a:rPr lang="en-US" altLang="ko-KR">
                <a:solidFill>
                  <a:schemeClr val="tx2"/>
                </a:solidFill>
              </a:rPr>
              <a:t>    private int x, y, width, height;</a:t>
            </a:r>
          </a:p>
          <a:p>
            <a:r>
              <a:rPr lang="en-US" altLang="ko-KR">
                <a:solidFill>
                  <a:schemeClr val="tx2"/>
                </a:solidFill>
              </a:rPr>
              <a:t>    public void draw(Canvas c) { ... }</a:t>
            </a:r>
          </a:p>
          <a:p>
            <a:r>
              <a:rPr lang="en-US" altLang="ko-KR">
                <a:solidFill>
                  <a:schemeClr val="tx2"/>
                </a:solidFill>
              </a:rPr>
              <a:t>}</a:t>
            </a:r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285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Unbounded Wildcard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ko-KR" dirty="0"/>
              <a:t>public void </a:t>
            </a:r>
            <a:r>
              <a:rPr lang="en-US" altLang="ko-KR" dirty="0" err="1"/>
              <a:t>printArray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List&lt;?&gt;</a:t>
            </a:r>
            <a:r>
              <a:rPr lang="en-US" altLang="ko-KR" dirty="0"/>
              <a:t> list) { ... }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ko-KR" sz="3200"/>
              <a:t>List&lt;?&gt;</a:t>
            </a:r>
            <a:r>
              <a:rPr lang="ko-KR" altLang="en-US" sz="3200"/>
              <a:t>은</a:t>
            </a:r>
            <a:r>
              <a:rPr lang="en-US" altLang="ko-KR" sz="3200"/>
              <a:t> </a:t>
            </a:r>
            <a:r>
              <a:rPr lang="ko-KR" altLang="en-US" sz="3200" dirty="0"/>
              <a:t>유형의 모든 객체를 사용할 수 있음</a:t>
            </a:r>
            <a:endParaRPr lang="en-US" altLang="ko-KR" sz="3200" dirty="0"/>
          </a:p>
          <a:p>
            <a:pPr marL="1371600" lvl="2" indent="-457200"/>
            <a:r>
              <a:rPr lang="en-US" altLang="ko-KR" sz="3200" dirty="0"/>
              <a:t>List&lt;Number&gt;, List&lt;Integer&gt;, List&lt;Double&gt; </a:t>
            </a:r>
            <a:r>
              <a:rPr lang="ko-KR" altLang="en-US" sz="3200" dirty="0"/>
              <a:t>객체 모두 가능함</a:t>
            </a:r>
            <a:endParaRPr lang="en-US" altLang="ko-KR" sz="32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ko-KR" altLang="en-US" sz="3200" dirty="0"/>
              <a:t>참고</a:t>
            </a:r>
            <a:endParaRPr lang="en-US" altLang="ko-KR" sz="3200" dirty="0"/>
          </a:p>
          <a:p>
            <a:pPr marL="1371600" lvl="2" indent="-457200"/>
            <a:r>
              <a:rPr lang="en-US" altLang="ko-KR" sz="3200" dirty="0"/>
              <a:t>List&lt;Object&gt;</a:t>
            </a:r>
            <a:r>
              <a:rPr lang="ko-KR" altLang="en-US" sz="3200" dirty="0"/>
              <a:t>는 </a:t>
            </a:r>
            <a:r>
              <a:rPr lang="en-US" altLang="ko-KR" sz="3200" dirty="0"/>
              <a:t>List&lt;?&gt;</a:t>
            </a:r>
            <a:r>
              <a:rPr lang="ko-KR" altLang="en-US" sz="3200" dirty="0"/>
              <a:t>과 다름</a:t>
            </a:r>
            <a:endParaRPr lang="en-US" altLang="ko-KR" sz="3200" dirty="0"/>
          </a:p>
          <a:p>
            <a:pPr marL="1828800" lvl="3" indent="-457200"/>
            <a:r>
              <a:rPr lang="en-US" altLang="ko-KR" sz="2800" dirty="0"/>
              <a:t>List&lt;Object&gt;</a:t>
            </a:r>
            <a:r>
              <a:rPr lang="ko-KR" altLang="en-US" sz="2800" dirty="0"/>
              <a:t>인 경우 </a:t>
            </a:r>
            <a:r>
              <a:rPr lang="en-US" altLang="ko-KR" sz="2800" dirty="0"/>
              <a:t>List&lt;Number&gt;, List&lt;Integer&gt;, List&lt;Double&gt; </a:t>
            </a:r>
            <a:r>
              <a:rPr lang="ko-KR" altLang="en-US" sz="2800" dirty="0"/>
              <a:t>객체 사용 불가능함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40896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Lower Bounded Wildcard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/>
              <a:t>상속관계</a:t>
            </a:r>
            <a:endParaRPr lang="en-US" altLang="ko-KR" sz="2800" dirty="0"/>
          </a:p>
          <a:p>
            <a:pPr lvl="1" defTabSz="446088">
              <a:lnSpc>
                <a:spcPct val="120000"/>
              </a:lnSpc>
            </a:pPr>
            <a:r>
              <a:rPr lang="en-US" altLang="ko-KR" sz="2400" dirty="0" err="1"/>
              <a:t>java.lang.Object</a:t>
            </a:r>
            <a:endParaRPr lang="en-US" altLang="ko-KR" sz="2400" dirty="0"/>
          </a:p>
          <a:p>
            <a:pPr marL="457200" lvl="1" indent="0" defTabSz="446088">
              <a:lnSpc>
                <a:spcPct val="120000"/>
              </a:lnSpc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java.lang.Number</a:t>
            </a:r>
            <a:endParaRPr lang="en-US" altLang="ko-KR" sz="2400" dirty="0"/>
          </a:p>
          <a:p>
            <a:pPr marL="457200" lvl="1" indent="0" defTabSz="446088">
              <a:lnSpc>
                <a:spcPct val="120000"/>
              </a:lnSpc>
              <a:buNone/>
            </a:pPr>
            <a:r>
              <a:rPr lang="en-US" altLang="ko-KR" sz="2400" dirty="0"/>
              <a:t>		</a:t>
            </a:r>
            <a:r>
              <a:rPr lang="en-US" altLang="ko-KR" sz="2400" dirty="0" err="1"/>
              <a:t>java.lang.Double</a:t>
            </a:r>
            <a:endParaRPr lang="en-US" altLang="ko-KR" sz="2400" dirty="0"/>
          </a:p>
          <a:p>
            <a:pPr lvl="1">
              <a:lnSpc>
                <a:spcPct val="120000"/>
              </a:lnSpc>
            </a:pPr>
            <a:r>
              <a:rPr lang="en-US" altLang="ko-KR" sz="2400" dirty="0"/>
              <a:t>public final class Double extends Number implements Comparable&lt;Double&gt; { ... }</a:t>
            </a:r>
          </a:p>
          <a:p>
            <a:pPr>
              <a:lnSpc>
                <a:spcPct val="120000"/>
              </a:lnSpc>
            </a:pPr>
            <a:r>
              <a:rPr lang="en-US" altLang="ko-KR" sz="2800" dirty="0"/>
              <a:t>public void </a:t>
            </a:r>
            <a:r>
              <a:rPr lang="en-US" altLang="ko-KR" sz="2800" dirty="0" err="1"/>
              <a:t>sumOfNumbers</a:t>
            </a:r>
            <a:r>
              <a:rPr lang="en-US" altLang="ko-KR" sz="2800" dirty="0"/>
              <a:t>(List</a:t>
            </a:r>
            <a:r>
              <a:rPr lang="en-US" altLang="ko-KR" sz="2800" dirty="0">
                <a:solidFill>
                  <a:srgbClr val="FF0000"/>
                </a:solidFill>
              </a:rPr>
              <a:t>&lt;? super </a:t>
            </a:r>
            <a:r>
              <a:rPr lang="en-US" altLang="ko-KR" sz="2800" dirty="0">
                <a:solidFill>
                  <a:schemeClr val="tx2"/>
                </a:solidFill>
              </a:rPr>
              <a:t>Double</a:t>
            </a:r>
            <a:r>
              <a:rPr lang="en-US" altLang="ko-KR" sz="2800" dirty="0">
                <a:solidFill>
                  <a:srgbClr val="FF0000"/>
                </a:solidFill>
              </a:rPr>
              <a:t>&gt;</a:t>
            </a:r>
            <a:r>
              <a:rPr lang="en-US" altLang="ko-KR" sz="2800" dirty="0"/>
              <a:t> shapes) { ... }</a:t>
            </a:r>
          </a:p>
          <a:p>
            <a:pPr lvl="1">
              <a:lnSpc>
                <a:spcPct val="120000"/>
              </a:lnSpc>
            </a:pPr>
            <a:r>
              <a:rPr lang="en-US" altLang="ko-KR" sz="2400" dirty="0"/>
              <a:t>Double</a:t>
            </a:r>
            <a:r>
              <a:rPr lang="ko-KR" altLang="en-US" sz="2400" dirty="0"/>
              <a:t>이나 </a:t>
            </a:r>
            <a:r>
              <a:rPr lang="en-US" altLang="ko-KR" sz="2400" dirty="0"/>
              <a:t>Double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수퍼</a:t>
            </a:r>
            <a:r>
              <a:rPr lang="ko-KR" altLang="en-US" sz="2400" dirty="0"/>
              <a:t> 클래스들로 부터 생성한 객체만 사용할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467117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&lt;&gt;, </a:t>
            </a:r>
            <a:r>
              <a:rPr lang="ko-KR" altLang="en-US" dirty="0"/>
              <a:t>다이아몬드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배경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제너릭의</a:t>
            </a:r>
            <a:r>
              <a:rPr lang="ko-KR" altLang="en-US" dirty="0"/>
              <a:t> 경우 선언과 생성시 타입 </a:t>
            </a:r>
            <a:r>
              <a:rPr lang="ko-KR" altLang="en-US" dirty="0" err="1"/>
              <a:t>파라미터를</a:t>
            </a:r>
            <a:r>
              <a:rPr lang="ko-KR" altLang="en-US" dirty="0"/>
              <a:t> 중복해서 사용해야 했기 때문에 </a:t>
            </a:r>
            <a:r>
              <a:rPr lang="ko-KR" altLang="en-US"/>
              <a:t>사용이 불편하였음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java 1.7</a:t>
            </a:r>
            <a:r>
              <a:rPr lang="ko-KR" altLang="en-US" dirty="0"/>
              <a:t>부터 도입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1.7 </a:t>
            </a:r>
            <a:r>
              <a:rPr lang="ko-KR" altLang="en-US" dirty="0"/>
              <a:t>이전 </a:t>
            </a:r>
            <a:r>
              <a:rPr lang="en-US" altLang="ko-KR" dirty="0"/>
              <a:t>static Factory Method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en-US" altLang="ko-KR" dirty="0"/>
              <a:t>public static &lt;K,V&gt; </a:t>
            </a:r>
            <a:r>
              <a:rPr lang="en-US" altLang="ko-KR" dirty="0" err="1"/>
              <a:t>HashMap</a:t>
            </a:r>
            <a:r>
              <a:rPr lang="en-US" altLang="ko-KR" dirty="0"/>
              <a:t>&lt;K,V&gt; </a:t>
            </a:r>
            <a:r>
              <a:rPr lang="en-US" altLang="ko-KR" dirty="0" err="1">
                <a:solidFill>
                  <a:srgbClr val="FF0000"/>
                </a:solidFill>
              </a:rPr>
              <a:t>newHashmap</a:t>
            </a:r>
            <a:r>
              <a:rPr lang="en-US" altLang="ko-KR" dirty="0"/>
              <a:t>() {</a:t>
            </a:r>
            <a:br>
              <a:rPr lang="en-US" altLang="ko-KR" dirty="0"/>
            </a:br>
            <a:r>
              <a:rPr lang="en-US" altLang="ko-KR" dirty="0"/>
              <a:t>   return new </a:t>
            </a:r>
            <a:r>
              <a:rPr lang="en-US" altLang="ko-KR" dirty="0" err="1"/>
              <a:t>HashMap</a:t>
            </a:r>
            <a:r>
              <a:rPr lang="en-US" altLang="ko-KR" dirty="0"/>
              <a:t>&lt;K,V&gt;();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 err="1"/>
              <a:t>HashMap</a:t>
            </a:r>
            <a:r>
              <a:rPr lang="en-US" altLang="ko-KR" dirty="0"/>
              <a:t>&lt;String, Set&lt;Integer&gt;&gt; </a:t>
            </a:r>
            <a:r>
              <a:rPr lang="en-US" altLang="ko-KR" dirty="0" err="1"/>
              <a:t>hashmap</a:t>
            </a:r>
            <a:r>
              <a:rPr lang="en-US" altLang="ko-KR" dirty="0"/>
              <a:t> </a:t>
            </a:r>
            <a:r>
              <a:rPr lang="en-US" altLang="ko-KR"/>
              <a:t>= </a:t>
            </a:r>
            <a:r>
              <a:rPr lang="en-US" altLang="ko-KR">
                <a:solidFill>
                  <a:srgbClr val="FF0000"/>
                </a:solidFill>
              </a:rPr>
              <a:t>newHashmap</a:t>
            </a:r>
            <a:r>
              <a:rPr lang="en-US" altLang="ko-KR"/>
              <a:t>();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9640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&lt;&gt; </a:t>
            </a:r>
            <a:r>
              <a:rPr lang="ko-KR" altLang="en-US" dirty="0"/>
              <a:t>연산자의 기능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제너릭</a:t>
            </a:r>
            <a:r>
              <a:rPr lang="ko-KR" altLang="en-US" dirty="0"/>
              <a:t> 생성 시 </a:t>
            </a:r>
            <a:r>
              <a:rPr lang="ko-KR" altLang="en-US" dirty="0">
                <a:solidFill>
                  <a:srgbClr val="FF0000"/>
                </a:solidFill>
              </a:rPr>
              <a:t>추론 타입 </a:t>
            </a:r>
            <a:r>
              <a:rPr lang="ko-KR" altLang="en-US" dirty="0" err="1">
                <a:solidFill>
                  <a:srgbClr val="FF0000"/>
                </a:solidFill>
              </a:rPr>
              <a:t>파라미터</a:t>
            </a:r>
            <a:r>
              <a:rPr lang="en-US" altLang="ko-KR" dirty="0">
                <a:solidFill>
                  <a:srgbClr val="FF0000"/>
                </a:solidFill>
              </a:rPr>
              <a:t>(inference type parameter)</a:t>
            </a:r>
            <a:r>
              <a:rPr lang="ko-KR" altLang="en-US" dirty="0"/>
              <a:t>의 사용을 줄이는 데 사용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Map&lt;String, List&lt;String&gt;&gt; anagrams = new </a:t>
            </a:r>
            <a:r>
              <a:rPr lang="en-US" altLang="ko-KR" dirty="0" err="1"/>
              <a:t>HashMap</a:t>
            </a:r>
            <a:r>
              <a:rPr lang="en-US" altLang="ko-KR" dirty="0"/>
              <a:t>&lt;String, List&lt;String&gt;&gt;(); </a:t>
            </a:r>
            <a:br>
              <a:rPr lang="en-US" altLang="ko-KR" dirty="0"/>
            </a:br>
            <a:r>
              <a:rPr lang="en-US" altLang="ko-KR" dirty="0"/>
              <a:t>==&gt; Map&lt;String, List&lt;String&gt;&gt; anagrams = new </a:t>
            </a:r>
            <a:r>
              <a:rPr lang="en-US" altLang="ko-KR" dirty="0" err="1"/>
              <a:t>HashMap</a:t>
            </a:r>
            <a:r>
              <a:rPr lang="en-US" altLang="ko-KR" b="1" dirty="0">
                <a:solidFill>
                  <a:srgbClr val="FF0000"/>
                </a:solidFill>
              </a:rPr>
              <a:t>&lt;&gt;</a:t>
            </a:r>
            <a:r>
              <a:rPr lang="en-US" altLang="ko-KR" dirty="0"/>
              <a:t>();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74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272106F-5AED-4F35-9B3E-3F0F9C48E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학습 목표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타입의 안정성을 확보하고</a:t>
            </a:r>
            <a:r>
              <a:rPr lang="en-US" altLang="ko-KR"/>
              <a:t>, </a:t>
            </a:r>
            <a:r>
              <a:rPr lang="ko-KR" altLang="en-US"/>
              <a:t>타입변환을 줄임으로써 효과적이고 안정적인 개발을 수행할 수 있도록 제너릭을 활용 능력을 배양한다</a:t>
            </a:r>
            <a:r>
              <a:rPr lang="en-US" altLang="ko-KR"/>
              <a:t>.</a:t>
            </a:r>
          </a:p>
          <a:p>
            <a:r>
              <a:rPr lang="ko-KR" altLang="en-US"/>
              <a:t>참고 </a:t>
            </a:r>
            <a:endParaRPr lang="en-US" altLang="ko-KR"/>
          </a:p>
          <a:p>
            <a:pPr lvl="1"/>
            <a:r>
              <a:rPr lang="en-US" altLang="ko-KR"/>
              <a:t>https://docs.oracle.com/javase/tutorial/java/generics/index.html</a:t>
            </a:r>
          </a:p>
          <a:p>
            <a:pPr lvl="1"/>
            <a:r>
              <a:rPr lang="en-US" altLang="ko-KR"/>
              <a:t>http://docs.oracle.com/javase/tutorial/extra/generics/index.html</a:t>
            </a:r>
          </a:p>
          <a:p>
            <a:pPr lvl="1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2F7AE1-FEBD-436B-B29E-A847D5A7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921CE3-E0A4-445D-BFF8-0A0A9078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</p:spTree>
    <p:extLst>
      <p:ext uri="{BB962C8B-B14F-4D97-AF65-F5344CB8AC3E}">
        <p14:creationId xmlns:p14="http://schemas.microsoft.com/office/powerpoint/2010/main" val="619231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747775"/>
            <a:ext cx="10515600" cy="56002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/>
              <a:t>Generic</a:t>
            </a:r>
            <a:r>
              <a:rPr lang="ko-KR" altLang="en-US"/>
              <a:t> 활용하여 안전한 프로그래밍를 수행할 수 있다</a:t>
            </a:r>
            <a:r>
              <a:rPr lang="en-US" altLang="ko-KR"/>
              <a:t>.</a:t>
            </a:r>
          </a:p>
          <a:p>
            <a:pPr lvl="1">
              <a:defRPr/>
            </a:pPr>
            <a:r>
              <a:rPr lang="ko-KR" altLang="en-US"/>
              <a:t>동적으로 </a:t>
            </a:r>
            <a:r>
              <a:rPr lang="ko-KR" altLang="en-US" dirty="0" err="1"/>
              <a:t>자료형이</a:t>
            </a:r>
            <a:r>
              <a:rPr lang="ko-KR" altLang="en-US" dirty="0"/>
              <a:t> 결정되지 않고</a:t>
            </a:r>
            <a:r>
              <a:rPr lang="en-US" altLang="ko-KR" dirty="0"/>
              <a:t>,</a:t>
            </a:r>
            <a:r>
              <a:rPr lang="ko-KR" altLang="en-US" dirty="0"/>
              <a:t> 컴파일 </a:t>
            </a:r>
            <a:r>
              <a:rPr lang="ko-KR" altLang="en-US"/>
              <a:t>시에 자료형을 안전하게 결정할 수 있다</a:t>
            </a:r>
            <a:r>
              <a:rPr lang="en-US" altLang="ko-KR"/>
              <a:t>.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개발 시 </a:t>
            </a:r>
            <a:r>
              <a:rPr lang="ko-KR" altLang="en-US" dirty="0" err="1"/>
              <a:t>형변환을</a:t>
            </a:r>
            <a:r>
              <a:rPr lang="ko-KR" altLang="en-US" dirty="0"/>
              <a:t> 줄일 수 있다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en-US" altLang="ko-KR" dirty="0" err="1"/>
              <a:t>ClassCastException</a:t>
            </a:r>
            <a:r>
              <a:rPr lang="en-US" altLang="ko-KR" dirty="0"/>
              <a:t> </a:t>
            </a:r>
            <a:r>
              <a:rPr lang="ko-KR" altLang="en-US" dirty="0"/>
              <a:t>발생을 방지할 수 있음</a:t>
            </a:r>
          </a:p>
          <a:p>
            <a:pPr lvl="1">
              <a:defRPr/>
            </a:pPr>
            <a:r>
              <a:rPr lang="ko-KR" altLang="en-US" dirty="0"/>
              <a:t>실행 시간에 </a:t>
            </a:r>
            <a:r>
              <a:rPr lang="ko-KR" altLang="en-US" dirty="0" err="1"/>
              <a:t>자료형</a:t>
            </a:r>
            <a:r>
              <a:rPr lang="ko-KR" altLang="en-US" dirty="0"/>
              <a:t> 충돌 문제 발생을 방지할 수 있다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하나의 코드로 여러 가지 타입을 처리할 수 있다</a:t>
            </a:r>
            <a:r>
              <a:rPr lang="en-US" altLang="ko-KR" dirty="0"/>
              <a:t>.</a:t>
            </a:r>
          </a:p>
        </p:txBody>
      </p:sp>
      <p:sp>
        <p:nvSpPr>
          <p:cNvPr id="2355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 </a:t>
            </a:r>
            <a:r>
              <a:rPr lang="ko-KR" altLang="en-US" dirty="0"/>
              <a:t>후 기대 효과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6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2C3248-8530-499B-A449-F87F8B52A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학습 내용</a:t>
            </a:r>
            <a:endParaRPr lang="en-US" altLang="ko-KR"/>
          </a:p>
          <a:p>
            <a:pPr lvl="1"/>
            <a:r>
              <a:rPr lang="en-US" altLang="ko-KR"/>
              <a:t>Generic </a:t>
            </a:r>
            <a:r>
              <a:rPr lang="ko-KR" altLang="en-US"/>
              <a:t>정의와 장점에 대하여 학습한다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Generic</a:t>
            </a:r>
            <a:r>
              <a:rPr lang="ko-KR" altLang="en-US"/>
              <a:t> 사용 방법에 대하여 학습한다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한정된 타입 파라미터에 대하여 학습한다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와일드 카드에 대하여 학습한다</a:t>
            </a:r>
            <a:r>
              <a:rPr lang="en-US" altLang="ko-KR"/>
              <a:t>.</a:t>
            </a:r>
          </a:p>
          <a:p>
            <a:pPr lvl="1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F8853DB-3849-477A-B0D9-480A763C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9DCAC4A-DB2D-4F34-A0D5-1AFF54BA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439"/>
            <a:ext cx="10515600" cy="551500"/>
          </a:xfrm>
        </p:spPr>
        <p:txBody>
          <a:bodyPr/>
          <a:lstStyle/>
          <a:p>
            <a:r>
              <a:rPr lang="ko-KR" altLang="en-US"/>
              <a:t>계속</a:t>
            </a:r>
          </a:p>
        </p:txBody>
      </p:sp>
    </p:spTree>
    <p:extLst>
      <p:ext uri="{BB962C8B-B14F-4D97-AF65-F5344CB8AC3E}">
        <p14:creationId xmlns:p14="http://schemas.microsoft.com/office/powerpoint/2010/main" val="353649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19B011-A8E5-4B97-87B0-67521776B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/>
              <a:t>정의</a:t>
            </a:r>
            <a:endParaRPr lang="en-US" altLang="ko-KR"/>
          </a:p>
          <a:p>
            <a:pPr lvl="1">
              <a:lnSpc>
                <a:spcPct val="120000"/>
              </a:lnSpc>
              <a:defRPr/>
            </a:pPr>
            <a:r>
              <a:rPr lang="ko-KR" altLang="en-US"/>
              <a:t>다양한 타입의 객체들을 다루는 메서드나 컬렉션 클래스를 </a:t>
            </a:r>
            <a:r>
              <a:rPr lang="ko-KR" altLang="en-US">
                <a:solidFill>
                  <a:srgbClr val="FF0000"/>
                </a:solidFill>
              </a:rPr>
              <a:t>컴파일 시점 타입 체크</a:t>
            </a:r>
            <a:r>
              <a:rPr lang="en-US" altLang="ko-KR">
                <a:solidFill>
                  <a:srgbClr val="FF0000"/>
                </a:solidFill>
              </a:rPr>
              <a:t>(compile-time type check)</a:t>
            </a:r>
            <a:r>
              <a:rPr lang="ko-KR" altLang="en-US"/>
              <a:t>를 해주는 기능을 의미함</a:t>
            </a:r>
            <a:endParaRPr lang="en-US" altLang="ko-KR"/>
          </a:p>
          <a:p>
            <a:pPr lvl="1">
              <a:lnSpc>
                <a:spcPct val="120000"/>
              </a:lnSpc>
              <a:defRPr/>
            </a:pPr>
            <a:r>
              <a:rPr lang="ko-KR" altLang="en-US"/>
              <a:t>일반화된 클래스나 메소드를 작성할 수 있는 기능</a:t>
            </a:r>
            <a:endParaRPr lang="en-US" altLang="ko-KR"/>
          </a:p>
          <a:p>
            <a:pPr lvl="2">
              <a:lnSpc>
                <a:spcPct val="120000"/>
              </a:lnSpc>
              <a:defRPr/>
            </a:pPr>
            <a:r>
              <a:rPr lang="ko-KR" altLang="en-US"/>
              <a:t>클래스에서 사용할 타입을 클래스 설계 시 지정하는 것이 아니라 사용할 때 생성하는 기술을 의미함</a:t>
            </a:r>
            <a:r>
              <a:rPr lang="en-US" altLang="ko-KR"/>
              <a:t>. </a:t>
            </a:r>
          </a:p>
          <a:p>
            <a:pPr lvl="2">
              <a:lnSpc>
                <a:spcPct val="120000"/>
              </a:lnSpc>
              <a:defRPr/>
            </a:pPr>
            <a:r>
              <a:rPr lang="ko-KR" altLang="en-US"/>
              <a:t>하나의 코드로 여러 가지 타입을 처리하는 기술</a:t>
            </a:r>
            <a:endParaRPr lang="en-US" altLang="ko-KR"/>
          </a:p>
          <a:p>
            <a:pPr lvl="2">
              <a:lnSpc>
                <a:spcPct val="120000"/>
              </a:lnSpc>
              <a:defRPr/>
            </a:pPr>
            <a:r>
              <a:rPr lang="en-US" altLang="ko-KR"/>
              <a:t>C++ </a:t>
            </a:r>
            <a:r>
              <a:rPr lang="ko-KR" altLang="en-US"/>
              <a:t>템플릿</a:t>
            </a:r>
            <a:r>
              <a:rPr lang="en-US" altLang="ko-KR"/>
              <a:t>(Template)</a:t>
            </a:r>
            <a:r>
              <a:rPr lang="ko-KR" altLang="en-US"/>
              <a:t>과 유사한 기능</a:t>
            </a:r>
            <a:endParaRPr lang="en-US" altLang="ko-KR"/>
          </a:p>
          <a:p>
            <a:pPr lvl="1">
              <a:lnSpc>
                <a:spcPct val="120000"/>
              </a:lnSpc>
              <a:defRPr/>
            </a:pPr>
            <a:r>
              <a:rPr lang="en-US" altLang="ko-KR"/>
              <a:t>Java 1.5 </a:t>
            </a:r>
            <a:r>
              <a:rPr lang="ko-KR" altLang="en-US"/>
              <a:t>이상에서 지원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84B6A6-2F9D-4561-B3AE-08C9CA39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0649C25-4ECB-4897-9843-092C642D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Generic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16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dirty="0"/>
              <a:t>장점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컴파일 시점에 엄격한 타입 체크를 통해 타입 안정성을 제공한다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타입 체크와 </a:t>
            </a:r>
            <a:r>
              <a:rPr lang="ko-KR" altLang="en-US" dirty="0" err="1"/>
              <a:t>형변환을</a:t>
            </a:r>
            <a:r>
              <a:rPr lang="ko-KR" altLang="en-US" dirty="0"/>
              <a:t> 생략할 수 있으므로 코드가 간결해 진다</a:t>
            </a:r>
            <a:r>
              <a:rPr lang="en-US" altLang="ko-KR" dirty="0"/>
              <a:t>.</a:t>
            </a:r>
          </a:p>
          <a:p>
            <a:pPr lvl="2">
              <a:lnSpc>
                <a:spcPct val="110000"/>
              </a:lnSpc>
              <a:defRPr/>
            </a:pPr>
            <a:r>
              <a:rPr lang="ko-KR" altLang="en-US" dirty="0"/>
              <a:t>객체의 타입을 컴파일 시에 체크하기 때문에 객체의 타입 안정성을 높이고 </a:t>
            </a:r>
            <a:r>
              <a:rPr lang="ko-KR" altLang="en-US" dirty="0" err="1"/>
              <a:t>형변환의</a:t>
            </a:r>
            <a:r>
              <a:rPr lang="ko-KR" altLang="en-US" dirty="0"/>
              <a:t> 번거로움이 줄어든다</a:t>
            </a:r>
            <a:r>
              <a:rPr lang="en-US" altLang="ko-KR" dirty="0"/>
              <a:t>.</a:t>
            </a:r>
          </a:p>
          <a:p>
            <a:pPr lvl="2">
              <a:lnSpc>
                <a:spcPct val="110000"/>
              </a:lnSpc>
              <a:defRPr/>
            </a:pPr>
            <a:r>
              <a:rPr lang="ko-KR" altLang="en-US" dirty="0"/>
              <a:t>간단히 얘기하면 다룰 객체의 타입을 미리 명시해줌으로써 </a:t>
            </a:r>
            <a:r>
              <a:rPr lang="ko-KR" altLang="en-US" dirty="0" err="1"/>
              <a:t>형변환을</a:t>
            </a:r>
            <a:r>
              <a:rPr lang="ko-KR" altLang="en-US" dirty="0"/>
              <a:t> 하지 않아도 되게 하는 것이다</a:t>
            </a:r>
            <a:r>
              <a:rPr lang="en-US" altLang="ko-KR" dirty="0"/>
              <a:t>.</a:t>
            </a:r>
          </a:p>
        </p:txBody>
      </p:sp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6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Generic </a:t>
            </a:r>
            <a:r>
              <a:rPr lang="ko-KR" altLang="en-US" dirty="0"/>
              <a:t>사용으로 인한 변화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Generic </a:t>
            </a:r>
            <a:r>
              <a:rPr lang="ko-KR" altLang="en-US" dirty="0"/>
              <a:t>사용 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기존에는 다양한 종류의 타입을 다루는 </a:t>
            </a:r>
            <a:r>
              <a:rPr lang="ko-KR" altLang="en-US" dirty="0" err="1"/>
              <a:t>메서드의</a:t>
            </a:r>
            <a:r>
              <a:rPr lang="ko-KR" altLang="en-US" dirty="0"/>
              <a:t> 매개변수나 리턴 타입으로 </a:t>
            </a:r>
            <a:r>
              <a:rPr lang="en-US" altLang="ko-KR" dirty="0"/>
              <a:t>Object</a:t>
            </a:r>
            <a:r>
              <a:rPr lang="ko-KR" altLang="en-US" dirty="0"/>
              <a:t>타입의 참조변수를 많이 사용했고</a:t>
            </a:r>
            <a:r>
              <a:rPr lang="en-US" altLang="ko-KR" dirty="0"/>
              <a:t>, </a:t>
            </a:r>
            <a:r>
              <a:rPr lang="ko-KR" altLang="en-US" dirty="0"/>
              <a:t>그로 인해 </a:t>
            </a:r>
            <a:r>
              <a:rPr lang="ko-KR" altLang="en-US" err="1"/>
              <a:t>형변환이</a:t>
            </a:r>
            <a:r>
              <a:rPr lang="ko-KR" altLang="en-US"/>
              <a:t> 필요함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Generic </a:t>
            </a:r>
            <a:r>
              <a:rPr lang="ko-KR" altLang="en-US" dirty="0"/>
              <a:t>사용 후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Object</a:t>
            </a:r>
            <a:r>
              <a:rPr lang="ko-KR" altLang="en-US" dirty="0"/>
              <a:t>타입 대신 원하는 타입을 지정하면 해당 형으로 </a:t>
            </a:r>
            <a:r>
              <a:rPr lang="en-US" altLang="ko-KR" dirty="0"/>
              <a:t> </a:t>
            </a:r>
            <a:r>
              <a:rPr lang="ko-KR" altLang="en-US" dirty="0" err="1"/>
              <a:t>형변환이</a:t>
            </a:r>
            <a:r>
              <a:rPr lang="ko-KR" altLang="en-US" dirty="0"/>
              <a:t> 필요하지 않음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타입을 지정하지 않는 경우 </a:t>
            </a:r>
            <a:r>
              <a:rPr lang="en-US" altLang="ko-KR"/>
              <a:t>Object </a:t>
            </a:r>
            <a:r>
              <a:rPr lang="ko-KR" altLang="en-US"/>
              <a:t>타입으로 간주함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33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478225-9B1D-464E-BFE4-3A1B86BC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5231FC7-8F19-40EC-935F-2770EF5D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Generic </a:t>
            </a:r>
            <a:r>
              <a:rPr lang="ko-KR" altLang="en-US"/>
              <a:t>적용 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45EB8B-6CC5-4D02-BC46-E80379028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042987"/>
            <a:ext cx="73342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0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68C4FD-9020-4FB6-9702-FDC3BC53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B2167A7-78B7-49C5-99B6-E8F1A054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제너릭 적용 후 </a:t>
            </a:r>
            <a:r>
              <a:rPr lang="en-US" altLang="ko-KR"/>
              <a:t>- </a:t>
            </a:r>
            <a:r>
              <a:rPr lang="ko-KR" altLang="en-US"/>
              <a:t>컴파일 시점에 타입 체크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105FF7-35E2-4E2B-9402-204FFA3D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1042987"/>
            <a:ext cx="75152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0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21427</TotalTime>
  <Words>1317</Words>
  <Application>Microsoft Office PowerPoint</Application>
  <PresentationFormat>와이드스크린</PresentationFormat>
  <Paragraphs>190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Arial Unicode MS</vt:lpstr>
      <vt:lpstr>D2Coding</vt:lpstr>
      <vt:lpstr>DejaVu Sans Mono</vt:lpstr>
      <vt:lpstr>맑은 고딕</vt:lpstr>
      <vt:lpstr>Arial</vt:lpstr>
      <vt:lpstr>Calibri</vt:lpstr>
      <vt:lpstr>Wingdings</vt:lpstr>
      <vt:lpstr>Office 테마</vt:lpstr>
      <vt:lpstr>Generic</vt:lpstr>
      <vt:lpstr>학습 개요</vt:lpstr>
      <vt:lpstr>계속</vt:lpstr>
      <vt:lpstr>계속</vt:lpstr>
      <vt:lpstr>Generic</vt:lpstr>
      <vt:lpstr>계속</vt:lpstr>
      <vt:lpstr>Generic 사용으로 인한 변화</vt:lpstr>
      <vt:lpstr>Generic 적용 전</vt:lpstr>
      <vt:lpstr>제너릭 적용 후 - 컴파일 시점에 타입 체크</vt:lpstr>
      <vt:lpstr>Generic의 타입 파라미터</vt:lpstr>
      <vt:lpstr>다양한 실습</vt:lpstr>
      <vt:lpstr>제너릭을 사용하지 않고 객체를 참조하는 경우</vt:lpstr>
      <vt:lpstr>계속</vt:lpstr>
      <vt:lpstr>PowerPoint 프레젠테이션</vt:lpstr>
      <vt:lpstr>PowerPoint 프레젠테이션</vt:lpstr>
      <vt:lpstr>여러 개의 타입 파라미터 사용하기</vt:lpstr>
      <vt:lpstr>메소드에 제너릭 정의하기</vt:lpstr>
      <vt:lpstr>Generic에서 상속 문제</vt:lpstr>
      <vt:lpstr>계속</vt:lpstr>
      <vt:lpstr>PowerPoint 프레젠테이션</vt:lpstr>
      <vt:lpstr>한정된(Bounded) 타입 파라미터</vt:lpstr>
      <vt:lpstr>계속</vt:lpstr>
      <vt:lpstr>계속</vt:lpstr>
      <vt:lpstr>? 와일드 카드(wild card)</vt:lpstr>
      <vt:lpstr>Upper Bounded Wildcard</vt:lpstr>
      <vt:lpstr>Unbounded Wildcard</vt:lpstr>
      <vt:lpstr>Lower Bounded Wildcard</vt:lpstr>
      <vt:lpstr>&lt;&gt;, 다이아몬드 연산자</vt:lpstr>
      <vt:lpstr>계속</vt:lpstr>
      <vt:lpstr>학습 후 기대 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blessyeg</cp:lastModifiedBy>
  <cp:revision>712</cp:revision>
  <dcterms:created xsi:type="dcterms:W3CDTF">2017-09-15T02:18:23Z</dcterms:created>
  <dcterms:modified xsi:type="dcterms:W3CDTF">2021-05-31T09:27:24Z</dcterms:modified>
</cp:coreProperties>
</file>