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72" r:id="rId2"/>
    <p:sldId id="348" r:id="rId3"/>
    <p:sldId id="273" r:id="rId4"/>
    <p:sldId id="314" r:id="rId5"/>
    <p:sldId id="274" r:id="rId6"/>
    <p:sldId id="275" r:id="rId7"/>
    <p:sldId id="276" r:id="rId8"/>
    <p:sldId id="277" r:id="rId9"/>
    <p:sldId id="278" r:id="rId10"/>
    <p:sldId id="317" r:id="rId11"/>
    <p:sldId id="279" r:id="rId12"/>
    <p:sldId id="280" r:id="rId13"/>
    <p:sldId id="316" r:id="rId14"/>
    <p:sldId id="282" r:id="rId15"/>
    <p:sldId id="283" r:id="rId16"/>
    <p:sldId id="315" r:id="rId17"/>
    <p:sldId id="318" r:id="rId18"/>
    <p:sldId id="284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883A-D2EC-440C-BFF2-6B47EA41874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4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883A-D2EC-440C-BFF2-6B47EA41874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A0CCB6-1F1E-4CB2-AE1E-F15AD4F590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200" y="1359063"/>
            <a:ext cx="10798476" cy="262912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noFill/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341158"/>
            <a:ext cx="5169352" cy="954741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8C080520-CF0B-4213-AE7A-4B325371EF51}" type="datetime1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8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4330"/>
            <a:ext cx="10515600" cy="5600269"/>
          </a:xfrm>
        </p:spPr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defRPr>
            </a:lvl2pPr>
            <a:lvl3pPr>
              <a:defRPr sz="2400">
                <a:solidFill>
                  <a:schemeClr val="tx2"/>
                </a:solidFill>
                <a:latin typeface="+mn-ea"/>
                <a:ea typeface="+mn-ea"/>
              </a:defRPr>
            </a:lvl3pPr>
            <a:lvl4pPr>
              <a:defRPr sz="2000">
                <a:solidFill>
                  <a:schemeClr val="tx2"/>
                </a:solidFill>
                <a:latin typeface="+mn-ea"/>
                <a:ea typeface="+mn-ea"/>
              </a:defRPr>
            </a:lvl4pPr>
            <a:lvl5pPr>
              <a:defRPr sz="2000">
                <a:solidFill>
                  <a:schemeClr val="tx2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0B89DD-250E-4BAE-B9CA-CE68D05DCCF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557" y="18405"/>
            <a:ext cx="10724322" cy="64096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FD523C1-2C29-44EE-89E3-A23369AB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9"/>
            <a:ext cx="10515600" cy="551500"/>
          </a:xfrm>
        </p:spPr>
        <p:txBody>
          <a:bodyPr>
            <a:noAutofit/>
          </a:bodyPr>
          <a:lstStyle>
            <a:lvl1pPr>
              <a:defRPr lang="en-US" sz="3200" b="1" kern="12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97435"/>
            <a:ext cx="10515600" cy="561481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40AA3E-DEC1-46F5-AE31-475D59008A5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557" y="18405"/>
            <a:ext cx="10724322" cy="6409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99CCE2D-2EAB-499D-B565-2AD3ECB9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9"/>
            <a:ext cx="10515600" cy="551500"/>
          </a:xfrm>
        </p:spPr>
        <p:txBody>
          <a:bodyPr>
            <a:no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2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D21F-CE3F-47EB-B0C8-DD8DF8164852}" type="datetime1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530A0C-B3DD-4922-9FC3-C325E203C4E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557" y="18405"/>
            <a:ext cx="10724322" cy="6409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EE1C0D8-9388-4BC2-BB3A-5CF1FE7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9"/>
            <a:ext cx="10515600" cy="551500"/>
          </a:xfrm>
        </p:spPr>
        <p:txBody>
          <a:bodyPr>
            <a:no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7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5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97435"/>
            <a:ext cx="5181600" cy="557994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97435"/>
            <a:ext cx="5181600" cy="557994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9DBBDB-F604-49D2-ADD9-46FADA14FE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557" y="18405"/>
            <a:ext cx="10724322" cy="64096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DA4D96-6020-4A70-AA0D-E0BCCBE3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9"/>
            <a:ext cx="10515600" cy="551500"/>
          </a:xfrm>
        </p:spPr>
        <p:txBody>
          <a:bodyPr>
            <a:no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0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1"/>
          <p:cNvSpPr/>
          <p:nvPr userDrawn="1"/>
        </p:nvSpPr>
        <p:spPr>
          <a:xfrm>
            <a:off x="331934" y="116745"/>
            <a:ext cx="11677893" cy="41569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270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67" y="150472"/>
            <a:ext cx="11551408" cy="360088"/>
          </a:xfr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E307-6C3D-4F1C-8146-27B9C75F435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21"/>
          <p:cNvSpPr/>
          <p:nvPr userDrawn="1"/>
        </p:nvSpPr>
        <p:spPr>
          <a:xfrm>
            <a:off x="131980" y="116815"/>
            <a:ext cx="160557" cy="41527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35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51096" y="589370"/>
            <a:ext cx="1185571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1"/>
          <p:cNvSpPr/>
          <p:nvPr userDrawn="1"/>
        </p:nvSpPr>
        <p:spPr>
          <a:xfrm>
            <a:off x="331933" y="646306"/>
            <a:ext cx="11662844" cy="56965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l"/>
            <a:endParaRPr lang="ko-KR" altLang="en-US" sz="1350" dirty="0"/>
          </a:p>
        </p:txBody>
      </p:sp>
      <p:sp>
        <p:nvSpPr>
          <p:cNvPr id="11" name="Rectangle 31"/>
          <p:cNvSpPr/>
          <p:nvPr userDrawn="1"/>
        </p:nvSpPr>
        <p:spPr>
          <a:xfrm>
            <a:off x="139063" y="647099"/>
            <a:ext cx="153475" cy="569580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35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01105" y="679466"/>
            <a:ext cx="11543969" cy="5647148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800" b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7972"/>
            <a:ext cx="10515600" cy="533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pPr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8" r:id="rId4"/>
    <p:sldLayoutId id="2147483679" r:id="rId5"/>
    <p:sldLayoutId id="2147483676" r:id="rId6"/>
    <p:sldLayoutId id="2147483685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4"/>
          <p:cNvSpPr>
            <a:spLocks noGrp="1"/>
          </p:cNvSpPr>
          <p:nvPr>
            <p:ph type="ctrTitle"/>
          </p:nvPr>
        </p:nvSpPr>
        <p:spPr>
          <a:xfrm>
            <a:off x="2209800" y="1671639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+mj-ea"/>
              </a:rPr>
              <a:t>열거형</a:t>
            </a:r>
            <a:r>
              <a:rPr lang="en-US" altLang="ko-KR" dirty="0">
                <a:latin typeface="+mj-ea"/>
              </a:rPr>
              <a:t>(enumeration)</a:t>
            </a:r>
            <a:endParaRPr lang="ko-KR" altLang="en-US" dirty="0">
              <a:latin typeface="+mj-ea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 dirty="0">
                <a:latin typeface="+mj-ea"/>
                <a:ea typeface="+mj-ea"/>
              </a:rPr>
              <a:t>egyou@induk.ac.kr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480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dirty="0"/>
              <a:t> // universal gravitational constant  (m3 kg-1 s-2)</a:t>
            </a:r>
          </a:p>
          <a:p>
            <a:pPr>
              <a:defRPr/>
            </a:pPr>
            <a:r>
              <a:rPr lang="en-US" altLang="ko-KR" dirty="0"/>
              <a:t>    public static final double G = 6.67300E-11;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double </a:t>
            </a:r>
            <a:r>
              <a:rPr lang="en-US" altLang="ko-KR" dirty="0" err="1"/>
              <a:t>surfaceGravity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        return G * mass / (radius * radius);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r>
              <a:rPr lang="en-US" altLang="ko-KR" dirty="0"/>
              <a:t>    double </a:t>
            </a:r>
            <a:r>
              <a:rPr lang="en-US" altLang="ko-KR" dirty="0" err="1"/>
              <a:t>surfaceWeight</a:t>
            </a:r>
            <a:r>
              <a:rPr lang="en-US" altLang="ko-KR" dirty="0"/>
              <a:t>(double </a:t>
            </a:r>
            <a:r>
              <a:rPr lang="en-US" altLang="ko-KR" dirty="0" err="1"/>
              <a:t>otherMass</a:t>
            </a:r>
            <a:r>
              <a:rPr lang="en-US" altLang="ko-KR" dirty="0"/>
              <a:t>) {</a:t>
            </a:r>
          </a:p>
          <a:p>
            <a:pPr>
              <a:defRPr/>
            </a:pPr>
            <a:r>
              <a:rPr lang="en-US" altLang="ko-KR" dirty="0"/>
              <a:t>        return </a:t>
            </a:r>
            <a:r>
              <a:rPr lang="en-US" altLang="ko-KR" dirty="0" err="1"/>
              <a:t>otherMass</a:t>
            </a:r>
            <a:r>
              <a:rPr lang="en-US" altLang="ko-KR" dirty="0"/>
              <a:t> * </a:t>
            </a:r>
            <a:r>
              <a:rPr lang="en-US" altLang="ko-KR" dirty="0" err="1"/>
              <a:t>surfaceGravity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defRPr/>
            </a:pPr>
            <a:r>
              <a:rPr lang="en-US" altLang="ko-KR" dirty="0"/>
              <a:t>        if (</a:t>
            </a:r>
            <a:r>
              <a:rPr lang="en-US" altLang="ko-KR" dirty="0" err="1"/>
              <a:t>args.length</a:t>
            </a:r>
            <a:r>
              <a:rPr lang="en-US" altLang="ko-KR" dirty="0"/>
              <a:t> != 1) {</a:t>
            </a:r>
          </a:p>
          <a:p>
            <a:pPr>
              <a:defRPr/>
            </a:pPr>
            <a:r>
              <a:rPr lang="en-US" altLang="ko-KR" dirty="0"/>
              <a:t>            </a:t>
            </a:r>
            <a:r>
              <a:rPr lang="en-US" altLang="ko-KR" dirty="0" err="1"/>
              <a:t>System.err.println</a:t>
            </a:r>
            <a:r>
              <a:rPr lang="en-US" altLang="ko-KR" dirty="0"/>
              <a:t>("Usage: java Planet &lt;</a:t>
            </a:r>
            <a:r>
              <a:rPr lang="en-US" altLang="ko-KR" dirty="0" err="1"/>
              <a:t>earth_weight</a:t>
            </a:r>
            <a:r>
              <a:rPr lang="en-US" altLang="ko-KR" dirty="0"/>
              <a:t>&gt;");</a:t>
            </a:r>
          </a:p>
          <a:p>
            <a:pPr>
              <a:defRPr/>
            </a:pPr>
            <a:r>
              <a:rPr lang="en-US" altLang="ko-KR" dirty="0"/>
              <a:t>            </a:t>
            </a:r>
            <a:r>
              <a:rPr lang="en-US" altLang="ko-KR" dirty="0" err="1"/>
              <a:t>System.exit</a:t>
            </a:r>
            <a:r>
              <a:rPr lang="en-US" altLang="ko-KR" dirty="0"/>
              <a:t>(-1);</a:t>
            </a:r>
          </a:p>
          <a:p>
            <a:pPr>
              <a:defRPr/>
            </a:pPr>
            <a:r>
              <a:rPr lang="en-US" altLang="ko-KR" dirty="0"/>
              <a:t>        }</a:t>
            </a:r>
          </a:p>
          <a:p>
            <a:pPr>
              <a:defRPr/>
            </a:pPr>
            <a:r>
              <a:rPr lang="en-US" altLang="ko-KR" dirty="0"/>
              <a:t>        double </a:t>
            </a:r>
            <a:r>
              <a:rPr lang="en-US" altLang="ko-KR" dirty="0" err="1"/>
              <a:t>earthWeight</a:t>
            </a:r>
            <a:r>
              <a:rPr lang="en-US" altLang="ko-KR" dirty="0"/>
              <a:t> = </a:t>
            </a:r>
            <a:r>
              <a:rPr lang="en-US" altLang="ko-KR" dirty="0" err="1"/>
              <a:t>Double.parseDouble</a:t>
            </a:r>
            <a:r>
              <a:rPr lang="en-US" altLang="ko-KR" dirty="0"/>
              <a:t>(</a:t>
            </a:r>
            <a:r>
              <a:rPr lang="en-US" altLang="ko-KR" dirty="0" err="1"/>
              <a:t>args</a:t>
            </a:r>
            <a:r>
              <a:rPr lang="en-US" altLang="ko-KR" dirty="0"/>
              <a:t>[0]);</a:t>
            </a:r>
          </a:p>
          <a:p>
            <a:pPr>
              <a:defRPr/>
            </a:pPr>
            <a:r>
              <a:rPr lang="en-US" altLang="ko-KR" dirty="0"/>
              <a:t>        double mass = </a:t>
            </a:r>
            <a:r>
              <a:rPr lang="en-US" altLang="ko-KR" dirty="0" err="1"/>
              <a:t>earthWeight</a:t>
            </a:r>
            <a:r>
              <a:rPr lang="en-US" altLang="ko-KR" dirty="0"/>
              <a:t>/</a:t>
            </a:r>
            <a:r>
              <a:rPr lang="en-US" altLang="ko-KR" dirty="0" err="1"/>
              <a:t>EARTH.surfaceGravity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    for (Planet p : </a:t>
            </a:r>
            <a:r>
              <a:rPr lang="en-US" altLang="ko-KR" dirty="0" err="1"/>
              <a:t>Planet.values</a:t>
            </a:r>
            <a:r>
              <a:rPr lang="en-US" altLang="ko-KR" dirty="0"/>
              <a:t>())</a:t>
            </a:r>
          </a:p>
          <a:p>
            <a:pPr>
              <a:defRPr/>
            </a:pPr>
            <a:r>
              <a:rPr lang="en-US" altLang="ko-KR" dirty="0"/>
              <a:t>           </a:t>
            </a:r>
            <a:r>
              <a:rPr lang="en-US" altLang="ko-KR" dirty="0" err="1"/>
              <a:t>System.out.printf</a:t>
            </a:r>
            <a:r>
              <a:rPr lang="en-US" altLang="ko-KR" dirty="0"/>
              <a:t>("Your weight on %s is %</a:t>
            </a:r>
            <a:r>
              <a:rPr lang="en-US" altLang="ko-KR" dirty="0" err="1"/>
              <a:t>f%n</a:t>
            </a:r>
            <a:r>
              <a:rPr lang="en-US" altLang="ko-KR" dirty="0"/>
              <a:t>",</a:t>
            </a:r>
          </a:p>
          <a:p>
            <a:pPr>
              <a:defRPr/>
            </a:pPr>
            <a:r>
              <a:rPr lang="en-US" altLang="ko-KR" dirty="0"/>
              <a:t>                             p, </a:t>
            </a:r>
            <a:r>
              <a:rPr lang="en-US" altLang="ko-KR" dirty="0" err="1"/>
              <a:t>p.surfaceWeight</a:t>
            </a:r>
            <a:r>
              <a:rPr lang="en-US" altLang="ko-KR" dirty="0"/>
              <a:t>(mass));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168524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dirty="0"/>
              <a:t>$ java Planet 175</a:t>
            </a:r>
          </a:p>
          <a:p>
            <a:pPr>
              <a:defRPr/>
            </a:pPr>
            <a:r>
              <a:rPr lang="en-US" altLang="ko-KR" sz="1600" dirty="0"/>
              <a:t>Your weight on MERCURY is 66.107583</a:t>
            </a:r>
          </a:p>
          <a:p>
            <a:pPr>
              <a:defRPr/>
            </a:pPr>
            <a:r>
              <a:rPr lang="en-US" altLang="ko-KR" sz="1600" dirty="0"/>
              <a:t>Your weight on VENUS is 158.374842</a:t>
            </a:r>
          </a:p>
          <a:p>
            <a:pPr>
              <a:defRPr/>
            </a:pPr>
            <a:r>
              <a:rPr lang="en-US" altLang="ko-KR" sz="1600" dirty="0"/>
              <a:t>Your weight on EARTH is 175.000000</a:t>
            </a:r>
          </a:p>
          <a:p>
            <a:pPr>
              <a:defRPr/>
            </a:pPr>
            <a:r>
              <a:rPr lang="en-US" altLang="ko-KR" sz="1600" dirty="0"/>
              <a:t>Your weight on MARS is 66.279007</a:t>
            </a:r>
          </a:p>
          <a:p>
            <a:pPr>
              <a:defRPr/>
            </a:pPr>
            <a:r>
              <a:rPr lang="en-US" altLang="ko-KR" sz="1600" dirty="0"/>
              <a:t>Your weight on JUPITER is 442.847567</a:t>
            </a:r>
          </a:p>
          <a:p>
            <a:pPr>
              <a:defRPr/>
            </a:pPr>
            <a:r>
              <a:rPr lang="en-US" altLang="ko-KR" sz="1600" dirty="0"/>
              <a:t>Your weight on SATURN is 186.552719</a:t>
            </a:r>
          </a:p>
          <a:p>
            <a:pPr>
              <a:defRPr/>
            </a:pPr>
            <a:r>
              <a:rPr lang="en-US" altLang="ko-KR" sz="1600" dirty="0"/>
              <a:t>Your weight on URANUS is 158.397260</a:t>
            </a:r>
          </a:p>
          <a:p>
            <a:pPr>
              <a:defRPr/>
            </a:pPr>
            <a:r>
              <a:rPr lang="en-US" altLang="ko-KR" sz="1600" dirty="0"/>
              <a:t>Your weight on NEPTUNE is 199.207413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72831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java.util.Enumeration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객체들의 컬렉션에서 </a:t>
            </a:r>
            <a:r>
              <a:rPr lang="ko-KR" altLang="en-US" dirty="0" err="1"/>
              <a:t>엘리먼트들을</a:t>
            </a:r>
            <a:r>
              <a:rPr lang="ko-KR" altLang="en-US" dirty="0"/>
              <a:t> 열거할 수 있는</a:t>
            </a:r>
            <a:r>
              <a:rPr lang="en-US" altLang="ko-KR" dirty="0"/>
              <a:t>(</a:t>
            </a:r>
            <a:r>
              <a:rPr lang="ko-KR" altLang="en-US" dirty="0"/>
              <a:t>동시에 하나만 얻을 수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메소드들을</a:t>
            </a:r>
            <a:r>
              <a:rPr lang="ko-KR" altLang="en-US" dirty="0"/>
              <a:t> 선언하는 인터페이스</a:t>
            </a:r>
            <a:endParaRPr lang="en-US" altLang="ko-KR" dirty="0"/>
          </a:p>
          <a:p>
            <a:r>
              <a:rPr lang="ko-KR" altLang="en-US" dirty="0"/>
              <a:t>선언된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boolean </a:t>
            </a:r>
            <a:r>
              <a:rPr lang="en-US" altLang="ko-KR" dirty="0" err="1"/>
              <a:t>hasMoreElements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Object </a:t>
            </a:r>
            <a:r>
              <a:rPr lang="en-US" altLang="ko-KR" dirty="0" err="1"/>
              <a:t>nextElement</a:t>
            </a:r>
            <a:r>
              <a:rPr lang="en-US" altLang="ko-KR" dirty="0"/>
              <a:t>()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0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0" dirty="0"/>
              <a:t>import </a:t>
            </a:r>
            <a:r>
              <a:rPr lang="en-US" altLang="ko-KR" b="0" dirty="0" err="1"/>
              <a:t>java.util.Enumeration</a:t>
            </a:r>
            <a:r>
              <a:rPr lang="en-US" altLang="ko-KR" b="0" dirty="0"/>
              <a:t>;</a:t>
            </a:r>
          </a:p>
          <a:p>
            <a:r>
              <a:rPr lang="en-US" altLang="ko-KR" b="0" dirty="0"/>
              <a:t>import </a:t>
            </a:r>
            <a:r>
              <a:rPr lang="en-US" altLang="ko-KR" b="0" dirty="0" err="1"/>
              <a:t>java.util.Vector</a:t>
            </a:r>
            <a:r>
              <a:rPr lang="en-US" altLang="ko-KR" b="0" dirty="0"/>
              <a:t>;</a:t>
            </a:r>
          </a:p>
          <a:p>
            <a:r>
              <a:rPr lang="en-US" altLang="ko-KR" b="0" dirty="0"/>
              <a:t>public class </a:t>
            </a:r>
            <a:r>
              <a:rPr lang="en-US" altLang="ko-KR" b="0" dirty="0" err="1"/>
              <a:t>EnumerationTest</a:t>
            </a:r>
            <a:r>
              <a:rPr lang="en-US" altLang="ko-KR" b="0" dirty="0"/>
              <a:t> {</a:t>
            </a:r>
          </a:p>
          <a:p>
            <a:r>
              <a:rPr lang="en-US" altLang="ko-KR" b="0" dirty="0"/>
              <a:t>   public static void main(String </a:t>
            </a:r>
            <a:r>
              <a:rPr lang="en-US" altLang="ko-KR" b="0" dirty="0" err="1"/>
              <a:t>args</a:t>
            </a:r>
            <a:r>
              <a:rPr lang="en-US" altLang="ko-KR" b="0" dirty="0"/>
              <a:t>[]) {      </a:t>
            </a:r>
          </a:p>
          <a:p>
            <a:r>
              <a:rPr lang="en-US" altLang="ko-KR" b="0" dirty="0"/>
              <a:t>      Vector&lt;String&gt; </a:t>
            </a:r>
            <a:r>
              <a:rPr lang="en-US" altLang="ko-KR" b="0" dirty="0" err="1"/>
              <a:t>fruitNames</a:t>
            </a:r>
            <a:r>
              <a:rPr lang="en-US" altLang="ko-KR" b="0" dirty="0"/>
              <a:t>= new Vector&lt;String&gt;();</a:t>
            </a:r>
          </a:p>
          <a:p>
            <a:r>
              <a:rPr lang="en-US" altLang="ko-KR" b="0" dirty="0"/>
              <a:t>      </a:t>
            </a:r>
            <a:r>
              <a:rPr lang="en-US" altLang="ko-KR" b="0" dirty="0" err="1"/>
              <a:t>fruitNames.add</a:t>
            </a:r>
            <a:r>
              <a:rPr lang="en-US" altLang="ko-KR" b="0" dirty="0"/>
              <a:t>("Apple");</a:t>
            </a:r>
          </a:p>
          <a:p>
            <a:r>
              <a:rPr lang="en-US" altLang="ko-KR" b="0" dirty="0"/>
              <a:t>      </a:t>
            </a:r>
            <a:r>
              <a:rPr lang="en-US" altLang="ko-KR" b="0" dirty="0" err="1"/>
              <a:t>fruitNames.add</a:t>
            </a:r>
            <a:r>
              <a:rPr lang="en-US" altLang="ko-KR" b="0" dirty="0"/>
              <a:t>("Banana");</a:t>
            </a:r>
          </a:p>
          <a:p>
            <a:r>
              <a:rPr lang="en-US" altLang="ko-KR" b="0" dirty="0"/>
              <a:t>      </a:t>
            </a:r>
            <a:r>
              <a:rPr lang="en-US" altLang="ko-KR" b="0" dirty="0" err="1"/>
              <a:t>fruitNames.add</a:t>
            </a:r>
            <a:r>
              <a:rPr lang="en-US" altLang="ko-KR" b="0" dirty="0"/>
              <a:t>("Grape");</a:t>
            </a:r>
          </a:p>
          <a:p>
            <a:r>
              <a:rPr lang="en-US" altLang="ko-KR" b="0" dirty="0"/>
              <a:t>      </a:t>
            </a:r>
            <a:r>
              <a:rPr lang="en-US" altLang="ko-KR" b="0" dirty="0" err="1"/>
              <a:t>fruitNames.add</a:t>
            </a:r>
            <a:r>
              <a:rPr lang="en-US" altLang="ko-KR" b="0" dirty="0"/>
              <a:t>("Watermelon");</a:t>
            </a:r>
          </a:p>
          <a:p>
            <a:endParaRPr lang="en-US" altLang="ko-KR" b="0" dirty="0"/>
          </a:p>
          <a:p>
            <a:r>
              <a:rPr lang="en-US" altLang="ko-KR" b="0" dirty="0"/>
              <a:t>      Enumeration fruits = </a:t>
            </a:r>
            <a:r>
              <a:rPr lang="en-US" altLang="ko-KR" b="0" dirty="0" err="1"/>
              <a:t>fruitNames.</a:t>
            </a:r>
            <a:r>
              <a:rPr lang="en-US" altLang="ko-KR" b="0" dirty="0" err="1">
                <a:solidFill>
                  <a:srgbClr val="FF0000"/>
                </a:solidFill>
              </a:rPr>
              <a:t>elements</a:t>
            </a:r>
            <a:r>
              <a:rPr lang="en-US" altLang="ko-KR" b="0" dirty="0">
                <a:solidFill>
                  <a:srgbClr val="FF0000"/>
                </a:solidFill>
              </a:rPr>
              <a:t>()</a:t>
            </a:r>
            <a:r>
              <a:rPr lang="en-US" altLang="ko-KR" b="0" dirty="0"/>
              <a:t>;</a:t>
            </a:r>
          </a:p>
          <a:p>
            <a:r>
              <a:rPr lang="en-US" altLang="ko-KR" b="0" dirty="0"/>
              <a:t>      while (</a:t>
            </a:r>
            <a:r>
              <a:rPr lang="en-US" altLang="ko-KR" b="0" dirty="0" err="1"/>
              <a:t>fruits.</a:t>
            </a:r>
            <a:r>
              <a:rPr lang="en-US" altLang="ko-KR" b="0" dirty="0" err="1">
                <a:solidFill>
                  <a:srgbClr val="FF0000"/>
                </a:solidFill>
              </a:rPr>
              <a:t>hasMoreElements</a:t>
            </a:r>
            <a:r>
              <a:rPr lang="en-US" altLang="ko-KR" b="0" dirty="0">
                <a:solidFill>
                  <a:srgbClr val="FF0000"/>
                </a:solidFill>
              </a:rPr>
              <a:t>()</a:t>
            </a:r>
            <a:r>
              <a:rPr lang="en-US" altLang="ko-KR" b="0" dirty="0"/>
              <a:t>){</a:t>
            </a:r>
          </a:p>
          <a:p>
            <a:r>
              <a:rPr lang="en-US" altLang="ko-KR" b="0" dirty="0"/>
              <a:t>         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</a:t>
            </a:r>
            <a:r>
              <a:rPr lang="en-US" altLang="ko-KR" b="0" dirty="0" err="1"/>
              <a:t>fruits</a:t>
            </a:r>
            <a:r>
              <a:rPr lang="en-US" altLang="ko-KR" b="0" dirty="0" err="1">
                <a:solidFill>
                  <a:srgbClr val="FF0000"/>
                </a:solidFill>
              </a:rPr>
              <a:t>.nextElement</a:t>
            </a:r>
            <a:r>
              <a:rPr lang="en-US" altLang="ko-KR" b="0" dirty="0">
                <a:solidFill>
                  <a:srgbClr val="FF0000"/>
                </a:solidFill>
              </a:rPr>
              <a:t>()</a:t>
            </a:r>
            <a:r>
              <a:rPr lang="en-US" altLang="ko-KR" b="0" dirty="0"/>
              <a:t>); </a:t>
            </a:r>
          </a:p>
          <a:p>
            <a:r>
              <a:rPr lang="en-US" altLang="ko-KR" b="0" dirty="0"/>
              <a:t>      }</a:t>
            </a:r>
          </a:p>
          <a:p>
            <a:r>
              <a:rPr lang="en-US" altLang="ko-KR" b="0" dirty="0"/>
              <a:t>   }</a:t>
            </a:r>
          </a:p>
          <a:p>
            <a:r>
              <a:rPr lang="en-US" altLang="ko-KR" b="0" dirty="0"/>
              <a:t>}</a:t>
            </a:r>
          </a:p>
          <a:p>
            <a:endParaRPr lang="ko-KR" altLang="en-US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98267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java.util.Iterator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ko-KR" altLang="en-US" dirty="0"/>
              <a:t>인터페이스의 대체 인터페이스</a:t>
            </a:r>
          </a:p>
          <a:p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boolean </a:t>
            </a:r>
            <a:r>
              <a:rPr lang="en-US" altLang="ko-KR" dirty="0" err="1"/>
              <a:t>hasNext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Object next()</a:t>
            </a:r>
          </a:p>
          <a:p>
            <a:pPr lvl="1"/>
            <a:r>
              <a:rPr lang="en-US" altLang="ko-KR" dirty="0"/>
              <a:t>void remove()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0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363538"/>
            <a:r>
              <a:rPr lang="en-US" altLang="ko-KR" dirty="0"/>
              <a:t>import </a:t>
            </a:r>
            <a:r>
              <a:rPr lang="en-US" altLang="ko-KR" dirty="0" err="1"/>
              <a:t>java.util.ArrayList</a:t>
            </a:r>
            <a:r>
              <a:rPr lang="en-US" altLang="ko-KR" dirty="0"/>
              <a:t>;</a:t>
            </a:r>
          </a:p>
          <a:p>
            <a:pPr defTabSz="363538"/>
            <a:r>
              <a:rPr lang="en-US" altLang="ko-KR" dirty="0"/>
              <a:t>import </a:t>
            </a:r>
            <a:r>
              <a:rPr lang="en-US" altLang="ko-KR" dirty="0" err="1"/>
              <a:t>java.util.Iterator</a:t>
            </a:r>
            <a:r>
              <a:rPr lang="en-US" altLang="ko-KR" dirty="0"/>
              <a:t>;</a:t>
            </a:r>
          </a:p>
          <a:p>
            <a:pPr defTabSz="363538"/>
            <a:endParaRPr lang="en-US" altLang="ko-KR" dirty="0"/>
          </a:p>
          <a:p>
            <a:pPr defTabSz="363538"/>
            <a:r>
              <a:rPr lang="en-US" altLang="ko-KR" dirty="0"/>
              <a:t>public class </a:t>
            </a:r>
            <a:r>
              <a:rPr lang="en-US" altLang="ko-KR" dirty="0" err="1"/>
              <a:t>TesterIterator</a:t>
            </a:r>
            <a:r>
              <a:rPr lang="en-US" altLang="ko-KR" dirty="0"/>
              <a:t> {</a:t>
            </a:r>
          </a:p>
          <a:p>
            <a:pPr defTabSz="363538"/>
            <a:r>
              <a:rPr lang="en-US" altLang="ko-KR" dirty="0"/>
              <a:t>		public static void main(String </a:t>
            </a:r>
            <a:r>
              <a:rPr lang="en-US" altLang="ko-KR" dirty="0" err="1"/>
              <a:t>args</a:t>
            </a:r>
            <a:r>
              <a:rPr lang="en-US" altLang="ko-KR" dirty="0"/>
              <a:t>[]) {      </a:t>
            </a:r>
          </a:p>
          <a:p>
            <a:pPr defTabSz="363538"/>
            <a:r>
              <a:rPr lang="en-US" altLang="ko-KR" dirty="0"/>
              <a:t>		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 </a:t>
            </a:r>
            <a:r>
              <a:rPr lang="en-US" altLang="ko-KR" dirty="0" err="1"/>
              <a:t>arrayPlanetName</a:t>
            </a:r>
            <a:r>
              <a:rPr lang="en-US" altLang="ko-KR" dirty="0"/>
              <a:t> 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</a:p>
          <a:p>
            <a:pPr defTabSz="363538"/>
            <a:r>
              <a:rPr lang="en-US" altLang="ko-KR" dirty="0"/>
              <a:t>		</a:t>
            </a:r>
            <a:r>
              <a:rPr lang="en-US" altLang="ko-KR" dirty="0" err="1"/>
              <a:t>arrayPlanetName.add</a:t>
            </a:r>
            <a:r>
              <a:rPr lang="en-US" altLang="ko-KR" dirty="0"/>
              <a:t>(</a:t>
            </a:r>
            <a:r>
              <a:rPr lang="en-US" altLang="ko-KR" dirty="0" err="1"/>
              <a:t>Planet.valueOf</a:t>
            </a:r>
            <a:r>
              <a:rPr lang="en-US" altLang="ko-KR" dirty="0"/>
              <a:t>("MERCURY").</a:t>
            </a:r>
            <a:r>
              <a:rPr lang="en-US" altLang="ko-KR" dirty="0" err="1"/>
              <a:t>getKoreanName</a:t>
            </a:r>
            <a:r>
              <a:rPr lang="en-US" altLang="ko-KR" dirty="0"/>
              <a:t>());</a:t>
            </a:r>
          </a:p>
          <a:p>
            <a:pPr defTabSz="363538"/>
            <a:r>
              <a:rPr lang="en-US" altLang="ko-KR" dirty="0"/>
              <a:t>		</a:t>
            </a:r>
            <a:r>
              <a:rPr lang="en-US" altLang="ko-KR" dirty="0" err="1"/>
              <a:t>arrayPlanetName.add</a:t>
            </a:r>
            <a:r>
              <a:rPr lang="en-US" altLang="ko-KR" dirty="0"/>
              <a:t>(</a:t>
            </a:r>
            <a:r>
              <a:rPr lang="en-US" altLang="ko-KR" dirty="0" err="1"/>
              <a:t>Planet.valueOf</a:t>
            </a:r>
            <a:r>
              <a:rPr lang="en-US" altLang="ko-KR" dirty="0"/>
              <a:t>("EARTH").</a:t>
            </a:r>
            <a:r>
              <a:rPr lang="en-US" altLang="ko-KR" dirty="0" err="1"/>
              <a:t>getKoreanName</a:t>
            </a:r>
            <a:r>
              <a:rPr lang="en-US" altLang="ko-KR" dirty="0"/>
              <a:t>());</a:t>
            </a:r>
          </a:p>
          <a:p>
            <a:pPr defTabSz="363538"/>
            <a:r>
              <a:rPr lang="en-US" altLang="ko-KR" dirty="0"/>
              <a:t>		</a:t>
            </a:r>
            <a:r>
              <a:rPr lang="en-US" altLang="ko-KR" dirty="0" err="1"/>
              <a:t>arrayPlanetName.add</a:t>
            </a:r>
            <a:r>
              <a:rPr lang="en-US" altLang="ko-KR" dirty="0"/>
              <a:t>(</a:t>
            </a:r>
            <a:r>
              <a:rPr lang="en-US" altLang="ko-KR" dirty="0" err="1"/>
              <a:t>Planet.valueOf</a:t>
            </a:r>
            <a:r>
              <a:rPr lang="en-US" altLang="ko-KR" dirty="0"/>
              <a:t>("MARS").</a:t>
            </a:r>
            <a:r>
              <a:rPr lang="en-US" altLang="ko-KR" dirty="0" err="1"/>
              <a:t>getKoreanName</a:t>
            </a:r>
            <a:r>
              <a:rPr lang="en-US" altLang="ko-KR" dirty="0"/>
              <a:t>());</a:t>
            </a:r>
          </a:p>
          <a:p>
            <a:pPr defTabSz="363538"/>
            <a:r>
              <a:rPr lang="en-US" altLang="ko-KR" dirty="0"/>
              <a:t>		</a:t>
            </a:r>
            <a:r>
              <a:rPr lang="en-US" altLang="ko-KR" dirty="0" err="1"/>
              <a:t>arrayPlanetName.add</a:t>
            </a:r>
            <a:r>
              <a:rPr lang="en-US" altLang="ko-KR" dirty="0"/>
              <a:t>(</a:t>
            </a:r>
            <a:r>
              <a:rPr lang="en-US" altLang="ko-KR" dirty="0" err="1"/>
              <a:t>Planet.valueOf</a:t>
            </a:r>
            <a:r>
              <a:rPr lang="en-US" altLang="ko-KR" dirty="0"/>
              <a:t>("JUPITER").</a:t>
            </a:r>
            <a:r>
              <a:rPr lang="en-US" altLang="ko-KR" dirty="0" err="1"/>
              <a:t>getKoreanName</a:t>
            </a:r>
            <a:r>
              <a:rPr lang="en-US" altLang="ko-KR" dirty="0"/>
              <a:t>());</a:t>
            </a:r>
          </a:p>
          <a:p>
            <a:pPr defTabSz="363538"/>
            <a:endParaRPr lang="en-US" altLang="ko-KR" dirty="0"/>
          </a:p>
          <a:p>
            <a:pPr defTabSz="363538"/>
            <a:r>
              <a:rPr lang="en-US" altLang="ko-KR" dirty="0"/>
              <a:t>		for(String </a:t>
            </a:r>
            <a:r>
              <a:rPr lang="en-US" altLang="ko-KR" dirty="0" err="1"/>
              <a:t>planetName</a:t>
            </a:r>
            <a:r>
              <a:rPr lang="en-US" altLang="ko-KR" dirty="0"/>
              <a:t> : </a:t>
            </a:r>
            <a:r>
              <a:rPr lang="en-US" altLang="ko-KR" dirty="0" err="1"/>
              <a:t>arrayPlanetName</a:t>
            </a:r>
            <a:r>
              <a:rPr lang="en-US" altLang="ko-KR" dirty="0"/>
              <a:t>)</a:t>
            </a:r>
          </a:p>
          <a:p>
            <a:pPr defTabSz="363538"/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planetName</a:t>
            </a:r>
            <a:r>
              <a:rPr lang="en-US" altLang="ko-KR" dirty="0"/>
              <a:t>);</a:t>
            </a:r>
          </a:p>
          <a:p>
            <a:pPr defTabSz="363538"/>
            <a:endParaRPr lang="en-US" altLang="ko-KR" dirty="0"/>
          </a:p>
          <a:p>
            <a:pPr defTabSz="363538"/>
            <a:r>
              <a:rPr lang="en-US" altLang="ko-KR" dirty="0"/>
              <a:t>		Iterator&lt;String&gt; it = </a:t>
            </a:r>
            <a:r>
              <a:rPr lang="en-US" altLang="ko-KR" dirty="0" err="1"/>
              <a:t>arrayPlanetName.iterator</a:t>
            </a:r>
            <a:r>
              <a:rPr lang="en-US" altLang="ko-KR" dirty="0"/>
              <a:t>();      </a:t>
            </a:r>
          </a:p>
          <a:p>
            <a:pPr defTabSz="363538"/>
            <a:r>
              <a:rPr lang="en-US" altLang="ko-KR" dirty="0"/>
              <a:t>		while(</a:t>
            </a:r>
            <a:r>
              <a:rPr lang="en-US" altLang="ko-KR" dirty="0" err="1"/>
              <a:t>it.hasNext</a:t>
            </a:r>
            <a:r>
              <a:rPr lang="en-US" altLang="ko-KR" dirty="0"/>
              <a:t>()){</a:t>
            </a:r>
          </a:p>
          <a:p>
            <a:pPr defTabSz="363538"/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it.next</a:t>
            </a:r>
            <a:r>
              <a:rPr lang="en-US" altLang="ko-KR" dirty="0"/>
              <a:t>());</a:t>
            </a:r>
          </a:p>
          <a:p>
            <a:pPr defTabSz="363538"/>
            <a:r>
              <a:rPr lang="en-US" altLang="ko-KR" dirty="0"/>
              <a:t>		}</a:t>
            </a:r>
          </a:p>
          <a:p>
            <a:pPr defTabSz="363538"/>
            <a:r>
              <a:rPr lang="en-US" altLang="ko-KR" dirty="0"/>
              <a:t>	}</a:t>
            </a:r>
          </a:p>
          <a:p>
            <a:pPr defTabSz="363538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TesterIterator.java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06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Planet {</a:t>
            </a:r>
          </a:p>
          <a:p>
            <a:r>
              <a:rPr lang="en-US" altLang="ko-KR" dirty="0"/>
              <a:t>	MERCURY("</a:t>
            </a:r>
            <a:r>
              <a:rPr lang="ko-KR" altLang="en-US" dirty="0"/>
              <a:t>수성</a:t>
            </a:r>
            <a:r>
              <a:rPr lang="en-US" altLang="ko-KR" dirty="0"/>
              <a:t>"), VENUS("</a:t>
            </a:r>
            <a:r>
              <a:rPr lang="ko-KR" altLang="en-US" dirty="0"/>
              <a:t>금성</a:t>
            </a:r>
            <a:r>
              <a:rPr lang="en-US" altLang="ko-KR" dirty="0"/>
              <a:t>"), EARTH("</a:t>
            </a:r>
            <a:r>
              <a:rPr lang="ko-KR" altLang="en-US" dirty="0"/>
              <a:t>지구</a:t>
            </a:r>
            <a:r>
              <a:rPr lang="en-US" altLang="ko-KR" dirty="0"/>
              <a:t>"), MARS("</a:t>
            </a:r>
            <a:r>
              <a:rPr lang="ko-KR" altLang="en-US" dirty="0"/>
              <a:t>화성</a:t>
            </a:r>
            <a:r>
              <a:rPr lang="en-US" altLang="ko-KR" dirty="0"/>
              <a:t>"), JUPITER("</a:t>
            </a:r>
            <a:r>
              <a:rPr lang="ko-KR" altLang="en-US" dirty="0"/>
              <a:t>목성</a:t>
            </a:r>
            <a:r>
              <a:rPr lang="en-US" altLang="ko-KR" dirty="0"/>
              <a:t>"), </a:t>
            </a:r>
          </a:p>
          <a:p>
            <a:r>
              <a:rPr lang="en-US" altLang="ko-KR" dirty="0"/>
              <a:t>	SATURN("</a:t>
            </a:r>
            <a:r>
              <a:rPr lang="ko-KR" altLang="en-US" dirty="0"/>
              <a:t>토성</a:t>
            </a:r>
            <a:r>
              <a:rPr lang="en-US" altLang="ko-KR" dirty="0"/>
              <a:t>"), URANUS("</a:t>
            </a:r>
            <a:r>
              <a:rPr lang="ko-KR" altLang="en-US" dirty="0"/>
              <a:t>천왕성</a:t>
            </a:r>
            <a:r>
              <a:rPr lang="en-US" altLang="ko-KR" dirty="0"/>
              <a:t>"), NEPTUNE("</a:t>
            </a:r>
            <a:r>
              <a:rPr lang="ko-KR" altLang="en-US" dirty="0"/>
              <a:t>해왕성</a:t>
            </a:r>
            <a:r>
              <a:rPr lang="en-US" altLang="ko-KR" dirty="0"/>
              <a:t>"), PLUTO("</a:t>
            </a:r>
            <a:r>
              <a:rPr lang="ko-KR" altLang="en-US" dirty="0"/>
              <a:t>명왕성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private String </a:t>
            </a:r>
            <a:r>
              <a:rPr lang="en-US" altLang="ko-KR" dirty="0" err="1"/>
              <a:t>koreanName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private Planet(String name)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koreanName</a:t>
            </a:r>
            <a:r>
              <a:rPr lang="en-US" altLang="ko-KR" dirty="0"/>
              <a:t> = name;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public String </a:t>
            </a:r>
            <a:r>
              <a:rPr lang="en-US" altLang="ko-KR" dirty="0" err="1"/>
              <a:t>getKoreanName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koreanName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36136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java.util</a:t>
            </a:r>
            <a:r>
              <a:rPr lang="en-US" altLang="ko-KR" dirty="0"/>
              <a:t>.*;</a:t>
            </a:r>
          </a:p>
          <a:p>
            <a:r>
              <a:rPr lang="en-US" altLang="ko-KR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IteratorTest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Set&lt;String&gt; movie = new </a:t>
            </a:r>
            <a:r>
              <a:rPr lang="en-US" altLang="ko-KR" dirty="0" err="1"/>
              <a:t>HashSet</a:t>
            </a:r>
            <a:r>
              <a:rPr lang="en-US" altLang="ko-KR" dirty="0"/>
              <a:t>&lt;String&gt;();</a:t>
            </a:r>
          </a:p>
          <a:p>
            <a:r>
              <a:rPr lang="en-US" altLang="ko-KR"/>
              <a:t>    </a:t>
            </a:r>
            <a:r>
              <a:rPr lang="en-US" altLang="ko-KR" dirty="0" err="1"/>
              <a:t>movie.add</a:t>
            </a:r>
            <a:r>
              <a:rPr lang="en-US" altLang="ko-KR" dirty="0"/>
              <a:t>("</a:t>
            </a:r>
            <a:r>
              <a:rPr lang="ko-KR" altLang="en-US" dirty="0"/>
              <a:t>해리포터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movie.add</a:t>
            </a:r>
            <a:r>
              <a:rPr lang="en-US" altLang="ko-KR" dirty="0"/>
              <a:t>("</a:t>
            </a:r>
            <a:r>
              <a:rPr lang="ko-KR" altLang="en-US" dirty="0"/>
              <a:t>씽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movie.add</a:t>
            </a:r>
            <a:r>
              <a:rPr lang="en-US" altLang="ko-KR" dirty="0"/>
              <a:t>("</a:t>
            </a:r>
            <a:r>
              <a:rPr lang="ko-KR" altLang="en-US" dirty="0" err="1"/>
              <a:t>몬스터주식회사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movie.add</a:t>
            </a:r>
            <a:r>
              <a:rPr lang="en-US" altLang="ko-KR" dirty="0"/>
              <a:t>("</a:t>
            </a:r>
            <a:r>
              <a:rPr lang="ko-KR" altLang="en-US" dirty="0" err="1"/>
              <a:t>메가마인드</a:t>
            </a:r>
            <a:r>
              <a:rPr lang="en-US" altLang="ko-KR" dirty="0"/>
              <a:t>");</a:t>
            </a:r>
          </a:p>
          <a:p>
            <a:r>
              <a:rPr lang="en-US" altLang="ko-KR"/>
              <a:t>    </a:t>
            </a:r>
            <a:r>
              <a:rPr lang="en-US" altLang="ko-KR" dirty="0"/>
              <a:t>Iterator&lt;String&gt; </a:t>
            </a:r>
            <a:r>
              <a:rPr lang="en-US" altLang="ko-KR" dirty="0" err="1"/>
              <a:t>itr</a:t>
            </a:r>
            <a:r>
              <a:rPr lang="en-US" altLang="ko-KR" dirty="0"/>
              <a:t> = </a:t>
            </a:r>
            <a:r>
              <a:rPr lang="en-US" altLang="ko-KR" dirty="0" err="1"/>
              <a:t>movie.iterator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// </a:t>
            </a:r>
            <a:r>
              <a:rPr lang="ko-KR" altLang="en-US" dirty="0" err="1"/>
              <a:t>이터레이터</a:t>
            </a:r>
            <a:r>
              <a:rPr lang="ko-KR" altLang="en-US" dirty="0"/>
              <a:t> 객체 </a:t>
            </a:r>
            <a:r>
              <a:rPr lang="en-US" altLang="ko-KR" dirty="0" err="1"/>
              <a:t>itr</a:t>
            </a:r>
            <a:r>
              <a:rPr lang="ko-KR" altLang="en-US" dirty="0"/>
              <a:t>에 </a:t>
            </a:r>
            <a:r>
              <a:rPr lang="en-US" altLang="ko-KR" dirty="0" err="1"/>
              <a:t>HashSet</a:t>
            </a:r>
            <a:r>
              <a:rPr lang="ko-KR" altLang="en-US" dirty="0"/>
              <a:t>객체인 </a:t>
            </a:r>
            <a:r>
              <a:rPr lang="en-US" altLang="ko-KR" dirty="0"/>
              <a:t>movie</a:t>
            </a:r>
            <a:r>
              <a:rPr lang="ko-KR" altLang="en-US" dirty="0"/>
              <a:t>안에 있는 값들을 가져온다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// </a:t>
            </a:r>
            <a:r>
              <a:rPr lang="ko-KR" altLang="en-US" dirty="0"/>
              <a:t>모든 컬렉션 안에는 </a:t>
            </a:r>
            <a:r>
              <a:rPr lang="en-US" altLang="ko-KR" dirty="0"/>
              <a:t>iterator()</a:t>
            </a:r>
            <a:r>
              <a:rPr lang="ko-KR" altLang="en-US" dirty="0" err="1"/>
              <a:t>메서드가</a:t>
            </a:r>
            <a:r>
              <a:rPr lang="ko-KR" altLang="en-US" dirty="0"/>
              <a:t> 있기 때문에 </a:t>
            </a:r>
            <a:r>
              <a:rPr lang="en-US" altLang="ko-KR" dirty="0"/>
              <a:t>movie</a:t>
            </a:r>
            <a:r>
              <a:rPr lang="ko-KR" altLang="en-US" dirty="0"/>
              <a:t>안에 있는 값들을 가져올 수 있다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while (</a:t>
            </a:r>
            <a:r>
              <a:rPr lang="en-US" altLang="ko-KR" dirty="0" err="1"/>
              <a:t>itr.hasNext</a:t>
            </a:r>
            <a:r>
              <a:rPr lang="en-US" altLang="ko-KR" dirty="0"/>
              <a:t>()) { // </a:t>
            </a:r>
            <a:r>
              <a:rPr lang="ko-KR" altLang="en-US" dirty="0"/>
              <a:t>값이 </a:t>
            </a:r>
            <a:r>
              <a:rPr lang="ko-KR" altLang="en-US" dirty="0" err="1"/>
              <a:t>나올때까지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문을 돈다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String s = </a:t>
            </a:r>
            <a:r>
              <a:rPr lang="en-US" altLang="ko-KR" dirty="0" err="1"/>
              <a:t>itr.next</a:t>
            </a:r>
            <a:r>
              <a:rPr lang="en-US" altLang="ko-KR" dirty="0"/>
              <a:t>(); // </a:t>
            </a:r>
            <a:r>
              <a:rPr lang="ko-KR" altLang="en-US" dirty="0"/>
              <a:t>문자열 변수 </a:t>
            </a:r>
            <a:r>
              <a:rPr lang="en-US" altLang="ko-KR" dirty="0"/>
              <a:t>s</a:t>
            </a:r>
            <a:r>
              <a:rPr lang="ko-KR" altLang="en-US" dirty="0"/>
              <a:t>에 </a:t>
            </a:r>
            <a:r>
              <a:rPr lang="ko-KR" altLang="en-US" dirty="0" err="1"/>
              <a:t>다음값을</a:t>
            </a:r>
            <a:r>
              <a:rPr lang="ko-KR" altLang="en-US" dirty="0"/>
              <a:t> 넣는다</a:t>
            </a:r>
          </a:p>
          <a:p>
            <a:r>
              <a:rPr lang="ko-KR" altLang="en-US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(s);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201CC2-CB7B-4165-9180-104285B0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07165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후 기대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열거형의</a:t>
            </a:r>
            <a:r>
              <a:rPr lang="ko-KR" altLang="en-US" dirty="0"/>
              <a:t> 등장 배경과 정의에 대하여 설명할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정의된 값만을 사용하도록 함으로써 타입의 안정성을 기대할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열거형을</a:t>
            </a:r>
            <a:r>
              <a:rPr lang="ko-KR" altLang="en-US" dirty="0"/>
              <a:t> 애플리케이션 개발에 활용할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enum</a:t>
            </a:r>
            <a:r>
              <a:rPr lang="en-US" altLang="ko-KR" dirty="0"/>
              <a:t>, Enumeration, Iterator</a:t>
            </a:r>
          </a:p>
          <a:p>
            <a:pPr lvl="1"/>
            <a:r>
              <a:rPr lang="en-US" altLang="ko-KR" dirty="0" err="1"/>
              <a:t>Enum</a:t>
            </a:r>
            <a:r>
              <a:rPr lang="en-US" altLang="ko-KR" dirty="0"/>
              <a:t>, </a:t>
            </a:r>
            <a:r>
              <a:rPr lang="en-US" altLang="ko-KR" dirty="0" err="1"/>
              <a:t>EnumMap</a:t>
            </a:r>
            <a:r>
              <a:rPr lang="en-US" altLang="ko-KR" dirty="0"/>
              <a:t>, </a:t>
            </a:r>
            <a:r>
              <a:rPr lang="en-US" altLang="ko-KR" dirty="0" err="1"/>
              <a:t>EunmSet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0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br>
              <a:rPr lang="en-US" altLang="ko-KR" dirty="0"/>
            </a:br>
            <a:r>
              <a:rPr lang="en-US" altLang="ko-KR" dirty="0"/>
              <a:t>(Lambda Expression)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egyou@induk.ac.kr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7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배경</a:t>
            </a:r>
            <a:endParaRPr lang="en-US" altLang="ko-KR" dirty="0"/>
          </a:p>
          <a:p>
            <a:pPr lvl="1"/>
            <a:r>
              <a:rPr lang="ko-KR" altLang="en-US" dirty="0"/>
              <a:t>다수의 요소로 구성된 값들은 배열</a:t>
            </a:r>
            <a:r>
              <a:rPr lang="en-US" altLang="ko-KR" dirty="0"/>
              <a:t>, </a:t>
            </a:r>
            <a:r>
              <a:rPr lang="ko-KR" altLang="en-US" dirty="0"/>
              <a:t>컬렉션 등으로 처리가 가능함</a:t>
            </a:r>
            <a:endParaRPr lang="en-US" altLang="ko-KR" dirty="0"/>
          </a:p>
          <a:p>
            <a:pPr lvl="1"/>
            <a:r>
              <a:rPr lang="ko-KR" altLang="en-US" dirty="0"/>
              <a:t>배열이나 </a:t>
            </a:r>
            <a:r>
              <a:rPr lang="ko-KR" altLang="en-US"/>
              <a:t>컬렉션의 경우 </a:t>
            </a:r>
            <a:r>
              <a:rPr lang="en-US" altLang="ko-KR" dirty="0"/>
              <a:t>"</a:t>
            </a:r>
            <a:r>
              <a:rPr lang="ko-KR" altLang="en-US" dirty="0"/>
              <a:t>허용되지 않는 값이 사용될 수 있는 문제</a:t>
            </a:r>
            <a:r>
              <a:rPr lang="en-US" altLang="ko-KR" dirty="0"/>
              <a:t>"</a:t>
            </a:r>
            <a:r>
              <a:rPr lang="ko-KR" altLang="en-US" dirty="0"/>
              <a:t>가 발생할 수 있음</a:t>
            </a:r>
            <a:endParaRPr lang="en-US" altLang="ko-KR" dirty="0"/>
          </a:p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 err="1"/>
              <a:t>열거형을</a:t>
            </a:r>
            <a:r>
              <a:rPr lang="ko-KR" altLang="en-US" dirty="0"/>
              <a:t> 사용하여 정의된 값만을 사용하도록 함으로써 타입의 안정성을 제공하는 프로그래밍 능력을 배양한다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57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학습 배경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이벤트 처리와 병렬 처리에 대한 수요와 간결한 코드에 대한 수요 증가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일회성으로 사용하는 </a:t>
            </a:r>
            <a:r>
              <a:rPr lang="ko-KR" altLang="en-US" dirty="0" err="1"/>
              <a:t>메소드</a:t>
            </a:r>
            <a:r>
              <a:rPr lang="ko-KR" altLang="en-US" dirty="0"/>
              <a:t> 정의가 복잡함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메소드가</a:t>
            </a:r>
            <a:r>
              <a:rPr lang="ko-KR" altLang="en-US" dirty="0"/>
              <a:t> 다른 </a:t>
            </a:r>
            <a:r>
              <a:rPr lang="ko-KR" altLang="en-US" dirty="0" err="1"/>
              <a:t>메소드의</a:t>
            </a:r>
            <a:r>
              <a:rPr lang="ko-KR" altLang="en-US" dirty="0"/>
              <a:t> 인수로 전달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ko-KR" altLang="en-US" dirty="0"/>
              <a:t> 몸체 반환 방법이 없음으로 인한 불편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병렬 처리에서 간결한 코드 작성이 가능하고</a:t>
            </a:r>
            <a:r>
              <a:rPr lang="en-US" altLang="ko-KR" dirty="0"/>
              <a:t>, </a:t>
            </a:r>
            <a:r>
              <a:rPr lang="ko-KR" altLang="en-US" dirty="0"/>
              <a:t>함수형 프로그래밍의 장점을 활용할 수 있는 </a:t>
            </a:r>
            <a:r>
              <a:rPr lang="ko-KR" altLang="en-US" dirty="0" err="1"/>
              <a:t>람다식을</a:t>
            </a:r>
            <a:r>
              <a:rPr lang="ko-KR" altLang="en-US" dirty="0"/>
              <a:t> 학습하고</a:t>
            </a:r>
            <a:r>
              <a:rPr lang="en-US" altLang="ko-KR" dirty="0"/>
              <a:t>, </a:t>
            </a:r>
            <a:r>
              <a:rPr lang="ko-KR" altLang="en-US" dirty="0"/>
              <a:t>실습을 통해 개발에 활용하는 능력을 배양한다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7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ko-KR" altLang="en-US" dirty="0" err="1"/>
              <a:t>람다식</a:t>
            </a:r>
            <a:r>
              <a:rPr lang="ko-KR" altLang="en-US" dirty="0"/>
              <a:t> 정의와 특징</a:t>
            </a:r>
            <a:endParaRPr lang="en-US" altLang="ko-KR" dirty="0"/>
          </a:p>
          <a:p>
            <a:pPr lvl="1"/>
            <a:r>
              <a:rPr lang="ko-KR" altLang="en-US" dirty="0" err="1"/>
              <a:t>람다식</a:t>
            </a:r>
            <a:r>
              <a:rPr lang="ko-KR" altLang="en-US" dirty="0"/>
              <a:t> 기본 문법</a:t>
            </a:r>
            <a:endParaRPr lang="en-US" altLang="ko-KR" dirty="0"/>
          </a:p>
          <a:p>
            <a:pPr lvl="1"/>
            <a:r>
              <a:rPr lang="ko-KR" altLang="en-US" dirty="0" err="1"/>
              <a:t>람다식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ko-KR" altLang="en-US" dirty="0" err="1"/>
              <a:t>람다식과</a:t>
            </a:r>
            <a:r>
              <a:rPr lang="ko-KR" altLang="en-US" dirty="0"/>
              <a:t> 함수 인터페이스</a:t>
            </a:r>
            <a:endParaRPr lang="en-US" altLang="ko-KR" dirty="0"/>
          </a:p>
          <a:p>
            <a:pPr lvl="1"/>
            <a:r>
              <a:rPr lang="ko-KR" altLang="en-US" dirty="0" err="1"/>
              <a:t>람다식에서</a:t>
            </a:r>
            <a:r>
              <a:rPr lang="ko-KR" altLang="en-US" dirty="0"/>
              <a:t> 클래스 멤버 및 지역 변수 사용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참조</a:t>
            </a:r>
            <a:r>
              <a:rPr lang="en-US" altLang="ko-KR" dirty="0"/>
              <a:t>(Method References)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5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en-US" altLang="ko-KR" dirty="0"/>
              <a:t>(Lambda 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프로그래밍에서 </a:t>
            </a:r>
            <a:r>
              <a:rPr lang="ko-KR" altLang="en-US" dirty="0">
                <a:solidFill>
                  <a:srgbClr val="FF0000"/>
                </a:solidFill>
              </a:rPr>
              <a:t>식별자가 없는</a:t>
            </a:r>
            <a:r>
              <a:rPr lang="en-US" altLang="ko-KR" dirty="0">
                <a:solidFill>
                  <a:srgbClr val="FF0000"/>
                </a:solidFill>
              </a:rPr>
              <a:t>(not bound to an identifier)</a:t>
            </a:r>
            <a:r>
              <a:rPr lang="ko-KR" altLang="en-US" dirty="0">
                <a:solidFill>
                  <a:srgbClr val="FF0000"/>
                </a:solidFill>
              </a:rPr>
              <a:t> 실행할 수 있는 함수</a:t>
            </a:r>
            <a:r>
              <a:rPr lang="ko-KR" altLang="en-US" dirty="0"/>
              <a:t> 표현 방법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익명 함수</a:t>
            </a:r>
            <a:r>
              <a:rPr lang="en-US" altLang="ko-KR" dirty="0">
                <a:solidFill>
                  <a:srgbClr val="FF0000"/>
                </a:solidFill>
              </a:rPr>
              <a:t>(anonymous function)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ko-KR" altLang="en-US" dirty="0"/>
              <a:t>작성시 매개 변수를 가진 코드 </a:t>
            </a:r>
            <a:r>
              <a:rPr lang="ko-KR" altLang="en-US" dirty="0" err="1"/>
              <a:t>블럭임</a:t>
            </a:r>
            <a:endParaRPr lang="en-US" altLang="ko-KR" dirty="0"/>
          </a:p>
          <a:p>
            <a:pPr lvl="1"/>
            <a:r>
              <a:rPr lang="ko-KR" altLang="en-US" dirty="0" err="1"/>
              <a:t>런타임시</a:t>
            </a:r>
            <a:r>
              <a:rPr lang="ko-KR" altLang="en-US" dirty="0"/>
              <a:t> 인터페이스의 익명 구현 객체로 생성됨</a:t>
            </a:r>
            <a:endParaRPr lang="en-US" altLang="ko-KR" dirty="0"/>
          </a:p>
          <a:p>
            <a:pPr lvl="1"/>
            <a:r>
              <a:rPr lang="en-US" altLang="ko-KR" dirty="0"/>
              <a:t>Java 8</a:t>
            </a:r>
            <a:r>
              <a:rPr lang="ko-KR" altLang="en-US" dirty="0"/>
              <a:t>부터 도입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다음과 같은 상황에서 더 간결한 코드 작성이 가능함</a:t>
            </a:r>
            <a:endParaRPr lang="en-US" altLang="ko-KR" dirty="0"/>
          </a:p>
          <a:p>
            <a:pPr lvl="2"/>
            <a:r>
              <a:rPr lang="ko-KR" altLang="en-US" dirty="0"/>
              <a:t>몸체를 전달하기 위해 익명 클래스를 사용하는 방법을 간소화할 수 있음</a:t>
            </a:r>
            <a:endParaRPr lang="en-US" altLang="ko-KR" dirty="0"/>
          </a:p>
          <a:p>
            <a:pPr lvl="2"/>
            <a:r>
              <a:rPr lang="en-US" altLang="ko-KR" dirty="0"/>
              <a:t>GUI </a:t>
            </a:r>
            <a:r>
              <a:rPr lang="ko-KR" altLang="en-US" dirty="0"/>
              <a:t>프로그래밍에서 이벤트를 처리할 때나 </a:t>
            </a:r>
            <a:r>
              <a:rPr lang="ko-KR" altLang="en-US" dirty="0" err="1"/>
              <a:t>스레드</a:t>
            </a:r>
            <a:r>
              <a:rPr lang="ko-KR" altLang="en-US" dirty="0"/>
              <a:t> 프로그래밍에서 </a:t>
            </a:r>
            <a:r>
              <a:rPr lang="en-US" altLang="ko-KR" dirty="0"/>
              <a:t>Runnable </a:t>
            </a:r>
            <a:r>
              <a:rPr lang="ko-KR" altLang="en-US" dirty="0"/>
              <a:t>인터페이스 구현 클래스 작성 후 </a:t>
            </a:r>
            <a:r>
              <a:rPr lang="en-US" altLang="ko-KR" dirty="0"/>
              <a:t>run() </a:t>
            </a:r>
            <a:r>
              <a:rPr lang="ko-KR" altLang="en-US" dirty="0" err="1"/>
              <a:t>메소드</a:t>
            </a:r>
            <a:r>
              <a:rPr lang="ko-KR" altLang="en-US" dirty="0"/>
              <a:t> 사용하는 과정을 간소화할 수 있음</a:t>
            </a:r>
            <a:endParaRPr lang="en-US" altLang="ko-KR" dirty="0"/>
          </a:p>
          <a:p>
            <a:pPr lvl="2"/>
            <a:r>
              <a:rPr lang="ko-KR" altLang="en-US" dirty="0"/>
              <a:t>컬렉션 객체의 요소들을 출력을 간소화할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3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기본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람다식의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input_argument</a:t>
            </a:r>
            <a:r>
              <a:rPr lang="en-US" altLang="ko-KR" dirty="0"/>
              <a:t>) -&gt; {body}</a:t>
            </a:r>
            <a:endParaRPr lang="ko-KR" altLang="en-US" dirty="0"/>
          </a:p>
          <a:p>
            <a:pPr lvl="2"/>
            <a:r>
              <a:rPr lang="ko-KR" altLang="en-US" dirty="0"/>
              <a:t>괄호로 </a:t>
            </a:r>
            <a:r>
              <a:rPr lang="ko-KR" altLang="en-US" dirty="0" err="1"/>
              <a:t>둘러쌓인</a:t>
            </a:r>
            <a:r>
              <a:rPr lang="ko-KR" altLang="en-US" dirty="0"/>
              <a:t> 콤마 분리된 형식 </a:t>
            </a:r>
            <a:r>
              <a:rPr lang="ko-KR" altLang="en-US" dirty="0" err="1"/>
              <a:t>파라미터들의</a:t>
            </a:r>
            <a:r>
              <a:rPr lang="ko-KR" altLang="en-US" dirty="0"/>
              <a:t> 리스트</a:t>
            </a:r>
            <a:endParaRPr lang="en-US" altLang="ko-KR" dirty="0"/>
          </a:p>
          <a:p>
            <a:pPr lvl="3"/>
            <a:r>
              <a:rPr lang="ko-KR" altLang="en-US" dirty="0" err="1"/>
              <a:t>자료형는</a:t>
            </a:r>
            <a:r>
              <a:rPr lang="ko-KR" altLang="en-US" dirty="0"/>
              <a:t> 생략될 수 있고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ko-KR" altLang="en-US" dirty="0" err="1"/>
              <a:t>파라미터인</a:t>
            </a:r>
            <a:r>
              <a:rPr lang="ko-KR" altLang="en-US" dirty="0"/>
              <a:t> 경우 괄호 생략</a:t>
            </a:r>
            <a:endParaRPr lang="en-US" altLang="ko-KR" dirty="0"/>
          </a:p>
          <a:p>
            <a:pPr lvl="2"/>
            <a:r>
              <a:rPr lang="ko-KR" altLang="en-US" dirty="0"/>
              <a:t>화살표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-&gt; ):</a:t>
            </a:r>
          </a:p>
          <a:p>
            <a:pPr lvl="2"/>
            <a:r>
              <a:rPr lang="ko-KR" altLang="en-US" dirty="0"/>
              <a:t>바디</a:t>
            </a:r>
            <a:r>
              <a:rPr lang="en-US" altLang="ko-KR" dirty="0"/>
              <a:t>( body) : </a:t>
            </a:r>
            <a:r>
              <a:rPr lang="ko-KR" altLang="en-US" dirty="0"/>
              <a:t>단일 문장</a:t>
            </a:r>
            <a:r>
              <a:rPr lang="en-US" altLang="ko-KR" dirty="0"/>
              <a:t> </a:t>
            </a:r>
            <a:r>
              <a:rPr lang="ko-KR" altLang="en-US" dirty="0"/>
              <a:t>또는 문장 블록으로 구성</a:t>
            </a:r>
            <a:endParaRPr lang="en-US" altLang="ko-KR" dirty="0"/>
          </a:p>
          <a:p>
            <a:pPr lvl="3"/>
            <a:r>
              <a:rPr lang="en-US" altLang="ko-KR" dirty="0"/>
              <a:t>https://en.wikipedia.org/wiki/Anonymous_function#Java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2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활용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파라미터가</a:t>
            </a:r>
            <a:r>
              <a:rPr lang="ko-KR" altLang="en-US" dirty="0"/>
              <a:t> 없는 경우</a:t>
            </a:r>
          </a:p>
          <a:p>
            <a:pPr lvl="1"/>
            <a:r>
              <a:rPr lang="en-US" altLang="ko-KR" dirty="0"/>
              <a:t>() -&gt; </a:t>
            </a:r>
            <a:r>
              <a:rPr lang="en-US" altLang="ko-KR" dirty="0" err="1"/>
              <a:t>System.out.println</a:t>
            </a:r>
            <a:r>
              <a:rPr lang="en-US" altLang="ko-KR" dirty="0"/>
              <a:t>("Hello Java.")</a:t>
            </a:r>
          </a:p>
          <a:p>
            <a:r>
              <a:rPr lang="ko-KR" altLang="en-US" dirty="0"/>
              <a:t>단일 </a:t>
            </a:r>
            <a:r>
              <a:rPr lang="ko-KR" altLang="en-US" dirty="0" err="1"/>
              <a:t>파라미터인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1"/>
            <a:r>
              <a:rPr lang="en-US" altLang="ko-KR" dirty="0"/>
              <a:t>a -&gt; </a:t>
            </a:r>
            <a:r>
              <a:rPr lang="en-US" altLang="ko-KR" dirty="0" err="1"/>
              <a:t>System.out.println</a:t>
            </a:r>
            <a:r>
              <a:rPr lang="en-US" altLang="ko-KR" dirty="0"/>
              <a:t>("Hello " + a)</a:t>
            </a:r>
          </a:p>
          <a:p>
            <a:r>
              <a:rPr lang="ko-KR" altLang="en-US" dirty="0"/>
              <a:t>단일 표현식인 경우</a:t>
            </a:r>
          </a:p>
          <a:p>
            <a:pPr lvl="1"/>
            <a:r>
              <a:rPr lang="en-US" altLang="ko-KR" dirty="0"/>
              <a:t>(a, b) -&gt; a + b</a:t>
            </a:r>
          </a:p>
          <a:p>
            <a:r>
              <a:rPr lang="ko-KR" altLang="en-US" dirty="0"/>
              <a:t>명시적으로 </a:t>
            </a:r>
            <a:r>
              <a:rPr lang="ko-KR" altLang="en-US" dirty="0" err="1"/>
              <a:t>자료형을</a:t>
            </a:r>
            <a:r>
              <a:rPr lang="ko-KR" altLang="en-US" dirty="0"/>
              <a:t> 표현한 경우</a:t>
            </a:r>
          </a:p>
          <a:p>
            <a:pPr lvl="1"/>
            <a:r>
              <a:rPr lang="en-US" altLang="ko-KR" dirty="0"/>
              <a:t>(long id, String name) -&gt; "id: " + id + ", name:" + name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0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블록</a:t>
            </a:r>
            <a:endParaRPr lang="en-US" altLang="ko-KR" dirty="0"/>
          </a:p>
          <a:p>
            <a:pPr lvl="1"/>
            <a:r>
              <a:rPr lang="en-US" altLang="ko-KR" dirty="0"/>
              <a:t>(a, b) -&gt; { return a + b; }</a:t>
            </a:r>
          </a:p>
          <a:p>
            <a:r>
              <a:rPr lang="ko-KR" altLang="en-US" dirty="0"/>
              <a:t>다중 문장들로 구성된 코드 블록</a:t>
            </a:r>
            <a:endParaRPr lang="en-US" altLang="ko-KR" dirty="0"/>
          </a:p>
          <a:p>
            <a:pPr lvl="1"/>
            <a:r>
              <a:rPr lang="en-US" altLang="ko-KR" dirty="0"/>
              <a:t>(id, </a:t>
            </a:r>
            <a:r>
              <a:rPr lang="en-US" altLang="ko-KR" dirty="0" err="1"/>
              <a:t>defaultPrice</a:t>
            </a:r>
            <a:r>
              <a:rPr lang="en-US" altLang="ko-KR" dirty="0"/>
              <a:t>) -&gt; {</a:t>
            </a:r>
            <a:br>
              <a:rPr lang="en-US" altLang="ko-KR" dirty="0"/>
            </a:br>
            <a:r>
              <a:rPr lang="en-US" altLang="ko-KR" dirty="0"/>
              <a:t>  Optional&lt;Product&gt; product =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productList.stream</a:t>
            </a:r>
            <a:r>
              <a:rPr lang="en-US" altLang="ko-KR" dirty="0"/>
              <a:t>().filter(p -&gt; </a:t>
            </a:r>
            <a:r>
              <a:rPr lang="en-US" altLang="ko-KR" dirty="0" err="1"/>
              <a:t>p.getId</a:t>
            </a:r>
            <a:r>
              <a:rPr lang="en-US" altLang="ko-KR" dirty="0"/>
              <a:t>() ==</a:t>
            </a:r>
            <a:br>
              <a:rPr lang="en-US" altLang="ko-KR" dirty="0"/>
            </a:br>
            <a:r>
              <a:rPr lang="en-US" altLang="ko-KR" dirty="0"/>
              <a:t>  id).</a:t>
            </a:r>
            <a:r>
              <a:rPr lang="en-US" altLang="ko-KR" dirty="0" err="1"/>
              <a:t>findFirst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  return </a:t>
            </a:r>
            <a:r>
              <a:rPr lang="en-US" altLang="ko-KR" dirty="0" err="1"/>
              <a:t>product.map</a:t>
            </a:r>
            <a:r>
              <a:rPr lang="en-US" altLang="ko-KR" dirty="0"/>
              <a:t>(p -&gt;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p.getPrice</a:t>
            </a:r>
            <a:r>
              <a:rPr lang="en-US" altLang="ko-KR" dirty="0"/>
              <a:t>()).</a:t>
            </a:r>
            <a:r>
              <a:rPr lang="en-US" altLang="ko-KR" dirty="0" err="1"/>
              <a:t>orElse</a:t>
            </a:r>
            <a:r>
              <a:rPr lang="en-US" altLang="ko-KR" dirty="0"/>
              <a:t>(</a:t>
            </a:r>
            <a:r>
              <a:rPr lang="en-US" altLang="ko-KR" dirty="0" err="1"/>
              <a:t>defaultPrice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3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package lambda;</a:t>
            </a:r>
          </a:p>
          <a:p>
            <a:r>
              <a:rPr lang="en-US" altLang="ko-KR" dirty="0"/>
              <a:t>public class Calculator {</a:t>
            </a:r>
          </a:p>
          <a:p>
            <a:r>
              <a:rPr lang="en-US" altLang="ko-KR" dirty="0"/>
              <a:t>    interface </a:t>
            </a:r>
            <a:r>
              <a:rPr lang="en-US" altLang="ko-KR" dirty="0" err="1"/>
              <a:t>IntegerOperation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operation(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b);</a:t>
            </a:r>
          </a:p>
          <a:p>
            <a:r>
              <a:rPr lang="en-US" altLang="ko-KR" dirty="0"/>
              <a:t>        default </a:t>
            </a:r>
            <a:r>
              <a:rPr lang="en-US" altLang="ko-KR" dirty="0" err="1"/>
              <a:t>IntegerOperation</a:t>
            </a:r>
            <a:r>
              <a:rPr lang="en-US" altLang="ko-KR" dirty="0"/>
              <a:t> swap() {</a:t>
            </a:r>
          </a:p>
          <a:p>
            <a:r>
              <a:rPr lang="en-US" altLang="ko-KR" dirty="0"/>
              <a:t>          return (a, b) -&gt; operation(b, a);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private static </a:t>
            </a:r>
            <a:r>
              <a:rPr lang="en-US" altLang="ko-KR" dirty="0" err="1"/>
              <a:t>int</a:t>
            </a:r>
            <a:r>
              <a:rPr lang="en-US" altLang="ko-KR" dirty="0"/>
              <a:t> apply(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b, </a:t>
            </a:r>
            <a:r>
              <a:rPr lang="en-US" altLang="ko-KR" dirty="0" err="1"/>
              <a:t>IntegerOperation</a:t>
            </a:r>
            <a:r>
              <a:rPr lang="en-US" altLang="ko-KR" dirty="0"/>
              <a:t> op) {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op.operation</a:t>
            </a:r>
            <a:r>
              <a:rPr lang="en-US" altLang="ko-KR" dirty="0"/>
              <a:t>(a, b);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public static void main(String...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IntegerOperation</a:t>
            </a:r>
            <a:r>
              <a:rPr lang="en-US" altLang="ko-KR" dirty="0"/>
              <a:t> add = (a, b) -&gt; a + b;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IntegerOperation</a:t>
            </a:r>
            <a:r>
              <a:rPr lang="en-US" altLang="ko-KR" dirty="0"/>
              <a:t> sub = (a, b) -&gt; a - b;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("30 + 20 = " + apply(30, 20, add));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("10 - 30 = " + apply(10, 30, sub));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("10, 30 swap and sub = " + apply(10, 30, </a:t>
            </a:r>
            <a:r>
              <a:rPr lang="en-US" altLang="ko-KR" dirty="0" err="1"/>
              <a:t>sub.swap</a:t>
            </a:r>
            <a:r>
              <a:rPr lang="en-US" altLang="ko-KR" dirty="0"/>
              <a:t>()));    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Calculator.java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5986" y="891251"/>
            <a:ext cx="254858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실행 결과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30 + 20 = 50</a:t>
            </a:r>
          </a:p>
          <a:p>
            <a:r>
              <a:rPr lang="en-US" altLang="ko-KR" dirty="0"/>
              <a:t>10 - 30 = -20</a:t>
            </a:r>
          </a:p>
          <a:p>
            <a:r>
              <a:rPr lang="en-US" altLang="ko-KR" dirty="0"/>
              <a:t>10, 30 swap and sub = 20</a:t>
            </a:r>
          </a:p>
        </p:txBody>
      </p:sp>
    </p:spTree>
    <p:extLst>
      <p:ext uri="{BB962C8B-B14F-4D97-AF65-F5344CB8AC3E}">
        <p14:creationId xmlns:p14="http://schemas.microsoft.com/office/powerpoint/2010/main" val="1603978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람다식과</a:t>
            </a:r>
            <a:r>
              <a:rPr lang="ko-KR" altLang="en-US" dirty="0"/>
              <a:t> 함수 인터페이스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함수 인터페이스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람다식의</a:t>
            </a:r>
            <a:r>
              <a:rPr lang="ko-KR" altLang="en-US" dirty="0"/>
              <a:t> 변환된 형태로 하나의 추상 </a:t>
            </a:r>
            <a:r>
              <a:rPr lang="ko-KR" altLang="en-US" dirty="0" err="1"/>
              <a:t>메소드와</a:t>
            </a:r>
            <a:r>
              <a:rPr lang="ko-KR" altLang="en-US" dirty="0"/>
              <a:t> 하나 이상의 디폴트 또는 </a:t>
            </a:r>
            <a:r>
              <a:rPr lang="ko-KR" altLang="en-US"/>
              <a:t>정적 메소드로 구성되는 인터페이스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>
                <a:solidFill>
                  <a:srgbClr val="FF0000"/>
                </a:solidFill>
              </a:rPr>
              <a:t>@FunctionalInterface</a:t>
            </a:r>
            <a:r>
              <a:rPr lang="en-US" altLang="ko-KR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두 개 이상의 추상 </a:t>
            </a:r>
            <a:r>
              <a:rPr lang="ko-KR" altLang="en-US" dirty="0" err="1"/>
              <a:t>메소드</a:t>
            </a:r>
            <a:r>
              <a:rPr lang="ko-KR" altLang="en-US" dirty="0"/>
              <a:t> 선언을 방지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java.lang.Runnable</a:t>
            </a:r>
            <a:r>
              <a:rPr lang="en-US" altLang="ko-KR" dirty="0"/>
              <a:t> </a:t>
            </a:r>
            <a:r>
              <a:rPr lang="ko-KR" altLang="en-US" dirty="0"/>
              <a:t>인터페이스의 경우 </a:t>
            </a:r>
            <a:r>
              <a:rPr lang="en-US" altLang="ko-KR" dirty="0"/>
              <a:t>run() </a:t>
            </a:r>
            <a:r>
              <a:rPr lang="ko-KR" altLang="en-US" dirty="0" err="1"/>
              <a:t>추상메소드</a:t>
            </a:r>
            <a:r>
              <a:rPr lang="ko-KR" altLang="en-US" dirty="0"/>
              <a:t> </a:t>
            </a:r>
            <a:r>
              <a:rPr lang="ko-KR" altLang="en-US"/>
              <a:t>하나만 존재함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public interface Runnable 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  public abstract void run();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53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package lambda;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endParaRPr lang="en-US" altLang="ko-KR" dirty="0"/>
          </a:p>
          <a:p>
            <a:r>
              <a:rPr lang="en-US" altLang="ko-KR" dirty="0"/>
              <a:t>public interface </a:t>
            </a:r>
            <a:r>
              <a:rPr lang="en-US" altLang="ko-KR" dirty="0" err="1"/>
              <a:t>FuncInterface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public abstract void test();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default</a:t>
            </a:r>
            <a:r>
              <a:rPr lang="en-US" altLang="ko-KR" dirty="0"/>
              <a:t> void </a:t>
            </a:r>
            <a:r>
              <a:rPr lang="en-US" altLang="ko-KR" dirty="0" err="1"/>
              <a:t>defaultMethod</a:t>
            </a:r>
            <a:r>
              <a:rPr lang="en-US" altLang="ko-KR"/>
              <a:t>() { // </a:t>
            </a:r>
            <a:r>
              <a:rPr lang="ko-KR" altLang="en-US"/>
              <a:t>재정의 가능</a:t>
            </a:r>
            <a:r>
              <a:rPr lang="en-US" altLang="ko-KR"/>
              <a:t>, </a:t>
            </a:r>
            <a:r>
              <a:rPr lang="ko-KR" altLang="en-US"/>
              <a:t>참조변수로 호출 가능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("Interface Default Method");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static</a:t>
            </a:r>
            <a:r>
              <a:rPr lang="en-US" altLang="ko-KR" dirty="0"/>
              <a:t> void </a:t>
            </a:r>
            <a:r>
              <a:rPr lang="en-US" altLang="ko-KR" dirty="0" err="1"/>
              <a:t>staticMethod</a:t>
            </a:r>
            <a:r>
              <a:rPr lang="en-US" altLang="ko-KR"/>
              <a:t>() { // </a:t>
            </a:r>
            <a:r>
              <a:rPr lang="ko-KR" altLang="en-US"/>
              <a:t>재정의 불가능</a:t>
            </a:r>
            <a:r>
              <a:rPr lang="en-US" altLang="ko-KR"/>
              <a:t>, Class </a:t>
            </a:r>
            <a:r>
              <a:rPr lang="ko-KR" altLang="en-US"/>
              <a:t>명으로만 호출 가능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("Interface Static Method");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FuncInterface.java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8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다수의 요소로 구성되지만 정의된 값만을 사용할 수 있는 특징을 제공하는 자료 유형을 의미함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고정 개수의 상수들로 값이 구성되는 </a:t>
            </a:r>
            <a:r>
              <a:rPr lang="ko-KR" altLang="en-US" dirty="0" err="1"/>
              <a:t>자료형으로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에서는 참조 </a:t>
            </a:r>
            <a:r>
              <a:rPr lang="ko-KR" altLang="en-US" dirty="0" err="1"/>
              <a:t>자료형임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java 1.5</a:t>
            </a:r>
            <a:r>
              <a:rPr lang="ko-KR" altLang="en-US" dirty="0"/>
              <a:t>부터 예약어로 추가됨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47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람다식에서</a:t>
            </a:r>
            <a:r>
              <a:rPr lang="ko-KR" altLang="en-US" dirty="0"/>
              <a:t> 클래스 멤버 및 지역 변수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람다식에서</a:t>
            </a:r>
            <a:r>
              <a:rPr lang="ko-KR" altLang="en-US" dirty="0"/>
              <a:t> 클래스 멤버 사용</a:t>
            </a:r>
            <a:endParaRPr lang="en-US" altLang="ko-KR" dirty="0"/>
          </a:p>
          <a:p>
            <a:pPr lvl="1"/>
            <a:r>
              <a:rPr lang="ko-KR" altLang="en-US" dirty="0" err="1"/>
              <a:t>람다식에서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는 람다식이 작성된 클래스를 가리킴</a:t>
            </a:r>
            <a:endParaRPr lang="en-US" altLang="ko-KR" dirty="0"/>
          </a:p>
          <a:p>
            <a:pPr lvl="1"/>
            <a:r>
              <a:rPr lang="ko-KR" altLang="en-US" dirty="0"/>
              <a:t>익명 클래스 또는 내부 클래스에서 </a:t>
            </a:r>
            <a:r>
              <a:rPr lang="en-US" altLang="ko-KR" dirty="0"/>
              <a:t>this </a:t>
            </a:r>
            <a:r>
              <a:rPr lang="ko-KR" altLang="en-US" dirty="0"/>
              <a:t>키워드는 클래스 자신을 가리킴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sz="2000" dirty="0"/>
              <a:t>package lambda;</a:t>
            </a:r>
          </a:p>
          <a:p>
            <a:pPr marL="914400" lvl="2" indent="0">
              <a:buNone/>
            </a:pP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sz="2000" dirty="0"/>
              <a:t>@</a:t>
            </a:r>
            <a:r>
              <a:rPr lang="en-US" altLang="ko-KR" sz="2000" dirty="0" err="1"/>
              <a:t>FunctionalInterface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sz="2000" dirty="0"/>
              <a:t>public interface </a:t>
            </a:r>
            <a:r>
              <a:rPr lang="en-US" altLang="ko-KR" sz="2000" dirty="0" err="1"/>
              <a:t>LambdaInterface</a:t>
            </a:r>
            <a:r>
              <a:rPr lang="en-US" altLang="ko-KR" sz="2000" dirty="0"/>
              <a:t> {</a:t>
            </a:r>
          </a:p>
          <a:p>
            <a:pPr marL="914400" lvl="2" indent="0">
              <a:buNone/>
            </a:pPr>
            <a:r>
              <a:rPr lang="en-US" altLang="ko-KR" sz="2000" dirty="0"/>
              <a:t>	public void </a:t>
            </a:r>
            <a:r>
              <a:rPr lang="en-US" altLang="ko-KR" sz="2000" dirty="0" err="1"/>
              <a:t>usingThis</a:t>
            </a:r>
            <a:r>
              <a:rPr lang="en-US" altLang="ko-KR" sz="2000" dirty="0"/>
              <a:t>();</a:t>
            </a:r>
          </a:p>
          <a:p>
            <a:pPr marL="914400" lvl="2" indent="0">
              <a:buNone/>
            </a:pPr>
            <a:r>
              <a:rPr lang="en-US" altLang="ko-KR" sz="2000" dirty="0"/>
              <a:t>}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29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package lambda;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endParaRPr lang="en-US" altLang="ko-KR" dirty="0"/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public class </a:t>
            </a:r>
            <a:r>
              <a:rPr lang="en-US" altLang="ko-KR" dirty="0" err="1"/>
              <a:t>ThisInLambda</a:t>
            </a:r>
            <a:r>
              <a:rPr lang="en-US" altLang="ko-KR" dirty="0"/>
              <a:t> {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public </a:t>
            </a:r>
            <a:r>
              <a:rPr lang="en-US" altLang="ko-KR" dirty="0" err="1"/>
              <a:t>int</a:t>
            </a:r>
            <a:r>
              <a:rPr lang="en-US" altLang="ko-KR" dirty="0"/>
              <a:t> outer = 20;	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class </a:t>
            </a:r>
            <a:r>
              <a:rPr lang="en-US" altLang="ko-KR" dirty="0" err="1"/>
              <a:t>InnerClass</a:t>
            </a:r>
            <a:r>
              <a:rPr lang="en-US" altLang="ko-KR" dirty="0"/>
              <a:t> {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inner = 30;		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void </a:t>
            </a:r>
            <a:r>
              <a:rPr lang="en-US" altLang="ko-KR" dirty="0" err="1"/>
              <a:t>usingThis</a:t>
            </a:r>
            <a:r>
              <a:rPr lang="en-US" altLang="ko-KR" dirty="0"/>
              <a:t>() {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	</a:t>
            </a:r>
            <a:r>
              <a:rPr lang="en-US" altLang="ko-KR" dirty="0" err="1"/>
              <a:t>LambdaInterface</a:t>
            </a:r>
            <a:r>
              <a:rPr lang="en-US" altLang="ko-KR" dirty="0"/>
              <a:t> li = () -&gt; {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("outer variable : " + outer);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("outer variable using this : " + </a:t>
            </a:r>
            <a:r>
              <a:rPr lang="en-US" altLang="ko-KR" dirty="0" err="1"/>
              <a:t>ThisInLambda.this.outer</a:t>
            </a:r>
            <a:r>
              <a:rPr lang="en-US" altLang="ko-KR" dirty="0"/>
              <a:t>);		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("inner variable : " + inner);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("inner variable using this : " + </a:t>
            </a:r>
            <a:r>
              <a:rPr lang="en-US" altLang="ko-KR" dirty="0" err="1"/>
              <a:t>this.inner</a:t>
            </a:r>
            <a:r>
              <a:rPr lang="en-US" altLang="ko-KR" dirty="0"/>
              <a:t>); </a:t>
            </a:r>
            <a:r>
              <a:rPr lang="en-US" altLang="ko-KR" dirty="0">
                <a:solidFill>
                  <a:srgbClr val="FF0000"/>
                </a:solidFill>
              </a:rPr>
              <a:t>// this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 err="1">
                <a:solidFill>
                  <a:srgbClr val="FF0000"/>
                </a:solidFill>
              </a:rPr>
              <a:t>InnerClass</a:t>
            </a:r>
            <a:r>
              <a:rPr lang="ko-KR" altLang="en-US" dirty="0">
                <a:solidFill>
                  <a:srgbClr val="FF0000"/>
                </a:solidFill>
              </a:rPr>
              <a:t>임</a:t>
            </a:r>
            <a:endParaRPr lang="en-US" altLang="ko-KR" dirty="0">
              <a:solidFill>
                <a:srgbClr val="FF0000"/>
              </a:solidFill>
            </a:endParaRP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	};			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	</a:t>
            </a:r>
            <a:r>
              <a:rPr lang="en-US" altLang="ko-KR" dirty="0" err="1"/>
              <a:t>li.usingThis</a:t>
            </a:r>
            <a:r>
              <a:rPr lang="en-US" altLang="ko-KR" dirty="0"/>
              <a:t>();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}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}	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</a:t>
            </a:r>
            <a:r>
              <a:rPr lang="en-US" altLang="ko-KR" dirty="0" err="1"/>
              <a:t>ThisInLambda</a:t>
            </a:r>
            <a:r>
              <a:rPr lang="en-US" altLang="ko-KR" dirty="0"/>
              <a:t> lambda = new </a:t>
            </a:r>
            <a:r>
              <a:rPr lang="en-US" altLang="ko-KR" dirty="0" err="1"/>
              <a:t>ThisInLambda</a:t>
            </a:r>
            <a:r>
              <a:rPr lang="en-US" altLang="ko-KR" dirty="0"/>
              <a:t>();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</a:t>
            </a:r>
            <a:r>
              <a:rPr lang="en-US" altLang="ko-KR" dirty="0" err="1"/>
              <a:t>ThisInLambda.InnerClass</a:t>
            </a:r>
            <a:r>
              <a:rPr lang="en-US" altLang="ko-KR" dirty="0"/>
              <a:t> inner = </a:t>
            </a:r>
            <a:r>
              <a:rPr lang="en-US" altLang="ko-KR" dirty="0" err="1"/>
              <a:t>lambda.new</a:t>
            </a:r>
            <a:r>
              <a:rPr lang="en-US" altLang="ko-KR" dirty="0"/>
              <a:t> </a:t>
            </a:r>
            <a:r>
              <a:rPr lang="en-US" altLang="ko-KR" dirty="0" err="1"/>
              <a:t>InnerClass</a:t>
            </a:r>
            <a:r>
              <a:rPr lang="en-US" altLang="ko-KR" dirty="0"/>
              <a:t>();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	</a:t>
            </a:r>
            <a:r>
              <a:rPr lang="en-US" altLang="ko-KR" dirty="0" err="1"/>
              <a:t>inner.usingThis</a:t>
            </a:r>
            <a:r>
              <a:rPr lang="en-US" altLang="ko-KR" dirty="0"/>
              <a:t>();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	}</a:t>
            </a:r>
          </a:p>
          <a:p>
            <a:pPr defTabSz="508000">
              <a:tabLst>
                <a:tab pos="265113" algn="l"/>
                <a:tab pos="542925" algn="l"/>
                <a:tab pos="893763" algn="l"/>
                <a:tab pos="1169988" algn="l"/>
                <a:tab pos="1435100" algn="l"/>
              </a:tabLst>
            </a:pPr>
            <a:r>
              <a:rPr lang="en-US" altLang="ko-KR" dirty="0"/>
              <a:t>}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ThisInLambda.java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9500" y="841586"/>
            <a:ext cx="284135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실행 결과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outer variable : 20</a:t>
            </a:r>
          </a:p>
          <a:p>
            <a:r>
              <a:rPr lang="en-US" altLang="ko-KR" dirty="0"/>
              <a:t>outer variable using this : 20</a:t>
            </a:r>
          </a:p>
          <a:p>
            <a:r>
              <a:rPr lang="en-US" altLang="ko-KR" dirty="0"/>
              <a:t>inner variable : 30</a:t>
            </a:r>
          </a:p>
          <a:p>
            <a:r>
              <a:rPr lang="en-US" altLang="ko-KR" dirty="0"/>
              <a:t>inner variable using this : 30</a:t>
            </a:r>
          </a:p>
        </p:txBody>
      </p:sp>
    </p:spTree>
    <p:extLst>
      <p:ext uri="{BB962C8B-B14F-4D97-AF65-F5344CB8AC3E}">
        <p14:creationId xmlns:p14="http://schemas.microsoft.com/office/powerpoint/2010/main" val="2158794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람다식에서</a:t>
            </a:r>
            <a:r>
              <a:rPr lang="ko-KR" altLang="en-US" dirty="0"/>
              <a:t> 지역 변수 사용</a:t>
            </a:r>
            <a:endParaRPr lang="en-US" altLang="ko-KR" dirty="0"/>
          </a:p>
          <a:p>
            <a:pPr lvl="1"/>
            <a:r>
              <a:rPr lang="ko-KR" altLang="en-US" dirty="0" err="1"/>
              <a:t>람다식은</a:t>
            </a:r>
            <a:r>
              <a:rPr lang="ko-KR" altLang="en-US" dirty="0"/>
              <a:t> 인터페이스의 익명 구현 객체로 생성</a:t>
            </a:r>
            <a:endParaRPr lang="en-US" altLang="ko-KR" dirty="0"/>
          </a:p>
          <a:p>
            <a:pPr lvl="1"/>
            <a:r>
              <a:rPr lang="ko-KR" altLang="en-US" dirty="0" err="1"/>
              <a:t>메소드의</a:t>
            </a:r>
            <a:r>
              <a:rPr lang="ko-KR" altLang="en-US" dirty="0"/>
              <a:t> 매개 변수 또는 지역 변수의 경우 </a:t>
            </a:r>
            <a:r>
              <a:rPr lang="en-US" altLang="ko-KR" dirty="0"/>
              <a:t>final </a:t>
            </a:r>
            <a:r>
              <a:rPr lang="ko-KR" altLang="en-US" dirty="0"/>
              <a:t>특성을 가짐</a:t>
            </a:r>
            <a:endParaRPr lang="en-US" altLang="ko-KR" dirty="0"/>
          </a:p>
          <a:p>
            <a:pPr lvl="2"/>
            <a:r>
              <a:rPr lang="ko-KR" altLang="en-US" dirty="0"/>
              <a:t>배정 연산을 요청하는 경우 오류 발생함</a:t>
            </a:r>
            <a:endParaRPr lang="en-US" altLang="ko-KR" dirty="0"/>
          </a:p>
          <a:p>
            <a:pPr lvl="3"/>
            <a:r>
              <a:rPr lang="en-US" altLang="ko-KR" dirty="0"/>
              <a:t>Local variable </a:t>
            </a:r>
            <a:r>
              <a:rPr lang="en-US" altLang="ko-KR" dirty="0" err="1"/>
              <a:t>localVariable</a:t>
            </a:r>
            <a:r>
              <a:rPr lang="en-US" altLang="ko-KR" dirty="0"/>
              <a:t> defined in an enclosing scope must be final or effectively final</a:t>
            </a:r>
          </a:p>
          <a:p>
            <a:pPr lvl="3"/>
            <a:r>
              <a:rPr lang="en-US" altLang="ko-KR" dirty="0"/>
              <a:t>Local variable argument defined in an enclosing scope must be final or effectively final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6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defTabSz="360363"/>
            <a:r>
              <a:rPr lang="en-US" altLang="ko-KR" dirty="0"/>
              <a:t>package lambda;</a:t>
            </a:r>
          </a:p>
          <a:p>
            <a:pPr defTabSz="360363"/>
            <a:endParaRPr lang="en-US" altLang="ko-KR" dirty="0"/>
          </a:p>
          <a:p>
            <a:pPr defTabSz="360363"/>
            <a:r>
              <a:rPr lang="en-US" altLang="ko-KR" dirty="0"/>
              <a:t>public class </a:t>
            </a:r>
            <a:r>
              <a:rPr lang="en-US" altLang="ko-KR" dirty="0" err="1"/>
              <a:t>LambdaLocalClass</a:t>
            </a:r>
            <a:r>
              <a:rPr lang="en-US" altLang="ko-KR" dirty="0"/>
              <a:t> {</a:t>
            </a:r>
          </a:p>
          <a:p>
            <a:pPr defTabSz="360363"/>
            <a:r>
              <a:rPr lang="en-US" altLang="ko-KR" dirty="0"/>
              <a:t>	void </a:t>
            </a:r>
            <a:r>
              <a:rPr lang="en-US" altLang="ko-KR" dirty="0" err="1"/>
              <a:t>usingLocalVariable</a:t>
            </a:r>
            <a:r>
              <a:rPr lang="en-US" altLang="ko-KR" dirty="0"/>
              <a:t>(String argument) {</a:t>
            </a:r>
          </a:p>
          <a:p>
            <a:pPr defTabSz="360363"/>
            <a:r>
              <a:rPr lang="en-US" altLang="ko-KR" dirty="0"/>
              <a:t>		String </a:t>
            </a:r>
            <a:r>
              <a:rPr lang="en-US" altLang="ko-KR" dirty="0" err="1"/>
              <a:t>localVariable</a:t>
            </a:r>
            <a:r>
              <a:rPr lang="en-US" altLang="ko-KR" dirty="0"/>
              <a:t> = "local variable";</a:t>
            </a:r>
          </a:p>
          <a:p>
            <a:pPr defTabSz="360363"/>
            <a:r>
              <a:rPr lang="en-US" altLang="ko-KR" dirty="0"/>
              <a:t>		// </a:t>
            </a:r>
            <a:r>
              <a:rPr lang="en-US" altLang="ko-KR" dirty="0" err="1"/>
              <a:t>localVariable</a:t>
            </a:r>
            <a:r>
              <a:rPr lang="en-US" altLang="ko-KR" dirty="0"/>
              <a:t> = "can't assign"; // </a:t>
            </a:r>
            <a:r>
              <a:rPr lang="ko-KR" altLang="en-US" dirty="0"/>
              <a:t>배정 연산을 수행할 수 없음</a:t>
            </a:r>
            <a:endParaRPr lang="en-US" altLang="ko-KR" dirty="0"/>
          </a:p>
          <a:p>
            <a:pPr defTabSz="360363"/>
            <a:r>
              <a:rPr lang="en-US" altLang="ko-KR" dirty="0"/>
              <a:t>		// argument = "can't assign";</a:t>
            </a:r>
          </a:p>
          <a:p>
            <a:pPr defTabSz="360363"/>
            <a:r>
              <a:rPr lang="en-US" altLang="ko-KR" dirty="0"/>
              <a:t>		</a:t>
            </a:r>
            <a:r>
              <a:rPr lang="en-US" altLang="ko-KR" dirty="0" err="1"/>
              <a:t>LambdaLocalInterface</a:t>
            </a:r>
            <a:r>
              <a:rPr lang="en-US" altLang="ko-KR" dirty="0"/>
              <a:t> </a:t>
            </a:r>
            <a:r>
              <a:rPr lang="en-US" altLang="ko-KR" dirty="0" err="1"/>
              <a:t>lli</a:t>
            </a:r>
            <a:r>
              <a:rPr lang="en-US" altLang="ko-KR" dirty="0"/>
              <a:t> = () -&gt; {</a:t>
            </a:r>
          </a:p>
          <a:p>
            <a:pPr defTabSz="360363"/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localVariable</a:t>
            </a:r>
            <a:r>
              <a:rPr lang="en-US" altLang="ko-KR" dirty="0"/>
              <a:t> : " + </a:t>
            </a:r>
            <a:r>
              <a:rPr lang="en-US" altLang="ko-KR" dirty="0" err="1"/>
              <a:t>localVariable</a:t>
            </a:r>
            <a:r>
              <a:rPr lang="en-US" altLang="ko-KR" dirty="0"/>
              <a:t>);</a:t>
            </a:r>
          </a:p>
          <a:p>
            <a:pPr defTabSz="360363"/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("argument : " + argument);</a:t>
            </a:r>
          </a:p>
          <a:p>
            <a:pPr defTabSz="360363"/>
            <a:r>
              <a:rPr lang="en-US" altLang="ko-KR" dirty="0"/>
              <a:t>		};</a:t>
            </a:r>
          </a:p>
          <a:p>
            <a:pPr defTabSz="360363"/>
            <a:r>
              <a:rPr lang="en-US" altLang="ko-KR" dirty="0"/>
              <a:t>		</a:t>
            </a:r>
            <a:r>
              <a:rPr lang="en-US" altLang="ko-KR" dirty="0" err="1"/>
              <a:t>lli.usingLocalVariable</a:t>
            </a:r>
            <a:r>
              <a:rPr lang="en-US" altLang="ko-KR" dirty="0"/>
              <a:t>();</a:t>
            </a:r>
          </a:p>
          <a:p>
            <a:pPr defTabSz="360363"/>
            <a:r>
              <a:rPr lang="en-US" altLang="ko-KR" dirty="0"/>
              <a:t>	}</a:t>
            </a:r>
          </a:p>
          <a:p>
            <a:pPr defTabSz="360363"/>
            <a:r>
              <a:rPr lang="en-US" altLang="ko-KR" dirty="0"/>
              <a:t>	</a:t>
            </a:r>
          </a:p>
          <a:p>
            <a:pPr defTabSz="360363"/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363"/>
            <a:r>
              <a:rPr lang="en-US" altLang="ko-KR" dirty="0"/>
              <a:t>		</a:t>
            </a:r>
            <a:r>
              <a:rPr lang="en-US" altLang="ko-KR" dirty="0" err="1"/>
              <a:t>LambdaLocalClass</a:t>
            </a:r>
            <a:r>
              <a:rPr lang="en-US" altLang="ko-KR" dirty="0"/>
              <a:t> </a:t>
            </a:r>
            <a:r>
              <a:rPr lang="en-US" altLang="ko-KR" dirty="0" err="1"/>
              <a:t>llc</a:t>
            </a:r>
            <a:r>
              <a:rPr lang="en-US" altLang="ko-KR" dirty="0"/>
              <a:t> = new </a:t>
            </a:r>
            <a:r>
              <a:rPr lang="en-US" altLang="ko-KR" dirty="0" err="1"/>
              <a:t>LambdaLocalClass</a:t>
            </a:r>
            <a:r>
              <a:rPr lang="en-US" altLang="ko-KR" dirty="0"/>
              <a:t>();</a:t>
            </a:r>
          </a:p>
          <a:p>
            <a:pPr defTabSz="360363"/>
            <a:r>
              <a:rPr lang="en-US" altLang="ko-KR" dirty="0"/>
              <a:t>		</a:t>
            </a:r>
            <a:r>
              <a:rPr lang="en-US" altLang="ko-KR" dirty="0" err="1"/>
              <a:t>llc.usingLocalVariable</a:t>
            </a:r>
            <a:r>
              <a:rPr lang="en-US" altLang="ko-KR" dirty="0"/>
              <a:t>("actual parameter");</a:t>
            </a:r>
          </a:p>
          <a:p>
            <a:pPr defTabSz="360363"/>
            <a:r>
              <a:rPr lang="en-US" altLang="ko-KR" dirty="0"/>
              <a:t>	}</a:t>
            </a:r>
          </a:p>
          <a:p>
            <a:pPr defTabSz="360363"/>
            <a:r>
              <a:rPr lang="en-US" altLang="ko-KR" dirty="0"/>
              <a:t>}</a:t>
            </a:r>
          </a:p>
          <a:p>
            <a:pPr defTabSz="360363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LambdaLocalClass.java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08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360363"/>
            <a:r>
              <a:rPr lang="en-US" altLang="ko-KR" dirty="0"/>
              <a:t>package lambda;</a:t>
            </a:r>
          </a:p>
          <a:p>
            <a:pPr defTabSz="360363"/>
            <a:endParaRPr lang="en-US" altLang="ko-KR" dirty="0"/>
          </a:p>
          <a:p>
            <a:pPr defTabSz="360363"/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endParaRPr lang="en-US" altLang="ko-KR" dirty="0"/>
          </a:p>
          <a:p>
            <a:pPr defTabSz="360363"/>
            <a:r>
              <a:rPr lang="en-US" altLang="ko-KR" dirty="0"/>
              <a:t>public interface </a:t>
            </a:r>
            <a:r>
              <a:rPr lang="en-US" altLang="ko-KR" dirty="0" err="1"/>
              <a:t>LambdaLocalInterface</a:t>
            </a:r>
            <a:r>
              <a:rPr lang="en-US" altLang="ko-KR" dirty="0"/>
              <a:t> {</a:t>
            </a:r>
          </a:p>
          <a:p>
            <a:pPr defTabSz="360363"/>
            <a:r>
              <a:rPr lang="en-US" altLang="ko-KR" dirty="0"/>
              <a:t>	public void </a:t>
            </a:r>
            <a:r>
              <a:rPr lang="en-US" altLang="ko-KR" dirty="0" err="1"/>
              <a:t>usingLocalVariable</a:t>
            </a:r>
            <a:r>
              <a:rPr lang="en-US" altLang="ko-KR" dirty="0"/>
              <a:t>();</a:t>
            </a:r>
          </a:p>
          <a:p>
            <a:pPr defTabSz="360363"/>
            <a:r>
              <a:rPr lang="en-US" altLang="ko-KR" dirty="0"/>
              <a:t>}</a:t>
            </a:r>
          </a:p>
          <a:p>
            <a:pPr defTabSz="360363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LambdaLocalInterface.java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4051" y="3503041"/>
            <a:ext cx="28784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실행 결과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localVariable</a:t>
            </a:r>
            <a:r>
              <a:rPr lang="en-US" altLang="ko-KR" dirty="0"/>
              <a:t> : local variable</a:t>
            </a:r>
          </a:p>
          <a:p>
            <a:r>
              <a:rPr lang="en-US" altLang="ko-KR" dirty="0"/>
              <a:t>argument : actual parameter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67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참조</a:t>
            </a:r>
            <a:r>
              <a:rPr lang="en-US" altLang="ko-KR" dirty="0"/>
              <a:t>(Method References)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 err="1"/>
              <a:t>메소드를</a:t>
            </a:r>
            <a:r>
              <a:rPr lang="ko-KR" altLang="en-US" dirty="0"/>
              <a:t> 참조해서 매개 변수의 정보나 반환 유형을 확인하여 불필요한 매개변수를 제거하는 목적으로 사용되는 </a:t>
            </a:r>
            <a:r>
              <a:rPr lang="ko-KR" altLang="en-US" dirty="0" err="1"/>
              <a:t>표현식</a:t>
            </a:r>
            <a:endParaRPr lang="en-US" altLang="ko-KR" dirty="0"/>
          </a:p>
          <a:p>
            <a:pPr lvl="1"/>
            <a:r>
              <a:rPr lang="ko-KR" altLang="en-US" dirty="0"/>
              <a:t>이름을 갖는 </a:t>
            </a:r>
            <a:r>
              <a:rPr lang="ko-KR" altLang="en-US" dirty="0" err="1"/>
              <a:t>메소드보다</a:t>
            </a:r>
            <a:r>
              <a:rPr lang="ko-KR" altLang="en-US" dirty="0"/>
              <a:t> 더 간결하고</a:t>
            </a:r>
            <a:r>
              <a:rPr lang="en-US" altLang="ko-KR" dirty="0"/>
              <a:t>, </a:t>
            </a:r>
            <a:r>
              <a:rPr lang="ko-KR" altLang="en-US" dirty="0"/>
              <a:t>읽기 쉬운</a:t>
            </a:r>
            <a:r>
              <a:rPr lang="en-US" altLang="ko-KR" dirty="0"/>
              <a:t>(compact, easy-to-read)</a:t>
            </a:r>
            <a:r>
              <a:rPr lang="ko-KR" altLang="en-US" dirty="0"/>
              <a:t> 람다식이 되도록 함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endParaRPr lang="en-US" altLang="ko-KR" dirty="0"/>
          </a:p>
          <a:p>
            <a:pPr lvl="2"/>
            <a:r>
              <a:rPr lang="en-US" altLang="ko-KR" dirty="0"/>
              <a:t>https://docs.oracle.com/javase/tutorial/java/javaOO/methodreferences.html</a:t>
            </a:r>
          </a:p>
          <a:p>
            <a:r>
              <a:rPr lang="ko-KR" altLang="en-US" dirty="0"/>
              <a:t>구문</a:t>
            </a:r>
            <a:endParaRPr lang="en-US" altLang="ko-KR" dirty="0"/>
          </a:p>
          <a:p>
            <a:pPr lvl="1"/>
            <a:r>
              <a:rPr lang="en-US" altLang="ko-KR" dirty="0"/>
              <a:t>&lt;Qualifier&gt;::&lt;</a:t>
            </a:r>
            <a:r>
              <a:rPr lang="en-US" altLang="ko-KR" dirty="0" err="1"/>
              <a:t>MethodName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270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정적 </a:t>
            </a:r>
            <a:r>
              <a:rPr lang="ko-KR" altLang="en-US" dirty="0" err="1"/>
              <a:t>메소드</a:t>
            </a:r>
            <a:r>
              <a:rPr lang="ko-KR" altLang="en-US" dirty="0"/>
              <a:t> 참조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참조</a:t>
            </a:r>
            <a:endParaRPr lang="en-US" altLang="ko-KR" dirty="0"/>
          </a:p>
          <a:p>
            <a:pPr lvl="1"/>
            <a:r>
              <a:rPr lang="ko-KR" altLang="en-US" dirty="0"/>
              <a:t>매개 변수의 </a:t>
            </a:r>
            <a:r>
              <a:rPr lang="ko-KR" altLang="en-US" dirty="0" err="1"/>
              <a:t>메소드</a:t>
            </a:r>
            <a:r>
              <a:rPr lang="ko-KR" altLang="en-US" dirty="0"/>
              <a:t> 참조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참조</a:t>
            </a:r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/>
          </p:nvPr>
        </p:nvGraphicFramePr>
        <p:xfrm>
          <a:off x="1918445" y="3529648"/>
          <a:ext cx="8515349" cy="2651760"/>
        </p:xfrm>
        <a:graphic>
          <a:graphicData uri="http://schemas.openxmlformats.org/drawingml/2006/table">
            <a:tbl>
              <a:tblPr/>
              <a:tblGrid>
                <a:gridCol w="2833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+mj-ea"/>
                          <a:ea typeface="+mj-ea"/>
                        </a:rPr>
                        <a:t>구문</a:t>
                      </a:r>
                      <a:r>
                        <a:rPr lang="en-US" altLang="ko-KR" sz="20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+mj-ea"/>
                          <a:ea typeface="+mj-ea"/>
                        </a:rPr>
                        <a:t>Syntax)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+mj-ea"/>
                          <a:ea typeface="+mj-ea"/>
                        </a:rPr>
                        <a:t>설명</a:t>
                      </a:r>
                      <a:r>
                        <a:rPr lang="en-US" altLang="ko-KR" sz="20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+mj-ea"/>
                          <a:ea typeface="+mj-ea"/>
                        </a:rPr>
                        <a:t>Description)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TypeName</a:t>
                      </a:r>
                      <a:r>
                        <a:rPr lang="en-US" dirty="0">
                          <a:effectLst/>
                        </a:rPr>
                        <a:t>::</a:t>
                      </a:r>
                      <a:r>
                        <a:rPr lang="en-US" dirty="0" err="1">
                          <a:effectLst/>
                        </a:rPr>
                        <a:t>staticMethod</a:t>
                      </a:r>
                      <a:endParaRPr lang="en-US" dirty="0">
                        <a:effectLst/>
                      </a:endParaRP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클래스의 </a:t>
                      </a:r>
                      <a:r>
                        <a:rPr lang="en-US" dirty="0">
                          <a:effectLst/>
                        </a:rPr>
                        <a:t>static method </a:t>
                      </a:r>
                      <a:r>
                        <a:rPr lang="ko-KR" altLang="en-US" dirty="0">
                          <a:effectLst/>
                        </a:rPr>
                        <a:t>참조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en-US" dirty="0">
                          <a:effectLst/>
                        </a:rPr>
                        <a:t>interface, </a:t>
                      </a:r>
                      <a:r>
                        <a:rPr lang="en-US" dirty="0" err="1">
                          <a:effectLst/>
                        </a:rPr>
                        <a:t>enum</a:t>
                      </a:r>
                      <a:r>
                        <a:rPr lang="ko-KR" altLang="en-US" dirty="0">
                          <a:effectLst/>
                        </a:rPr>
                        <a:t>등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objectRef::instanceMethod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특정 </a:t>
                      </a:r>
                      <a:r>
                        <a:rPr lang="en-US" altLang="ko-KR">
                          <a:effectLst/>
                        </a:rPr>
                        <a:t>instance</a:t>
                      </a:r>
                      <a:r>
                        <a:rPr lang="ko-KR" altLang="en-US">
                          <a:effectLst/>
                        </a:rPr>
                        <a:t>의 메소드 참조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ClassName::instanceMethod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특정 클래스의 임의의 객체의 </a:t>
                      </a:r>
                      <a:r>
                        <a:rPr lang="en-US" altLang="ko-KR">
                          <a:effectLst/>
                        </a:rPr>
                        <a:t>instance </a:t>
                      </a:r>
                      <a:r>
                        <a:rPr lang="ko-KR" altLang="en-US">
                          <a:effectLst/>
                        </a:rPr>
                        <a:t>메소드 참조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TypeName.super::instanceMethod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특정 객체의 </a:t>
                      </a:r>
                      <a:r>
                        <a:rPr lang="en-US" altLang="ko-KR">
                          <a:effectLst/>
                        </a:rPr>
                        <a:t>super type</a:t>
                      </a:r>
                      <a:r>
                        <a:rPr lang="ko-KR" altLang="en-US">
                          <a:effectLst/>
                        </a:rPr>
                        <a:t>의 </a:t>
                      </a:r>
                      <a:r>
                        <a:rPr lang="en-US" altLang="ko-KR">
                          <a:effectLst/>
                        </a:rPr>
                        <a:t>instance </a:t>
                      </a:r>
                      <a:r>
                        <a:rPr lang="ko-KR" altLang="en-US">
                          <a:effectLst/>
                        </a:rPr>
                        <a:t>메소드 참조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ClassName::new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특정 객체의 생성자 참조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ArrayTypeName::new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특정 배열 타입의 </a:t>
                      </a:r>
                      <a:r>
                        <a:rPr lang="ko-KR" altLang="en-US" dirty="0" err="1">
                          <a:effectLst/>
                        </a:rPr>
                        <a:t>배열생성자</a:t>
                      </a:r>
                      <a:r>
                        <a:rPr lang="ko-KR" altLang="en-US" dirty="0">
                          <a:effectLst/>
                        </a:rPr>
                        <a:t> 참조</a:t>
                      </a:r>
                    </a:p>
                  </a:txBody>
                  <a:tcPr marL="63580" marR="63580" marT="30480" marB="30480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04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java.util.function</a:t>
            </a:r>
            <a:r>
              <a:rPr lang="en-US" altLang="ko-KR" dirty="0"/>
              <a:t> </a:t>
            </a:r>
            <a:r>
              <a:rPr lang="ko-KR" altLang="en-US" dirty="0" err="1"/>
              <a:t>패지키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람다식과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참조들을 위한 </a:t>
            </a:r>
            <a:r>
              <a:rPr lang="ko-KR" altLang="en-US" dirty="0" err="1"/>
              <a:t>타켓</a:t>
            </a:r>
            <a:r>
              <a:rPr lang="ko-KR" altLang="en-US" dirty="0"/>
              <a:t> 타입들을 제공하는 인터페이스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참고 </a:t>
            </a:r>
            <a:r>
              <a:rPr lang="en-US" altLang="ko-KR" dirty="0"/>
              <a:t>: https://docs.oracle.com/javase/8/docs/api/java/util/function/package-summary.html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Function&lt;T,R&gt;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Represents a function that accepts one argument and produces a result.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/>
              <a:t>BiFunction</a:t>
            </a:r>
            <a:r>
              <a:rPr lang="en-US" altLang="ko-KR" dirty="0"/>
              <a:t>&lt;T,U,R&gt;	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Represents a function that accepts two arguments and produces a result.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/>
              <a:t>ToIntFunction</a:t>
            </a:r>
            <a:r>
              <a:rPr lang="en-US" altLang="ko-KR" dirty="0"/>
              <a:t>&lt;T&gt;	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Represents a function that produces an </a:t>
            </a:r>
            <a:r>
              <a:rPr lang="en-US" altLang="ko-KR" dirty="0" err="1"/>
              <a:t>int</a:t>
            </a:r>
            <a:r>
              <a:rPr lang="en-US" altLang="ko-KR" dirty="0"/>
              <a:t>-valued result.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62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java.util.function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endParaRPr lang="en-US" altLang="ko-KR" dirty="0"/>
          </a:p>
          <a:p>
            <a:r>
              <a:rPr lang="en-US" altLang="ko-KR" dirty="0"/>
              <a:t>public interface </a:t>
            </a:r>
            <a:r>
              <a:rPr lang="en-US" altLang="ko-KR" dirty="0" err="1"/>
              <a:t>ToIntFunction</a:t>
            </a:r>
            <a:r>
              <a:rPr lang="en-US" altLang="ko-KR" dirty="0"/>
              <a:t>&lt;T&gt; {</a:t>
            </a:r>
          </a:p>
          <a:p>
            <a:r>
              <a:rPr lang="en-US" altLang="ko-KR" dirty="0"/>
              <a:t>    /**</a:t>
            </a:r>
          </a:p>
          <a:p>
            <a:r>
              <a:rPr lang="en-US" altLang="ko-KR" dirty="0"/>
              <a:t>     * Applies this function to the given argument.</a:t>
            </a:r>
          </a:p>
          <a:p>
            <a:r>
              <a:rPr lang="en-US" altLang="ko-KR" dirty="0"/>
              <a:t>     *</a:t>
            </a:r>
          </a:p>
          <a:p>
            <a:r>
              <a:rPr lang="en-US" altLang="ko-KR" dirty="0"/>
              <a:t>     * @</a:t>
            </a:r>
            <a:r>
              <a:rPr lang="en-US" altLang="ko-KR" dirty="0" err="1"/>
              <a:t>param</a:t>
            </a:r>
            <a:r>
              <a:rPr lang="en-US" altLang="ko-KR" dirty="0"/>
              <a:t> value the function argument</a:t>
            </a:r>
          </a:p>
          <a:p>
            <a:r>
              <a:rPr lang="en-US" altLang="ko-KR" dirty="0"/>
              <a:t>     * @return the function result</a:t>
            </a:r>
          </a:p>
          <a:p>
            <a:r>
              <a:rPr lang="en-US" altLang="ko-KR" dirty="0"/>
              <a:t>     */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applyAsInt</a:t>
            </a:r>
            <a:r>
              <a:rPr lang="en-US" altLang="ko-KR" dirty="0"/>
              <a:t>(T value);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java.util.function.ToIntFunction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345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package lambda;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java.util.function.ToIntFunction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ToIntFunctionTest</a:t>
            </a:r>
            <a:r>
              <a:rPr lang="en-US" altLang="ko-KR" dirty="0"/>
              <a:t> {</a:t>
            </a:r>
          </a:p>
          <a:p>
            <a:endParaRPr lang="en-US" altLang="ko-KR" dirty="0"/>
          </a:p>
          <a:p>
            <a:r>
              <a:rPr lang="en-US" altLang="ko-KR" dirty="0"/>
              <a:t>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ToIntFunction</a:t>
            </a:r>
            <a:r>
              <a:rPr lang="en-US" altLang="ko-KR" dirty="0"/>
              <a:t>&lt;String&gt; </a:t>
            </a:r>
            <a:r>
              <a:rPr lang="en-US" altLang="ko-KR" dirty="0" err="1"/>
              <a:t>lambdaExpression</a:t>
            </a:r>
            <a:r>
              <a:rPr lang="en-US" altLang="ko-KR" dirty="0"/>
              <a:t>  = (</a:t>
            </a:r>
            <a:r>
              <a:rPr lang="en-US" altLang="ko-KR" dirty="0" err="1"/>
              <a:t>str</a:t>
            </a:r>
            <a:r>
              <a:rPr lang="en-US" altLang="ko-KR" dirty="0"/>
              <a:t>)-&gt; </a:t>
            </a:r>
            <a:r>
              <a:rPr lang="en-US" altLang="ko-KR" dirty="0" err="1"/>
              <a:t>str.length</a:t>
            </a:r>
            <a:r>
              <a:rPr lang="en-US" altLang="ko-KR" dirty="0"/>
              <a:t>();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lambdaExpression.applyAsInt</a:t>
            </a:r>
            <a:r>
              <a:rPr lang="en-US" altLang="ko-KR" dirty="0"/>
              <a:t>("hello java") * 10);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ko-KR" altLang="en-US" b="1" dirty="0">
                <a:solidFill>
                  <a:srgbClr val="FF0000"/>
                </a:solidFill>
              </a:rPr>
              <a:t>매개 변수의 </a:t>
            </a:r>
            <a:r>
              <a:rPr lang="ko-KR" altLang="en-US" b="1" dirty="0" err="1">
                <a:solidFill>
                  <a:srgbClr val="FF0000"/>
                </a:solidFill>
              </a:rPr>
              <a:t>메소드</a:t>
            </a:r>
            <a:r>
              <a:rPr lang="ko-KR" altLang="en-US" b="1" dirty="0">
                <a:solidFill>
                  <a:srgbClr val="FF0000"/>
                </a:solidFill>
              </a:rPr>
              <a:t> 참조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 err="1"/>
              <a:t>ToIntFunction</a:t>
            </a:r>
            <a:r>
              <a:rPr lang="en-US" altLang="ko-KR" dirty="0"/>
              <a:t>&lt;String&gt; </a:t>
            </a:r>
            <a:r>
              <a:rPr lang="en-US" altLang="ko-KR" dirty="0" err="1"/>
              <a:t>methodReferences</a:t>
            </a:r>
            <a:r>
              <a:rPr lang="en-US" altLang="ko-KR" dirty="0"/>
              <a:t> = String::length;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methodReferences.applyAsInt</a:t>
            </a:r>
            <a:r>
              <a:rPr lang="en-US" altLang="ko-KR" dirty="0"/>
              <a:t>("hi there"));</a:t>
            </a:r>
          </a:p>
          <a:p>
            <a:endParaRPr lang="en-US" altLang="ko-KR" dirty="0"/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ToIntFunctionTest.java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00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연관된 값들로 구성되어 있고</a:t>
            </a:r>
            <a:r>
              <a:rPr lang="en-US" altLang="ko-KR" dirty="0"/>
              <a:t>, </a:t>
            </a:r>
            <a:r>
              <a:rPr lang="ko-KR" altLang="en-US" dirty="0"/>
              <a:t>정의된 값만 사용 가능함</a:t>
            </a:r>
            <a:r>
              <a:rPr lang="en-US" altLang="ko-KR" dirty="0"/>
              <a:t>. </a:t>
            </a:r>
            <a:r>
              <a:rPr lang="ko-KR" altLang="en-US" dirty="0"/>
              <a:t>값의 변경 방지를 보장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Directions {</a:t>
            </a:r>
            <a:br>
              <a:rPr lang="en-US" altLang="ko-KR" dirty="0"/>
            </a:br>
            <a:r>
              <a:rPr lang="en-US" altLang="ko-KR" dirty="0"/>
              <a:t>    NORTH, SOUTH, EAST, WEST;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/>
              <a:t>Directions.north</a:t>
            </a:r>
            <a:r>
              <a:rPr lang="en-US" altLang="ko-KR" dirty="0"/>
              <a:t> : </a:t>
            </a:r>
            <a:r>
              <a:rPr lang="ko-KR" altLang="en-US" dirty="0"/>
              <a:t>정의되지 않은 값</a:t>
            </a:r>
            <a:r>
              <a:rPr lang="en-US" altLang="ko-KR" dirty="0"/>
              <a:t> </a:t>
            </a:r>
            <a:r>
              <a:rPr lang="en-US" altLang="ko-KR" dirty="0" err="1"/>
              <a:t>IllegalArgumentException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멤버 필드는 기본적으로 </a:t>
            </a:r>
            <a:r>
              <a:rPr lang="en-US" altLang="ko-KR" dirty="0"/>
              <a:t>public static final 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Comparable, Serializable </a:t>
            </a:r>
            <a:r>
              <a:rPr lang="ko-KR" altLang="en-US" dirty="0"/>
              <a:t>인터페이스 구현체임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자체 네임스페이스를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1641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import </a:t>
            </a:r>
            <a:r>
              <a:rPr lang="en-US" altLang="ko-KR" dirty="0" err="1"/>
              <a:t>java.util.List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import </a:t>
            </a:r>
            <a:r>
              <a:rPr lang="en-US" altLang="ko-KR" dirty="0" err="1"/>
              <a:t>java.util.ArrayList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import </a:t>
            </a:r>
            <a:r>
              <a:rPr lang="en-US" altLang="ko-KR" dirty="0" err="1"/>
              <a:t>java.time.chrono.IsoChronology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import </a:t>
            </a:r>
            <a:r>
              <a:rPr lang="en-US" altLang="ko-KR" dirty="0" err="1"/>
              <a:t>java.time.LocalDate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public class Person {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public </a:t>
            </a:r>
            <a:r>
              <a:rPr lang="en-US" altLang="ko-KR" dirty="0" err="1"/>
              <a:t>enum</a:t>
            </a:r>
            <a:r>
              <a:rPr lang="en-US" altLang="ko-KR" dirty="0"/>
              <a:t> Sex { MALE, FEMALE }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String name;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LocalDate</a:t>
            </a:r>
            <a:r>
              <a:rPr lang="en-US" altLang="ko-KR" dirty="0"/>
              <a:t> birthday;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Sex gender;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String </a:t>
            </a:r>
            <a:r>
              <a:rPr lang="en-US" altLang="ko-KR" dirty="0" err="1"/>
              <a:t>emailAddress</a:t>
            </a:r>
            <a:r>
              <a:rPr lang="en-US" altLang="ko-KR" dirty="0"/>
              <a:t>;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Person(String </a:t>
            </a:r>
            <a:r>
              <a:rPr lang="en-US" altLang="ko-KR" dirty="0" err="1"/>
              <a:t>nameArg</a:t>
            </a:r>
            <a:r>
              <a:rPr lang="en-US" altLang="ko-KR" dirty="0"/>
              <a:t>, </a:t>
            </a:r>
            <a:r>
              <a:rPr lang="en-US" altLang="ko-KR" dirty="0" err="1"/>
              <a:t>LocalDate</a:t>
            </a:r>
            <a:r>
              <a:rPr lang="en-US" altLang="ko-KR" dirty="0"/>
              <a:t> </a:t>
            </a:r>
            <a:r>
              <a:rPr lang="en-US" altLang="ko-KR" dirty="0" err="1"/>
              <a:t>birthdayArg</a:t>
            </a:r>
            <a:r>
              <a:rPr lang="en-US" altLang="ko-KR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Sex </a:t>
            </a:r>
            <a:r>
              <a:rPr lang="en-US" altLang="ko-KR" dirty="0" err="1"/>
              <a:t>genderArg</a:t>
            </a:r>
            <a:r>
              <a:rPr lang="en-US" altLang="ko-KR" dirty="0"/>
              <a:t>, String </a:t>
            </a:r>
            <a:r>
              <a:rPr lang="en-US" altLang="ko-KR" dirty="0" err="1"/>
              <a:t>emailArg</a:t>
            </a:r>
            <a:r>
              <a:rPr lang="en-US" altLang="ko-KR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name = </a:t>
            </a:r>
            <a:r>
              <a:rPr lang="en-US" altLang="ko-KR" dirty="0" err="1"/>
              <a:t>nameArg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birthday = </a:t>
            </a:r>
            <a:r>
              <a:rPr lang="en-US" altLang="ko-KR" dirty="0" err="1"/>
              <a:t>birthdayArg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gender = </a:t>
            </a:r>
            <a:r>
              <a:rPr lang="en-US" altLang="ko-KR" dirty="0" err="1"/>
              <a:t>genderArg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emailAddress</a:t>
            </a:r>
            <a:r>
              <a:rPr lang="en-US" altLang="ko-KR" dirty="0"/>
              <a:t> = </a:t>
            </a:r>
            <a:r>
              <a:rPr lang="en-US" altLang="ko-KR" dirty="0" err="1"/>
              <a:t>emailArg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}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Person.java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660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    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getAge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return birthday</a:t>
            </a:r>
          </a:p>
          <a:p>
            <a:r>
              <a:rPr lang="en-US" altLang="ko-KR" dirty="0"/>
              <a:t>            .until(</a:t>
            </a:r>
            <a:r>
              <a:rPr lang="en-US" altLang="ko-KR" dirty="0" err="1"/>
              <a:t>IsoChronology.INSTANCE.dateNow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.</a:t>
            </a:r>
            <a:r>
              <a:rPr lang="en-US" altLang="ko-KR" dirty="0" err="1"/>
              <a:t>getYears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printPerson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(name + ", " + </a:t>
            </a:r>
            <a:r>
              <a:rPr lang="en-US" altLang="ko-KR" dirty="0" err="1"/>
              <a:t>this.getAge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}     </a:t>
            </a:r>
          </a:p>
          <a:p>
            <a:r>
              <a:rPr lang="en-US" altLang="ko-KR" dirty="0"/>
              <a:t>    public Sex </a:t>
            </a:r>
            <a:r>
              <a:rPr lang="en-US" altLang="ko-KR" dirty="0" err="1"/>
              <a:t>getGender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return gender;</a:t>
            </a:r>
          </a:p>
          <a:p>
            <a:r>
              <a:rPr lang="en-US" altLang="ko-KR" dirty="0"/>
              <a:t>    }     </a:t>
            </a:r>
          </a:p>
          <a:p>
            <a:r>
              <a:rPr lang="en-US" altLang="ko-KR" dirty="0"/>
              <a:t>    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return name;</a:t>
            </a:r>
          </a:p>
          <a:p>
            <a:r>
              <a:rPr lang="en-US" altLang="ko-KR" dirty="0"/>
              <a:t>    }     </a:t>
            </a:r>
          </a:p>
          <a:p>
            <a:r>
              <a:rPr lang="en-US" altLang="ko-KR" dirty="0"/>
              <a:t>    public String </a:t>
            </a:r>
            <a:r>
              <a:rPr lang="en-US" altLang="ko-KR" dirty="0" err="1"/>
              <a:t>getEmailAddress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emailAddress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     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LocalDate</a:t>
            </a:r>
            <a:r>
              <a:rPr lang="en-US" altLang="ko-KR" dirty="0"/>
              <a:t> </a:t>
            </a:r>
            <a:r>
              <a:rPr lang="en-US" altLang="ko-KR" dirty="0" err="1"/>
              <a:t>getBirthday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return birthday;</a:t>
            </a:r>
          </a:p>
          <a:p>
            <a:r>
              <a:rPr lang="en-US" altLang="ko-KR" dirty="0"/>
              <a:t>    }     </a:t>
            </a:r>
          </a:p>
          <a:p>
            <a:r>
              <a:rPr lang="en-US" altLang="ko-KR" dirty="0"/>
              <a:t>    public static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compareByAge</a:t>
            </a:r>
            <a:r>
              <a:rPr lang="en-US" altLang="ko-KR" dirty="0"/>
              <a:t>(Person a, Person b) {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a.birthday.compareTo</a:t>
            </a:r>
            <a:r>
              <a:rPr lang="en-US" altLang="ko-KR" dirty="0"/>
              <a:t>(</a:t>
            </a:r>
            <a:r>
              <a:rPr lang="en-US" altLang="ko-KR" dirty="0" err="1"/>
              <a:t>b.birthday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Person.java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174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 public static List&lt;Person&gt; </a:t>
            </a:r>
            <a:r>
              <a:rPr lang="en-US" altLang="ko-KR" dirty="0" err="1"/>
              <a:t>createRoster</a:t>
            </a:r>
            <a:r>
              <a:rPr lang="en-US" altLang="ko-KR" dirty="0"/>
              <a:t>() {         </a:t>
            </a:r>
          </a:p>
          <a:p>
            <a:r>
              <a:rPr lang="en-US" altLang="ko-KR" dirty="0"/>
              <a:t>        List&lt;Person&gt; roster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roster.add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 new Person(            "Fred",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IsoChronology.INSTANCE.date</a:t>
            </a:r>
            <a:r>
              <a:rPr lang="en-US" altLang="ko-KR" dirty="0"/>
              <a:t>(1980, 6, 20),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Person.Sex.MALE</a:t>
            </a:r>
            <a:r>
              <a:rPr lang="en-US" altLang="ko-KR" dirty="0"/>
              <a:t>,     "fred@example.com"));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roster.add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 new Person(            "Jane",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IsoChronology.INSTANCE.date</a:t>
            </a:r>
            <a:r>
              <a:rPr lang="en-US" altLang="ko-KR" dirty="0"/>
              <a:t>(1990, 7, 15),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Person.Sex.FEMALE</a:t>
            </a:r>
            <a:r>
              <a:rPr lang="en-US" altLang="ko-KR" dirty="0"/>
              <a:t>, "jane@example.com"));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roster.add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 new Person(            "George",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IsoChronology.INSTANCE.date</a:t>
            </a:r>
            <a:r>
              <a:rPr lang="en-US" altLang="ko-KR" dirty="0"/>
              <a:t>(1991, 8, 13),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Person.Sex.MALE</a:t>
            </a:r>
            <a:r>
              <a:rPr lang="en-US" altLang="ko-KR" dirty="0"/>
              <a:t>, "george@example.com"));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roster.add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 new Person(            "Bob",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IsoChronology.INSTANCE.date</a:t>
            </a:r>
            <a:r>
              <a:rPr lang="en-US" altLang="ko-KR" dirty="0"/>
              <a:t>(2000, 9, 12),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Person.Sex.MALE</a:t>
            </a:r>
            <a:r>
              <a:rPr lang="en-US" altLang="ko-KR" dirty="0"/>
              <a:t>, "bob@example.com"));         </a:t>
            </a:r>
          </a:p>
          <a:p>
            <a:r>
              <a:rPr lang="en-US" altLang="ko-KR" dirty="0"/>
              <a:t>        return roster;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Person.java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691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/>
              <a:t>import </a:t>
            </a:r>
            <a:r>
              <a:rPr lang="en-US" altLang="ko-KR" dirty="0" err="1"/>
              <a:t>java.util.List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java.util.Arrays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java.util.Collection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java.util.function.Supplier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java.util.Set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java.util.HashSet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MethodReferencesTest</a:t>
            </a:r>
            <a:r>
              <a:rPr lang="en-US" altLang="ko-KR" dirty="0"/>
              <a:t> {     </a:t>
            </a:r>
          </a:p>
          <a:p>
            <a:r>
              <a:rPr lang="en-US" altLang="ko-KR" dirty="0"/>
              <a:t>    /* </a:t>
            </a:r>
            <a:r>
              <a:rPr lang="en-US" altLang="ko-KR" dirty="0" err="1"/>
              <a:t>transferElements</a:t>
            </a:r>
            <a:r>
              <a:rPr lang="en-US" altLang="ko-KR" dirty="0"/>
              <a:t>() : </a:t>
            </a:r>
            <a:r>
              <a:rPr lang="ko-KR" altLang="en-US" dirty="0"/>
              <a:t>하나의 컬렉션을 다른 컬렉션으로 복사</a:t>
            </a:r>
          </a:p>
          <a:p>
            <a:pPr defTabSz="179388"/>
            <a:r>
              <a:rPr lang="ko-KR" altLang="en-US" dirty="0"/>
              <a:t>	 * 한정된 타입 </a:t>
            </a:r>
            <a:r>
              <a:rPr lang="ko-KR" altLang="en-US" dirty="0" err="1"/>
              <a:t>파라미터</a:t>
            </a:r>
            <a:r>
              <a:rPr lang="ko-KR" altLang="en-US" dirty="0"/>
              <a:t> 사용하는 </a:t>
            </a:r>
            <a:r>
              <a:rPr lang="ko-KR" altLang="en-US" dirty="0" err="1"/>
              <a:t>제너릭</a:t>
            </a:r>
            <a:r>
              <a:rPr lang="ko-KR" altLang="en-US" dirty="0"/>
              <a:t> 사용</a:t>
            </a:r>
            <a:r>
              <a:rPr lang="en-US" altLang="ko-KR" dirty="0"/>
              <a:t>, Collection&lt;T&gt;</a:t>
            </a:r>
            <a:r>
              <a:rPr lang="ko-KR" altLang="en-US" dirty="0"/>
              <a:t>을 상속받는 </a:t>
            </a:r>
            <a:r>
              <a:rPr lang="ko-KR" altLang="en-US" dirty="0" err="1"/>
              <a:t>클랙스로</a:t>
            </a:r>
            <a:r>
              <a:rPr lang="ko-KR" altLang="en-US" dirty="0"/>
              <a:t> 제한함</a:t>
            </a:r>
          </a:p>
          <a:p>
            <a:pPr defTabSz="179388"/>
            <a:r>
              <a:rPr lang="ko-KR" altLang="en-US" dirty="0"/>
              <a:t>	 * </a:t>
            </a:r>
            <a:r>
              <a:rPr lang="en-US" altLang="ko-KR" dirty="0"/>
              <a:t>Supplier</a:t>
            </a:r>
            <a:r>
              <a:rPr lang="ko-KR" altLang="en-US" dirty="0"/>
              <a:t>라는 </a:t>
            </a:r>
            <a:r>
              <a:rPr lang="en-US" altLang="ko-KR" dirty="0" err="1"/>
              <a:t>java.util.function</a:t>
            </a:r>
            <a:r>
              <a:rPr lang="ko-KR" altLang="en-US" dirty="0"/>
              <a:t>에서 제공하는 표준 </a:t>
            </a:r>
            <a:r>
              <a:rPr lang="en-US" altLang="ko-KR" dirty="0"/>
              <a:t>API</a:t>
            </a:r>
            <a:r>
              <a:rPr lang="ko-KR" altLang="en-US" dirty="0"/>
              <a:t>의 함수적 인터페이스  	*</a:t>
            </a:r>
            <a:r>
              <a:rPr lang="en-US" altLang="ko-KR" dirty="0"/>
              <a:t>/</a:t>
            </a:r>
            <a:endParaRPr lang="ko-KR" altLang="en-US" dirty="0"/>
          </a:p>
          <a:p>
            <a:pPr defTabSz="179388"/>
            <a:r>
              <a:rPr lang="en-US" altLang="ko-KR" dirty="0"/>
              <a:t>    public static &lt;T, SOURCE extends Collection&lt;T&gt;, DEST extends Collection&lt;T&gt;&gt;</a:t>
            </a:r>
          </a:p>
          <a:p>
            <a:r>
              <a:rPr lang="en-US" altLang="ko-KR" dirty="0"/>
              <a:t>        DEST </a:t>
            </a:r>
            <a:r>
              <a:rPr lang="en-US" altLang="ko-KR" dirty="0" err="1"/>
              <a:t>transferElements</a:t>
            </a:r>
            <a:r>
              <a:rPr lang="en-US" altLang="ko-KR" dirty="0"/>
              <a:t>( SOURCE </a:t>
            </a:r>
            <a:r>
              <a:rPr lang="en-US" altLang="ko-KR" dirty="0" err="1"/>
              <a:t>sourceCollection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Supplier&lt;DEST&gt; </a:t>
            </a:r>
            <a:r>
              <a:rPr lang="en-US" altLang="ko-KR" dirty="0" err="1"/>
              <a:t>collectionFactory</a:t>
            </a:r>
            <a:r>
              <a:rPr lang="en-US" altLang="ko-KR" dirty="0"/>
              <a:t>) {         </a:t>
            </a:r>
          </a:p>
          <a:p>
            <a:r>
              <a:rPr lang="en-US" altLang="ko-KR" dirty="0"/>
              <a:t>            DEST result = </a:t>
            </a:r>
            <a:r>
              <a:rPr lang="en-US" altLang="ko-KR" dirty="0" err="1"/>
              <a:t>collectionFactory.get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        // </a:t>
            </a:r>
            <a:r>
              <a:rPr lang="ko-KR" altLang="en-US" dirty="0"/>
              <a:t>표준 </a:t>
            </a:r>
            <a:r>
              <a:rPr lang="en-US" altLang="ko-KR" dirty="0"/>
              <a:t>API</a:t>
            </a:r>
            <a:r>
              <a:rPr lang="ko-KR" altLang="en-US" dirty="0"/>
              <a:t>의 함수적 인터페이스</a:t>
            </a:r>
            <a:r>
              <a:rPr lang="en-US" altLang="ko-KR" dirty="0"/>
              <a:t>, </a:t>
            </a:r>
            <a:r>
              <a:rPr lang="ko-KR" altLang="en-US" dirty="0"/>
              <a:t>데이터를 공급하는 역할을 수행함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for (T </a:t>
            </a:r>
            <a:r>
              <a:rPr lang="en-US" altLang="ko-KR" dirty="0" err="1"/>
              <a:t>t</a:t>
            </a:r>
            <a:r>
              <a:rPr lang="en-US" altLang="ko-KR" dirty="0"/>
              <a:t> : </a:t>
            </a:r>
            <a:r>
              <a:rPr lang="en-US" altLang="ko-KR" dirty="0" err="1"/>
              <a:t>sourceCollection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result.add</a:t>
            </a:r>
            <a:r>
              <a:rPr lang="en-US" altLang="ko-KR" dirty="0"/>
              <a:t>(t);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return result;</a:t>
            </a:r>
          </a:p>
          <a:p>
            <a:r>
              <a:rPr lang="en-US" altLang="ko-KR" dirty="0"/>
              <a:t>    }      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MethodReferencesTest.java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684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   public static void main(String... </a:t>
            </a:r>
            <a:r>
              <a:rPr lang="en-US" altLang="ko-KR" dirty="0" err="1"/>
              <a:t>args</a:t>
            </a:r>
            <a:r>
              <a:rPr lang="en-US" altLang="ko-KR" dirty="0"/>
              <a:t>) {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List&lt;Person&gt; roster = </a:t>
            </a:r>
            <a:r>
              <a:rPr lang="en-US" altLang="ko-KR" dirty="0" err="1"/>
              <a:t>Person.createRoster</a:t>
            </a:r>
            <a:r>
              <a:rPr lang="en-US" altLang="ko-KR" dirty="0"/>
              <a:t>();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for (Person p : roster) {             </a:t>
            </a:r>
            <a:r>
              <a:rPr lang="en-US" altLang="ko-KR" dirty="0" err="1"/>
              <a:t>p.printPerson</a:t>
            </a:r>
            <a:r>
              <a:rPr lang="en-US" altLang="ko-KR" dirty="0"/>
              <a:t>();         }      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Person[] </a:t>
            </a:r>
            <a:r>
              <a:rPr lang="en-US" altLang="ko-KR" dirty="0" err="1"/>
              <a:t>rosterAsArray</a:t>
            </a:r>
            <a:r>
              <a:rPr lang="en-US" altLang="ko-KR" dirty="0"/>
              <a:t> =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roster.toArray</a:t>
            </a:r>
            <a:r>
              <a:rPr lang="en-US" altLang="ko-KR" dirty="0"/>
              <a:t>(new Person[</a:t>
            </a:r>
            <a:r>
              <a:rPr lang="en-US" altLang="ko-KR" dirty="0" err="1"/>
              <a:t>roster.size</a:t>
            </a:r>
            <a:r>
              <a:rPr lang="en-US" altLang="ko-KR" dirty="0"/>
              <a:t>()]);      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class </a:t>
            </a:r>
            <a:r>
              <a:rPr lang="en-US" altLang="ko-KR" dirty="0" err="1"/>
              <a:t>PersonAgeComparator</a:t>
            </a:r>
            <a:r>
              <a:rPr lang="en-US" altLang="ko-KR" dirty="0"/>
              <a:t> implements Comparator&lt;Person&gt;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    public </a:t>
            </a:r>
            <a:r>
              <a:rPr lang="en-US" altLang="ko-KR" dirty="0" err="1"/>
              <a:t>int</a:t>
            </a:r>
            <a:r>
              <a:rPr lang="en-US" altLang="ko-KR" dirty="0"/>
              <a:t> compare(Person a, Person b)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        return </a:t>
            </a:r>
            <a:r>
              <a:rPr lang="en-US" altLang="ko-KR" dirty="0" err="1"/>
              <a:t>a.getBirthday</a:t>
            </a:r>
            <a:r>
              <a:rPr lang="en-US" altLang="ko-KR" dirty="0"/>
              <a:t>().</a:t>
            </a:r>
            <a:r>
              <a:rPr lang="en-US" altLang="ko-KR" dirty="0" err="1"/>
              <a:t>compareTo</a:t>
            </a:r>
            <a:r>
              <a:rPr lang="en-US" altLang="ko-KR" dirty="0"/>
              <a:t>(</a:t>
            </a:r>
            <a:r>
              <a:rPr lang="en-US" altLang="ko-KR" dirty="0" err="1"/>
              <a:t>b.getBirthday</a:t>
            </a:r>
            <a:r>
              <a:rPr lang="en-US" altLang="ko-KR" dirty="0"/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}     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// </a:t>
            </a:r>
            <a:r>
              <a:rPr lang="ko-KR" altLang="en-US" dirty="0"/>
              <a:t>익명 클래스 사용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        </a:t>
            </a:r>
            <a:r>
              <a:rPr lang="en-US" altLang="ko-KR" dirty="0" err="1"/>
              <a:t>Arrays.sort</a:t>
            </a:r>
            <a:r>
              <a:rPr lang="en-US" altLang="ko-KR" dirty="0"/>
              <a:t>(</a:t>
            </a:r>
            <a:r>
              <a:rPr lang="en-US" altLang="ko-KR" dirty="0" err="1"/>
              <a:t>rosterAsArray</a:t>
            </a:r>
            <a:r>
              <a:rPr lang="en-US" altLang="ko-KR" dirty="0"/>
              <a:t>, new </a:t>
            </a:r>
            <a:r>
              <a:rPr lang="en-US" altLang="ko-KR" dirty="0" err="1"/>
              <a:t>PersonAgeComparator</a:t>
            </a:r>
            <a:r>
              <a:rPr lang="en-US" altLang="ko-KR" dirty="0"/>
              <a:t>());     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// </a:t>
            </a:r>
            <a:r>
              <a:rPr lang="ko-KR" altLang="en-US" dirty="0" err="1"/>
              <a:t>람다식을</a:t>
            </a:r>
            <a:r>
              <a:rPr lang="ko-KR" altLang="en-US" dirty="0"/>
              <a:t> 사용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        </a:t>
            </a:r>
            <a:r>
              <a:rPr lang="en-US" altLang="ko-KR" dirty="0" err="1"/>
              <a:t>Arrays.sort</a:t>
            </a:r>
            <a:r>
              <a:rPr lang="en-US" altLang="ko-KR" dirty="0"/>
              <a:t>(</a:t>
            </a:r>
            <a:r>
              <a:rPr lang="en-US" altLang="ko-KR" dirty="0" err="1"/>
              <a:t>rosterAsArray</a:t>
            </a:r>
            <a:r>
              <a:rPr lang="en-US" altLang="ko-KR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    (Person a, Person b) -&gt;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        return </a:t>
            </a:r>
            <a:r>
              <a:rPr lang="en-US" altLang="ko-KR" dirty="0" err="1"/>
              <a:t>a.getBirthday</a:t>
            </a:r>
            <a:r>
              <a:rPr lang="en-US" altLang="ko-KR" dirty="0"/>
              <a:t>().</a:t>
            </a:r>
            <a:r>
              <a:rPr lang="en-US" altLang="ko-KR" dirty="0" err="1"/>
              <a:t>compareTo</a:t>
            </a:r>
            <a:r>
              <a:rPr lang="en-US" altLang="ko-KR" dirty="0"/>
              <a:t>(</a:t>
            </a:r>
            <a:r>
              <a:rPr lang="en-US" altLang="ko-KR" dirty="0" err="1"/>
              <a:t>b.getBirthday</a:t>
            </a:r>
            <a:r>
              <a:rPr lang="en-US" altLang="ko-KR" dirty="0"/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);      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// </a:t>
            </a:r>
            <a:r>
              <a:rPr lang="ko-KR" altLang="en-US" dirty="0"/>
              <a:t>정적 </a:t>
            </a:r>
            <a:r>
              <a:rPr lang="ko-KR" altLang="en-US" dirty="0" err="1"/>
              <a:t>메소드</a:t>
            </a:r>
            <a:r>
              <a:rPr lang="ko-KR" altLang="en-US" dirty="0"/>
              <a:t> 참조 사용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        </a:t>
            </a:r>
            <a:r>
              <a:rPr lang="en-US" altLang="ko-KR" dirty="0" err="1"/>
              <a:t>Arrays.sort</a:t>
            </a:r>
            <a:r>
              <a:rPr lang="en-US" altLang="ko-KR" dirty="0"/>
              <a:t>(</a:t>
            </a:r>
            <a:r>
              <a:rPr lang="en-US" altLang="ko-KR" dirty="0" err="1"/>
              <a:t>rosterAsArray</a:t>
            </a:r>
            <a:r>
              <a:rPr lang="en-US" altLang="ko-KR" dirty="0"/>
              <a:t>, Person::</a:t>
            </a:r>
            <a:r>
              <a:rPr lang="en-US" altLang="ko-KR" dirty="0" err="1"/>
              <a:t>compareByAge</a:t>
            </a:r>
            <a:r>
              <a:rPr lang="en-US" altLang="ko-KR" dirty="0"/>
              <a:t>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MethodReferencesTest.java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55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     class </a:t>
            </a:r>
            <a:r>
              <a:rPr lang="en-US" altLang="ko-KR" dirty="0" err="1"/>
              <a:t>ComparisonProvider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compareByName</a:t>
            </a:r>
            <a:r>
              <a:rPr lang="en-US" altLang="ko-KR" dirty="0"/>
              <a:t>(Person a, Person b) {</a:t>
            </a:r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a.getName</a:t>
            </a:r>
            <a:r>
              <a:rPr lang="en-US" altLang="ko-KR" dirty="0"/>
              <a:t>().</a:t>
            </a:r>
            <a:r>
              <a:rPr lang="en-US" altLang="ko-KR" dirty="0" err="1"/>
              <a:t>compareTo</a:t>
            </a:r>
            <a:r>
              <a:rPr lang="en-US" altLang="ko-KR" dirty="0"/>
              <a:t>(</a:t>
            </a:r>
            <a:r>
              <a:rPr lang="en-US" altLang="ko-KR" dirty="0" err="1"/>
              <a:t>b.getName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}         </a:t>
            </a:r>
          </a:p>
          <a:p>
            <a:r>
              <a:rPr lang="en-US" altLang="ko-KR" dirty="0"/>
              <a:t>            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compareByAge</a:t>
            </a:r>
            <a:r>
              <a:rPr lang="en-US" altLang="ko-KR" dirty="0"/>
              <a:t>(Person a, Person b) {</a:t>
            </a:r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a.getBirthday</a:t>
            </a:r>
            <a:r>
              <a:rPr lang="en-US" altLang="ko-KR" dirty="0"/>
              <a:t>().</a:t>
            </a:r>
            <a:r>
              <a:rPr lang="en-US" altLang="ko-KR" dirty="0" err="1"/>
              <a:t>compareTo</a:t>
            </a:r>
            <a:r>
              <a:rPr lang="en-US" altLang="ko-KR" dirty="0"/>
              <a:t>(</a:t>
            </a:r>
            <a:r>
              <a:rPr lang="en-US" altLang="ko-KR" dirty="0" err="1"/>
              <a:t>b.getBirthday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ComparisonProvider</a:t>
            </a:r>
            <a:r>
              <a:rPr lang="en-US" altLang="ko-KR" dirty="0"/>
              <a:t> </a:t>
            </a:r>
            <a:r>
              <a:rPr lang="en-US" altLang="ko-KR" dirty="0" err="1"/>
              <a:t>myComparisonProvider</a:t>
            </a:r>
            <a:r>
              <a:rPr lang="en-US" altLang="ko-KR" dirty="0"/>
              <a:t> = new </a:t>
            </a:r>
            <a:r>
              <a:rPr lang="en-US" altLang="ko-KR" dirty="0" err="1"/>
              <a:t>ComparisonProvider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Arrays.sort</a:t>
            </a:r>
            <a:r>
              <a:rPr lang="en-US" altLang="ko-KR" dirty="0"/>
              <a:t>(</a:t>
            </a:r>
            <a:r>
              <a:rPr lang="en-US" altLang="ko-KR" dirty="0" err="1"/>
              <a:t>rosterAsArray</a:t>
            </a:r>
            <a:r>
              <a:rPr lang="en-US" altLang="ko-KR" dirty="0"/>
              <a:t>, (a, b) -&gt; </a:t>
            </a:r>
            <a:r>
              <a:rPr lang="en-US" altLang="ko-KR" dirty="0" err="1"/>
              <a:t>myComparisonProvider.compareByAge</a:t>
            </a:r>
            <a:r>
              <a:rPr lang="en-US" altLang="ko-KR" dirty="0"/>
              <a:t>(a, b));</a:t>
            </a:r>
          </a:p>
          <a:p>
            <a:r>
              <a:rPr lang="en-US" altLang="ko-KR" dirty="0"/>
              <a:t>        //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참조 </a:t>
            </a:r>
          </a:p>
          <a:p>
            <a:r>
              <a:rPr lang="ko-KR" altLang="en-US" dirty="0"/>
              <a:t>        </a:t>
            </a:r>
            <a:r>
              <a:rPr lang="en-US" altLang="ko-KR" dirty="0" err="1"/>
              <a:t>Arrays.sort</a:t>
            </a:r>
            <a:r>
              <a:rPr lang="en-US" altLang="ko-KR" dirty="0"/>
              <a:t>(</a:t>
            </a:r>
            <a:r>
              <a:rPr lang="en-US" altLang="ko-KR" dirty="0" err="1"/>
              <a:t>rosterAsArray</a:t>
            </a:r>
            <a:r>
              <a:rPr lang="en-US" altLang="ko-KR" dirty="0"/>
              <a:t>, </a:t>
            </a:r>
            <a:r>
              <a:rPr lang="en-US" altLang="ko-KR" dirty="0" err="1"/>
              <a:t>myComparisonProvider</a:t>
            </a:r>
            <a:r>
              <a:rPr lang="en-US" altLang="ko-KR" dirty="0"/>
              <a:t>::</a:t>
            </a:r>
            <a:r>
              <a:rPr lang="en-US" altLang="ko-KR" dirty="0" err="1"/>
              <a:t>compareByName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MethodReferencesTest.java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13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       // </a:t>
            </a:r>
            <a:r>
              <a:rPr lang="ko-KR" altLang="en-US" dirty="0"/>
              <a:t>특별한 타입의 임의의 객체에 대한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참조     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String[] </a:t>
            </a:r>
            <a:r>
              <a:rPr lang="en-US" altLang="ko-KR" dirty="0" err="1"/>
              <a:t>stringArray</a:t>
            </a:r>
            <a:r>
              <a:rPr lang="en-US" altLang="ko-KR" dirty="0"/>
              <a:t> = { "Barbara", "James", "Mary", "John",</a:t>
            </a:r>
          </a:p>
          <a:p>
            <a:r>
              <a:rPr lang="en-US" altLang="ko-KR" dirty="0"/>
              <a:t>            "Patricia", "Robert", "Michael", "Linda" };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Arrays.sort</a:t>
            </a:r>
            <a:r>
              <a:rPr lang="en-US" altLang="ko-KR" dirty="0"/>
              <a:t>(</a:t>
            </a:r>
            <a:r>
              <a:rPr lang="en-US" altLang="ko-KR" dirty="0" err="1"/>
              <a:t>stringArray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             (</a:t>
            </a:r>
            <a:r>
              <a:rPr lang="en-US" altLang="ko-KR" dirty="0"/>
              <a:t>String str1, String str2) -&gt; { return str1.compareToIgnoreCase(str2);});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Arrays.sort</a:t>
            </a:r>
            <a:r>
              <a:rPr lang="en-US" altLang="ko-KR" dirty="0"/>
              <a:t>(</a:t>
            </a:r>
            <a:r>
              <a:rPr lang="en-US" altLang="ko-KR" dirty="0" err="1"/>
              <a:t>stringArray</a:t>
            </a:r>
            <a:r>
              <a:rPr lang="en-US" altLang="ko-KR" dirty="0"/>
              <a:t>, String::</a:t>
            </a:r>
            <a:r>
              <a:rPr lang="en-US" altLang="ko-KR" dirty="0" err="1"/>
              <a:t>compareToIgnoreCase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// </a:t>
            </a:r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호출하여 생성된 객체 반환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Set&lt;Person&gt; </a:t>
            </a:r>
            <a:r>
              <a:rPr lang="en-US" altLang="ko-KR" dirty="0" err="1"/>
              <a:t>rosterSetLambda</a:t>
            </a:r>
            <a:r>
              <a:rPr lang="en-US" altLang="ko-KR" dirty="0"/>
              <a:t> =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transferElements</a:t>
            </a:r>
            <a:r>
              <a:rPr lang="en-US" altLang="ko-KR" dirty="0"/>
              <a:t>(roster, () -&gt; { return new </a:t>
            </a:r>
            <a:r>
              <a:rPr lang="en-US" altLang="ko-KR" dirty="0" err="1"/>
              <a:t>HashSet</a:t>
            </a:r>
            <a:r>
              <a:rPr lang="en-US" altLang="ko-KR" dirty="0"/>
              <a:t>&lt;&gt;(); });</a:t>
            </a:r>
          </a:p>
          <a:p>
            <a:r>
              <a:rPr lang="en-US" altLang="ko-KR" dirty="0"/>
              <a:t>        // </a:t>
            </a:r>
            <a:r>
              <a:rPr lang="ko-KR" altLang="en-US" dirty="0" err="1"/>
              <a:t>생성자</a:t>
            </a:r>
            <a:r>
              <a:rPr lang="ko-KR" altLang="en-US" dirty="0"/>
              <a:t> 참조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Set&lt;Person&gt; </a:t>
            </a:r>
            <a:r>
              <a:rPr lang="en-US" altLang="ko-KR" dirty="0" err="1"/>
              <a:t>rosterSet</a:t>
            </a:r>
            <a:r>
              <a:rPr lang="en-US" altLang="ko-KR" dirty="0"/>
              <a:t> = </a:t>
            </a:r>
            <a:r>
              <a:rPr lang="en-US" altLang="ko-KR" dirty="0" err="1"/>
              <a:t>transferElements</a:t>
            </a:r>
            <a:r>
              <a:rPr lang="en-US" altLang="ko-KR" dirty="0"/>
              <a:t>(roster, </a:t>
            </a:r>
            <a:r>
              <a:rPr lang="en-US" altLang="ko-KR" dirty="0" err="1"/>
              <a:t>HashSet</a:t>
            </a:r>
            <a:r>
              <a:rPr lang="en-US" altLang="ko-KR" dirty="0"/>
              <a:t>::new);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("Printing </a:t>
            </a:r>
            <a:r>
              <a:rPr lang="en-US" altLang="ko-KR" dirty="0" err="1"/>
              <a:t>rosterSet</a:t>
            </a:r>
            <a:r>
              <a:rPr lang="en-US" altLang="ko-KR" dirty="0"/>
              <a:t>:");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rosterSet.stream</a:t>
            </a:r>
            <a:r>
              <a:rPr lang="en-US" altLang="ko-KR" dirty="0"/>
              <a:t>().</a:t>
            </a:r>
            <a:r>
              <a:rPr lang="en-US" altLang="ko-KR" dirty="0" err="1"/>
              <a:t>forEach</a:t>
            </a:r>
            <a:r>
              <a:rPr lang="en-US" altLang="ko-KR" dirty="0"/>
              <a:t>(p -&gt; </a:t>
            </a:r>
            <a:r>
              <a:rPr lang="en-US" altLang="ko-KR" dirty="0" err="1"/>
              <a:t>p.printPerson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MethodReferencesTest.java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138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후 기대효과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람다식에</a:t>
            </a:r>
            <a:r>
              <a:rPr lang="ko-KR" altLang="en-US" dirty="0"/>
              <a:t> 대하여 설명할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 작성된 코드를 </a:t>
            </a:r>
            <a:r>
              <a:rPr lang="ko-KR" altLang="en-US" dirty="0" err="1"/>
              <a:t>람다식을</a:t>
            </a:r>
            <a:r>
              <a:rPr lang="ko-KR" altLang="en-US" dirty="0"/>
              <a:t> 활용하여 좀 더 간결하고</a:t>
            </a:r>
            <a:r>
              <a:rPr lang="en-US" altLang="ko-KR" dirty="0"/>
              <a:t>, </a:t>
            </a:r>
            <a:r>
              <a:rPr lang="ko-KR" altLang="en-US" dirty="0"/>
              <a:t>읽기 쉬운 코드로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6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</a:pPr>
            <a:r>
              <a:rPr lang="ko-KR" altLang="en-US" dirty="0"/>
              <a:t>클래스와 비슷하지만 클라이언트가 접근할 수 있는 생성자가 없고</a:t>
            </a:r>
            <a:r>
              <a:rPr lang="en-US" altLang="ko-KR" dirty="0"/>
              <a:t>, </a:t>
            </a:r>
            <a:r>
              <a:rPr lang="ko-KR" altLang="en-US" dirty="0"/>
              <a:t>생성과 상속이 불가능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단순 열거뿐 아니라 </a:t>
            </a:r>
            <a:r>
              <a:rPr lang="en-US" altLang="ko-KR" dirty="0"/>
              <a:t>private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필드를 정의해서 사용할 수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문자열로의 변환이 쉬움 </a:t>
            </a:r>
            <a:r>
              <a:rPr lang="en-US" altLang="ko-KR" dirty="0"/>
              <a:t>: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같은 </a:t>
            </a:r>
            <a:r>
              <a:rPr lang="en-US" altLang="ko-KR" dirty="0" err="1"/>
              <a:t>enum</a:t>
            </a:r>
            <a:r>
              <a:rPr lang="ko-KR" altLang="en-US" dirty="0"/>
              <a:t>형에 대하여 동등연산자 </a:t>
            </a:r>
            <a:r>
              <a:rPr lang="en-US" altLang="ko-KR" dirty="0"/>
              <a:t>== </a:t>
            </a:r>
            <a:r>
              <a:rPr lang="ko-KR" altLang="en-US" dirty="0"/>
              <a:t>가 가능함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키워드 </a:t>
            </a:r>
            <a:r>
              <a:rPr lang="en-US" altLang="ko-KR" dirty="0" err="1"/>
              <a:t>enum</a:t>
            </a:r>
            <a:r>
              <a:rPr lang="ko-KR" altLang="en-US" dirty="0"/>
              <a:t>을 사용하기 때문에 구현의 의도가 열거임을 나타낼 수 있음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코드가 단순해짐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저장된 값들에 대한 순차 접근이 가능함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컴파일 시점에 형 안정성 제공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values(), </a:t>
            </a:r>
            <a:r>
              <a:rPr lang="en-US" altLang="ko-KR" dirty="0" err="1"/>
              <a:t>valueOf</a:t>
            </a:r>
            <a:r>
              <a:rPr lang="en-US" altLang="ko-KR" dirty="0"/>
              <a:t>(String </a:t>
            </a:r>
            <a:r>
              <a:rPr lang="en-US" altLang="ko-KR" dirty="0" err="1"/>
              <a:t>arg</a:t>
            </a:r>
            <a:r>
              <a:rPr lang="en-US" altLang="ko-KR" dirty="0"/>
              <a:t>), </a:t>
            </a:r>
            <a:r>
              <a:rPr lang="en-US" altLang="ko-KR" dirty="0" err="1"/>
              <a:t>valueOf</a:t>
            </a:r>
            <a:r>
              <a:rPr lang="en-US" altLang="ko-KR" dirty="0"/>
              <a:t>(Class&lt;T&gt; class, String </a:t>
            </a:r>
            <a:r>
              <a:rPr lang="en-US" altLang="ko-KR" dirty="0" err="1"/>
              <a:t>arg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name(), ordinal(), </a:t>
            </a:r>
            <a:r>
              <a:rPr lang="en-US" altLang="ko-KR" dirty="0" err="1"/>
              <a:t>compareTo</a:t>
            </a:r>
            <a:r>
              <a:rPr lang="en-US" altLang="ko-KR" dirty="0"/>
              <a:t>(E o), </a:t>
            </a:r>
            <a:r>
              <a:rPr lang="en-US" altLang="ko-KR" dirty="0" err="1"/>
              <a:t>equlas</a:t>
            </a:r>
            <a:r>
              <a:rPr lang="en-US" altLang="ko-KR" dirty="0"/>
              <a:t>()</a:t>
            </a: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7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EnumTest</a:t>
            </a:r>
            <a:r>
              <a:rPr lang="en-US" altLang="ko-KR" dirty="0"/>
              <a:t>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Day </a:t>
            </a:r>
            <a:r>
              <a:rPr lang="en-US" altLang="ko-KR" dirty="0" err="1"/>
              <a:t>day</a:t>
            </a:r>
            <a:r>
              <a:rPr lang="en-US" altLang="ko-KR" dirty="0"/>
              <a:t>;   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public </a:t>
            </a:r>
            <a:r>
              <a:rPr lang="en-US" altLang="ko-KR" dirty="0" err="1"/>
              <a:t>EnumTest</a:t>
            </a:r>
            <a:r>
              <a:rPr lang="en-US" altLang="ko-KR" dirty="0"/>
              <a:t>(Day day)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this.day</a:t>
            </a:r>
            <a:r>
              <a:rPr lang="en-US" altLang="ko-KR" dirty="0"/>
              <a:t> = day;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}   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public void </a:t>
            </a:r>
            <a:r>
              <a:rPr lang="en-US" altLang="ko-KR" dirty="0" err="1"/>
              <a:t>tellItLikeItIs</a:t>
            </a:r>
            <a:r>
              <a:rPr lang="en-US" altLang="ko-KR" dirty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switch (day)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case MONDAY: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("Mondays are bad.");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    break;                   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case FRIDAY: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("Fridays are better.");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    break;                        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case SATURDAY: case SUNDAY: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("Weekends are best.");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    break;                        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default: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("Midweek days are so-so.");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        break;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    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 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EnumTest.java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73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sz="1600" dirty="0"/>
              <a:t>   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firstDay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Day.MONDAY</a:t>
            </a:r>
            <a:r>
              <a:rPr lang="en-US" altLang="ko-KR" sz="1600" dirty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firstDay.tellItLikeItIs</a:t>
            </a:r>
            <a:r>
              <a:rPr lang="en-US" altLang="ko-KR" sz="1600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thirdDay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Day.WEDNESDAY</a:t>
            </a:r>
            <a:r>
              <a:rPr lang="en-US" altLang="ko-KR" sz="1600" dirty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thirdDay.tellItLikeItIs</a:t>
            </a:r>
            <a:r>
              <a:rPr lang="en-US" altLang="ko-KR" sz="1600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fifthDay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Day.FRIDAY</a:t>
            </a:r>
            <a:r>
              <a:rPr lang="en-US" altLang="ko-KR" sz="1600" dirty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fifthDay.tellItLikeItIs</a:t>
            </a:r>
            <a:r>
              <a:rPr lang="en-US" altLang="ko-KR" sz="1600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sixthDay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Day.SATURDAY</a:t>
            </a:r>
            <a:r>
              <a:rPr lang="en-US" altLang="ko-KR" sz="1600" dirty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sixthDay.tellItLikeItIs</a:t>
            </a:r>
            <a:r>
              <a:rPr lang="en-US" altLang="ko-KR" sz="1600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seventhDay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EnumTest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Day.SUNDAY</a:t>
            </a:r>
            <a:r>
              <a:rPr lang="en-US" altLang="ko-KR" sz="1600" dirty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seventhDay.tellItLikeItIs</a:t>
            </a:r>
            <a:r>
              <a:rPr lang="en-US" altLang="ko-KR" sz="1600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}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}</a:t>
            </a:r>
          </a:p>
          <a:p>
            <a:pPr>
              <a:buFont typeface="Arial" charset="0"/>
              <a:buNone/>
              <a:defRPr/>
            </a:pPr>
            <a:endParaRPr lang="en-US" altLang="ko-KR" sz="1600" dirty="0"/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public </a:t>
            </a:r>
            <a:r>
              <a:rPr lang="en-US" altLang="ko-KR" sz="1600" dirty="0" err="1"/>
              <a:t>enum</a:t>
            </a:r>
            <a:r>
              <a:rPr lang="en-US" altLang="ko-KR" sz="1600" dirty="0"/>
              <a:t> Day {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    SUNDAY, MONDAY, TUESDAY, WEDNESDAY, THURSDAY, FRIDAY, SATURDAY 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/>
              <a:t>}</a:t>
            </a:r>
          </a:p>
          <a:p>
            <a:pPr>
              <a:buFont typeface="Arial" charset="0"/>
              <a:buNone/>
              <a:defRPr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EnumTest.java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4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36A-650F-4ADA-A77E-A308BE12CD4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PlanetList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    MERCURY (3.303e+23, 2.4397e6),</a:t>
            </a:r>
          </a:p>
          <a:p>
            <a:pPr>
              <a:defRPr/>
            </a:pPr>
            <a:r>
              <a:rPr lang="en-US" altLang="ko-KR" dirty="0"/>
              <a:t>    VENUS   (4.869e+24, 6.0518e6),</a:t>
            </a:r>
          </a:p>
          <a:p>
            <a:pPr>
              <a:defRPr/>
            </a:pPr>
            <a:r>
              <a:rPr lang="en-US" altLang="ko-KR" dirty="0"/>
              <a:t>    EARTH   (5.976e+24, 6.37814e6),</a:t>
            </a:r>
          </a:p>
          <a:p>
            <a:pPr>
              <a:defRPr/>
            </a:pPr>
            <a:r>
              <a:rPr lang="en-US" altLang="ko-KR" dirty="0"/>
              <a:t>    MARS    (6.421e+23, 3.3972e6),</a:t>
            </a:r>
          </a:p>
          <a:p>
            <a:pPr>
              <a:defRPr/>
            </a:pPr>
            <a:r>
              <a:rPr lang="en-US" altLang="ko-KR" dirty="0"/>
              <a:t>    JUPITER (1.9e+27,   7.1492e7),</a:t>
            </a:r>
          </a:p>
          <a:p>
            <a:pPr>
              <a:defRPr/>
            </a:pPr>
            <a:r>
              <a:rPr lang="en-US" altLang="ko-KR" dirty="0"/>
              <a:t>    SATURN  (5.688e+26, 6.0268e7),</a:t>
            </a:r>
          </a:p>
          <a:p>
            <a:pPr>
              <a:defRPr/>
            </a:pPr>
            <a:r>
              <a:rPr lang="en-US" altLang="ko-KR" dirty="0"/>
              <a:t>    URANUS  (8.686e+25, 2.5559e7),</a:t>
            </a:r>
          </a:p>
          <a:p>
            <a:pPr>
              <a:defRPr/>
            </a:pPr>
            <a:r>
              <a:rPr lang="en-US" altLang="ko-KR" dirty="0"/>
              <a:t>    NEPTUNE (1.024e+26, 2.4746e7);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private final double mass;   // in kilograms</a:t>
            </a:r>
          </a:p>
          <a:p>
            <a:pPr>
              <a:defRPr/>
            </a:pPr>
            <a:r>
              <a:rPr lang="en-US" altLang="ko-KR" dirty="0"/>
              <a:t>    private final double radius; // in meters</a:t>
            </a:r>
          </a:p>
          <a:p>
            <a:pPr>
              <a:defRPr/>
            </a:pPr>
            <a:r>
              <a:rPr lang="en-US" altLang="ko-KR" dirty="0"/>
              <a:t>    Planet(double mass, double radius) {</a:t>
            </a:r>
          </a:p>
          <a:p>
            <a:pPr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this.mass</a:t>
            </a:r>
            <a:r>
              <a:rPr lang="en-US" altLang="ko-KR" dirty="0"/>
              <a:t> = mass;</a:t>
            </a:r>
          </a:p>
          <a:p>
            <a:pPr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this.radius</a:t>
            </a:r>
            <a:r>
              <a:rPr lang="en-US" altLang="ko-KR" dirty="0"/>
              <a:t> = radius;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r>
              <a:rPr lang="en-US" altLang="ko-KR" dirty="0"/>
              <a:t>    private double mass() { return mass; }</a:t>
            </a:r>
          </a:p>
          <a:p>
            <a:pPr>
              <a:defRPr/>
            </a:pPr>
            <a:r>
              <a:rPr lang="en-US" altLang="ko-KR" dirty="0"/>
              <a:t>    private double radius() { return radius; }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PlanetList.java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54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21844</TotalTime>
  <Words>4118</Words>
  <Application>Microsoft Office PowerPoint</Application>
  <PresentationFormat>와이드스크린</PresentationFormat>
  <Paragraphs>640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D2Coding</vt:lpstr>
      <vt:lpstr>맑은 고딕</vt:lpstr>
      <vt:lpstr>Arial</vt:lpstr>
      <vt:lpstr>Calibri</vt:lpstr>
      <vt:lpstr>Wingdings</vt:lpstr>
      <vt:lpstr>Office 테마</vt:lpstr>
      <vt:lpstr>열거형(enumeration)</vt:lpstr>
      <vt:lpstr>학습 개요</vt:lpstr>
      <vt:lpstr>enum type</vt:lpstr>
      <vt:lpstr>계속</vt:lpstr>
      <vt:lpstr>계속</vt:lpstr>
      <vt:lpstr>계속</vt:lpstr>
      <vt:lpstr>EnumTest.java</vt:lpstr>
      <vt:lpstr>EnumTest.java</vt:lpstr>
      <vt:lpstr>PlanetList.java</vt:lpstr>
      <vt:lpstr>계속</vt:lpstr>
      <vt:lpstr>결과</vt:lpstr>
      <vt:lpstr>java.util.Enumeration 인터페이스</vt:lpstr>
      <vt:lpstr>계속</vt:lpstr>
      <vt:lpstr>java.util.Iterator</vt:lpstr>
      <vt:lpstr>TesterIterator.java</vt:lpstr>
      <vt:lpstr>계속</vt:lpstr>
      <vt:lpstr>계속</vt:lpstr>
      <vt:lpstr>사용 후 기대 효과</vt:lpstr>
      <vt:lpstr>람다식 (Lambda Expression)</vt:lpstr>
      <vt:lpstr>학습 개요</vt:lpstr>
      <vt:lpstr>학습 개요</vt:lpstr>
      <vt:lpstr>람다식(Lambda Expression)</vt:lpstr>
      <vt:lpstr>계속</vt:lpstr>
      <vt:lpstr>람다식 기본 문법</vt:lpstr>
      <vt:lpstr>람다식 활용 </vt:lpstr>
      <vt:lpstr>계속</vt:lpstr>
      <vt:lpstr>Calculator.java</vt:lpstr>
      <vt:lpstr>람다식과 함수 인터페이스</vt:lpstr>
      <vt:lpstr>FuncInterface.java</vt:lpstr>
      <vt:lpstr>람다식에서 클래스 멤버 및 지역 변수 사용</vt:lpstr>
      <vt:lpstr>ThisInLambda.java</vt:lpstr>
      <vt:lpstr>계속</vt:lpstr>
      <vt:lpstr>LambdaLocalClass.java</vt:lpstr>
      <vt:lpstr>LambdaLocalInterface.java</vt:lpstr>
      <vt:lpstr>메소드 참조(Method References)</vt:lpstr>
      <vt:lpstr>계속</vt:lpstr>
      <vt:lpstr>계속</vt:lpstr>
      <vt:lpstr>java.util.function.ToIntFunction</vt:lpstr>
      <vt:lpstr>ToIntFunctionTest.java</vt:lpstr>
      <vt:lpstr>Person.java 1</vt:lpstr>
      <vt:lpstr>Person.java 2</vt:lpstr>
      <vt:lpstr>Person.java 3</vt:lpstr>
      <vt:lpstr>MethodReferencesTest.java 1</vt:lpstr>
      <vt:lpstr>MethodReferencesTest.java 2</vt:lpstr>
      <vt:lpstr>MethodReferencesTest.java 3</vt:lpstr>
      <vt:lpstr>MethodReferencesTest.java 4</vt:lpstr>
      <vt:lpstr>학습 후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blessyeg</cp:lastModifiedBy>
  <cp:revision>717</cp:revision>
  <dcterms:created xsi:type="dcterms:W3CDTF">2017-09-15T02:18:23Z</dcterms:created>
  <dcterms:modified xsi:type="dcterms:W3CDTF">2021-05-31T01:20:54Z</dcterms:modified>
</cp:coreProperties>
</file>