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98" r:id="rId13"/>
    <p:sldId id="299" r:id="rId14"/>
    <p:sldId id="300" r:id="rId15"/>
    <p:sldId id="301" r:id="rId16"/>
    <p:sldId id="303" r:id="rId17"/>
    <p:sldId id="302" r:id="rId18"/>
    <p:sldId id="304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307" r:id="rId29"/>
    <p:sldId id="305" r:id="rId30"/>
    <p:sldId id="306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85DB456-6E20-49B3-9359-A844002FE71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690622" y="1353254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21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2022-03-21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/>
        </p:nvCxnSpPr>
        <p:spPr>
          <a:xfrm>
            <a:off x="838200" y="801837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/>
        </p:nvCxnSpPr>
        <p:spPr>
          <a:xfrm>
            <a:off x="838200" y="801837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3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pPr/>
              <a:t>2022-03-21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89" r:id="rId4"/>
    <p:sldLayoutId id="2147483691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98B5F05-4BC4-4F2B-B042-979065AF8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ko-KR" altLang="en-US" dirty="0"/>
              <a:t>자바 소개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egyou@induk.ac.kr</a:t>
            </a:r>
          </a:p>
          <a:p>
            <a:r>
              <a:rPr lang="en-US" altLang="ko-KR" dirty="0"/>
              <a:t>lms.induk.ac.kr</a:t>
            </a:r>
          </a:p>
        </p:txBody>
      </p:sp>
    </p:spTree>
    <p:extLst>
      <p:ext uri="{BB962C8B-B14F-4D97-AF65-F5344CB8AC3E}">
        <p14:creationId xmlns:p14="http://schemas.microsoft.com/office/powerpoint/2010/main" val="223290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대표적인 범용</a:t>
            </a:r>
            <a:r>
              <a:rPr lang="en-US" altLang="ko-KR" dirty="0"/>
              <a:t>(general-purpose)</a:t>
            </a:r>
            <a:r>
              <a:rPr lang="ko-KR" altLang="en-US" dirty="0"/>
              <a:t> 객체지향 프로그래밍 언어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활용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 애플리케이션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개발에 활용되고 있으며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서버측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개발에 활용되고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669D92-5085-43DA-BD34-5ACF5579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등장 배경 및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1990</a:t>
            </a:r>
          </a:p>
          <a:p>
            <a:pPr lvl="1"/>
            <a:r>
              <a:rPr lang="ko-KR" altLang="en-US" dirty="0"/>
              <a:t>그린 프로젝트 </a:t>
            </a:r>
            <a:r>
              <a:rPr lang="en-US" altLang="ko-KR" dirty="0"/>
              <a:t>– Sun Microsystems</a:t>
            </a:r>
          </a:p>
          <a:p>
            <a:pPr lvl="2"/>
            <a:r>
              <a:rPr lang="ko-KR" altLang="en-US" dirty="0">
                <a:solidFill>
                  <a:schemeClr val="tx2"/>
                </a:solidFill>
              </a:rPr>
              <a:t>가전 제품들에 내장되는 소프트웨어를 효과적으로 개발</a:t>
            </a:r>
          </a:p>
          <a:p>
            <a:pPr lvl="2"/>
            <a:r>
              <a:rPr lang="ko-KR" altLang="en-US" dirty="0">
                <a:solidFill>
                  <a:schemeClr val="tx2"/>
                </a:solidFill>
              </a:rPr>
              <a:t>다양한 하드웨어 장비들에 대하여 작고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빠르고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효과적이며 </a:t>
            </a:r>
            <a:r>
              <a:rPr lang="ko-KR" altLang="en-US" dirty="0" err="1">
                <a:solidFill>
                  <a:schemeClr val="tx2"/>
                </a:solidFill>
              </a:rPr>
              <a:t>이식성이</a:t>
            </a:r>
            <a:r>
              <a:rPr lang="ko-KR" altLang="en-US" dirty="0">
                <a:solidFill>
                  <a:schemeClr val="tx2"/>
                </a:solidFill>
              </a:rPr>
              <a:t> 좋은 프로그래밍 언어에 대한 요구 증가</a:t>
            </a:r>
          </a:p>
          <a:p>
            <a:r>
              <a:rPr lang="en-US" altLang="ko-KR" dirty="0"/>
              <a:t>1991</a:t>
            </a:r>
          </a:p>
          <a:p>
            <a:pPr lvl="1"/>
            <a:r>
              <a:rPr lang="ko-KR" altLang="en-US" dirty="0"/>
              <a:t>객체지향 프로그래밍 언어</a:t>
            </a:r>
            <a:r>
              <a:rPr lang="en-US" altLang="ko-KR" dirty="0"/>
              <a:t>, </a:t>
            </a:r>
            <a:r>
              <a:rPr lang="ko-KR" altLang="en-US" dirty="0"/>
              <a:t>범용 프로그래밍 언어</a:t>
            </a:r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오크</a:t>
            </a:r>
            <a:r>
              <a:rPr lang="en-US" altLang="ko-KR" dirty="0"/>
              <a:t>(Oak)’ -&gt; </a:t>
            </a:r>
            <a:r>
              <a:rPr lang="ko-KR" altLang="en-US" dirty="0"/>
              <a:t>자바</a:t>
            </a:r>
            <a:r>
              <a:rPr lang="en-US" altLang="ko-KR" dirty="0"/>
              <a:t>(Java)</a:t>
            </a:r>
          </a:p>
          <a:p>
            <a:pPr lvl="1"/>
            <a:r>
              <a:rPr lang="en-US" altLang="ko-KR" dirty="0"/>
              <a:t>Write Once, Run anywhere</a:t>
            </a:r>
          </a:p>
          <a:p>
            <a:r>
              <a:rPr lang="en-US" altLang="ko-KR" dirty="0"/>
              <a:t>1995 - Sun World, Official Announced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86EF33-4812-40DF-93B5-2B61210F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0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13358-2F9C-4A47-A1C0-418FD4D6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D3116BA-C2AE-433F-8F64-38ADF661F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764254"/>
              </p:ext>
            </p:extLst>
          </p:nvPr>
        </p:nvGraphicFramePr>
        <p:xfrm>
          <a:off x="838200" y="865188"/>
          <a:ext cx="1051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30759564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984650892"/>
                    </a:ext>
                  </a:extLst>
                </a:gridCol>
                <a:gridCol w="6979920">
                  <a:extLst>
                    <a:ext uri="{9D8B030D-6E8A-4147-A177-3AD203B41FA5}">
                      <a16:colId xmlns:a16="http://schemas.microsoft.com/office/drawing/2014/main" val="697600581"/>
                    </a:ext>
                  </a:extLst>
                </a:gridCol>
              </a:tblGrid>
              <a:tr h="295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+mj-ea"/>
                          <a:ea typeface="+mj-ea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+mj-ea"/>
                          <a:ea typeface="+mj-ea"/>
                        </a:rPr>
                        <a:t>출시일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33200"/>
                  </a:ext>
                </a:extLst>
              </a:tr>
              <a:tr h="2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JDK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1.0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1996.01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203 classes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58156"/>
                  </a:ext>
                </a:extLst>
              </a:tr>
              <a:tr h="2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JDK 1.1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1997.02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503 classes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295751"/>
                  </a:ext>
                </a:extLst>
              </a:tr>
              <a:tr h="2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J2SE 1.2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1998.12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Playground, 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1520 classes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483817"/>
                  </a:ext>
                </a:extLst>
              </a:tr>
              <a:tr h="2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J2SE 1.3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2000.05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Kestrel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5258"/>
                  </a:ext>
                </a:extLst>
              </a:tr>
              <a:tr h="2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J2SE 1.4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2002.02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Merlin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667519"/>
                  </a:ext>
                </a:extLst>
              </a:tr>
              <a:tr h="549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J2SE 5.0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2004.09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Tiger, 3279 classes, 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2009.11 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공개 업데이트 종료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2015.04 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확장된 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272214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E7EDC-0884-4CCA-AB72-3A402B78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6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13358-2F9C-4A47-A1C0-418FD4D6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D3116BA-C2AE-433F-8F64-38ADF661F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718385"/>
              </p:ext>
            </p:extLst>
          </p:nvPr>
        </p:nvGraphicFramePr>
        <p:xfrm>
          <a:off x="838200" y="865188"/>
          <a:ext cx="10515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130759564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984650892"/>
                    </a:ext>
                  </a:extLst>
                </a:gridCol>
                <a:gridCol w="6263640">
                  <a:extLst>
                    <a:ext uri="{9D8B030D-6E8A-4147-A177-3AD203B41FA5}">
                      <a16:colId xmlns:a16="http://schemas.microsoft.com/office/drawing/2014/main" val="697600581"/>
                    </a:ext>
                  </a:extLst>
                </a:gridCol>
              </a:tblGrid>
              <a:tr h="351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+mj-ea"/>
                          <a:ea typeface="+mj-ea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+mj-ea"/>
                          <a:ea typeface="+mj-ea"/>
                        </a:rPr>
                        <a:t>출시일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33200"/>
                  </a:ext>
                </a:extLst>
              </a:tr>
              <a:tr h="35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Java SE 6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2006.12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Mustang, 3793 classes, ~ 2013.04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58156"/>
                  </a:ext>
                </a:extLst>
              </a:tr>
              <a:tr h="4495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Java SE 7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2011.07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Dolphin, 4024 classes, ~ 2015.04 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공개 업데이트 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295751"/>
                  </a:ext>
                </a:extLst>
              </a:tr>
              <a:tr h="1464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Java SE 8(LTS)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2014.03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Spider, 4240 classes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~ 2019.01 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오라클 기업용 과금</a:t>
                      </a:r>
                      <a:br>
                        <a:rPr lang="en-US" altLang="ko-KR" sz="2000" dirty="0">
                          <a:latin typeface="+mj-ea"/>
                          <a:ea typeface="+mj-ea"/>
                        </a:rPr>
                      </a:b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~ 2020.12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 오라클 개인용 공개 업데이트 지원</a:t>
                      </a:r>
                      <a:endParaRPr lang="en-US" altLang="ko-KR" sz="2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~ 2023.09 </a:t>
                      </a:r>
                      <a:r>
                        <a:rPr lang="en-US" altLang="ko-KR" sz="2000" dirty="0" err="1">
                          <a:latin typeface="+mj-ea"/>
                          <a:ea typeface="+mj-ea"/>
                        </a:rPr>
                        <a:t>AdoptOpenJDK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, 2023.06 Amazon </a:t>
                      </a:r>
                      <a:r>
                        <a:rPr lang="en-US" altLang="ko-KR" sz="2000" dirty="0" err="1">
                          <a:latin typeface="+mj-ea"/>
                          <a:ea typeface="+mj-ea"/>
                        </a:rPr>
                        <a:t>Corretto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공개 업데이트 지원</a:t>
                      </a:r>
                      <a:endParaRPr lang="en-US" altLang="ko-KR" sz="2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~ 2030.12 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확장 지원</a:t>
                      </a:r>
                      <a:br>
                        <a:rPr lang="en-US" altLang="ko-KR" sz="2000" dirty="0">
                          <a:latin typeface="+mj-ea"/>
                          <a:ea typeface="+mj-ea"/>
                        </a:rPr>
                      </a:b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Lambda Expression (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람다표현식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Method Reference (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메소드 참조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Stream (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스트림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Default Method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Optional</a:t>
                      </a:r>
                    </a:p>
                    <a:p>
                      <a:pPr latinLnBrk="1"/>
                      <a:r>
                        <a:rPr lang="en-US" altLang="ko-KR" sz="2000" dirty="0" err="1">
                          <a:latin typeface="+mj-ea"/>
                          <a:ea typeface="+mj-ea"/>
                        </a:rPr>
                        <a:t>Joda</a:t>
                      </a:r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 Time 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483817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D8B46F-B85C-423F-A0FA-7ED0721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13358-2F9C-4A47-A1C0-418FD4D6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D3116BA-C2AE-433F-8F64-38ADF661F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926280"/>
              </p:ext>
            </p:extLst>
          </p:nvPr>
        </p:nvGraphicFramePr>
        <p:xfrm>
          <a:off x="838200" y="865188"/>
          <a:ext cx="10515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130759564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984650892"/>
                    </a:ext>
                  </a:extLst>
                </a:gridCol>
                <a:gridCol w="6263640">
                  <a:extLst>
                    <a:ext uri="{9D8B030D-6E8A-4147-A177-3AD203B41FA5}">
                      <a16:colId xmlns:a16="http://schemas.microsoft.com/office/drawing/2014/main" val="697600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+mj-ea"/>
                          <a:ea typeface="+mj-ea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+mj-ea"/>
                          <a:ea typeface="+mj-ea"/>
                        </a:rPr>
                        <a:t>출시일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33200"/>
                  </a:ext>
                </a:extLst>
              </a:tr>
              <a:tr h="165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Java SE 9 ~ 10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2017.09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(2018.03)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~ 2018.03 (2018.09) OpenJDK</a:t>
                      </a:r>
                      <a:r>
                        <a:rPr lang="ko-KR" altLang="en-US" sz="2000" dirty="0">
                          <a:latin typeface="+mj-ea"/>
                          <a:ea typeface="+mj-ea"/>
                        </a:rPr>
                        <a:t>에서 공개 업데이트 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58156"/>
                  </a:ext>
                </a:extLst>
              </a:tr>
              <a:tr h="2404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Java SE 11(LTS)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2018.09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~ 2022.09 </a:t>
                      </a:r>
                      <a:r>
                        <a:rPr lang="en-US" altLang="ko-KR" sz="20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AdoptOpenJDK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2024.09 Amazon </a:t>
                      </a:r>
                      <a:r>
                        <a:rPr lang="en-US" altLang="ko-KR" sz="20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Corretto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공개 업데이트 지원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~ 2026.09 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확장 지원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483817"/>
                  </a:ext>
                </a:extLst>
              </a:tr>
              <a:tr h="165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Java SE 12~16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2019.03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(2021.03)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~ 2019.09 (2021.09) OpenJDK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에서 공개 업데이트 지원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5258"/>
                  </a:ext>
                </a:extLst>
              </a:tr>
              <a:tr h="165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Java SE 17(LTS)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+mj-ea"/>
                          <a:ea typeface="+mj-ea"/>
                        </a:rPr>
                        <a:t>2021.09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~ 2029.09 OpenJDK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에서 공개 업데이트 지원</a:t>
                      </a:r>
                      <a:b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애플릿 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제거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유사난수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생성기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향상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Sealed 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클래스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66751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40208E-CD51-4B50-A1C7-FB236604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51228-A39E-4097-8725-C69F38C453FB}"/>
              </a:ext>
            </a:extLst>
          </p:cNvPr>
          <p:cNvSpPr txBox="1"/>
          <p:nvPr/>
        </p:nvSpPr>
        <p:spPr>
          <a:xfrm>
            <a:off x="2080591" y="5992812"/>
            <a:ext cx="8342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참고</a:t>
            </a:r>
            <a:r>
              <a:rPr lang="en-US" altLang="ko-KR" sz="2400" dirty="0"/>
              <a:t>) </a:t>
            </a:r>
            <a:r>
              <a:rPr lang="ko-KR" altLang="en-US" sz="2400" dirty="0"/>
              <a:t>https://en.wikipedia.org/wiki/Java_version_history</a:t>
            </a:r>
          </a:p>
        </p:txBody>
      </p:sp>
    </p:spTree>
    <p:extLst>
      <p:ext uri="{BB962C8B-B14F-4D97-AF65-F5344CB8AC3E}">
        <p14:creationId xmlns:p14="http://schemas.microsoft.com/office/powerpoint/2010/main" val="3388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7E775-3B18-4D55-9D89-8D9337D3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 변화 </a:t>
            </a:r>
            <a:r>
              <a:rPr lang="en-US" altLang="ko-KR" dirty="0"/>
              <a:t>(Major changes)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B6F5E-7678-4815-B7AC-CCF95D8A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J2SE 5.0 </a:t>
            </a:r>
            <a:r>
              <a:rPr lang="ko-KR" altLang="en-US" dirty="0"/>
              <a:t>이전</a:t>
            </a:r>
            <a:endParaRPr lang="en-US" altLang="ko-KR" dirty="0"/>
          </a:p>
          <a:p>
            <a:pPr lvl="1"/>
            <a:r>
              <a:rPr lang="en-US" altLang="ko-KR" dirty="0" err="1"/>
              <a:t>strictfp</a:t>
            </a:r>
            <a:r>
              <a:rPr lang="ko-KR" altLang="en-US" dirty="0"/>
              <a:t> </a:t>
            </a:r>
            <a:r>
              <a:rPr lang="en-US" altLang="ko-KR" dirty="0"/>
              <a:t>keyword, Swing GUI API, JCF,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HotSpot</a:t>
            </a:r>
            <a:r>
              <a:rPr lang="ko-KR" altLang="en-US" dirty="0"/>
              <a:t> </a:t>
            </a:r>
            <a:r>
              <a:rPr lang="en-US" altLang="ko-KR" dirty="0"/>
              <a:t>JVM, JNDI</a:t>
            </a:r>
          </a:p>
          <a:p>
            <a:pPr lvl="1"/>
            <a:r>
              <a:rPr lang="en-US" altLang="ko-KR" dirty="0"/>
              <a:t>assert keyword, NIO, Logging API, Image I/O, Web Start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3C2221-CC88-4D2E-B85C-7ECB4998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2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36B1A-0D55-44A7-9DDB-3BEF2312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0F624-3BC5-42DD-A55F-301E5385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J2SE 5.0</a:t>
            </a:r>
          </a:p>
          <a:p>
            <a:pPr lvl="1"/>
            <a:r>
              <a:rPr lang="en-US" altLang="ko-KR" dirty="0"/>
              <a:t>Generics, Metadata,</a:t>
            </a:r>
            <a:r>
              <a:rPr lang="ko-KR" altLang="en-US" dirty="0"/>
              <a:t> </a:t>
            </a:r>
            <a:r>
              <a:rPr lang="en-US" altLang="ko-KR" dirty="0"/>
              <a:t>Autoboxing/unboxing, Enumerations, </a:t>
            </a:r>
            <a:r>
              <a:rPr lang="en-US" altLang="ko-KR" dirty="0" err="1"/>
              <a:t>Varargs</a:t>
            </a:r>
            <a:r>
              <a:rPr lang="en-US" altLang="ko-KR" dirty="0"/>
              <a:t>, Enhanced for each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6 : JDBC 4.0 </a:t>
            </a:r>
            <a:r>
              <a:rPr lang="ko-KR" altLang="en-US" dirty="0"/>
              <a:t>지원</a:t>
            </a:r>
            <a:r>
              <a:rPr lang="en-US" altLang="ko-KR" dirty="0"/>
              <a:t>, Many GUI </a:t>
            </a:r>
            <a:r>
              <a:rPr lang="ko-KR" altLang="en-US" dirty="0"/>
              <a:t>개선</a:t>
            </a:r>
            <a:endParaRPr lang="en-US" altLang="ko-KR" dirty="0"/>
          </a:p>
          <a:p>
            <a:pPr lvl="1"/>
            <a:r>
              <a:rPr lang="en-US" altLang="ko-KR" dirty="0"/>
              <a:t>7 : Strings</a:t>
            </a:r>
            <a:r>
              <a:rPr lang="ko-KR" altLang="en-US" dirty="0"/>
              <a:t> </a:t>
            </a:r>
            <a:r>
              <a:rPr lang="en-US" altLang="ko-KR" dirty="0"/>
              <a:t>in switch, try-resource, &lt;&gt;, Binary integer literals, </a:t>
            </a:r>
            <a:r>
              <a:rPr lang="ko-KR" altLang="en-US" dirty="0"/>
              <a:t>숫자 </a:t>
            </a:r>
            <a:r>
              <a:rPr lang="ko-KR" altLang="en-US" dirty="0" err="1"/>
              <a:t>리터럴에</a:t>
            </a:r>
            <a:r>
              <a:rPr lang="ko-KR" altLang="en-US" dirty="0"/>
              <a:t> 밑줄 허용</a:t>
            </a:r>
            <a:r>
              <a:rPr lang="en-US" altLang="ko-KR" dirty="0"/>
              <a:t>, </a:t>
            </a:r>
            <a:r>
              <a:rPr lang="ko-KR" altLang="en-US" dirty="0"/>
              <a:t>향상된 예외 유형 </a:t>
            </a:r>
            <a:r>
              <a:rPr lang="ko-KR" altLang="en-US" dirty="0" err="1"/>
              <a:t>체킹</a:t>
            </a:r>
            <a:r>
              <a:rPr lang="en-US" altLang="ko-KR" dirty="0"/>
              <a:t>, NIO File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E700D-4FA8-4DE0-8110-B51B6AE6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4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5C4D5-9DD4-4890-9FB6-27A29FFA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40B6E-0823-485F-AC0A-5E3FE2A0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SE </a:t>
            </a:r>
            <a:r>
              <a:rPr lang="en-US" altLang="ko-KR"/>
              <a:t>8 LTS</a:t>
            </a:r>
            <a:endParaRPr lang="en-US" altLang="ko-KR" dirty="0"/>
          </a:p>
          <a:p>
            <a:pPr lvl="1"/>
            <a:r>
              <a:rPr lang="en-US" altLang="ko-KR" dirty="0"/>
              <a:t>lambda expressions </a:t>
            </a:r>
            <a:r>
              <a:rPr lang="ko-KR" altLang="en-US" dirty="0"/>
              <a:t>지원</a:t>
            </a:r>
            <a:r>
              <a:rPr lang="en-US" altLang="ko-KR" dirty="0"/>
              <a:t>, </a:t>
            </a:r>
            <a:r>
              <a:rPr lang="en-US" altLang="ko-KR" dirty="0" err="1"/>
              <a:t>Nashorn</a:t>
            </a:r>
            <a:r>
              <a:rPr lang="en-US" altLang="ko-KR" dirty="0"/>
              <a:t> </a:t>
            </a:r>
            <a:r>
              <a:rPr lang="en-US" altLang="ko-KR" dirty="0" err="1"/>
              <a:t>Javascript</a:t>
            </a:r>
            <a:r>
              <a:rPr lang="en-US" altLang="ko-KR" dirty="0"/>
              <a:t> Engine </a:t>
            </a:r>
            <a:r>
              <a:rPr lang="ko-KR" altLang="en-US" dirty="0"/>
              <a:t>추가</a:t>
            </a:r>
            <a:r>
              <a:rPr lang="en-US" altLang="ko-KR" dirty="0"/>
              <a:t>, Date and time API, JavaFX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9 : Java</a:t>
            </a:r>
            <a:r>
              <a:rPr lang="ko-KR" altLang="en-US" dirty="0"/>
              <a:t> </a:t>
            </a:r>
            <a:r>
              <a:rPr lang="en-US" altLang="ko-KR" dirty="0"/>
              <a:t>Platform</a:t>
            </a:r>
            <a:r>
              <a:rPr lang="ko-KR" altLang="en-US" dirty="0"/>
              <a:t> </a:t>
            </a:r>
            <a:r>
              <a:rPr lang="en-US" altLang="ko-KR" dirty="0"/>
              <a:t>Module System, </a:t>
            </a:r>
            <a:r>
              <a:rPr lang="en-US" altLang="ko-KR" dirty="0" err="1"/>
              <a:t>JShell</a:t>
            </a:r>
            <a:r>
              <a:rPr lang="en-US" altLang="ko-KR" dirty="0"/>
              <a:t>(</a:t>
            </a:r>
            <a:r>
              <a:rPr lang="ko-KR" altLang="en-US" dirty="0"/>
              <a:t>자바 쉘</a:t>
            </a:r>
            <a:r>
              <a:rPr lang="en-US" altLang="ko-KR" dirty="0"/>
              <a:t>), </a:t>
            </a:r>
          </a:p>
          <a:p>
            <a:pPr lvl="1"/>
            <a:r>
              <a:rPr lang="en-US" altLang="ko-KR" dirty="0"/>
              <a:t>10 : Local-variable type inference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8463F-77D2-467B-972F-A45E96C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5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6DB2E-76F0-4031-89C7-FCCBF100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0868F-DCD6-4320-B097-F205B32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SE 11 LTS</a:t>
            </a:r>
          </a:p>
          <a:p>
            <a:pPr lvl="1"/>
            <a:r>
              <a:rPr lang="en-US" altLang="ko-KR" dirty="0"/>
              <a:t>Lambda</a:t>
            </a:r>
            <a:r>
              <a:rPr lang="ko-KR" altLang="en-US" dirty="0"/>
              <a:t>에서 </a:t>
            </a:r>
            <a:r>
              <a:rPr lang="en-US" altLang="ko-KR" dirty="0"/>
              <a:t>var </a:t>
            </a:r>
            <a:r>
              <a:rPr lang="ko-KR" altLang="en-US" dirty="0"/>
              <a:t>변수 사용 가능</a:t>
            </a:r>
            <a:r>
              <a:rPr lang="en-US" altLang="ko-KR" dirty="0"/>
              <a:t>, ZGC -</a:t>
            </a:r>
            <a:r>
              <a:rPr lang="ko-KR" altLang="en-US" dirty="0"/>
              <a:t>성능 향상된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r>
              <a:rPr lang="en-US" altLang="ko-KR" dirty="0"/>
              <a:t>, HTTP Client - HTTP/2 </a:t>
            </a:r>
            <a:r>
              <a:rPr lang="ko-KR" altLang="en-US" dirty="0"/>
              <a:t>지원</a:t>
            </a:r>
            <a:r>
              <a:rPr lang="en-US" altLang="ko-KR" dirty="0"/>
              <a:t>, TLS 1.3. </a:t>
            </a:r>
            <a:r>
              <a:rPr lang="ko-KR" altLang="en-US" dirty="0"/>
              <a:t>지원 </a:t>
            </a:r>
            <a:endParaRPr lang="en-US" altLang="ko-KR" dirty="0"/>
          </a:p>
          <a:p>
            <a:pPr lvl="1"/>
            <a:r>
              <a:rPr lang="en-US" altLang="ko-KR" dirty="0" err="1"/>
              <a:t>Nashorn</a:t>
            </a:r>
            <a:r>
              <a:rPr lang="en-US" altLang="ko-KR" dirty="0"/>
              <a:t> </a:t>
            </a:r>
            <a:r>
              <a:rPr lang="en-US" altLang="ko-KR" dirty="0" err="1"/>
              <a:t>Javascript</a:t>
            </a:r>
            <a:r>
              <a:rPr lang="en-US" altLang="ko-KR" dirty="0"/>
              <a:t> Engine </a:t>
            </a:r>
            <a:r>
              <a:rPr lang="ko-KR" altLang="en-US" dirty="0"/>
              <a:t>사용하지 않음</a:t>
            </a:r>
          </a:p>
          <a:p>
            <a:pPr lvl="1"/>
            <a:r>
              <a:rPr lang="en-US" altLang="ko-KR" dirty="0"/>
              <a:t>Web Start, Applets, JavaFX, </a:t>
            </a:r>
            <a:r>
              <a:rPr lang="en-US" altLang="ko-KR" dirty="0" err="1"/>
              <a:t>JavaEE</a:t>
            </a:r>
            <a:r>
              <a:rPr lang="en-US" altLang="ko-KR" dirty="0"/>
              <a:t> and CORBA </a:t>
            </a:r>
            <a:r>
              <a:rPr lang="ko-KR" altLang="en-US" dirty="0"/>
              <a:t>모듈 삭제 </a:t>
            </a:r>
            <a:endParaRPr lang="en-US" altLang="ko-KR" dirty="0"/>
          </a:p>
          <a:p>
            <a:r>
              <a:rPr lang="en-US" altLang="ko-KR" dirty="0"/>
              <a:t>Java SE 17 LTS</a:t>
            </a:r>
          </a:p>
          <a:p>
            <a:pPr lvl="1"/>
            <a:r>
              <a:rPr lang="ko-KR" altLang="en-US" dirty="0"/>
              <a:t>애플릿 </a:t>
            </a:r>
            <a:r>
              <a:rPr lang="en-US" altLang="ko-KR" dirty="0"/>
              <a:t>API </a:t>
            </a:r>
            <a:r>
              <a:rPr lang="ko-KR" altLang="en-US" dirty="0"/>
              <a:t>제거 </a:t>
            </a:r>
            <a:endParaRPr lang="en-US" altLang="ko-KR" dirty="0"/>
          </a:p>
          <a:p>
            <a:pPr lvl="1"/>
            <a:r>
              <a:rPr lang="ko-KR" altLang="en-US" dirty="0" err="1"/>
              <a:t>유사난수</a:t>
            </a:r>
            <a:r>
              <a:rPr lang="ko-KR" altLang="en-US" dirty="0"/>
              <a:t> </a:t>
            </a:r>
            <a:r>
              <a:rPr lang="ko-KR" altLang="en-US" dirty="0" err="1"/>
              <a:t>생성기</a:t>
            </a:r>
            <a:r>
              <a:rPr lang="ko-KR" altLang="en-US" dirty="0"/>
              <a:t> 향상</a:t>
            </a:r>
            <a:endParaRPr lang="en-US" altLang="ko-KR" dirty="0"/>
          </a:p>
          <a:p>
            <a:pPr lvl="1"/>
            <a:r>
              <a:rPr lang="en-US" altLang="ko-KR" dirty="0"/>
              <a:t>Sealed </a:t>
            </a:r>
            <a:r>
              <a:rPr lang="ko-KR" altLang="en-US" dirty="0"/>
              <a:t>클래스 기능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B5F6F-E590-492C-B369-75107C79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9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 동향 </a:t>
            </a:r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 Oracle)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97%</a:t>
            </a:r>
            <a:r>
              <a:rPr lang="ko-KR" altLang="en-US" dirty="0"/>
              <a:t>의 엔터프라이즈 데스크톱에서 </a:t>
            </a:r>
            <a:r>
              <a:rPr lang="en-US" altLang="ko-KR" dirty="0"/>
              <a:t>Java </a:t>
            </a:r>
            <a:r>
              <a:rPr lang="ko-KR" altLang="en-US" dirty="0"/>
              <a:t>실행</a:t>
            </a:r>
          </a:p>
          <a:p>
            <a:pPr lvl="1"/>
            <a:r>
              <a:rPr lang="ko-KR" altLang="en-US" dirty="0"/>
              <a:t>미국 내 </a:t>
            </a:r>
            <a:r>
              <a:rPr lang="en-US" altLang="ko-KR" dirty="0"/>
              <a:t>89%</a:t>
            </a:r>
            <a:r>
              <a:rPr lang="ko-KR" altLang="en-US" dirty="0"/>
              <a:t>의 데스크톱</a:t>
            </a:r>
            <a:r>
              <a:rPr lang="en-US" altLang="ko-KR" dirty="0"/>
              <a:t>(</a:t>
            </a:r>
            <a:r>
              <a:rPr lang="ko-KR" altLang="en-US" dirty="0"/>
              <a:t>또는 컴퓨터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Java </a:t>
            </a:r>
            <a:r>
              <a:rPr lang="ko-KR" altLang="en-US" dirty="0"/>
              <a:t>실행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개발자가 전세계적으로 </a:t>
            </a:r>
            <a:r>
              <a:rPr lang="en-US" altLang="ko-KR" dirty="0"/>
              <a:t>9</a:t>
            </a:r>
            <a:r>
              <a:rPr lang="ko-KR" altLang="en-US" dirty="0"/>
              <a:t>백만 명에 이름</a:t>
            </a:r>
          </a:p>
          <a:p>
            <a:pPr lvl="1"/>
            <a:r>
              <a:rPr lang="ko-KR" altLang="en-US" dirty="0"/>
              <a:t>개발자들이 가장 선호하는 기술</a:t>
            </a:r>
          </a:p>
          <a:p>
            <a:pPr lvl="1"/>
            <a:r>
              <a:rPr lang="ko-KR" altLang="en-US" dirty="0"/>
              <a:t>최상의 개발 플랫폼</a:t>
            </a:r>
          </a:p>
          <a:p>
            <a:pPr lvl="1"/>
            <a:r>
              <a:rPr lang="en-US" altLang="ko-KR" dirty="0"/>
              <a:t>30</a:t>
            </a:r>
            <a:r>
              <a:rPr lang="ko-KR" altLang="en-US" dirty="0"/>
              <a:t>억 대의 휴대 전화에서 </a:t>
            </a:r>
            <a:r>
              <a:rPr lang="en-US" altLang="ko-KR" dirty="0"/>
              <a:t>Java </a:t>
            </a:r>
            <a:r>
              <a:rPr lang="ko-KR" altLang="en-US" dirty="0"/>
              <a:t>실행</a:t>
            </a:r>
          </a:p>
          <a:p>
            <a:pPr lvl="1"/>
            <a:r>
              <a:rPr lang="en-US" altLang="ko-KR" dirty="0"/>
              <a:t>100%</a:t>
            </a:r>
            <a:r>
              <a:rPr lang="ko-KR" altLang="en-US" dirty="0"/>
              <a:t>의 블루레이 디스크 플레이어가 </a:t>
            </a:r>
            <a:r>
              <a:rPr lang="en-US" altLang="ko-KR" dirty="0"/>
              <a:t>Java</a:t>
            </a:r>
            <a:r>
              <a:rPr lang="ko-KR" altLang="en-US" dirty="0"/>
              <a:t>와 함께 제공됨</a:t>
            </a:r>
          </a:p>
          <a:p>
            <a:pPr lvl="1"/>
            <a:r>
              <a:rPr lang="en-US" altLang="ko-KR" dirty="0"/>
              <a:t>50</a:t>
            </a:r>
            <a:r>
              <a:rPr lang="ko-KR" altLang="en-US" dirty="0"/>
              <a:t>억 개의 </a:t>
            </a:r>
            <a:r>
              <a:rPr lang="en-US" altLang="ko-KR" dirty="0"/>
              <a:t>Java </a:t>
            </a:r>
            <a:r>
              <a:rPr lang="ko-KR" altLang="en-US" dirty="0"/>
              <a:t>카드가 사용 중임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2500</a:t>
            </a:r>
            <a:r>
              <a:rPr lang="ko-KR" altLang="en-US" dirty="0"/>
              <a:t>만 대의 </a:t>
            </a:r>
            <a:r>
              <a:rPr lang="en-US" altLang="ko-KR" dirty="0"/>
              <a:t>TV </a:t>
            </a:r>
            <a:r>
              <a:rPr lang="ko-KR" altLang="en-US" dirty="0"/>
              <a:t>장치에서 </a:t>
            </a:r>
            <a:r>
              <a:rPr lang="en-US" altLang="ko-KR" dirty="0"/>
              <a:t>Java </a:t>
            </a:r>
            <a:r>
              <a:rPr lang="ko-KR" altLang="en-US" dirty="0"/>
              <a:t>실행</a:t>
            </a:r>
          </a:p>
          <a:p>
            <a:pPr lvl="1"/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OEM</a:t>
            </a:r>
            <a:r>
              <a:rPr lang="ko-KR" altLang="en-US" dirty="0"/>
              <a:t>에서 </a:t>
            </a:r>
            <a:r>
              <a:rPr lang="en-US" altLang="ko-KR" dirty="0"/>
              <a:t>Java ME</a:t>
            </a:r>
            <a:r>
              <a:rPr lang="ko-KR" altLang="en-US" dirty="0"/>
              <a:t>를 제공함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7FFBDE-3487-4680-B838-E1028EF9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1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배경</a:t>
            </a:r>
          </a:p>
          <a:p>
            <a:pPr lvl="1"/>
            <a:r>
              <a:rPr lang="ko-KR" altLang="en-US" dirty="0"/>
              <a:t>인터넷과 무선 통신이 발전하고</a:t>
            </a:r>
            <a:r>
              <a:rPr lang="en-US" altLang="ko-KR" dirty="0"/>
              <a:t>, </a:t>
            </a:r>
            <a:r>
              <a:rPr lang="ko-KR" altLang="en-US" dirty="0"/>
              <a:t>웹과 </a:t>
            </a:r>
            <a:r>
              <a:rPr lang="ko-KR" altLang="en-US" dirty="0" err="1"/>
              <a:t>앱이</a:t>
            </a:r>
            <a:r>
              <a:rPr lang="ko-KR" altLang="en-US" dirty="0"/>
              <a:t> 널리 사용되면서 산업 전반에서 대표적인 범용 객체지향 프로그래밍 언어로 자바가 널리 활용되고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 목표</a:t>
            </a:r>
          </a:p>
          <a:p>
            <a:pPr lvl="1"/>
            <a:r>
              <a:rPr lang="ko-KR" altLang="en-US" dirty="0"/>
              <a:t>프로그래밍 관련 기본 용어와 개념</a:t>
            </a:r>
            <a:r>
              <a:rPr lang="en-US" altLang="ko-KR" dirty="0"/>
              <a:t>, </a:t>
            </a:r>
            <a:r>
              <a:rPr lang="ko-KR" altLang="en-US" dirty="0"/>
              <a:t>자바의 등장 배경과 특징에 대하여 학습한다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용어</a:t>
            </a:r>
          </a:p>
          <a:p>
            <a:pPr lvl="1"/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 err="1"/>
              <a:t>빌드</a:t>
            </a:r>
            <a:r>
              <a:rPr lang="en-US" altLang="ko-KR" dirty="0"/>
              <a:t>, </a:t>
            </a:r>
            <a:r>
              <a:rPr lang="ko-KR" altLang="en-US" dirty="0"/>
              <a:t>객체지향</a:t>
            </a:r>
            <a:r>
              <a:rPr lang="en-US" altLang="ko-KR" dirty="0"/>
              <a:t>(object-oriented), </a:t>
            </a:r>
            <a:r>
              <a:rPr lang="ko-KR" altLang="en-US" dirty="0"/>
              <a:t>플랫폼 독립성</a:t>
            </a:r>
            <a:r>
              <a:rPr lang="en-US" altLang="ko-KR" dirty="0"/>
              <a:t>(architecture neutral), </a:t>
            </a:r>
            <a:r>
              <a:rPr lang="ko-KR" altLang="en-US" dirty="0"/>
              <a:t>프로세스</a:t>
            </a:r>
            <a:r>
              <a:rPr lang="en-US" altLang="ko-KR" dirty="0"/>
              <a:t>(process), </a:t>
            </a:r>
            <a:r>
              <a:rPr lang="ko-KR" altLang="en-US" dirty="0" err="1"/>
              <a:t>스레드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DFA1A-3801-4FEC-A0C6-EA6A51EE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40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특징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</a:t>
            </a:r>
          </a:p>
          <a:p>
            <a:pPr>
              <a:defRPr/>
            </a:pPr>
            <a:r>
              <a:rPr lang="en-US" altLang="ko-KR" dirty="0"/>
              <a:t>object-oriented Language</a:t>
            </a:r>
          </a:p>
          <a:p>
            <a:pPr>
              <a:defRPr/>
            </a:pPr>
            <a:r>
              <a:rPr lang="en-US" altLang="ko-KR" dirty="0"/>
              <a:t>architecture neutral</a:t>
            </a:r>
          </a:p>
          <a:p>
            <a:pPr>
              <a:defRPr/>
            </a:pPr>
            <a:r>
              <a:rPr lang="en-US" altLang="ko-KR" dirty="0"/>
              <a:t>dynamic linking</a:t>
            </a:r>
          </a:p>
          <a:p>
            <a:pPr>
              <a:defRPr/>
            </a:pPr>
            <a:r>
              <a:rPr lang="en-US" altLang="ko-KR" dirty="0"/>
              <a:t>multithreading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ADF6EA-2AD0-4B65-AD86-373B80BF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2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특징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언어이다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 Pointer Operation (</a:t>
            </a:r>
            <a:r>
              <a:rPr lang="ko-KR" altLang="en-US" dirty="0"/>
              <a:t>포인터 연산이 없다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No Multiple Inheritance (</a:t>
            </a:r>
            <a:r>
              <a:rPr lang="ko-KR" altLang="en-US" dirty="0"/>
              <a:t>다중 상속을 지원하지 않기 때문에 모호성 발생을 줄일 수 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No Memory Management (</a:t>
            </a:r>
            <a:r>
              <a:rPr lang="ko-KR" altLang="en-US" dirty="0"/>
              <a:t>메모리 관리를 하지 않아도 </a:t>
            </a:r>
            <a:r>
              <a:rPr lang="en-US" altLang="ko-KR" dirty="0"/>
              <a:t>Garbage Collector</a:t>
            </a:r>
            <a:r>
              <a:rPr lang="ko-KR" altLang="en-US" dirty="0"/>
              <a:t>가 관리하여 견고</a:t>
            </a:r>
            <a:r>
              <a:rPr lang="en-US" altLang="ko-KR" dirty="0"/>
              <a:t>(robust)</a:t>
            </a:r>
            <a:r>
              <a:rPr lang="ko-KR" altLang="en-US" dirty="0"/>
              <a:t>하고 안전</a:t>
            </a:r>
            <a:r>
              <a:rPr lang="en-US" altLang="ko-KR" dirty="0"/>
              <a:t>(secure)</a:t>
            </a:r>
            <a:r>
              <a:rPr lang="ko-KR" altLang="en-US" dirty="0"/>
              <a:t>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11711-D6A3-461D-98A0-4CDBC04B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4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특징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객체지향 언어이다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2"/>
            <a:r>
              <a:rPr lang="ko-KR" altLang="en-US" dirty="0"/>
              <a:t>자료 추상화</a:t>
            </a:r>
            <a:r>
              <a:rPr lang="en-US" altLang="ko-KR" dirty="0"/>
              <a:t>(data abstraction) </a:t>
            </a:r>
            <a:r>
              <a:rPr lang="ko-KR" altLang="en-US" dirty="0"/>
              <a:t>기반으로 정보은닉</a:t>
            </a:r>
            <a:r>
              <a:rPr lang="en-US" altLang="ko-KR" dirty="0"/>
              <a:t>(Information Hiding)</a:t>
            </a:r>
            <a:r>
              <a:rPr lang="ko-KR" altLang="en-US" dirty="0"/>
              <a:t>을 제공하도록 하나의 단위로 구성하는 것</a:t>
            </a:r>
          </a:p>
          <a:p>
            <a:pPr lvl="1"/>
            <a:r>
              <a:rPr lang="ko-KR" altLang="en-US" dirty="0" err="1"/>
              <a:t>상속성</a:t>
            </a:r>
            <a:r>
              <a:rPr lang="en-US" altLang="ko-KR" dirty="0"/>
              <a:t>(Inheritance)</a:t>
            </a:r>
          </a:p>
          <a:p>
            <a:pPr lvl="2"/>
            <a:r>
              <a:rPr lang="ko-KR" altLang="en-US" dirty="0"/>
              <a:t>기존의 클래스가 가지고 있는 자료 구조와 연산을 기반으로 새로운 클래스를 정의하는 기능</a:t>
            </a:r>
          </a:p>
          <a:p>
            <a:pPr lvl="1"/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</a:p>
          <a:p>
            <a:pPr lvl="2"/>
            <a:r>
              <a:rPr lang="ko-KR" altLang="en-US" dirty="0"/>
              <a:t>적용되는 객체에 따라 연산의 의미가 달라지는 것을 의미한다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EE496-4C1A-495F-BBFC-3DE57514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4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특징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플랫폼 독립적</a:t>
            </a:r>
            <a:r>
              <a:rPr lang="en-US" altLang="ko-KR" dirty="0"/>
              <a:t>(architecture neutral)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Windows, Linux, Solaris, Mac </a:t>
            </a:r>
            <a:r>
              <a:rPr lang="ko-KR" altLang="en-US" dirty="0"/>
              <a:t>등 다양한 플랫폼 지원한다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WORA(Write Once Run Anywhere) : </a:t>
            </a:r>
            <a:r>
              <a:rPr lang="ko-KR" altLang="en-US" dirty="0"/>
              <a:t>플랫폼에 독립적인 코드를 생성하기 때문에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6F621-A686-4DAB-9D8E-8A49AF24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3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특징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동적 </a:t>
            </a:r>
            <a:r>
              <a:rPr lang="ko-KR" altLang="en-US" dirty="0" err="1"/>
              <a:t>링킹</a:t>
            </a:r>
            <a:r>
              <a:rPr lang="en-US" altLang="ko-KR" dirty="0"/>
              <a:t>(dynamic linking)</a:t>
            </a:r>
            <a:r>
              <a:rPr lang="ko-KR" altLang="en-US" dirty="0"/>
              <a:t>을 지원한다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링킹은</a:t>
            </a:r>
            <a:r>
              <a:rPr lang="ko-KR" altLang="en-US" dirty="0"/>
              <a:t> 실행에 필요한 라이브러리의 코드가 실행 파일에 포함된다</a:t>
            </a:r>
            <a:r>
              <a:rPr lang="en-US" altLang="ko-KR" dirty="0"/>
              <a:t>. </a:t>
            </a:r>
          </a:p>
          <a:p>
            <a:pPr lvl="2">
              <a:defRPr/>
            </a:pPr>
            <a:r>
              <a:rPr lang="ko-KR" altLang="en-US" dirty="0"/>
              <a:t>소스 뿐 아니라 라이브러리가 변경되어도 컴파일</a:t>
            </a:r>
            <a:r>
              <a:rPr lang="en-US" altLang="ko-KR" dirty="0"/>
              <a:t>-</a:t>
            </a:r>
            <a:r>
              <a:rPr lang="ko-KR" altLang="en-US" dirty="0" err="1"/>
              <a:t>링킹을</a:t>
            </a:r>
            <a:r>
              <a:rPr lang="ko-KR" altLang="en-US" dirty="0"/>
              <a:t> 다시 </a:t>
            </a:r>
            <a:r>
              <a:rPr lang="ko-KR" altLang="en-US" dirty="0" err="1"/>
              <a:t>수행해야한다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실행에 필요한 라이브러리에 대한 인터페이스 정보만 포함하여 코드를 생성한다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라이브러리가 변경되어도 컴파일을 다시 수행할 필요가 없다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라이브러리를 공유할 수 있기 때문에 자원을 절약할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2EF8FD-EFD6-4E56-990B-5D2A40EF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1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특징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멀티스레드를</a:t>
            </a:r>
            <a:r>
              <a:rPr lang="ko-KR" altLang="en-US" dirty="0"/>
              <a:t> 지원한다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멀티스레드</a:t>
            </a:r>
            <a:r>
              <a:rPr lang="en-US" altLang="ko-KR" dirty="0"/>
              <a:t>(multithread)</a:t>
            </a:r>
            <a:r>
              <a:rPr lang="ko-KR" altLang="en-US" dirty="0"/>
              <a:t>는 하나의 </a:t>
            </a:r>
            <a:r>
              <a:rPr lang="ko-KR" altLang="en-US" dirty="0" err="1"/>
              <a:t>프로세스안에</a:t>
            </a:r>
            <a:r>
              <a:rPr lang="ko-KR" altLang="en-US" dirty="0"/>
              <a:t> 다수의 </a:t>
            </a:r>
            <a:r>
              <a:rPr lang="ko-KR" altLang="en-US" dirty="0" err="1"/>
              <a:t>스레드가</a:t>
            </a:r>
            <a:r>
              <a:rPr lang="ko-KR" altLang="en-US" dirty="0"/>
              <a:t> 존재하는 것을 의미함</a:t>
            </a:r>
            <a:endParaRPr lang="en-US" altLang="ko-KR" dirty="0"/>
          </a:p>
          <a:p>
            <a:pPr lvl="1"/>
            <a:r>
              <a:rPr lang="ko-KR" altLang="en-US" dirty="0"/>
              <a:t>프로세스 </a:t>
            </a:r>
            <a:endParaRPr lang="en-US" altLang="ko-KR" dirty="0"/>
          </a:p>
          <a:p>
            <a:pPr lvl="2"/>
            <a:r>
              <a:rPr lang="ko-KR" altLang="en-US" dirty="0"/>
              <a:t>실행 중인 프로그램</a:t>
            </a:r>
            <a:r>
              <a:rPr lang="en-US" altLang="ko-KR" dirty="0"/>
              <a:t>, 1</a:t>
            </a:r>
            <a:r>
              <a:rPr lang="ko-KR" altLang="en-US" dirty="0"/>
              <a:t>개 이상의 </a:t>
            </a:r>
            <a:r>
              <a:rPr lang="ko-KR" altLang="en-US" dirty="0" err="1"/>
              <a:t>스레드</a:t>
            </a:r>
            <a:endParaRPr lang="ko-KR" altLang="en-US" dirty="0"/>
          </a:p>
          <a:p>
            <a:pPr lvl="1"/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경량</a:t>
            </a:r>
            <a:r>
              <a:rPr lang="en-US" altLang="ko-KR" dirty="0"/>
              <a:t>(light-weight) </a:t>
            </a:r>
            <a:r>
              <a:rPr lang="ko-KR" altLang="en-US" dirty="0"/>
              <a:t>프로세스라고도 하며</a:t>
            </a:r>
            <a:r>
              <a:rPr lang="en-US" altLang="ko-KR" dirty="0"/>
              <a:t>, </a:t>
            </a:r>
            <a:r>
              <a:rPr lang="ko-KR" altLang="en-US" dirty="0"/>
              <a:t>같은 프로세스에 포함된 </a:t>
            </a:r>
            <a:r>
              <a:rPr lang="ko-KR" altLang="en-US" dirty="0" err="1"/>
              <a:t>스레드들은</a:t>
            </a:r>
            <a:r>
              <a:rPr lang="ko-KR" altLang="en-US" dirty="0"/>
              <a:t> 메모리</a:t>
            </a:r>
            <a:r>
              <a:rPr lang="en-US" altLang="ko-KR" dirty="0"/>
              <a:t>, </a:t>
            </a:r>
            <a:r>
              <a:rPr lang="ko-KR" altLang="en-US" dirty="0"/>
              <a:t>상태 정보 등 다양한 자원을 공유하며</a:t>
            </a:r>
            <a:r>
              <a:rPr lang="en-US" altLang="ko-KR" dirty="0"/>
              <a:t>, </a:t>
            </a:r>
            <a:r>
              <a:rPr lang="ko-KR" altLang="en-US" dirty="0"/>
              <a:t>주소 공간을 공유한다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스레드</a:t>
            </a:r>
            <a:r>
              <a:rPr lang="ko-KR" altLang="en-US" dirty="0"/>
              <a:t> 간 통신이 용이하고</a:t>
            </a:r>
            <a:r>
              <a:rPr lang="en-US" altLang="ko-KR" dirty="0"/>
              <a:t>, </a:t>
            </a:r>
            <a:r>
              <a:rPr lang="ko-KR" altLang="en-US" dirty="0" err="1"/>
              <a:t>스레드간</a:t>
            </a:r>
            <a:r>
              <a:rPr lang="ko-KR" altLang="en-US" dirty="0"/>
              <a:t> 신속한 </a:t>
            </a:r>
            <a:r>
              <a:rPr lang="ko-KR" altLang="en-US" dirty="0" err="1"/>
              <a:t>컨텍스트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en-US" altLang="ko-KR" dirty="0"/>
              <a:t>(context switching)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C/C++</a:t>
            </a:r>
            <a:r>
              <a:rPr lang="ko-KR" altLang="en-US" dirty="0"/>
              <a:t>의 경우 운영체제 지원과 라이브러리가 필요함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178320-8F94-433A-9DA9-4E82932D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3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개념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컴파일러 </a:t>
            </a:r>
            <a:r>
              <a:rPr lang="en-US" altLang="ko-KR" dirty="0"/>
              <a:t>(javac.exe)</a:t>
            </a:r>
          </a:p>
          <a:p>
            <a:pPr lvl="1"/>
            <a:r>
              <a:rPr lang="ko-KR" altLang="en-US" dirty="0"/>
              <a:t>자바 소스 프로그램</a:t>
            </a:r>
            <a:r>
              <a:rPr lang="en-US" altLang="ko-KR" dirty="0"/>
              <a:t>(.java)</a:t>
            </a:r>
            <a:r>
              <a:rPr lang="ko-KR" altLang="en-US" dirty="0"/>
              <a:t>을 바이트코드</a:t>
            </a:r>
            <a:r>
              <a:rPr lang="en-US" altLang="ko-KR" dirty="0"/>
              <a:t>(Bytecode)</a:t>
            </a:r>
            <a:r>
              <a:rPr lang="ko-KR" altLang="en-US" dirty="0"/>
              <a:t>로 변환해주는 프로그램</a:t>
            </a:r>
          </a:p>
          <a:p>
            <a:pPr lvl="1"/>
            <a:r>
              <a:rPr lang="ko-KR" altLang="en-US" dirty="0"/>
              <a:t>바이트코드 </a:t>
            </a:r>
            <a:r>
              <a:rPr lang="en-US" altLang="ko-KR" dirty="0"/>
              <a:t>: </a:t>
            </a:r>
            <a:r>
              <a:rPr lang="ko-KR" altLang="en-US" dirty="0"/>
              <a:t>자바 가상 기계가 이해할 수 있는 기계 코드</a:t>
            </a:r>
          </a:p>
          <a:p>
            <a:r>
              <a:rPr lang="ko-KR" altLang="en-US" dirty="0"/>
              <a:t>자바 인터프리터</a:t>
            </a:r>
            <a:r>
              <a:rPr lang="en-US" altLang="ko-KR" dirty="0"/>
              <a:t>(java.exe)</a:t>
            </a:r>
          </a:p>
          <a:p>
            <a:pPr lvl="1"/>
            <a:r>
              <a:rPr lang="ko-KR" altLang="en-US" dirty="0"/>
              <a:t>바이트 코드</a:t>
            </a:r>
            <a:r>
              <a:rPr lang="en-US" altLang="ko-KR" dirty="0"/>
              <a:t>(.class)</a:t>
            </a:r>
            <a:r>
              <a:rPr lang="ko-KR" altLang="en-US" dirty="0"/>
              <a:t>를 해석해서 실행해주는 프로그램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5F7AB-5AC7-4C95-AD9E-6D63FF20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2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개념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가상 기계</a:t>
            </a:r>
            <a:r>
              <a:rPr lang="en-US" altLang="ko-KR" dirty="0"/>
              <a:t>(JVM, Java Virtual Machine)</a:t>
            </a:r>
          </a:p>
          <a:p>
            <a:pPr lvl="1"/>
            <a:r>
              <a:rPr lang="ko-KR" altLang="en-US" dirty="0"/>
              <a:t>바이트 코드를 기계어로 사용하는 가상 기계</a:t>
            </a:r>
          </a:p>
          <a:p>
            <a:pPr lvl="1"/>
            <a:r>
              <a:rPr lang="ko-KR" altLang="en-US" dirty="0"/>
              <a:t>구성</a:t>
            </a:r>
          </a:p>
          <a:p>
            <a:pPr lvl="2"/>
            <a:r>
              <a:rPr lang="ko-KR" altLang="en-US" dirty="0"/>
              <a:t>클래스 </a:t>
            </a:r>
            <a:r>
              <a:rPr lang="ko-KR" altLang="en-US" dirty="0" err="1"/>
              <a:t>로더</a:t>
            </a:r>
            <a:r>
              <a:rPr lang="en-US" altLang="ko-KR" dirty="0"/>
              <a:t>(class loader) : </a:t>
            </a:r>
            <a:r>
              <a:rPr lang="ko-KR" altLang="en-US" dirty="0"/>
              <a:t>실행시간에 클래스를 로딩한다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err="1"/>
              <a:t>java.lang.ClassLoader</a:t>
            </a:r>
            <a:endParaRPr lang="en-US" altLang="ko-KR" dirty="0"/>
          </a:p>
          <a:p>
            <a:pPr lvl="3"/>
            <a:r>
              <a:rPr lang="en-US" altLang="ko-KR" dirty="0" err="1"/>
              <a:t>JarFileClassLoader</a:t>
            </a:r>
            <a:r>
              <a:rPr lang="en-US" altLang="ko-KR" dirty="0"/>
              <a:t>, </a:t>
            </a:r>
            <a:r>
              <a:rPr lang="en-US" altLang="ko-KR" dirty="0" err="1"/>
              <a:t>NetworkClassLoader</a:t>
            </a:r>
            <a:r>
              <a:rPr lang="en-US" altLang="ko-KR" dirty="0"/>
              <a:t>, </a:t>
            </a:r>
            <a:r>
              <a:rPr lang="en-US" altLang="ko-KR" dirty="0" err="1"/>
              <a:t>AppletClassLoader</a:t>
            </a:r>
            <a:endParaRPr lang="en-US" altLang="ko-KR" dirty="0"/>
          </a:p>
          <a:p>
            <a:pPr lvl="2"/>
            <a:r>
              <a:rPr lang="ko-KR" altLang="en-US" dirty="0"/>
              <a:t>실행시간 데이터 영역</a:t>
            </a:r>
            <a:r>
              <a:rPr lang="en-US" altLang="ko-KR" dirty="0"/>
              <a:t>(runtime data area)</a:t>
            </a:r>
          </a:p>
          <a:p>
            <a:pPr lvl="2"/>
            <a:r>
              <a:rPr lang="ko-KR" altLang="en-US" dirty="0"/>
              <a:t>실행 엔진</a:t>
            </a:r>
            <a:r>
              <a:rPr lang="en-US" altLang="ko-KR" dirty="0"/>
              <a:t>(execution engine)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499469-3A0D-483E-8874-2974FAFF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52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F2574-8C65-4232-9C27-69982B8D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일반적인 프로그램과 자바 프로그램의 차이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72A60E-F02F-48C5-9D21-B75D7915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Google Shape;126;p25">
            <a:extLst>
              <a:ext uri="{FF2B5EF4-FFF2-40B4-BE49-F238E27FC236}">
                <a16:creationId xmlns:a16="http://schemas.microsoft.com/office/drawing/2014/main" id="{BFAD1920-D5C9-4369-9CFA-186A3FB7CBC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6537" y="1785144"/>
            <a:ext cx="6638925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07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3835-14C5-4B0D-801A-C0814718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일반적인 프로그램과 자바 프로그램의 차이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6AFC9-275C-4971-A6E1-65978A8D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Google Shape;133;p26">
            <a:extLst>
              <a:ext uri="{FF2B5EF4-FFF2-40B4-BE49-F238E27FC236}">
                <a16:creationId xmlns:a16="http://schemas.microsoft.com/office/drawing/2014/main" id="{A4D5D153-63A1-4F5C-AB9F-A7728DE0E92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5467" y="2061366"/>
            <a:ext cx="8721066" cy="2803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57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기본 용어</a:t>
            </a:r>
          </a:p>
          <a:p>
            <a:pPr lvl="1"/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</a:p>
          <a:p>
            <a:pPr lvl="1"/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 err="1"/>
              <a:t>링커</a:t>
            </a:r>
            <a:r>
              <a:rPr lang="en-US" altLang="ko-KR" dirty="0"/>
              <a:t>, </a:t>
            </a:r>
            <a:r>
              <a:rPr lang="ko-KR" altLang="en-US" dirty="0" err="1"/>
              <a:t>로더</a:t>
            </a:r>
            <a:endParaRPr lang="ko-KR" altLang="en-US" dirty="0"/>
          </a:p>
          <a:p>
            <a:r>
              <a:rPr lang="ko-KR" altLang="en-US" dirty="0"/>
              <a:t>자바의 등장 배경 및 발전</a:t>
            </a:r>
          </a:p>
          <a:p>
            <a:r>
              <a:rPr lang="ko-KR" altLang="en-US" dirty="0"/>
              <a:t>자바의 특징</a:t>
            </a:r>
          </a:p>
          <a:p>
            <a:r>
              <a:rPr lang="ko-KR" altLang="en-US" dirty="0"/>
              <a:t>자바 플랫폼 종류</a:t>
            </a:r>
          </a:p>
          <a:p>
            <a:r>
              <a:rPr lang="ko-KR" altLang="en-US" dirty="0"/>
              <a:t>자바 애플리케이션 종류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2A6F9-3B72-411A-862B-DD4C6049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5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9558E-0567-4CCE-8AC5-5BC76A5C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운영체제에 따른 자바 가상머신의 차이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89D1F-9BE5-414D-A552-B0A6B7E5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5" name="Google Shape;140;p27">
            <a:extLst>
              <a:ext uri="{FF2B5EF4-FFF2-40B4-BE49-F238E27FC236}">
                <a16:creationId xmlns:a16="http://schemas.microsoft.com/office/drawing/2014/main" id="{36703850-9C82-405C-AFAB-BE8DC987E21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5307" y="1576039"/>
            <a:ext cx="7379320" cy="3877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39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개념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5842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b="16428"/>
          <a:stretch/>
        </p:blipFill>
        <p:spPr>
          <a:xfrm>
            <a:off x="2592389" y="1303264"/>
            <a:ext cx="7007225" cy="4176464"/>
          </a:xfr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CDBD4-072E-40BB-AB6B-91D251BA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2364518" y="5597304"/>
            <a:ext cx="7462964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출처</a:t>
            </a:r>
            <a:r>
              <a:rPr lang="en-US" altLang="ko-KR" sz="18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http://www.oracle.com/webfolder/technetwork/tutorials/obe/</a:t>
            </a:r>
            <a:br>
              <a:rPr lang="en-US" altLang="ko-KR" sz="18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java/gc01/</a:t>
            </a:r>
            <a:r>
              <a:rPr lang="en-US" altLang="ko-KR" sz="18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index.html#overview</a:t>
            </a:r>
            <a:endParaRPr lang="ko-KR" altLang="en-US" sz="18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434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SE APIs</a:t>
            </a:r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APIs</a:t>
            </a:r>
          </a:p>
          <a:p>
            <a:r>
              <a:rPr lang="en-US" altLang="ko-KR" dirty="0"/>
              <a:t>JRE(Java Runtime Environment)</a:t>
            </a:r>
          </a:p>
          <a:p>
            <a:pPr lvl="1"/>
            <a:r>
              <a:rPr lang="ko-KR" altLang="en-US" dirty="0"/>
              <a:t>자바 실행 환경 </a:t>
            </a:r>
            <a:r>
              <a:rPr lang="en-US" altLang="ko-KR" dirty="0"/>
              <a:t>: JVM, Java SE APIs Deployment</a:t>
            </a:r>
          </a:p>
          <a:p>
            <a:r>
              <a:rPr lang="en-US" altLang="ko-KR" dirty="0"/>
              <a:t>JDK(Java Development Kit)</a:t>
            </a:r>
          </a:p>
          <a:p>
            <a:pPr lvl="1"/>
            <a:r>
              <a:rPr lang="ko-KR" altLang="en-US" dirty="0"/>
              <a:t>자바 개발 환경 </a:t>
            </a:r>
            <a:r>
              <a:rPr lang="en-US" altLang="ko-KR" dirty="0"/>
              <a:t>: JRE,  Development Tools, Tool APIs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D8467D-B9EA-48AB-B582-DE316463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36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pic>
        <p:nvPicPr>
          <p:cNvPr id="38915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4" y="894523"/>
            <a:ext cx="8827197" cy="5130438"/>
          </a:xfr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AE0521-EB60-46E5-8375-AFBCEF9B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62224" y="6115875"/>
            <a:ext cx="1415223" cy="358575"/>
          </a:xfrm>
          <a:prstGeom prst="rect">
            <a:avLst/>
          </a:prstGeom>
          <a:solidFill>
            <a:srgbClr val="BDD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windows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8599" y="6115875"/>
            <a:ext cx="1415223" cy="358575"/>
          </a:xfrm>
          <a:prstGeom prst="rect">
            <a:avLst/>
          </a:prstGeom>
          <a:solidFill>
            <a:srgbClr val="BDD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3387" y="6115875"/>
            <a:ext cx="1415223" cy="358575"/>
          </a:xfrm>
          <a:prstGeom prst="rect">
            <a:avLst/>
          </a:prstGeom>
          <a:solidFill>
            <a:srgbClr val="BDD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mac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6587" y="6115875"/>
            <a:ext cx="1415223" cy="358575"/>
          </a:xfrm>
          <a:prstGeom prst="rect">
            <a:avLst/>
          </a:prstGeom>
          <a:solidFill>
            <a:srgbClr val="BDD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solaris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48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 동작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자바 소스 프로그램은 클래스들로 구성된다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자바 소스 프로그램은 </a:t>
            </a:r>
            <a:r>
              <a:rPr lang="en-US" altLang="ko-KR" dirty="0"/>
              <a:t>.java </a:t>
            </a:r>
            <a:r>
              <a:rPr lang="ko-KR" altLang="en-US" dirty="0" err="1"/>
              <a:t>확장자를</a:t>
            </a:r>
            <a:r>
              <a:rPr lang="ko-KR" altLang="en-US" dirty="0"/>
              <a:t> 가지는 파일이고</a:t>
            </a:r>
            <a:r>
              <a:rPr lang="en-US" altLang="ko-KR" dirty="0"/>
              <a:t>, </a:t>
            </a:r>
            <a:r>
              <a:rPr lang="ko-KR" altLang="en-US" dirty="0"/>
              <a:t>하드 디스크에 저장된다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자바 소스프로그램을 </a:t>
            </a:r>
            <a:r>
              <a:rPr lang="ko-KR" altLang="en-US" dirty="0" err="1"/>
              <a:t>컴파일하면</a:t>
            </a:r>
            <a:r>
              <a:rPr lang="ko-KR" altLang="en-US" dirty="0"/>
              <a:t> 바이트코드</a:t>
            </a:r>
            <a:r>
              <a:rPr lang="en-US" altLang="ko-KR" dirty="0"/>
              <a:t>(</a:t>
            </a:r>
            <a:r>
              <a:rPr lang="en-US" altLang="ko-KR" dirty="0" err="1"/>
              <a:t>bytecode</a:t>
            </a:r>
            <a:r>
              <a:rPr lang="en-US" altLang="ko-KR" dirty="0"/>
              <a:t>)</a:t>
            </a:r>
            <a:r>
              <a:rPr lang="ko-KR" altLang="en-US" dirty="0"/>
              <a:t>가 생성된다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바이트코드는 </a:t>
            </a:r>
            <a:r>
              <a:rPr lang="en-US" altLang="ko-KR" dirty="0"/>
              <a:t>.class </a:t>
            </a:r>
            <a:r>
              <a:rPr lang="ko-KR" altLang="en-US" dirty="0" err="1"/>
              <a:t>확장자를</a:t>
            </a:r>
            <a:r>
              <a:rPr lang="ko-KR" altLang="en-US" dirty="0"/>
              <a:t> 가지는 파일이고</a:t>
            </a:r>
            <a:r>
              <a:rPr lang="en-US" altLang="ko-KR" dirty="0"/>
              <a:t>, </a:t>
            </a:r>
            <a:r>
              <a:rPr lang="ko-KR" altLang="en-US" dirty="0"/>
              <a:t>하드 디스크에 저장된다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JVM</a:t>
            </a:r>
            <a:r>
              <a:rPr lang="ko-KR" altLang="en-US" dirty="0"/>
              <a:t>상에서 </a:t>
            </a:r>
            <a:r>
              <a:rPr lang="en-US" altLang="ko-KR" dirty="0"/>
              <a:t>java.exe</a:t>
            </a:r>
            <a:r>
              <a:rPr lang="ko-KR" altLang="en-US" dirty="0"/>
              <a:t>에 의해 인터프리터 방식으로 동작한다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자바 프로세스</a:t>
            </a:r>
            <a:r>
              <a:rPr lang="en-US" altLang="ko-KR" dirty="0"/>
              <a:t>(</a:t>
            </a:r>
            <a:r>
              <a:rPr lang="ko-KR" altLang="en-US" dirty="0"/>
              <a:t>실행 중인 프로그램</a:t>
            </a:r>
            <a:r>
              <a:rPr lang="en-US" altLang="ko-KR" dirty="0"/>
              <a:t>)</a:t>
            </a:r>
            <a:r>
              <a:rPr lang="ko-KR" altLang="en-US" dirty="0"/>
              <a:t>는 하나 이상의 스레드로 구성된다</a:t>
            </a:r>
            <a:r>
              <a:rPr lang="en-US" altLang="ko-KR" dirty="0"/>
              <a:t>. </a:t>
            </a:r>
            <a:r>
              <a:rPr lang="ko-KR" altLang="en-US" dirty="0"/>
              <a:t>메모리에 적재된 객체들이 상호작용하면서 주어진 문제를 해결한다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하나의 </a:t>
            </a:r>
            <a:r>
              <a:rPr lang="ko-KR" altLang="en-US" dirty="0" err="1"/>
              <a:t>스레드안에는</a:t>
            </a:r>
            <a:r>
              <a:rPr lang="ko-KR" altLang="en-US" dirty="0"/>
              <a:t> 다수의 객체들이 존재할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69770D-03EF-457C-8A26-F9FCAEDE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0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플랫폼의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Java SE</a:t>
            </a:r>
          </a:p>
          <a:p>
            <a:pPr lvl="1">
              <a:defRPr/>
            </a:pPr>
            <a:r>
              <a:rPr lang="ko-KR" altLang="en-US" dirty="0"/>
              <a:t>데스크톱에서 실행되는 애플리케이션을 작성할 때 사용되는 자바 플랫폼을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Java™ SE 17 LTS</a:t>
            </a:r>
          </a:p>
          <a:p>
            <a:pPr lvl="2">
              <a:defRPr/>
            </a:pPr>
            <a:r>
              <a:rPr lang="en-US" altLang="ko-KR" dirty="0"/>
              <a:t>JDK 11 (Java™ SE Development Kit 11)</a:t>
            </a:r>
          </a:p>
          <a:p>
            <a:pPr lvl="2">
              <a:defRPr/>
            </a:pPr>
            <a:r>
              <a:rPr lang="en-US" altLang="ko-KR" dirty="0"/>
              <a:t>JRE 8 (Java™ SE Runtime Environment 8)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223977-1AA0-4872-9FA5-FD467076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53705"/>
              </p:ext>
            </p:extLst>
          </p:nvPr>
        </p:nvGraphicFramePr>
        <p:xfrm>
          <a:off x="1638704" y="3888861"/>
          <a:ext cx="9715096" cy="2103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7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Platform/Product</a:t>
                      </a:r>
                    </a:p>
                  </a:txBody>
                  <a:tcPr marL="57144" marR="57144" marT="57159" marB="5715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Full Name</a:t>
                      </a:r>
                    </a:p>
                  </a:txBody>
                  <a:tcPr marL="57144" marR="57144" marT="57159" marB="5715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Abbreviation</a:t>
                      </a:r>
                    </a:p>
                  </a:txBody>
                  <a:tcPr marL="57144" marR="57144" marT="57159" marB="57159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7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/>
                          <a:ea typeface="나눔고딕"/>
                        </a:rPr>
                        <a:t>Platform name</a:t>
                      </a:r>
                    </a:p>
                  </a:txBody>
                  <a:tcPr marL="57144" marR="57144" marT="57159" marB="5715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Java™ Platform Standard Edition 11</a:t>
                      </a:r>
                    </a:p>
                  </a:txBody>
                  <a:tcPr marL="57144" marR="57144" marT="57159" marB="5715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Java™ SE 11</a:t>
                      </a:r>
                    </a:p>
                  </a:txBody>
                  <a:tcPr marL="57144" marR="57144" marT="57159" marB="57159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Product that implements the platform</a:t>
                      </a:r>
                    </a:p>
                  </a:txBody>
                  <a:tcPr marL="57144" marR="57144" marT="57159" marB="5715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Java™ SE Development Kit 11</a:t>
                      </a:r>
                    </a:p>
                  </a:txBody>
                  <a:tcPr marL="57144" marR="57144" marT="57159" marB="5715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JDK™ 11</a:t>
                      </a:r>
                    </a:p>
                  </a:txBody>
                  <a:tcPr marL="57144" marR="57144" marT="57159" marB="57159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0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Product that implements the platform</a:t>
                      </a:r>
                    </a:p>
                  </a:txBody>
                  <a:tcPr marL="57144" marR="57144" marT="57159" marB="57159" anchor="ctr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effectLst/>
                          <a:latin typeface="arial"/>
                          <a:ea typeface="나눔고딕"/>
                        </a:rPr>
                        <a:t>Java™ SE Runtime Environment 8</a:t>
                      </a:r>
                    </a:p>
                  </a:txBody>
                  <a:tcPr marL="57144" marR="57144" marT="57159" marB="5715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/>
                          <a:ea typeface="나눔고딕"/>
                        </a:rPr>
                        <a:t>JRE™ 8</a:t>
                      </a:r>
                    </a:p>
                  </a:txBody>
                  <a:tcPr marL="57144" marR="57144" marT="57159" marB="57159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9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Jave</a:t>
            </a:r>
            <a:r>
              <a:rPr lang="en-US" altLang="ko-KR" dirty="0"/>
              <a:t> EE -&gt; Jakarta EE</a:t>
            </a:r>
          </a:p>
          <a:p>
            <a:pPr lvl="1"/>
            <a:r>
              <a:rPr lang="ko-KR" altLang="en-US" dirty="0"/>
              <a:t>기업용 애플리케이션을 작성하는데 필요한 분산 객체</a:t>
            </a:r>
            <a:r>
              <a:rPr lang="en-US" altLang="ko-KR" dirty="0"/>
              <a:t>, </a:t>
            </a:r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높은 이식성과 같은 기능을 지원하는 자바 플랫폼을 의미한다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Java™ EE 8 SDK, Jakarta EE 8, Jakarta EE 9, Jakarta EE 10</a:t>
            </a:r>
          </a:p>
          <a:p>
            <a:r>
              <a:rPr lang="en-US" altLang="ko-KR" dirty="0"/>
              <a:t>Java ME</a:t>
            </a:r>
          </a:p>
          <a:p>
            <a:pPr lvl="1"/>
            <a:r>
              <a:rPr lang="ko-KR" altLang="en-US" dirty="0" err="1"/>
              <a:t>모바일</a:t>
            </a:r>
            <a:r>
              <a:rPr lang="ko-KR" altLang="en-US" dirty="0"/>
              <a:t> 기기</a:t>
            </a:r>
            <a:r>
              <a:rPr lang="en-US" altLang="ko-KR" dirty="0"/>
              <a:t>, </a:t>
            </a:r>
            <a:r>
              <a:rPr lang="ko-KR" altLang="en-US" dirty="0" err="1"/>
              <a:t>임베디드</a:t>
            </a:r>
            <a:r>
              <a:rPr lang="ko-KR" altLang="en-US" dirty="0"/>
              <a:t> 장치</a:t>
            </a:r>
            <a:r>
              <a:rPr lang="en-US" altLang="ko-KR" dirty="0"/>
              <a:t>, TV, Java Card </a:t>
            </a:r>
            <a:r>
              <a:rPr lang="ko-KR" altLang="en-US" dirty="0"/>
              <a:t>등에서 동작하는 애플리케이션을 작성할 때 사용되는 자바 플랫폼을 의미한다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Java™ ME 8.3 SDK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892A1-CF5D-4668-947D-EBAF3822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54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애플리케이션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데스크톱 애플리케이션</a:t>
            </a:r>
          </a:p>
          <a:p>
            <a:pPr lvl="1"/>
            <a:r>
              <a:rPr lang="en-US" altLang="ko-KR" dirty="0"/>
              <a:t>JRE</a:t>
            </a:r>
            <a:r>
              <a:rPr lang="ko-KR" altLang="en-US" dirty="0"/>
              <a:t>가 설치되어 있는 환경에서 실행이 가능한 애플리케이션</a:t>
            </a:r>
          </a:p>
          <a:p>
            <a:pPr lvl="1"/>
            <a:r>
              <a:rPr lang="ko-KR" altLang="en-US" dirty="0"/>
              <a:t>로컬의 모든 자원을 활용할 수 있음</a:t>
            </a:r>
          </a:p>
          <a:p>
            <a:r>
              <a:rPr lang="ko-KR" altLang="en-US" dirty="0" err="1"/>
              <a:t>서블릿</a:t>
            </a:r>
            <a:endParaRPr lang="ko-KR" altLang="en-US" dirty="0"/>
          </a:p>
          <a:p>
            <a:pPr lvl="1"/>
            <a:r>
              <a:rPr lang="ko-KR" altLang="en-US" dirty="0"/>
              <a:t>서버에서 실행되는 애플리케이션</a:t>
            </a:r>
            <a:r>
              <a:rPr lang="en-US" altLang="ko-KR" dirty="0"/>
              <a:t>, </a:t>
            </a:r>
            <a:r>
              <a:rPr lang="ko-KR" altLang="en-US" dirty="0"/>
              <a:t>웹 애플리케이션이라고 함</a:t>
            </a:r>
          </a:p>
          <a:p>
            <a:pPr>
              <a:defRPr/>
            </a:pPr>
            <a:r>
              <a:rPr lang="ko-KR" altLang="en-US" dirty="0"/>
              <a:t>모바일 애플리케이션</a:t>
            </a:r>
            <a:r>
              <a:rPr lang="en-US" altLang="ko-KR" dirty="0"/>
              <a:t>, </a:t>
            </a:r>
            <a:r>
              <a:rPr lang="ko-KR" altLang="en-US" dirty="0"/>
              <a:t>앱</a:t>
            </a:r>
          </a:p>
          <a:p>
            <a:pPr lvl="1">
              <a:defRPr/>
            </a:pPr>
            <a:r>
              <a:rPr lang="ko-KR" altLang="en-US" dirty="0"/>
              <a:t>임베디드 기기</a:t>
            </a:r>
            <a:r>
              <a:rPr lang="en-US" altLang="ko-KR" dirty="0"/>
              <a:t>, </a:t>
            </a:r>
            <a:r>
              <a:rPr lang="ko-KR" altLang="en-US" dirty="0"/>
              <a:t>휴대폰</a:t>
            </a:r>
            <a:r>
              <a:rPr lang="en-US" altLang="ko-KR" dirty="0"/>
              <a:t>, </a:t>
            </a:r>
            <a:r>
              <a:rPr lang="ko-KR" altLang="en-US" dirty="0"/>
              <a:t>스마트폰 등에서 실행되는 애플리케이션</a:t>
            </a:r>
          </a:p>
          <a:p>
            <a:pPr lvl="1">
              <a:defRPr/>
            </a:pPr>
            <a:r>
              <a:rPr lang="ko-KR" altLang="en-US" dirty="0"/>
              <a:t>안드로이드</a:t>
            </a:r>
            <a:r>
              <a:rPr lang="en-US" altLang="ko-KR" dirty="0"/>
              <a:t>(</a:t>
            </a:r>
            <a:r>
              <a:rPr lang="ko-KR" altLang="en-US" dirty="0"/>
              <a:t>자바 기반 모바일 플랫폼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'Dalvik'</a:t>
            </a:r>
            <a:r>
              <a:rPr lang="ko-KR" altLang="en-US" dirty="0"/>
              <a:t>이라는 자바 가상 </a:t>
            </a:r>
            <a:r>
              <a:rPr lang="ko-KR" altLang="en-US" dirty="0" err="1"/>
              <a:t>머신을</a:t>
            </a:r>
            <a:r>
              <a:rPr lang="ko-KR" altLang="en-US" dirty="0"/>
              <a:t> 사용하지만 자바를 사용함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CB61A-E23C-49DD-9933-1019745E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42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애플릿 </a:t>
            </a:r>
            <a:r>
              <a:rPr lang="en-US" altLang="ko-KR" dirty="0"/>
              <a:t>(Java</a:t>
            </a:r>
            <a:r>
              <a:rPr lang="ko-KR" altLang="en-US" dirty="0"/>
              <a:t> </a:t>
            </a:r>
            <a:r>
              <a:rPr lang="en-US" altLang="ko-KR" dirty="0"/>
              <a:t>SE</a:t>
            </a:r>
            <a:r>
              <a:rPr lang="ko-KR" altLang="en-US" dirty="0"/>
              <a:t> </a:t>
            </a:r>
            <a:r>
              <a:rPr lang="en-US" altLang="ko-KR" dirty="0"/>
              <a:t>11 </a:t>
            </a:r>
            <a:r>
              <a:rPr lang="ko-KR" altLang="en-US" dirty="0"/>
              <a:t>지원 안함</a:t>
            </a:r>
            <a:r>
              <a:rPr lang="en-US" altLang="ko-KR" dirty="0"/>
              <a:t>, 17</a:t>
            </a:r>
            <a:r>
              <a:rPr lang="ko-KR" altLang="en-US" dirty="0"/>
              <a:t>에서 </a:t>
            </a:r>
            <a:r>
              <a:rPr lang="en-US" altLang="ko-KR" dirty="0"/>
              <a:t>Deprecated)</a:t>
            </a:r>
            <a:endParaRPr lang="ko-KR" altLang="en-US" dirty="0"/>
          </a:p>
          <a:p>
            <a:pPr lvl="1"/>
            <a:r>
              <a:rPr lang="ko-KR" altLang="en-US" dirty="0"/>
              <a:t>웹 브라우저가 자바 가상 </a:t>
            </a:r>
            <a:r>
              <a:rPr lang="ko-KR" altLang="en-US" dirty="0" err="1"/>
              <a:t>머신과</a:t>
            </a:r>
            <a:r>
              <a:rPr lang="ko-KR" altLang="en-US" dirty="0"/>
              <a:t> 연동하여 실행하고 제어되는 애플리케이션</a:t>
            </a:r>
          </a:p>
          <a:p>
            <a:pPr lvl="1"/>
            <a:r>
              <a:rPr lang="ko-KR" altLang="en-US" dirty="0"/>
              <a:t>배포가 용이하지만 로컬 자원 활용에 대한 제한이 있음</a:t>
            </a:r>
          </a:p>
          <a:p>
            <a:pPr>
              <a:defRPr/>
            </a:pPr>
            <a:r>
              <a:rPr lang="ko-KR" altLang="en-US" dirty="0"/>
              <a:t>웹 스타트</a:t>
            </a:r>
            <a:r>
              <a:rPr lang="en-US" altLang="ko-KR" dirty="0"/>
              <a:t>(Java SE 11</a:t>
            </a:r>
            <a:r>
              <a:rPr lang="ko-KR" altLang="en-US" dirty="0"/>
              <a:t>부터 지원 안함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r>
              <a:rPr lang="ko-KR" altLang="en-US" dirty="0" err="1"/>
              <a:t>다운로드하여</a:t>
            </a:r>
            <a:r>
              <a:rPr lang="ko-KR" altLang="en-US" dirty="0"/>
              <a:t> 실행되는 애플리케이션으로 배포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관리가 용이하지만 실행하기 까지 시간이 많이 소요됨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8030AB-7860-41E1-A524-F2E037A6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28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후 기대 효과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프로그래밍을 이해하기 위해 필요한 기본 용어와 개념에 대하여 설명할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프로그램의 형태와 동작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자바의 등장 배경과 특징에 대하여 설명 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WORA, simple, object-oriented Language, architecture neutral, dynamic linking, multithreading</a:t>
            </a:r>
          </a:p>
          <a:p>
            <a:pPr>
              <a:defRPr/>
            </a:pPr>
            <a:r>
              <a:rPr lang="ko-KR" altLang="en-US" dirty="0"/>
              <a:t>자바 개발 환경과 동작 및 플랫폼</a:t>
            </a:r>
            <a:r>
              <a:rPr lang="en-US" altLang="ko-KR" dirty="0"/>
              <a:t> </a:t>
            </a:r>
            <a:r>
              <a:rPr lang="ko-KR" altLang="en-US" dirty="0"/>
              <a:t>등에 설명 할 수 있다</a:t>
            </a:r>
            <a:r>
              <a:rPr lang="en-US" altLang="ko-KR"/>
              <a:t>.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JDK, JRE, JVM, Java SE, Java EE, Java ME,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8E5EEE-7260-436D-94E0-263853F7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기본 용어와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자연어</a:t>
            </a:r>
            <a:r>
              <a:rPr lang="en-US" altLang="ko-KR" dirty="0"/>
              <a:t>(natural language)</a:t>
            </a:r>
          </a:p>
          <a:p>
            <a:pPr lvl="1"/>
            <a:r>
              <a:rPr lang="ko-KR" altLang="en-US" dirty="0"/>
              <a:t>인간사회의 형성과 함께 자연적으로 생성되고</a:t>
            </a:r>
            <a:r>
              <a:rPr lang="en-US" altLang="ko-KR" dirty="0"/>
              <a:t>, </a:t>
            </a:r>
            <a:r>
              <a:rPr lang="ko-KR" altLang="en-US" dirty="0"/>
              <a:t>세월의 흐름과 함께 진화하고 일상 생활 속에서 상호 의사소통을 위한 수단으로 사용되는 언어를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인공언어</a:t>
            </a:r>
            <a:r>
              <a:rPr lang="en-US" altLang="ko-KR" dirty="0"/>
              <a:t>(artificial language)</a:t>
            </a:r>
          </a:p>
          <a:p>
            <a:pPr lvl="1"/>
            <a:r>
              <a:rPr lang="ko-KR" altLang="en-US" dirty="0"/>
              <a:t>특수한 목적에 따라 제한된 문법을 가지고 생성한 </a:t>
            </a:r>
            <a:r>
              <a:rPr lang="ko-KR" altLang="en-US" dirty="0" err="1"/>
              <a:t>언어을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 언어</a:t>
            </a:r>
            <a:r>
              <a:rPr lang="en-US" altLang="ko-KR" dirty="0"/>
              <a:t>(programming language)</a:t>
            </a:r>
          </a:p>
          <a:p>
            <a:pPr lvl="1"/>
            <a:r>
              <a:rPr lang="ko-KR" altLang="en-US" dirty="0"/>
              <a:t>프로그램 작성을 목적으로 생성된 인공 언어를 의미한다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종류 </a:t>
            </a:r>
            <a:r>
              <a:rPr lang="en-US" altLang="ko-KR" dirty="0"/>
              <a:t>: C, C++, Java, C#, JSP, ASP, PHP, VB, Fortran, Cobol, Assembly Language ...</a:t>
            </a:r>
          </a:p>
          <a:p>
            <a:pPr lvl="1"/>
            <a:r>
              <a:rPr lang="ko-KR" altLang="en-US" dirty="0"/>
              <a:t>프로그래밍 언어별로 특징을 가지고 있기 때문에 개발할 대상에 따라 선택해야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895AC0-DCDD-43F0-A290-69223A53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6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프로그래밍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간단하게 프로그램을 작성하는 과정을 의미하지만 구체적으로는 문제 해결 방법</a:t>
            </a:r>
            <a:r>
              <a:rPr lang="en-US" altLang="ko-KR" dirty="0"/>
              <a:t>, </a:t>
            </a:r>
            <a:r>
              <a:rPr lang="ko-KR" altLang="en-US" dirty="0"/>
              <a:t>즉 알고리즘을 프로그래밍 언어로 변환하는 일련의 과정을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프로그램 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 err="1"/>
              <a:t>테스팅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문제해결 및 </a:t>
            </a:r>
            <a:r>
              <a:rPr lang="ko-KR" altLang="en-US" dirty="0" err="1"/>
              <a:t>유지보수등의</a:t>
            </a:r>
            <a:r>
              <a:rPr lang="ko-KR" altLang="en-US" dirty="0"/>
              <a:t> 전 과정을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일반적으로 소스 코드는 기존의 코드를 수정하거나</a:t>
            </a:r>
            <a:r>
              <a:rPr lang="en-US" altLang="ko-KR" dirty="0"/>
              <a:t> </a:t>
            </a:r>
            <a:r>
              <a:rPr lang="ko-KR" altLang="en-US" dirty="0"/>
              <a:t>완전히 새롭게 작성된다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프로그래머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프로그램을 작성하는 능력을 보유한 주체</a:t>
            </a:r>
            <a:r>
              <a:rPr lang="en-US" altLang="ko-KR" dirty="0"/>
              <a:t>(subject)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C187CF-D11E-4565-9DFD-56F79845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9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프로그램</a:t>
            </a:r>
          </a:p>
          <a:p>
            <a:pPr lvl="1">
              <a:defRPr/>
            </a:pPr>
            <a:r>
              <a:rPr lang="ko-KR" altLang="en-US" dirty="0"/>
              <a:t>대상 기계</a:t>
            </a:r>
            <a:r>
              <a:rPr lang="en-US" altLang="ko-KR" dirty="0"/>
              <a:t>(target machine)</a:t>
            </a:r>
            <a:r>
              <a:rPr lang="ko-KR" altLang="en-US" dirty="0"/>
              <a:t>에게 특정한 작업을 수행하도록 하기 위해 작성한 일련의 명령들</a:t>
            </a:r>
            <a:r>
              <a:rPr lang="en-US" altLang="ko-KR" dirty="0"/>
              <a:t>(sequence of instructions)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프로그램은 자료에 대하여 입력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저장 등의 다양한 작업을 수행하여 문제를 해결하는 일련의 명령들의 집합을 의미한다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프로그램 형태별 분류</a:t>
            </a:r>
          </a:p>
          <a:p>
            <a:pPr lvl="1">
              <a:defRPr/>
            </a:pPr>
            <a:r>
              <a:rPr lang="ko-KR" altLang="en-US" dirty="0"/>
              <a:t>소스코드</a:t>
            </a:r>
            <a:r>
              <a:rPr lang="en-US" altLang="ko-KR" dirty="0"/>
              <a:t>(source code, source program)</a:t>
            </a:r>
          </a:p>
          <a:p>
            <a:pPr lvl="2">
              <a:defRPr/>
            </a:pPr>
            <a:r>
              <a:rPr lang="ko-KR" altLang="en-US" dirty="0"/>
              <a:t>사람에게 친숙한 형태의 프로그래밍 언어로 작성된 프로그램을 의미한다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.c, .java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36DB1C-6200-4973-ACB4-D3E2E38E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목적 코드</a:t>
            </a:r>
            <a:r>
              <a:rPr lang="en-US" altLang="ko-KR" dirty="0"/>
              <a:t>(object code, object file)</a:t>
            </a:r>
          </a:p>
          <a:p>
            <a:pPr lvl="1">
              <a:defRPr/>
            </a:pPr>
            <a:r>
              <a:rPr lang="ko-KR" altLang="en-US" dirty="0"/>
              <a:t>해당 운영체제가 이해할 수 있는 번역된 코드를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.</a:t>
            </a:r>
            <a:r>
              <a:rPr lang="en-US" altLang="ko-KR" dirty="0" err="1"/>
              <a:t>obj</a:t>
            </a:r>
            <a:r>
              <a:rPr lang="en-US" altLang="ko-KR" dirty="0"/>
              <a:t> , .class</a:t>
            </a:r>
          </a:p>
          <a:p>
            <a:pPr>
              <a:defRPr/>
            </a:pPr>
            <a:r>
              <a:rPr lang="ko-KR" altLang="en-US" dirty="0"/>
              <a:t>실행 가능한 코드</a:t>
            </a:r>
            <a:r>
              <a:rPr lang="en-US" altLang="ko-KR" dirty="0"/>
              <a:t>(executable code)</a:t>
            </a:r>
          </a:p>
          <a:p>
            <a:pPr lvl="1">
              <a:defRPr/>
            </a:pPr>
            <a:r>
              <a:rPr lang="ko-KR" altLang="en-US" dirty="0"/>
              <a:t>해당 운영체제에서 실행 가능한 코드를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번역된 코드가 항상 실행이 가능한 것을 아니다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.exe (windows </a:t>
            </a:r>
            <a:r>
              <a:rPr lang="ko-KR" altLang="en-US" dirty="0"/>
              <a:t>계열</a:t>
            </a:r>
            <a:r>
              <a:rPr lang="en-US" altLang="ko-KR" dirty="0"/>
              <a:t>), binary file(</a:t>
            </a:r>
            <a:r>
              <a:rPr lang="en-US" altLang="ko-KR" dirty="0" err="1"/>
              <a:t>linux</a:t>
            </a:r>
            <a:r>
              <a:rPr lang="en-US" altLang="ko-KR" dirty="0"/>
              <a:t>  </a:t>
            </a:r>
            <a:r>
              <a:rPr lang="ko-KR" altLang="en-US" dirty="0"/>
              <a:t>계열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기계어 코드</a:t>
            </a:r>
            <a:r>
              <a:rPr lang="en-US" altLang="ko-KR" dirty="0"/>
              <a:t>(machine code)</a:t>
            </a:r>
          </a:p>
          <a:p>
            <a:pPr lvl="1">
              <a:defRPr/>
            </a:pPr>
            <a:r>
              <a:rPr lang="ko-KR" altLang="en-US" dirty="0"/>
              <a:t>기계가 이해할 수 있는 코드를 의미한다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F5B8F4-2954-430E-B058-AE2CC512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계속</a:t>
            </a:r>
          </a:p>
        </p:txBody>
      </p:sp>
      <p:sp>
        <p:nvSpPr>
          <p:cNvPr id="12291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컴파일러</a:t>
            </a:r>
            <a:r>
              <a:rPr lang="en-US" altLang="ko-KR" dirty="0"/>
              <a:t>(compiler) </a:t>
            </a:r>
          </a:p>
          <a:p>
            <a:pPr lvl="1">
              <a:defRPr/>
            </a:pPr>
            <a:r>
              <a:rPr lang="ko-KR" altLang="en-US" dirty="0"/>
              <a:t>소스프로그램을 목적코드로 번역해주는</a:t>
            </a:r>
            <a:r>
              <a:rPr lang="en-US" altLang="ko-KR" dirty="0"/>
              <a:t>(compile, </a:t>
            </a:r>
            <a:r>
              <a:rPr lang="ko-KR" altLang="en-US" dirty="0"/>
              <a:t>컴파일</a:t>
            </a:r>
            <a:r>
              <a:rPr lang="en-US" altLang="ko-KR" dirty="0"/>
              <a:t>)</a:t>
            </a:r>
            <a:r>
              <a:rPr lang="ko-KR" altLang="en-US" dirty="0"/>
              <a:t> 프로그램을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cl.exe, </a:t>
            </a:r>
            <a:r>
              <a:rPr lang="en-US" altLang="ko-KR" dirty="0" err="1"/>
              <a:t>gcc</a:t>
            </a:r>
            <a:r>
              <a:rPr lang="en-US" altLang="ko-KR" dirty="0"/>
              <a:t>, </a:t>
            </a:r>
            <a:r>
              <a:rPr lang="en-US" altLang="ko-KR" dirty="0" err="1"/>
              <a:t>gcc</a:t>
            </a:r>
            <a:r>
              <a:rPr lang="en-US" altLang="ko-KR" dirty="0"/>
              <a:t>-++, </a:t>
            </a:r>
            <a:r>
              <a:rPr lang="en-US" altLang="ko-KR" dirty="0" err="1"/>
              <a:t>javac</a:t>
            </a:r>
            <a:r>
              <a:rPr lang="en-US" altLang="ko-KR" dirty="0"/>
              <a:t> </a:t>
            </a:r>
            <a:endParaRPr lang="ko-KR" altLang="en-US" dirty="0"/>
          </a:p>
          <a:p>
            <a:pPr>
              <a:defRPr/>
            </a:pPr>
            <a:r>
              <a:rPr lang="ko-KR" altLang="en-US" dirty="0" err="1"/>
              <a:t>링커</a:t>
            </a:r>
            <a:r>
              <a:rPr lang="en-US" altLang="ko-KR" dirty="0"/>
              <a:t>(linker) </a:t>
            </a:r>
          </a:p>
          <a:p>
            <a:pPr lvl="1">
              <a:defRPr/>
            </a:pPr>
            <a:r>
              <a:rPr lang="ko-KR" altLang="en-US" dirty="0"/>
              <a:t>컴파일 된 목적 코드와 동작을 위해 필요한 라이브러리를 연결하여 </a:t>
            </a:r>
            <a:r>
              <a:rPr lang="ko-KR" altLang="en-US" dirty="0" err="1"/>
              <a:t>실행가능한</a:t>
            </a:r>
            <a:r>
              <a:rPr lang="ko-KR" altLang="en-US" dirty="0"/>
              <a:t> 형태로 만들어 주는 과정</a:t>
            </a:r>
            <a:r>
              <a:rPr lang="en-US" altLang="ko-KR" dirty="0"/>
              <a:t>(</a:t>
            </a:r>
            <a:r>
              <a:rPr lang="ko-KR" altLang="en-US" dirty="0" err="1"/>
              <a:t>링킹</a:t>
            </a:r>
            <a:r>
              <a:rPr lang="en-US" altLang="ko-KR" dirty="0"/>
              <a:t>, linking)</a:t>
            </a:r>
            <a:r>
              <a:rPr lang="ko-KR" altLang="en-US" dirty="0"/>
              <a:t>을 수행하는 프로그램을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r>
              <a:rPr lang="ko-KR" altLang="en-US" dirty="0" err="1"/>
              <a:t>로더</a:t>
            </a:r>
            <a:r>
              <a:rPr lang="en-US" altLang="ko-KR" dirty="0"/>
              <a:t>(loader)</a:t>
            </a:r>
          </a:p>
          <a:p>
            <a:pPr lvl="1">
              <a:defRPr/>
            </a:pPr>
            <a:r>
              <a:rPr lang="ko-KR" altLang="en-US" dirty="0"/>
              <a:t>실행 파일을 메인 메모리에 적재하는 프로그램을 의미한다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888392-4EBA-4FB7-A2E8-44707B6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6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형태별 저장 위치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/>
              <a:t>소스 프로그램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프로그래밍 언어로 작성된 상태 </a:t>
            </a:r>
            <a:r>
              <a:rPr lang="en-US" altLang="ko-KR" dirty="0"/>
              <a:t>- </a:t>
            </a:r>
            <a:r>
              <a:rPr lang="ko-KR" altLang="en-US" dirty="0"/>
              <a:t>하드디스크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목적 프로그램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컴파일된</a:t>
            </a:r>
            <a:r>
              <a:rPr lang="ko-KR" altLang="en-US" dirty="0"/>
              <a:t> 상태 </a:t>
            </a:r>
            <a:r>
              <a:rPr lang="en-US" altLang="ko-KR" dirty="0"/>
              <a:t>- </a:t>
            </a:r>
            <a:r>
              <a:rPr lang="ko-KR" altLang="en-US" dirty="0"/>
              <a:t>하드디스크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실행가능한</a:t>
            </a:r>
            <a:r>
              <a:rPr lang="ko-KR" altLang="en-US" dirty="0"/>
              <a:t> 프로그램 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링킹</a:t>
            </a:r>
            <a:r>
              <a:rPr lang="ko-KR" altLang="en-US" dirty="0"/>
              <a:t> 또는 </a:t>
            </a:r>
            <a:r>
              <a:rPr lang="ko-KR" altLang="en-US" dirty="0" err="1"/>
              <a:t>링킹</a:t>
            </a:r>
            <a:r>
              <a:rPr lang="ko-KR" altLang="en-US" dirty="0"/>
              <a:t> 준비 완료 </a:t>
            </a:r>
            <a:r>
              <a:rPr lang="en-US" altLang="ko-KR" dirty="0"/>
              <a:t>- </a:t>
            </a:r>
            <a:r>
              <a:rPr lang="ko-KR" altLang="en-US" dirty="0"/>
              <a:t>하드디스크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실행 중인 프로그램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ko-KR" altLang="en-US" dirty="0"/>
              <a:t>메인 메모리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실행단계 </a:t>
            </a:r>
            <a:r>
              <a:rPr lang="en-US" altLang="ko-KR" dirty="0"/>
              <a:t>1. Fetch</a:t>
            </a:r>
          </a:p>
          <a:p>
            <a:pPr lvl="2">
              <a:defRPr/>
            </a:pPr>
            <a:r>
              <a:rPr lang="ko-KR" altLang="en-US" dirty="0"/>
              <a:t>메모리상에 존재하는 명령어를 </a:t>
            </a:r>
            <a:r>
              <a:rPr lang="en-US" altLang="ko-KR" dirty="0"/>
              <a:t>CPU</a:t>
            </a:r>
            <a:r>
              <a:rPr lang="ko-KR" altLang="en-US" dirty="0"/>
              <a:t>로 가져온다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실행단계 </a:t>
            </a:r>
            <a:r>
              <a:rPr lang="en-US" altLang="ko-KR" dirty="0"/>
              <a:t>2. Decode</a:t>
            </a:r>
          </a:p>
          <a:p>
            <a:pPr lvl="2">
              <a:defRPr/>
            </a:pPr>
            <a:r>
              <a:rPr lang="ko-KR" altLang="en-US" dirty="0"/>
              <a:t>가져온 명령어를 </a:t>
            </a:r>
            <a:r>
              <a:rPr lang="en-US" altLang="ko-KR" dirty="0"/>
              <a:t>CPU</a:t>
            </a:r>
            <a:r>
              <a:rPr lang="ko-KR" altLang="en-US" dirty="0"/>
              <a:t>가 분석한다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실행단계 </a:t>
            </a:r>
            <a:r>
              <a:rPr lang="en-US" altLang="ko-KR" dirty="0"/>
              <a:t>3. Execution </a:t>
            </a:r>
          </a:p>
          <a:p>
            <a:pPr lvl="2">
              <a:defRPr/>
            </a:pPr>
            <a:r>
              <a:rPr lang="ko-KR" altLang="en-US" dirty="0"/>
              <a:t>해석된 명령어를 </a:t>
            </a:r>
            <a:r>
              <a:rPr lang="en-US" altLang="ko-KR" dirty="0"/>
              <a:t>CPU</a:t>
            </a:r>
            <a:r>
              <a:rPr lang="ko-KR" altLang="en-US" dirty="0"/>
              <a:t>가 실행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B3D4DC-6DC8-4D34-87F0-50002AF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40154"/>
      </p:ext>
    </p:extLst>
  </p:cSld>
  <p:clrMapOvr>
    <a:masterClrMapping/>
  </p:clrMapOvr>
</p:sld>
</file>

<file path=ppt/theme/theme1.xml><?xml version="1.0" encoding="utf-8"?>
<a:theme xmlns:a="http://schemas.openxmlformats.org/drawingml/2006/main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01-3개발환경구축</Template>
  <TotalTime>11391</TotalTime>
  <Words>2082</Words>
  <Application>Microsoft Office PowerPoint</Application>
  <PresentationFormat>와이드스크린</PresentationFormat>
  <Paragraphs>358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D2Coding</vt:lpstr>
      <vt:lpstr>Nanum Gothic Coding</vt:lpstr>
      <vt:lpstr>굴림</vt:lpstr>
      <vt:lpstr>맑은 고딕</vt:lpstr>
      <vt:lpstr>Arial</vt:lpstr>
      <vt:lpstr>Arial</vt:lpstr>
      <vt:lpstr>Calibri</vt:lpstr>
      <vt:lpstr>Wingdings</vt:lpstr>
      <vt:lpstr>011강의계획</vt:lpstr>
      <vt:lpstr>자바 소개</vt:lpstr>
      <vt:lpstr>학습 개요</vt:lpstr>
      <vt:lpstr>학습 내용</vt:lpstr>
      <vt:lpstr>프로그래밍 기본 용어와 개념</vt:lpstr>
      <vt:lpstr>계속</vt:lpstr>
      <vt:lpstr>계속</vt:lpstr>
      <vt:lpstr>계속</vt:lpstr>
      <vt:lpstr>계속</vt:lpstr>
      <vt:lpstr>프로그램의 형태별 저장 위치</vt:lpstr>
      <vt:lpstr>Java</vt:lpstr>
      <vt:lpstr>Java 등장 배경 및 발전</vt:lpstr>
      <vt:lpstr>계속</vt:lpstr>
      <vt:lpstr>계속</vt:lpstr>
      <vt:lpstr>계속</vt:lpstr>
      <vt:lpstr>중요 변화 (Major changes)</vt:lpstr>
      <vt:lpstr>계속</vt:lpstr>
      <vt:lpstr>계속</vt:lpstr>
      <vt:lpstr>계속</vt:lpstr>
      <vt:lpstr>사용 동향 (출처 Oracle)</vt:lpstr>
      <vt:lpstr>자바의 특징 1</vt:lpstr>
      <vt:lpstr>자바의 특징 2</vt:lpstr>
      <vt:lpstr>자바의 특징 3</vt:lpstr>
      <vt:lpstr>자바의 특징 4</vt:lpstr>
      <vt:lpstr>자바의 특징 5</vt:lpstr>
      <vt:lpstr>자바의 특징 6</vt:lpstr>
      <vt:lpstr>자바 기본 개념 1</vt:lpstr>
      <vt:lpstr>자바 기본 개념 2</vt:lpstr>
      <vt:lpstr>일반적인 프로그램과 자바 프로그램의 차이</vt:lpstr>
      <vt:lpstr>일반적인 프로그램과 자바 프로그램의 차이</vt:lpstr>
      <vt:lpstr>운영체제에 따른 자바 가상머신의 차이</vt:lpstr>
      <vt:lpstr>자바 기본 개념 3</vt:lpstr>
      <vt:lpstr>계속</vt:lpstr>
      <vt:lpstr>계속</vt:lpstr>
      <vt:lpstr>자바 프로그램 동작</vt:lpstr>
      <vt:lpstr>자바 플랫폼의 종류</vt:lpstr>
      <vt:lpstr>계속</vt:lpstr>
      <vt:lpstr>자바 애플리케이션 종류</vt:lpstr>
      <vt:lpstr>계속</vt:lpstr>
      <vt:lpstr>학습 후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you eung gu</cp:lastModifiedBy>
  <cp:revision>543</cp:revision>
  <dcterms:created xsi:type="dcterms:W3CDTF">2017-09-15T02:18:23Z</dcterms:created>
  <dcterms:modified xsi:type="dcterms:W3CDTF">2022-03-21T04:34:55Z</dcterms:modified>
</cp:coreProperties>
</file>