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3"/>
  </p:notesMasterIdLst>
  <p:sldIdLst>
    <p:sldId id="350" r:id="rId2"/>
    <p:sldId id="301" r:id="rId3"/>
    <p:sldId id="343" r:id="rId4"/>
    <p:sldId id="305" r:id="rId5"/>
    <p:sldId id="302" r:id="rId6"/>
    <p:sldId id="309" r:id="rId7"/>
    <p:sldId id="311" r:id="rId8"/>
    <p:sldId id="344" r:id="rId9"/>
    <p:sldId id="310" r:id="rId10"/>
    <p:sldId id="322" r:id="rId11"/>
    <p:sldId id="259" r:id="rId12"/>
    <p:sldId id="31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316" r:id="rId21"/>
    <p:sldId id="268" r:id="rId22"/>
    <p:sldId id="269" r:id="rId23"/>
    <p:sldId id="270" r:id="rId24"/>
    <p:sldId id="323" r:id="rId25"/>
    <p:sldId id="334" r:id="rId26"/>
    <p:sldId id="335" r:id="rId27"/>
    <p:sldId id="327" r:id="rId28"/>
    <p:sldId id="336" r:id="rId29"/>
    <p:sldId id="348" r:id="rId30"/>
    <p:sldId id="349" r:id="rId31"/>
    <p:sldId id="275" r:id="rId32"/>
    <p:sldId id="337" r:id="rId33"/>
    <p:sldId id="338" r:id="rId34"/>
    <p:sldId id="277" r:id="rId35"/>
    <p:sldId id="339" r:id="rId36"/>
    <p:sldId id="340" r:id="rId37"/>
    <p:sldId id="341" r:id="rId38"/>
    <p:sldId id="347" r:id="rId39"/>
    <p:sldId id="328" r:id="rId40"/>
    <p:sldId id="346" r:id="rId41"/>
    <p:sldId id="34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B0CAC78-A98E-4D14-B864-07EB8AFB6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7C22D30-34E0-4090-A18C-B3345C9DA75C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95B094D-3A61-44B6-95CC-8A77E2056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AB429F1-27FA-416D-B4E5-1254D5529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80E9DCC-C929-4883-93BC-BC73A223F7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A1EF265-A52F-45A1-A2E2-2537E4D3EC94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3E0514A-76AE-446E-878F-81448F9E3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50489AB-F1BC-49A6-A7C2-A2374DCDD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>
            <a:extLst>
              <a:ext uri="{FF2B5EF4-FFF2-40B4-BE49-F238E27FC236}">
                <a16:creationId xmlns:a16="http://schemas.microsoft.com/office/drawing/2014/main" id="{E7542CD1-2531-484E-B613-1FD08CCA2F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>
            <a:extLst>
              <a:ext uri="{FF2B5EF4-FFF2-40B4-BE49-F238E27FC236}">
                <a16:creationId xmlns:a16="http://schemas.microsoft.com/office/drawing/2014/main" id="{6576106F-1BD6-401C-8002-5FEC1F13F3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D2639E82-A01D-45D3-821E-956520858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C98F7D8-6580-4223-9893-2382780BF1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690622" y="1353254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noFill/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2022-03-14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D21F-CE3F-47EB-B0C8-DD8DF8164852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2022-03-14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  <p:sldLayoutId id="214748369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374DE1C-292F-47DD-B90F-1695FBDD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800" dirty="0"/>
              <a:t>자바 프로그램의 구성 요소</a:t>
            </a:r>
            <a:br>
              <a:rPr lang="en-US" altLang="ko-KR" sz="4800" dirty="0"/>
            </a:br>
            <a:r>
              <a:rPr lang="ko-KR" altLang="en-US" sz="4800" dirty="0"/>
              <a:t>어휘</a:t>
            </a:r>
            <a:r>
              <a:rPr lang="en-US" altLang="ko-KR" sz="4800" dirty="0"/>
              <a:t>, </a:t>
            </a:r>
            <a:r>
              <a:rPr lang="ko-KR" altLang="en-US" sz="4800" dirty="0"/>
              <a:t>선언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79C9492-6A80-4E80-BE37-383FC1BAB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egyou@induk.ac.kr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1743B-7166-4843-B3EA-8D68F13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7B44370-FCD5-4241-AEAE-837F33818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</a:t>
            </a:r>
            <a:r>
              <a:rPr lang="en-US" altLang="ko-KR"/>
              <a:t>(expression)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D1AA186-1479-4185-AC84-CC4DC7D88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새로운 값을 지정하거나 변수를 수정하는 데 사용되는 변수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연산자들의 모임</a:t>
            </a:r>
          </a:p>
          <a:p>
            <a:pPr>
              <a:defRPr/>
            </a:pPr>
            <a:r>
              <a:rPr lang="ko-KR" altLang="en-US" dirty="0"/>
              <a:t>종류</a:t>
            </a:r>
          </a:p>
          <a:p>
            <a:pPr lvl="1">
              <a:defRPr/>
            </a:pPr>
            <a:r>
              <a:rPr lang="ko-KR" altLang="en-US" dirty="0"/>
              <a:t>연산자에 따라 </a:t>
            </a:r>
            <a:r>
              <a:rPr lang="ko-KR" altLang="en-US" dirty="0" err="1"/>
              <a:t>산술식</a:t>
            </a:r>
            <a:r>
              <a:rPr lang="en-US" altLang="ko-KR" dirty="0"/>
              <a:t>, </a:t>
            </a:r>
            <a:r>
              <a:rPr lang="ko-KR" altLang="en-US" dirty="0"/>
              <a:t>관계식</a:t>
            </a:r>
            <a:r>
              <a:rPr lang="en-US" altLang="ko-KR" dirty="0"/>
              <a:t>, </a:t>
            </a:r>
            <a:r>
              <a:rPr lang="ko-KR" altLang="en-US" dirty="0"/>
              <a:t>논리식 등으로 구분됨</a:t>
            </a:r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en-US" altLang="ko-KR" dirty="0"/>
              <a:t>x + y</a:t>
            </a:r>
          </a:p>
          <a:p>
            <a:pPr lvl="2">
              <a:defRPr/>
            </a:pPr>
            <a:r>
              <a:rPr lang="en-US" altLang="ko-KR" dirty="0"/>
              <a:t>a &lt;= b</a:t>
            </a:r>
          </a:p>
        </p:txBody>
      </p:sp>
      <p:sp>
        <p:nvSpPr>
          <p:cNvPr id="22532" name="슬라이드 번호 개체 틀 2">
            <a:extLst>
              <a:ext uri="{FF2B5EF4-FFF2-40B4-BE49-F238E27FC236}">
                <a16:creationId xmlns:a16="http://schemas.microsoft.com/office/drawing/2014/main" id="{EB8BE387-EFBC-445E-BC30-C7F70AD0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5C62D-D5DC-4FB8-8E4C-1689BBC9FE7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2">
            <a:extLst>
              <a:ext uri="{FF2B5EF4-FFF2-40B4-BE49-F238E27FC236}">
                <a16:creationId xmlns:a16="http://schemas.microsoft.com/office/drawing/2014/main" id="{3370028A-112A-4D31-AB98-799FF3A1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어휘</a:t>
            </a:r>
            <a:r>
              <a:rPr lang="en-US" altLang="ko-KR"/>
              <a:t>(Lexical Tokens or tokens)</a:t>
            </a:r>
            <a:endParaRPr lang="ko-KR" altLang="en-US"/>
          </a:p>
        </p:txBody>
      </p:sp>
      <p:sp>
        <p:nvSpPr>
          <p:cNvPr id="11267" name="내용 개체 틀 1">
            <a:extLst>
              <a:ext uri="{FF2B5EF4-FFF2-40B4-BE49-F238E27FC236}">
                <a16:creationId xmlns:a16="http://schemas.microsoft.com/office/drawing/2014/main" id="{247ECFA3-81C3-46F0-B64D-C66BD8E5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정의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문법적으로 의미 있는 프로그램을 구성하는 최소 단위</a:t>
            </a:r>
            <a:r>
              <a:rPr lang="en-US" altLang="ko-KR" dirty="0"/>
              <a:t>, </a:t>
            </a:r>
            <a:r>
              <a:rPr lang="ko-KR" altLang="en-US" dirty="0"/>
              <a:t>문장을 구성하는 요소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어휘들로 구성된 문장</a:t>
            </a:r>
            <a:r>
              <a:rPr lang="en-US" altLang="ko-KR" dirty="0"/>
              <a:t>(statement), </a:t>
            </a:r>
            <a:r>
              <a:rPr lang="ko-KR" altLang="en-US" dirty="0" err="1"/>
              <a:t>메서드</a:t>
            </a:r>
            <a:r>
              <a:rPr lang="en-US" altLang="ko-KR" dirty="0"/>
              <a:t>(method),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을 고수준의 어휘라고 하고</a:t>
            </a:r>
            <a:r>
              <a:rPr lang="en-US" altLang="ko-KR" dirty="0"/>
              <a:t>, </a:t>
            </a:r>
            <a:r>
              <a:rPr lang="ko-KR" altLang="en-US" dirty="0"/>
              <a:t>처리의 단위가 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분류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시스템 정의형</a:t>
            </a:r>
            <a:r>
              <a:rPr lang="en-US" altLang="ko-KR" dirty="0"/>
              <a:t>(system-defined) </a:t>
            </a:r>
            <a:r>
              <a:rPr lang="ko-KR" altLang="en-US" dirty="0"/>
              <a:t>어휘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예약어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공백문자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정의형</a:t>
            </a:r>
            <a:r>
              <a:rPr lang="en-US" altLang="ko-KR" dirty="0"/>
              <a:t>(user-defined) </a:t>
            </a:r>
            <a:r>
              <a:rPr lang="ko-KR" altLang="en-US" dirty="0"/>
              <a:t>어휘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식별자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24580" name="슬라이드 번호 개체 틀 2">
            <a:extLst>
              <a:ext uri="{FF2B5EF4-FFF2-40B4-BE49-F238E27FC236}">
                <a16:creationId xmlns:a16="http://schemas.microsoft.com/office/drawing/2014/main" id="{510B4E33-7CD1-4029-9852-CBC695C3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D41DD-F563-47BC-8B13-93F48827CD9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623953-16AA-4251-B179-E7D994AC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정의</a:t>
            </a:r>
          </a:p>
          <a:p>
            <a:pPr lvl="1">
              <a:defRPr/>
            </a:pPr>
            <a:r>
              <a:rPr lang="ko-KR" altLang="en-US" dirty="0"/>
              <a:t>언어 설계 시 그 기능과 용도가 예약된 단어</a:t>
            </a:r>
          </a:p>
          <a:p>
            <a:pPr lvl="1">
              <a:defRPr/>
            </a:pPr>
            <a:r>
              <a:rPr lang="ko-KR" altLang="en-US" dirty="0" err="1"/>
              <a:t>지정어</a:t>
            </a:r>
            <a:r>
              <a:rPr lang="en-US" altLang="ko-KR" dirty="0"/>
              <a:t>, </a:t>
            </a:r>
            <a:r>
              <a:rPr lang="ko-KR" altLang="en-US" dirty="0"/>
              <a:t>키워드라고도 함</a:t>
            </a:r>
          </a:p>
          <a:p>
            <a:pPr>
              <a:defRPr/>
            </a:pPr>
            <a:r>
              <a:rPr lang="ko-KR" altLang="en-US" dirty="0"/>
              <a:t>주의</a:t>
            </a:r>
          </a:p>
          <a:p>
            <a:pPr lvl="1">
              <a:defRPr/>
            </a:pPr>
            <a:r>
              <a:rPr lang="ko-KR" altLang="en-US" dirty="0"/>
              <a:t>다른 요소로 사용할 수 없음</a:t>
            </a:r>
          </a:p>
          <a:p>
            <a:pPr lvl="1">
              <a:defRPr/>
            </a:pPr>
            <a:r>
              <a:rPr lang="ko-KR" altLang="en-US" dirty="0"/>
              <a:t>소문자로 </a:t>
            </a:r>
            <a:r>
              <a:rPr lang="ko-KR" altLang="en-US" dirty="0" err="1"/>
              <a:t>표시해야함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잘못된 사용은 컴파일 오류를 발생함</a:t>
            </a:r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8865E261-3084-4BCB-B2AE-66D0F7B2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예약어</a:t>
            </a:r>
            <a:r>
              <a:rPr lang="en-US" altLang="ko-KR"/>
              <a:t>(reserved words)</a:t>
            </a:r>
            <a:endParaRPr lang="ko-KR" altLang="en-US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F692EF6F-1C86-41C5-AD4A-19D9CFA1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82C74C-677F-4F79-83A4-3B9FDB7EAB2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2">
            <a:extLst>
              <a:ext uri="{FF2B5EF4-FFF2-40B4-BE49-F238E27FC236}">
                <a16:creationId xmlns:a16="http://schemas.microsoft.com/office/drawing/2014/main" id="{9D13E0AB-160C-43AE-BE01-D0AD4BC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3315" name="내용 개체 틀 1">
            <a:extLst>
              <a:ext uri="{FF2B5EF4-FFF2-40B4-BE49-F238E27FC236}">
                <a16:creationId xmlns:a16="http://schemas.microsoft.com/office/drawing/2014/main" id="{4F4E6816-14C0-49DA-8F7E-ED44AD7F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종류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 </a:t>
            </a:r>
            <a:r>
              <a:rPr lang="ko-KR" altLang="en-US" dirty="0"/>
              <a:t>현재 사용중인 </a:t>
            </a:r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  <a:r>
              <a:rPr lang="en-US" altLang="ko-KR" dirty="0"/>
              <a:t>: 48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abstract, …, while</a:t>
            </a:r>
          </a:p>
          <a:p>
            <a:pPr lvl="1">
              <a:defRPr/>
            </a:pPr>
            <a:r>
              <a:rPr lang="ko-KR" altLang="en-US" dirty="0"/>
              <a:t>예약된 </a:t>
            </a: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 null, true, false</a:t>
            </a:r>
          </a:p>
          <a:p>
            <a:pPr lvl="1">
              <a:defRPr/>
            </a:pPr>
            <a:r>
              <a:rPr lang="ko-KR" altLang="en-US" dirty="0"/>
              <a:t>현재 사용되지 않는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const</a:t>
            </a:r>
            <a:r>
              <a:rPr lang="en-US" altLang="ko-KR" dirty="0"/>
              <a:t>, </a:t>
            </a:r>
            <a:r>
              <a:rPr lang="en-US" altLang="ko-KR" dirty="0" err="1"/>
              <a:t>goto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http://en.wikipedia.org/wiki/Java_keywords</a:t>
            </a:r>
            <a:endParaRPr lang="ko-KR" altLang="en-US" dirty="0"/>
          </a:p>
        </p:txBody>
      </p:sp>
      <p:sp>
        <p:nvSpPr>
          <p:cNvPr id="26628" name="슬라이드 번호 개체 틀 2">
            <a:extLst>
              <a:ext uri="{FF2B5EF4-FFF2-40B4-BE49-F238E27FC236}">
                <a16:creationId xmlns:a16="http://schemas.microsoft.com/office/drawing/2014/main" id="{7844E4EC-DBD1-4724-869E-740A185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8D4EC-B339-46DF-A457-30B7E130733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슬라이드 번호 개체 틀 2">
            <a:extLst>
              <a:ext uri="{FF2B5EF4-FFF2-40B4-BE49-F238E27FC236}">
                <a16:creationId xmlns:a16="http://schemas.microsoft.com/office/drawing/2014/main" id="{94475788-B152-465B-B13F-1ECD1414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CE0C6-D1EA-4265-8DEC-A902B14B2CA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30ACF639-A454-43B9-B343-DA72A9B9409B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750612" y="237865"/>
          <a:ext cx="10690775" cy="6185160"/>
        </p:xfrm>
        <a:graphic>
          <a:graphicData uri="http://schemas.openxmlformats.org/drawingml/2006/table">
            <a:tbl>
              <a:tblPr/>
              <a:tblGrid>
                <a:gridCol w="213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abstract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switch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assert (1.4)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synchronized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do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goto</a:t>
                      </a: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(x)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private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this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implements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protected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throw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throws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</a:t>
                      </a: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(1.5)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instanceof</a:t>
                      </a:r>
                      <a:endParaRPr lang="en-US" sz="2000" b="1" kern="0" spc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transient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catch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extends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2000" b="1" kern="0" spc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short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final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strictfp</a:t>
                      </a: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(1.2)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volatile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5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const (x)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native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64765" marR="6476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158E968E-ADAA-4C05-9BC1-2C18D3F1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  <a:r>
              <a:rPr lang="en-US" altLang="ko-KR"/>
              <a:t>(operator)</a:t>
            </a:r>
            <a:endParaRPr lang="ko-KR" altLang="en-US"/>
          </a:p>
        </p:txBody>
      </p:sp>
      <p:sp>
        <p:nvSpPr>
          <p:cNvPr id="15363" name="내용 개체 틀 1">
            <a:extLst>
              <a:ext uri="{FF2B5EF4-FFF2-40B4-BE49-F238E27FC236}">
                <a16:creationId xmlns:a16="http://schemas.microsoft.com/office/drawing/2014/main" id="{5F6C8D14-8BE9-4026-BAD9-BCFD15B6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언어 설계 시 특수한 연산을 수행하도록 예약된 단어</a:t>
            </a:r>
            <a:r>
              <a:rPr lang="en-US" altLang="ko-KR" dirty="0"/>
              <a:t>(</a:t>
            </a:r>
            <a:r>
              <a:rPr lang="ko-KR" altLang="en-US" dirty="0"/>
              <a:t>또는 기호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산술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증감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배정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배열 </a:t>
            </a:r>
            <a:r>
              <a:rPr lang="en-US" altLang="ko-KR" dirty="0"/>
              <a:t>: []</a:t>
            </a:r>
          </a:p>
          <a:p>
            <a:pPr lvl="2">
              <a:defRPr/>
            </a:pP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() </a:t>
            </a:r>
          </a:p>
          <a:p>
            <a:pPr lvl="2">
              <a:defRPr/>
            </a:pPr>
            <a:r>
              <a:rPr lang="ko-KR" altLang="en-US" dirty="0"/>
              <a:t>객체 참조 </a:t>
            </a:r>
            <a:r>
              <a:rPr lang="en-US" altLang="ko-KR" dirty="0"/>
              <a:t>: .</a:t>
            </a:r>
          </a:p>
          <a:p>
            <a:pPr lvl="2">
              <a:defRPr/>
            </a:pPr>
            <a:r>
              <a:rPr lang="ko-KR" altLang="en-US" dirty="0"/>
              <a:t>동종 판별 </a:t>
            </a:r>
            <a:r>
              <a:rPr lang="en-US" altLang="ko-KR" dirty="0"/>
              <a:t>: </a:t>
            </a:r>
            <a:r>
              <a:rPr lang="en-US" altLang="ko-KR" dirty="0" err="1"/>
              <a:t>instanceof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같은 종류 또는 같은 상위 클래스로부터 생성된 경우</a:t>
            </a:r>
            <a:r>
              <a:rPr lang="en-US" altLang="ko-KR" dirty="0"/>
              <a:t>, 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캐스팅 </a:t>
            </a:r>
            <a:r>
              <a:rPr lang="en-US" altLang="ko-KR" dirty="0"/>
              <a:t>: 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9700" name="슬라이드 번호 개체 틀 2">
            <a:extLst>
              <a:ext uri="{FF2B5EF4-FFF2-40B4-BE49-F238E27FC236}">
                <a16:creationId xmlns:a16="http://schemas.microsoft.com/office/drawing/2014/main" id="{3A4B7B50-4E8A-4E86-9112-CC5D5ECD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9FBF6-699F-458A-8CA2-764B7CE69C0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>
            <a:extLst>
              <a:ext uri="{FF2B5EF4-FFF2-40B4-BE49-F238E27FC236}">
                <a16:creationId xmlns:a16="http://schemas.microsoft.com/office/drawing/2014/main" id="{9F23FED0-0A89-442D-82A9-B668A66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0723" name="슬라이드 번호 개체 틀 2">
            <a:extLst>
              <a:ext uri="{FF2B5EF4-FFF2-40B4-BE49-F238E27FC236}">
                <a16:creationId xmlns:a16="http://schemas.microsoft.com/office/drawing/2014/main" id="{ACA5BA63-766E-4EAC-9FBE-45A17365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12F390-F9FE-45F1-8963-BB21BB8D6B0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0F2AF217-B8C1-43DE-8366-95E3E30522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46338" y="1052513"/>
          <a:ext cx="7632700" cy="5111748"/>
        </p:xfrm>
        <a:graphic>
          <a:graphicData uri="http://schemas.openxmlformats.org/drawingml/2006/table">
            <a:tbl>
              <a:tblPr/>
              <a:tblGrid>
                <a:gridCol w="174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연산의 종류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괄호 및 참조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[], (), .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(postfix)++, (postfix)--, ++(prefix), --(prefix)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-, *, /, %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시프트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&gt;&gt;, &lt;&lt;, &gt;&gt;&gt;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&gt;, &lt;, &gt;=, &lt;=, ==, !=,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instanceof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&amp;, |, ^, ~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&amp;&amp;, ||, !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: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=, +=, -=, *=, /=, %=, &amp;=, ^=, |=, &lt;&lt;=, &gt;&gt;=, &gt;&gt;&gt;=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양수부호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-(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음수부호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97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및 형변환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6350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new, (type)</a:t>
                      </a: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2">
            <a:extLst>
              <a:ext uri="{FF2B5EF4-FFF2-40B4-BE49-F238E27FC236}">
                <a16:creationId xmlns:a16="http://schemas.microsoft.com/office/drawing/2014/main" id="{CA643B3D-F165-45A1-8C92-CBBE7974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구분자</a:t>
            </a:r>
            <a:r>
              <a:rPr lang="en-US" altLang="ko-KR"/>
              <a:t>(delimiter)</a:t>
            </a:r>
            <a:endParaRPr lang="ko-KR" altLang="en-US"/>
          </a:p>
        </p:txBody>
      </p:sp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6C1E3C4F-5320-4EBE-AF87-D2FCD1A8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어휘들을 구분하여 정확한 컴파일이 가능하도록 도와주는 프로그래밍 요소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컴파일러가 올바른 바이트 코드를 생성할 수 있도록 항목들을 구별하는데 사용되는 기호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공백 문자</a:t>
            </a:r>
            <a:r>
              <a:rPr lang="en-US" altLang="ko-KR" dirty="0"/>
              <a:t>(white space)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ko-KR" altLang="en-US" dirty="0"/>
              <a:t>종류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;  </a:t>
            </a:r>
            <a:r>
              <a:rPr lang="ko-KR" altLang="en-US" dirty="0"/>
              <a:t>자바에서 한 문장의 끝을 나타냄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{} 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실행 문단 블록을 정의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,  </a:t>
            </a:r>
            <a:r>
              <a:rPr lang="ko-KR" altLang="en-US" dirty="0"/>
              <a:t>여러 개의 데이터를 순차적으로 구별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공백은 어휘들을 식별하기 위해 사용 </a:t>
            </a:r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프로그램의 </a:t>
            </a:r>
            <a:r>
              <a:rPr lang="ko-KR" altLang="en-US" dirty="0" err="1"/>
              <a:t>포맷팅을</a:t>
            </a:r>
            <a:r>
              <a:rPr lang="ko-KR" altLang="en-US" dirty="0"/>
              <a:t> 돕기 위해서 사용하기도 함</a:t>
            </a:r>
            <a:endParaRPr lang="en-US" altLang="ko-KR" dirty="0"/>
          </a:p>
        </p:txBody>
      </p:sp>
      <p:sp>
        <p:nvSpPr>
          <p:cNvPr id="31748" name="슬라이드 번호 개체 틀 2">
            <a:extLst>
              <a:ext uri="{FF2B5EF4-FFF2-40B4-BE49-F238E27FC236}">
                <a16:creationId xmlns:a16="http://schemas.microsoft.com/office/drawing/2014/main" id="{0F9E61A1-19C5-4D5F-89BA-F66D7880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C990D0-CB52-43EF-83A2-6722D26CE68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1E01A54B-26D2-4981-AD1D-46328A13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r>
              <a:rPr lang="en-US" altLang="ko-KR"/>
              <a:t>(Comment)</a:t>
            </a:r>
            <a:endParaRPr lang="ko-KR" altLang="en-US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C0D40FF0-8DFF-4EA5-837C-DD2E0545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ko-KR" altLang="en-US" dirty="0"/>
              <a:t>프로그램을 설명하기 위해 소스 프로그램 내에 기술하는 문장</a:t>
            </a:r>
          </a:p>
          <a:p>
            <a:pPr lvl="1">
              <a:defRPr/>
            </a:pPr>
            <a:r>
              <a:rPr lang="ko-KR" altLang="en-US" dirty="0"/>
              <a:t>컴파일러에 의해서 무시되어 프로그램 실행에서 배제됨</a:t>
            </a:r>
          </a:p>
          <a:p>
            <a:pPr>
              <a:defRPr/>
            </a:pPr>
            <a:r>
              <a:rPr lang="ko-KR" altLang="en-US" dirty="0"/>
              <a:t>종류</a:t>
            </a:r>
          </a:p>
          <a:p>
            <a:pPr lvl="1">
              <a:defRPr/>
            </a:pPr>
            <a:r>
              <a:rPr lang="ko-KR" altLang="en-US" dirty="0"/>
              <a:t>한 줄을 주석으로 처리 </a:t>
            </a:r>
            <a:r>
              <a:rPr lang="en-US" altLang="ko-KR" dirty="0"/>
              <a:t>: //</a:t>
            </a:r>
          </a:p>
          <a:p>
            <a:pPr lvl="1">
              <a:defRPr/>
            </a:pPr>
            <a:r>
              <a:rPr lang="ko-KR" altLang="en-US" dirty="0"/>
              <a:t>여러 줄을 주석으로 처리 </a:t>
            </a:r>
            <a:r>
              <a:rPr lang="en-US" altLang="ko-KR" dirty="0"/>
              <a:t>: /* ~ */</a:t>
            </a:r>
          </a:p>
          <a:p>
            <a:pPr lvl="1">
              <a:defRPr/>
            </a:pPr>
            <a:r>
              <a:rPr lang="ko-KR" altLang="en-US" dirty="0"/>
              <a:t>자바 컴파일러에 의해 주석으로 처리 </a:t>
            </a:r>
            <a:r>
              <a:rPr lang="en-US" altLang="ko-KR" dirty="0"/>
              <a:t>: /** ~ */</a:t>
            </a:r>
          </a:p>
          <a:p>
            <a:pPr lvl="2">
              <a:defRPr/>
            </a:pPr>
            <a:r>
              <a:rPr lang="en-US" altLang="ko-KR" dirty="0"/>
              <a:t>javadoc.exe</a:t>
            </a:r>
            <a:r>
              <a:rPr lang="ko-KR" altLang="en-US" dirty="0"/>
              <a:t>가 </a:t>
            </a:r>
            <a:r>
              <a:rPr lang="en-US" altLang="ko-KR" dirty="0"/>
              <a:t>/**</a:t>
            </a:r>
            <a:r>
              <a:rPr lang="ko-KR" altLang="en-US" dirty="0"/>
              <a:t>와 *</a:t>
            </a:r>
            <a:r>
              <a:rPr lang="en-US" altLang="ko-KR" dirty="0"/>
              <a:t>/ </a:t>
            </a:r>
            <a:r>
              <a:rPr lang="ko-KR" altLang="en-US" dirty="0"/>
              <a:t>사이의 주석 내용과 </a:t>
            </a:r>
            <a:br>
              <a:rPr lang="en-US" altLang="ko-KR" dirty="0"/>
            </a:br>
            <a:r>
              <a:rPr lang="en-US" altLang="ko-KR" dirty="0"/>
              <a:t>@code, @param, @return </a:t>
            </a:r>
            <a:r>
              <a:rPr lang="ko-KR" altLang="en-US" dirty="0" err="1"/>
              <a:t>파라미터</a:t>
            </a:r>
            <a:r>
              <a:rPr lang="ko-KR" altLang="en-US" dirty="0"/>
              <a:t> 등을 참고하여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  <a:r>
              <a:rPr lang="en-US" altLang="ko-KR" dirty="0"/>
              <a:t>(html </a:t>
            </a:r>
            <a:r>
              <a:rPr lang="ko-KR" altLang="en-US" dirty="0"/>
              <a:t>형식</a:t>
            </a:r>
            <a:r>
              <a:rPr lang="en-US" altLang="ko-KR" dirty="0"/>
              <a:t>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2772" name="슬라이드 번호 개체 틀 2">
            <a:extLst>
              <a:ext uri="{FF2B5EF4-FFF2-40B4-BE49-F238E27FC236}">
                <a16:creationId xmlns:a16="http://schemas.microsoft.com/office/drawing/2014/main" id="{DECB41B7-4280-48F8-BDAA-26A0140D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D3282-9934-4ACE-88AA-CC5729ECA48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>
            <a:extLst>
              <a:ext uri="{FF2B5EF4-FFF2-40B4-BE49-F238E27FC236}">
                <a16:creationId xmlns:a16="http://schemas.microsoft.com/office/drawing/2014/main" id="{3E21DA20-AFF1-455A-917D-4BCA8639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  <a:r>
              <a:rPr lang="en-US" altLang="ko-KR" dirty="0"/>
              <a:t>(identifier)</a:t>
            </a:r>
            <a:endParaRPr lang="ko-KR" altLang="en-US" dirty="0"/>
          </a:p>
        </p:txBody>
      </p:sp>
      <p:sp>
        <p:nvSpPr>
          <p:cNvPr id="19459" name="내용 개체 틀 1">
            <a:extLst>
              <a:ext uri="{FF2B5EF4-FFF2-40B4-BE49-F238E27FC236}">
                <a16:creationId xmlns:a16="http://schemas.microsoft.com/office/drawing/2014/main" id="{6AEE689C-17B2-4B27-A1EF-D1A0FFBA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프로그래머가 프로그램을 구성하는 요소를 식별하기 위해 부여한 이름</a:t>
            </a:r>
          </a:p>
          <a:p>
            <a:pPr>
              <a:defRPr/>
            </a:pPr>
            <a:r>
              <a:rPr lang="ko-KR" altLang="en-US" dirty="0"/>
              <a:t>종류</a:t>
            </a:r>
          </a:p>
          <a:p>
            <a:pPr lvl="1">
              <a:defRPr/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 변수</a:t>
            </a:r>
            <a:r>
              <a:rPr lang="en-US" altLang="ko-KR" dirty="0"/>
              <a:t>, </a:t>
            </a:r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/>
              <a:t>, </a:t>
            </a:r>
            <a:r>
              <a:rPr lang="ko-KR" altLang="en-US"/>
              <a:t>인터페이스 </a:t>
            </a:r>
            <a:r>
              <a:rPr lang="ko-KR" altLang="en-US" dirty="0"/>
              <a:t>등</a:t>
            </a:r>
          </a:p>
          <a:p>
            <a:pPr>
              <a:defRPr/>
            </a:pPr>
            <a:r>
              <a:rPr lang="ko-KR" altLang="en-US" dirty="0"/>
              <a:t>규칙</a:t>
            </a:r>
          </a:p>
          <a:p>
            <a:pPr lvl="1">
              <a:defRPr/>
            </a:pPr>
            <a:r>
              <a:rPr lang="ko-KR" altLang="en-US" dirty="0"/>
              <a:t>첫 글자는 문자</a:t>
            </a:r>
            <a:r>
              <a:rPr lang="en-US" altLang="ko-KR" dirty="0"/>
              <a:t>, _ </a:t>
            </a:r>
            <a:r>
              <a:rPr lang="ko-KR" altLang="en-US" dirty="0"/>
              <a:t>또는 </a:t>
            </a:r>
            <a:r>
              <a:rPr lang="en-US" altLang="ko-KR" dirty="0"/>
              <a:t>$</a:t>
            </a:r>
            <a:r>
              <a:rPr lang="ko-KR" altLang="en-US" dirty="0"/>
              <a:t>로만 시작 가능함</a:t>
            </a:r>
          </a:p>
          <a:p>
            <a:pPr lvl="1">
              <a:defRPr/>
            </a:pPr>
            <a:r>
              <a:rPr lang="ko-KR" altLang="en-US" dirty="0"/>
              <a:t>중간에 문자</a:t>
            </a:r>
            <a:r>
              <a:rPr lang="en-US" altLang="ko-KR" dirty="0"/>
              <a:t>, </a:t>
            </a:r>
            <a:r>
              <a:rPr lang="ko-KR" altLang="en-US" dirty="0"/>
              <a:t>숫자 모두 가능하고 길이 제한 없음</a:t>
            </a:r>
          </a:p>
          <a:p>
            <a:pPr lvl="1">
              <a:defRPr/>
            </a:pPr>
            <a:r>
              <a:rPr lang="ko-KR" altLang="en-US" dirty="0"/>
              <a:t>공백문자나 </a:t>
            </a:r>
            <a:r>
              <a:rPr lang="en-US" altLang="ko-KR" dirty="0"/>
              <a:t>_, $</a:t>
            </a:r>
            <a:r>
              <a:rPr lang="ko-KR" altLang="en-US" dirty="0"/>
              <a:t>를 제외한 특수문자 사용 불가</a:t>
            </a:r>
          </a:p>
          <a:p>
            <a:pPr lvl="1">
              <a:defRPr/>
            </a:pPr>
            <a:r>
              <a:rPr lang="ko-KR" altLang="en-US" dirty="0"/>
              <a:t>대소문자를 구분하고</a:t>
            </a:r>
            <a:r>
              <a:rPr lang="en-US" altLang="ko-KR" dirty="0"/>
              <a:t>, </a:t>
            </a:r>
            <a:r>
              <a:rPr lang="ko-KR" altLang="en-US" dirty="0" err="1"/>
              <a:t>예약어는</a:t>
            </a:r>
            <a:r>
              <a:rPr lang="ko-KR" altLang="en-US" dirty="0"/>
              <a:t> 사용이 불가능함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844" name="슬라이드 번호 개체 틀 2">
            <a:extLst>
              <a:ext uri="{FF2B5EF4-FFF2-40B4-BE49-F238E27FC236}">
                <a16:creationId xmlns:a16="http://schemas.microsoft.com/office/drawing/2014/main" id="{7481D4ED-A8EC-4DBF-B5E9-97B69DFD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AB065-B1EB-4B8E-8721-7EB014ADBA3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A1C098-95F3-40B4-B2BC-C2D67DD0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절차지향 프로그래밍에서 프로그램은 자료 구조</a:t>
            </a:r>
            <a:r>
              <a:rPr lang="en-US" altLang="ko-KR" dirty="0"/>
              <a:t>(data structure)</a:t>
            </a:r>
            <a:r>
              <a:rPr lang="ko-KR" altLang="en-US" dirty="0"/>
              <a:t>와 함수</a:t>
            </a:r>
            <a:r>
              <a:rPr lang="en-US" altLang="ko-KR" dirty="0"/>
              <a:t>(function)</a:t>
            </a:r>
            <a:r>
              <a:rPr lang="ko-KR" altLang="en-US" dirty="0"/>
              <a:t>들로 구성된다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객체지향 프로그래밍에서 소스 프로그램은 클래스들로 구성된다</a:t>
            </a:r>
            <a:r>
              <a:rPr lang="en-US" altLang="ko-KR" dirty="0"/>
              <a:t>. </a:t>
            </a:r>
          </a:p>
          <a:p>
            <a:pPr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객체지향 프로그래밍에서 프로그램</a:t>
            </a:r>
            <a:r>
              <a:rPr lang="en-US" altLang="ko-KR" dirty="0"/>
              <a:t>, </a:t>
            </a:r>
            <a:r>
              <a:rPr lang="ko-KR" altLang="en-US" dirty="0"/>
              <a:t>클래스들을 구성하는 요소에 대하여 알아보고</a:t>
            </a:r>
            <a:r>
              <a:rPr lang="en-US" altLang="ko-KR" dirty="0"/>
              <a:t>, </a:t>
            </a:r>
            <a:r>
              <a:rPr lang="ko-KR" altLang="en-US" dirty="0"/>
              <a:t>구성 요소들의 종류와 특징에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어휘</a:t>
            </a:r>
            <a:r>
              <a:rPr lang="en-US" altLang="ko-KR" dirty="0"/>
              <a:t>, </a:t>
            </a:r>
            <a:r>
              <a:rPr lang="ko-KR" altLang="en-US" dirty="0" err="1"/>
              <a:t>예약어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r>
              <a:rPr lang="en-US" altLang="ko-KR" dirty="0"/>
              <a:t>,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...), </a:t>
            </a:r>
            <a:r>
              <a:rPr lang="ko-KR" altLang="en-US" dirty="0" err="1"/>
              <a:t>리터럴</a:t>
            </a:r>
            <a:endParaRPr lang="en-US" altLang="ko-KR" dirty="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7AB51D71-7121-41AD-80D3-8DD45B7D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</a:t>
            </a: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55911A1A-4FBA-411C-9711-8855B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8A9C7-CF35-4728-8F4B-4E496D4088D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9B943-D048-4E2B-AB5B-81DD0149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dirty="0"/>
              <a:t>올바른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legal; // </a:t>
            </a:r>
            <a:r>
              <a:rPr lang="ko-KR" altLang="en-US" dirty="0"/>
              <a:t>사용 가능함</a:t>
            </a:r>
          </a:p>
          <a:p>
            <a:pPr lvl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legal1234; // </a:t>
            </a:r>
            <a:r>
              <a:rPr lang="ko-KR" altLang="en-US" dirty="0"/>
              <a:t>첫 글자를 제외한 곳에 숫자 사용함</a:t>
            </a:r>
          </a:p>
          <a:p>
            <a:pPr lvl="1">
              <a:defRPr/>
            </a:pPr>
            <a:r>
              <a:rPr lang="en-US" altLang="ko-KR" dirty="0"/>
              <a:t>char _legal; //‘_’ </a:t>
            </a:r>
            <a:r>
              <a:rPr lang="ko-KR" altLang="en-US" dirty="0"/>
              <a:t>문자 사용 가능함</a:t>
            </a:r>
          </a:p>
          <a:p>
            <a:pPr lvl="1">
              <a:defRPr/>
            </a:pPr>
            <a:r>
              <a:rPr lang="en-US" altLang="ko-KR" dirty="0"/>
              <a:t>short $legal; // ‘$’ </a:t>
            </a:r>
            <a:r>
              <a:rPr lang="ko-KR" altLang="en-US" dirty="0"/>
              <a:t>문자 사용 가능함</a:t>
            </a:r>
          </a:p>
          <a:p>
            <a:pPr lvl="1">
              <a:defRPr/>
            </a:pPr>
            <a:r>
              <a:rPr lang="en-US" altLang="ko-KR" dirty="0"/>
              <a:t>float  Legal; // </a:t>
            </a:r>
            <a:r>
              <a:rPr lang="ko-KR" altLang="en-US" dirty="0"/>
              <a:t>대문자를 사용 가능</a:t>
            </a:r>
            <a:r>
              <a:rPr lang="en-US" altLang="ko-KR" dirty="0"/>
              <a:t>, legal</a:t>
            </a:r>
            <a:r>
              <a:rPr lang="ko-KR" altLang="en-US" dirty="0"/>
              <a:t>과 다른 </a:t>
            </a:r>
            <a:r>
              <a:rPr lang="ko-KR" altLang="en-US" dirty="0" err="1"/>
              <a:t>식별자로</a:t>
            </a:r>
            <a:r>
              <a:rPr lang="ko-KR" altLang="en-US" dirty="0"/>
              <a:t> 처리함</a:t>
            </a:r>
          </a:p>
          <a:p>
            <a:pPr lvl="1">
              <a:defRPr/>
            </a:pPr>
            <a:r>
              <a:rPr lang="en-US" altLang="ko-KR" dirty="0"/>
              <a:t>char </a:t>
            </a:r>
            <a:r>
              <a:rPr lang="en-US" altLang="ko-KR" dirty="0" err="1"/>
              <a:t>legal_char</a:t>
            </a:r>
            <a:r>
              <a:rPr lang="en-US" altLang="ko-KR" dirty="0"/>
              <a:t>; // ‘_’</a:t>
            </a:r>
            <a:r>
              <a:rPr lang="ko-KR" altLang="en-US" dirty="0"/>
              <a:t>문자 중간에 사용 가능 </a:t>
            </a:r>
            <a:r>
              <a:rPr lang="en-US" altLang="ko-KR" dirty="0"/>
              <a:t>: </a:t>
            </a:r>
            <a:r>
              <a:rPr lang="en-US" altLang="ko-KR" dirty="0" err="1"/>
              <a:t>legalChar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잘못된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3illegal; // </a:t>
            </a:r>
            <a:r>
              <a:rPr lang="ko-KR" altLang="en-US" dirty="0"/>
              <a:t>첫 글자가 숫자인 경우 오류 발생</a:t>
            </a:r>
          </a:p>
          <a:p>
            <a:pPr lvl="1">
              <a:defRPr/>
            </a:pPr>
            <a:r>
              <a:rPr lang="en-US" altLang="ko-KR" dirty="0"/>
              <a:t>char #illegal; //‘#</a:t>
            </a:r>
            <a:r>
              <a:rPr lang="ko-KR" altLang="en-US" dirty="0"/>
              <a:t>과 같은 문자는 </a:t>
            </a:r>
            <a:r>
              <a:rPr lang="ko-KR" altLang="en-US" dirty="0" err="1"/>
              <a:t>식별자에</a:t>
            </a:r>
            <a:r>
              <a:rPr lang="ko-KR" altLang="en-US" dirty="0"/>
              <a:t> 사용할 수 없음</a:t>
            </a:r>
          </a:p>
          <a:p>
            <a:pPr lvl="1">
              <a:defRPr/>
            </a:pPr>
            <a:r>
              <a:rPr lang="en-US" altLang="ko-KR" dirty="0"/>
              <a:t>char if; //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식별자로</a:t>
            </a:r>
            <a:r>
              <a:rPr lang="ko-KR" altLang="en-US" dirty="0"/>
              <a:t> 사용할 수 없음</a:t>
            </a:r>
          </a:p>
          <a:p>
            <a:pPr lvl="1">
              <a:defRPr/>
            </a:pPr>
            <a:r>
              <a:rPr lang="en-US" altLang="ko-KR" dirty="0"/>
              <a:t>char illegal char; // </a:t>
            </a:r>
            <a:r>
              <a:rPr lang="ko-KR" altLang="en-US" dirty="0" err="1"/>
              <a:t>식별자에는</a:t>
            </a:r>
            <a:r>
              <a:rPr lang="ko-KR" altLang="en-US" dirty="0"/>
              <a:t> 공백을 사용할 수 없음</a:t>
            </a:r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25239DD0-0CE6-4AC6-974C-E0274A1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F773EE12-F94C-493F-BA37-5797E11B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76B2B-9E99-4A92-833F-FCA32D196DB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0301EBA2-B742-4CCD-A453-DC119294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B3CDF4F5-D14C-4DCA-8238-81AD1A04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ko-KR" altLang="en-US" dirty="0"/>
              <a:t>변수 또는 </a:t>
            </a:r>
            <a:r>
              <a:rPr lang="ko-KR" altLang="en-US" dirty="0" err="1"/>
              <a:t>메소드</a:t>
            </a:r>
            <a:r>
              <a:rPr lang="ko-KR" altLang="en-US" dirty="0"/>
              <a:t> 이름은 소문자로 시작</a:t>
            </a:r>
          </a:p>
          <a:p>
            <a:pPr lvl="2">
              <a:defRPr/>
            </a:pPr>
            <a:r>
              <a:rPr lang="en-US" altLang="ko-KR" dirty="0"/>
              <a:t>private final char value[];</a:t>
            </a:r>
          </a:p>
          <a:p>
            <a:pPr lvl="2">
              <a:defRPr/>
            </a:pPr>
            <a:r>
              <a:rPr lang="en-US" altLang="ko-KR" dirty="0"/>
              <a:t>private </a:t>
            </a:r>
            <a:r>
              <a:rPr lang="en-US" altLang="ko-KR" dirty="0" err="1"/>
              <a:t>int</a:t>
            </a:r>
            <a:r>
              <a:rPr lang="en-US" altLang="ko-KR" dirty="0"/>
              <a:t> hash;</a:t>
            </a:r>
          </a:p>
          <a:p>
            <a:pPr lvl="2">
              <a:defRPr/>
            </a:pPr>
            <a:r>
              <a:rPr lang="en-US" altLang="ko-KR" dirty="0"/>
              <a:t>public String substring(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beginIndex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endIndex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클래스 또는 인터페이스 이름은 대문자로 시작</a:t>
            </a:r>
          </a:p>
          <a:p>
            <a:pPr lvl="2">
              <a:defRPr/>
            </a:pPr>
            <a:r>
              <a:rPr lang="en-US" altLang="ko-KR" dirty="0"/>
              <a:t>public final class String</a:t>
            </a:r>
          </a:p>
          <a:p>
            <a:pPr lvl="2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</a:p>
          <a:p>
            <a:pPr lvl="2">
              <a:defRPr/>
            </a:pPr>
            <a:r>
              <a:rPr lang="en-US" altLang="ko-KR" dirty="0"/>
              <a:t>public interface Collection&lt;E&gt;</a:t>
            </a:r>
          </a:p>
          <a:p>
            <a:pPr lvl="1">
              <a:defRPr/>
            </a:pPr>
            <a:r>
              <a:rPr lang="ko-KR" altLang="en-US" dirty="0"/>
              <a:t>합성 단어는 각 단어의 첫 글자를 </a:t>
            </a:r>
            <a:r>
              <a:rPr lang="ko-KR" altLang="en-US" dirty="0" err="1"/>
              <a:t>대문자로함</a:t>
            </a:r>
            <a:r>
              <a:rPr lang="ko-KR" altLang="en-US" dirty="0"/>
              <a:t> </a:t>
            </a:r>
          </a:p>
          <a:p>
            <a:pPr lvl="2">
              <a:defRPr/>
            </a:pPr>
            <a:r>
              <a:rPr lang="en-US" altLang="ko-KR" dirty="0"/>
              <a:t>public static String </a:t>
            </a:r>
            <a:r>
              <a:rPr lang="en-US" altLang="ko-KR" dirty="0" err="1"/>
              <a:t>toHexString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</a:t>
            </a:r>
          </a:p>
          <a:p>
            <a:pPr lvl="2">
              <a:defRPr/>
            </a:pPr>
            <a:r>
              <a:rPr lang="en-US" altLang="ko-KR" dirty="0"/>
              <a:t>public static String </a:t>
            </a:r>
            <a:r>
              <a:rPr lang="en-US" altLang="ko-KR" dirty="0" err="1"/>
              <a:t>toString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</a:t>
            </a:r>
          </a:p>
          <a:p>
            <a:pPr lvl="2">
              <a:defRPr/>
            </a:pPr>
            <a:r>
              <a:rPr lang="en-US" altLang="ko-KR" dirty="0"/>
              <a:t>public final class </a:t>
            </a:r>
            <a:r>
              <a:rPr lang="en-US" altLang="ko-KR" dirty="0" err="1"/>
              <a:t>StringBuffer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NumberFormatException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7892" name="슬라이드 번호 개체 틀 2">
            <a:extLst>
              <a:ext uri="{FF2B5EF4-FFF2-40B4-BE49-F238E27FC236}">
                <a16:creationId xmlns:a16="http://schemas.microsoft.com/office/drawing/2014/main" id="{A4402A06-50EF-49B3-A9E4-80AA5AD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91655-6F9A-45C3-9332-FED94C71494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D805D952-23C7-49E3-87FE-F16BF549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식별자 </a:t>
            </a:r>
            <a:r>
              <a:rPr lang="en-US" altLang="ko-KR" dirty="0"/>
              <a:t>- </a:t>
            </a:r>
            <a:r>
              <a:rPr lang="ko-KR" altLang="en-US" sz="3200" dirty="0"/>
              <a:t>변수</a:t>
            </a:r>
            <a:r>
              <a:rPr lang="en-US" altLang="ko-KR" sz="3200" dirty="0"/>
              <a:t>(variable)</a:t>
            </a:r>
            <a:endParaRPr lang="ko-KR" altLang="en-US" dirty="0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63428466-DEB8-4BF3-8A98-5BB9BAD8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등장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프로그램 실행 중에 자료는 기억공간에 저장되고</a:t>
            </a:r>
            <a:r>
              <a:rPr lang="en-US" altLang="ko-KR" dirty="0"/>
              <a:t>, </a:t>
            </a:r>
            <a:r>
              <a:rPr lang="ko-KR" altLang="en-US" dirty="0"/>
              <a:t>이를 사용하기 위해서는 저장된 주소를 알아야 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프로그래머가 기억 공간의 주소를 직접 다루는 일은 어렵고 생소한 작업이기 때문에 기억공간의 주소를 이름으로 식별하는 방법을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eaLnBrk="1" hangingPunct="1"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자료가 저장된 주소를 식별하기 위해 부여된 이름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실행시간에  그 값이 결정되고</a:t>
            </a:r>
            <a:r>
              <a:rPr lang="en-US" altLang="ko-KR" dirty="0"/>
              <a:t>, </a:t>
            </a:r>
            <a:r>
              <a:rPr lang="ko-KR" altLang="en-US" dirty="0"/>
              <a:t>실행시간 동안에 변경 가능한 요소</a:t>
            </a:r>
            <a:endParaRPr lang="en-US" altLang="ko-KR" dirty="0"/>
          </a:p>
        </p:txBody>
      </p:sp>
      <p:sp>
        <p:nvSpPr>
          <p:cNvPr id="38916" name="슬라이드 번호 개체 틀 2">
            <a:extLst>
              <a:ext uri="{FF2B5EF4-FFF2-40B4-BE49-F238E27FC236}">
                <a16:creationId xmlns:a16="http://schemas.microsoft.com/office/drawing/2014/main" id="{CEE83731-FCA6-42F5-A907-B1A978E6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A2EE0-0AFB-46A9-897C-25769A47693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34A2CDE9-93FA-4A0C-80C1-6C926CD9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C42AB-9AA5-4882-BCAB-56FE124F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선언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[</a:t>
            </a:r>
            <a:r>
              <a:rPr lang="ko-KR" altLang="en-US" dirty="0"/>
              <a:t>접근 </a:t>
            </a:r>
            <a:r>
              <a:rPr lang="ko-KR" altLang="en-US" dirty="0" err="1"/>
              <a:t>수정자</a:t>
            </a:r>
            <a:r>
              <a:rPr lang="en-US" altLang="ko-KR" dirty="0"/>
              <a:t>]&lt;</a:t>
            </a:r>
            <a:r>
              <a:rPr lang="ko-KR" altLang="en-US" dirty="0" err="1"/>
              <a:t>자료형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변수이름</a:t>
            </a:r>
            <a:r>
              <a:rPr lang="en-US" altLang="ko-KR" dirty="0"/>
              <a:t>&gt; [= &lt;</a:t>
            </a:r>
            <a:r>
              <a:rPr lang="ko-KR" altLang="en-US" dirty="0" err="1"/>
              <a:t>초기화값</a:t>
            </a:r>
            <a:r>
              <a:rPr lang="en-US" altLang="ko-KR" dirty="0"/>
              <a:t>&gt;];</a:t>
            </a:r>
          </a:p>
          <a:p>
            <a:pPr lvl="2" eaLnBrk="1" hangingPunct="1">
              <a:defRPr/>
            </a:pPr>
            <a:r>
              <a:rPr lang="ko-KR" altLang="en-US" dirty="0"/>
              <a:t>영어 대</a:t>
            </a:r>
            <a:r>
              <a:rPr lang="en-US" altLang="ko-KR" dirty="0"/>
              <a:t>/</a:t>
            </a:r>
            <a:r>
              <a:rPr lang="ko-KR" altLang="en-US" dirty="0"/>
              <a:t>소문자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</a:t>
            </a:r>
            <a:r>
              <a:rPr lang="en-US" altLang="ko-KR" dirty="0"/>
              <a:t>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첫 글자는 영문자 또는 밑줄로만 시작 가능</a:t>
            </a:r>
            <a:endParaRPr lang="en-US" altLang="ko-KR" dirty="0"/>
          </a:p>
          <a:p>
            <a:pPr lvl="3" eaLnBrk="1" hangingPunct="1">
              <a:defRPr/>
            </a:pPr>
            <a:r>
              <a:rPr lang="ko-KR" altLang="en-US" dirty="0"/>
              <a:t>밑줄로 시작하는 </a:t>
            </a:r>
            <a:r>
              <a:rPr lang="ko-KR" altLang="en-US" dirty="0" err="1"/>
              <a:t>식별자</a:t>
            </a:r>
            <a:r>
              <a:rPr lang="en-US" altLang="ko-KR" dirty="0"/>
              <a:t>(</a:t>
            </a:r>
            <a:r>
              <a:rPr lang="ko-KR" altLang="en-US" dirty="0"/>
              <a:t>권장하지 않음</a:t>
            </a:r>
            <a:r>
              <a:rPr lang="en-US" altLang="ko-KR" dirty="0"/>
              <a:t>), </a:t>
            </a:r>
            <a:r>
              <a:rPr lang="ko-KR" altLang="en-US" dirty="0" err="1"/>
              <a:t>예약어</a:t>
            </a:r>
            <a:r>
              <a:rPr lang="en-US" altLang="ko-KR" dirty="0"/>
              <a:t>(</a:t>
            </a:r>
            <a:r>
              <a:rPr lang="ko-KR" altLang="en-US" dirty="0"/>
              <a:t>사용불가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r>
              <a:rPr lang="ko-KR" altLang="en-US" dirty="0" err="1"/>
              <a:t>자료형</a:t>
            </a:r>
            <a:endParaRPr lang="en-US" altLang="ko-KR" dirty="0"/>
          </a:p>
          <a:p>
            <a:pPr lvl="3" eaLnBrk="1" hangingPunct="1">
              <a:defRPr/>
            </a:pPr>
            <a:r>
              <a:rPr lang="ko-KR" altLang="en-US" dirty="0"/>
              <a:t>저장될 자료의 유형</a:t>
            </a:r>
            <a:r>
              <a:rPr lang="en-US" altLang="ko-KR" dirty="0"/>
              <a:t>, </a:t>
            </a:r>
            <a:r>
              <a:rPr lang="ko-KR" altLang="en-US" dirty="0"/>
              <a:t>자료의 구조와 개념</a:t>
            </a:r>
            <a:r>
              <a:rPr lang="en-US" altLang="ko-KR" dirty="0"/>
              <a:t>, </a:t>
            </a:r>
            <a:r>
              <a:rPr lang="ko-KR" altLang="en-US" dirty="0"/>
              <a:t>가질 수 있는 값</a:t>
            </a:r>
            <a:r>
              <a:rPr lang="en-US" altLang="ko-KR" dirty="0"/>
              <a:t>, </a:t>
            </a:r>
            <a:r>
              <a:rPr lang="ko-KR" altLang="en-US" dirty="0"/>
              <a:t>그리고 행할 수 있는 연산 등을 정의한 프로그래밍 요소</a:t>
            </a:r>
          </a:p>
          <a:p>
            <a:pPr lvl="3" eaLnBrk="1" hangingPunct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, double, String ....</a:t>
            </a:r>
          </a:p>
          <a:p>
            <a:pPr eaLnBrk="1" hangingPunct="1">
              <a:defRPr/>
            </a:pPr>
            <a:r>
              <a:rPr lang="ko-KR" altLang="en-US" dirty="0"/>
              <a:t>배정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&lt;</a:t>
            </a:r>
            <a:r>
              <a:rPr lang="ko-KR" altLang="en-US" dirty="0"/>
              <a:t>변수이름</a:t>
            </a:r>
            <a:r>
              <a:rPr lang="en-US" altLang="ko-KR" dirty="0"/>
              <a:t>&gt; = &lt;</a:t>
            </a:r>
            <a:r>
              <a:rPr lang="ko-KR" altLang="en-US" dirty="0"/>
              <a:t>식</a:t>
            </a:r>
            <a:r>
              <a:rPr lang="en-US" altLang="ko-KR" dirty="0"/>
              <a:t>&gt;;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9940" name="슬라이드 번호 개체 틀 1">
            <a:extLst>
              <a:ext uri="{FF2B5EF4-FFF2-40B4-BE49-F238E27FC236}">
                <a16:creationId xmlns:a16="http://schemas.microsoft.com/office/drawing/2014/main" id="{865AD642-396E-4982-9144-04439DDB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B6876-EAF6-45F2-A912-1A925B52D81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0231F0A8-E55D-46D4-8740-83488F99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B15585-DDF8-4617-833E-5666E4CDC61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0962" name="제목 4">
            <a:extLst>
              <a:ext uri="{FF2B5EF4-FFF2-40B4-BE49-F238E27FC236}">
                <a16:creationId xmlns:a16="http://schemas.microsoft.com/office/drawing/2014/main" id="{319A320A-75D4-4AFB-918B-5A7BDF83AF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305" y="123547"/>
            <a:ext cx="10515600" cy="4556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ShowVariables.java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2A61E8-F7A2-4359-8F4E-B3FB9861ED93}"/>
              </a:ext>
            </a:extLst>
          </p:cNvPr>
          <p:cNvSpPr/>
          <p:nvPr/>
        </p:nvSpPr>
        <p:spPr>
          <a:xfrm>
            <a:off x="6781800" y="5273567"/>
            <a:ext cx="4572000" cy="132343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 나이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27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 월급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22.7</a:t>
            </a:r>
            <a:r>
              <a:rPr lang="ko-KR" altLang="en-US" sz="20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백만원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달까지의 거리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238857km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B962A0E0-BA6B-4EE3-A2EB-370D11FD53DC}"/>
              </a:ext>
            </a:extLst>
          </p:cNvPr>
          <p:cNvSpPr txBox="1">
            <a:spLocks/>
          </p:cNvSpPr>
          <p:nvPr/>
        </p:nvSpPr>
        <p:spPr>
          <a:xfrm>
            <a:off x="789710" y="793847"/>
            <a:ext cx="10698480" cy="514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b="1" kern="120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ShowVariables</a:t>
            </a:r>
            <a:r>
              <a:rPr lang="en-US" altLang="ko-KR" sz="2000" dirty="0"/>
              <a:t> {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public static void main (String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[]) {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 	int </a:t>
            </a:r>
            <a:r>
              <a:rPr lang="en-US" altLang="ko-KR" sz="2000" dirty="0">
                <a:latin typeface="+mn-ea"/>
              </a:rPr>
              <a:t>age</a:t>
            </a:r>
            <a:r>
              <a:rPr lang="en-US" altLang="ko-KR" sz="2000" dirty="0"/>
              <a:t>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 	double salary = 22.70;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 	long </a:t>
            </a:r>
            <a:r>
              <a:rPr lang="en-US" altLang="ko-KR" sz="2000" dirty="0" err="1"/>
              <a:t>distance_to_the_moon</a:t>
            </a:r>
            <a:r>
              <a:rPr lang="en-US" altLang="ko-KR" sz="2000" dirty="0"/>
              <a:t> = 238857;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 	age = 27;	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	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직원 나이 </a:t>
            </a:r>
            <a:r>
              <a:rPr lang="en-US" altLang="ko-KR" sz="2000" dirty="0"/>
              <a:t>: " + age);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	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직원 월급 </a:t>
            </a:r>
            <a:r>
              <a:rPr lang="en-US" altLang="ko-KR" sz="2000" dirty="0"/>
              <a:t>: " + salary + "</a:t>
            </a:r>
            <a:r>
              <a:rPr lang="ko-KR" altLang="en-US" sz="2000" dirty="0"/>
              <a:t>백만원</a:t>
            </a:r>
            <a:r>
              <a:rPr lang="en-US" altLang="ko-KR" sz="2000" dirty="0"/>
              <a:t>");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 	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달까지의 거리 </a:t>
            </a:r>
            <a:r>
              <a:rPr lang="en-US" altLang="ko-KR" sz="2000" dirty="0"/>
              <a:t>: " + </a:t>
            </a:r>
            <a:r>
              <a:rPr lang="en-US" altLang="ko-KR" sz="2000" dirty="0" err="1"/>
              <a:t>distance_to_the_moon</a:t>
            </a:r>
            <a:r>
              <a:rPr lang="en-US" altLang="ko-KR" sz="2000" dirty="0"/>
              <a:t> + "km");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  }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B748F-BA74-45BB-9954-23A8A523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자료형에</a:t>
            </a:r>
            <a:r>
              <a:rPr lang="ko-KR" altLang="en-US" dirty="0"/>
              <a:t> 따른 분류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기본형 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변수의 주소가 자료가 저장된 공간의 주소와 동일하다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 err="1"/>
              <a:t>참조형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변수는 참조 대상에 대한 주소를 가지고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참조 변수의 저장위치와 참조 대상의 위치가 다르다</a:t>
            </a:r>
            <a:r>
              <a:rPr lang="en-US" altLang="ko-KR" dirty="0"/>
              <a:t>.</a:t>
            </a:r>
          </a:p>
        </p:txBody>
      </p:sp>
      <p:sp>
        <p:nvSpPr>
          <p:cNvPr id="41987" name="제목 4">
            <a:extLst>
              <a:ext uri="{FF2B5EF4-FFF2-40B4-BE49-F238E27FC236}">
                <a16:creationId xmlns:a16="http://schemas.microsoft.com/office/drawing/2014/main" id="{DE67BE7F-AA1C-4F8B-8D24-B1B6CCC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C3692948-5EBD-4E6E-B245-4585123E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12F315-8424-4EE2-BC5F-C59AAFD9099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F181A7-0807-4205-A29E-1A94B275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유효범위에 따른 분류</a:t>
            </a:r>
          </a:p>
          <a:p>
            <a:pPr lvl="1">
              <a:defRPr/>
            </a:pPr>
            <a:r>
              <a:rPr lang="ko-KR" altLang="en-US" dirty="0"/>
              <a:t>지역변수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메소드</a:t>
            </a:r>
            <a:r>
              <a:rPr lang="ko-KR" altLang="en-US" dirty="0"/>
              <a:t> 안에서 선언된 변수를 의미하며</a:t>
            </a:r>
            <a:r>
              <a:rPr lang="en-US" altLang="ko-KR" dirty="0"/>
              <a:t>, </a:t>
            </a:r>
            <a:r>
              <a:rPr lang="ko-KR" altLang="en-US" dirty="0"/>
              <a:t>지역 변수에 저장된 값은 </a:t>
            </a:r>
            <a:r>
              <a:rPr lang="ko-KR" altLang="en-US" dirty="0" err="1"/>
              <a:t>메소드</a:t>
            </a:r>
            <a:r>
              <a:rPr lang="ko-KR" altLang="en-US" dirty="0"/>
              <a:t> 안에서만 유효하다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멤버 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필드를 의미하고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안에서 선언된 것이 아니라 클래스 안에서 선언된 변수를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해당 객체가 실행되는 동안에는 유효하다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클래스 변수</a:t>
            </a:r>
            <a:r>
              <a:rPr lang="en-US" altLang="ko-KR" dirty="0"/>
              <a:t>, </a:t>
            </a:r>
            <a:r>
              <a:rPr lang="ko-KR" altLang="en-US" dirty="0"/>
              <a:t>정적 변수</a:t>
            </a:r>
          </a:p>
          <a:p>
            <a:pPr lvl="2">
              <a:defRPr/>
            </a:pPr>
            <a:r>
              <a:rPr lang="en-US" altLang="ko-KR" dirty="0"/>
              <a:t>static </a:t>
            </a:r>
            <a:r>
              <a:rPr lang="ko-KR" altLang="en-US" dirty="0" err="1"/>
              <a:t>예약어를</a:t>
            </a:r>
            <a:r>
              <a:rPr lang="ko-KR" altLang="en-US" dirty="0"/>
              <a:t> 갖는 변수를 의미하고</a:t>
            </a:r>
            <a:r>
              <a:rPr lang="en-US" altLang="ko-KR" dirty="0"/>
              <a:t>, </a:t>
            </a:r>
            <a:r>
              <a:rPr lang="ko-KR" altLang="en-US" dirty="0"/>
              <a:t>클래스로 생성되는 객체들이 공유할 목적으로 사용한다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객체의 생성에 관계없이 클래스 접근이 시작되면서 프로그램이 종료될 때까지 유효하다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7DDA96FE-1220-4049-9507-A7FA9485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27FDFC11-9C09-409F-96A5-67EB6FFD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FEDA9-AF65-44F6-A6F1-6CB4FC31AAE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E3E189-FADD-486D-BA4E-982D2B46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소스 작성시 그 값이 결정되고</a:t>
            </a:r>
            <a:r>
              <a:rPr lang="en-US" altLang="ko-KR" dirty="0"/>
              <a:t>, </a:t>
            </a:r>
            <a:r>
              <a:rPr lang="ko-KR" altLang="en-US" dirty="0"/>
              <a:t>실행시간 동안에 그 값이 변하지 않는 요소</a:t>
            </a:r>
          </a:p>
          <a:p>
            <a:pPr>
              <a:defRPr/>
            </a:pPr>
            <a:r>
              <a:rPr lang="ko-KR" altLang="en-US" dirty="0"/>
              <a:t>선언 및 사용</a:t>
            </a:r>
          </a:p>
          <a:p>
            <a:pPr lvl="1">
              <a:defRPr/>
            </a:pPr>
            <a:r>
              <a:rPr lang="en-US" altLang="ko-KR" dirty="0"/>
              <a:t>[</a:t>
            </a:r>
            <a:r>
              <a:rPr lang="ko-KR" altLang="en-US" dirty="0"/>
              <a:t>접근 </a:t>
            </a:r>
            <a:r>
              <a:rPr lang="ko-KR" altLang="en-US" dirty="0" err="1"/>
              <a:t>수정자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&lt;</a:t>
            </a:r>
            <a:r>
              <a:rPr lang="ko-KR" altLang="en-US" dirty="0" err="1"/>
              <a:t>자료형</a:t>
            </a:r>
            <a:r>
              <a:rPr lang="en-US" altLang="ko-KR" dirty="0"/>
              <a:t>&gt; &lt;</a:t>
            </a:r>
            <a:r>
              <a:rPr lang="ko-KR" altLang="en-US" dirty="0"/>
              <a:t>상수 변수 이름</a:t>
            </a:r>
            <a:r>
              <a:rPr lang="en-US" altLang="ko-KR" dirty="0"/>
              <a:t>&gt; [= &lt;</a:t>
            </a:r>
            <a:r>
              <a:rPr lang="ko-KR" altLang="en-US" dirty="0" err="1"/>
              <a:t>초기화값</a:t>
            </a:r>
            <a:r>
              <a:rPr lang="en-US" altLang="ko-KR" dirty="0"/>
              <a:t>&gt;];</a:t>
            </a:r>
            <a:endParaRPr lang="ko-KR" altLang="en-US" dirty="0"/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double PI = 3.141592;</a:t>
            </a:r>
          </a:p>
          <a:p>
            <a:pPr lvl="2">
              <a:defRPr/>
            </a:pPr>
            <a:r>
              <a:rPr lang="en-US" altLang="ko-KR" dirty="0"/>
              <a:t>public static </a:t>
            </a:r>
            <a:r>
              <a:rPr lang="en-US" altLang="ko-KR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  MIN_VALUE = 0x80000000;</a:t>
            </a:r>
          </a:p>
          <a:p>
            <a:pPr lvl="2">
              <a:defRPr/>
            </a:pPr>
            <a:r>
              <a:rPr lang="en-US" altLang="ko-KR" dirty="0"/>
              <a:t>public static </a:t>
            </a:r>
            <a:r>
              <a:rPr lang="en-US" altLang="ko-KR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  MAX_VALUE = 0x7fffffff;</a:t>
            </a:r>
          </a:p>
          <a:p>
            <a:pPr>
              <a:defRPr/>
            </a:pPr>
            <a:r>
              <a:rPr lang="ko-KR" altLang="en-US" dirty="0"/>
              <a:t>특징 및 장점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값을 변경하거나 초기화 하지 않는 경우 오류가 발생된다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유지보수가 용이하다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4035" name="제목 2">
            <a:extLst>
              <a:ext uri="{FF2B5EF4-FFF2-40B4-BE49-F238E27FC236}">
                <a16:creationId xmlns:a16="http://schemas.microsoft.com/office/drawing/2014/main" id="{AF037A0F-BBE8-4776-9B62-249F7AE7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식별자 </a:t>
            </a:r>
            <a:r>
              <a:rPr lang="en-US" altLang="ko-KR"/>
              <a:t>- </a:t>
            </a:r>
            <a:r>
              <a:rPr lang="ko-KR" altLang="en-US" sz="3200"/>
              <a:t>상수변수</a:t>
            </a:r>
            <a:endParaRPr lang="ko-KR" altLang="en-US"/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7AF27BD3-2D90-43FF-82D5-9AD90AD2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14236F-B97F-4E2A-8C3B-8C76C2C64D7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768F22BC-0829-4F54-8FF7-4B73AA5C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10832A-50FC-4D13-BB2F-077A82BE031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5058" name="제목 2">
            <a:extLst>
              <a:ext uri="{FF2B5EF4-FFF2-40B4-BE49-F238E27FC236}">
                <a16:creationId xmlns:a16="http://schemas.microsoft.com/office/drawing/2014/main" id="{24C7D269-BC18-41E1-9532-1278C407E3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627" y="258924"/>
            <a:ext cx="8745538" cy="3175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ConstantVariable.java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22FABB9-2BE1-4A0A-ABC1-DF65BBBC83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5264" y="805663"/>
            <a:ext cx="11105804" cy="522937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ConstantVariable</a:t>
            </a:r>
            <a:r>
              <a:rPr lang="en-US" altLang="ko-KR" sz="2000" dirty="0"/>
              <a:t> 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{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{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variable = 1; // </a:t>
            </a:r>
            <a:r>
              <a:rPr lang="ko-KR" altLang="en-US" sz="2000" dirty="0"/>
              <a:t>변수 선언 및 초기화</a:t>
            </a:r>
          </a:p>
          <a:p>
            <a:pPr marL="0" indent="0">
              <a:buNone/>
              <a:defRPr/>
            </a:pPr>
            <a:r>
              <a:rPr lang="ko-KR" altLang="en-US" sz="2000" dirty="0"/>
              <a:t>		</a:t>
            </a:r>
            <a:r>
              <a:rPr lang="en-US" altLang="ko-KR" sz="2000" dirty="0" err="1"/>
              <a:t>fina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CONSTANT = 123456; // </a:t>
            </a:r>
            <a:r>
              <a:rPr lang="ko-KR" altLang="en-US" sz="2000" dirty="0"/>
              <a:t>상수 변수 선언 및 초기화</a:t>
            </a:r>
          </a:p>
          <a:p>
            <a:pPr marL="0" indent="0">
              <a:buNone/>
              <a:defRPr/>
            </a:pPr>
            <a:r>
              <a:rPr lang="ko-KR" altLang="en-US" sz="2000" dirty="0"/>
              <a:t>		</a:t>
            </a:r>
            <a:r>
              <a:rPr lang="en-US" altLang="ko-KR" sz="2000" dirty="0"/>
              <a:t>variable = CONSTANT; // </a:t>
            </a:r>
            <a:r>
              <a:rPr lang="ko-KR" altLang="en-US" sz="2000" dirty="0"/>
              <a:t>변수 값 변경</a:t>
            </a:r>
          </a:p>
          <a:p>
            <a:pPr marL="0" indent="0">
              <a:buNone/>
              <a:defRPr/>
            </a:pPr>
            <a:r>
              <a:rPr lang="ko-KR" altLang="en-US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(variable);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CONSTANT = 1234; // </a:t>
            </a:r>
            <a:r>
              <a:rPr lang="ko-KR" altLang="en-US" sz="2000" dirty="0"/>
              <a:t>오류 발생 </a:t>
            </a:r>
            <a:r>
              <a:rPr lang="en-US" altLang="ko-KR" sz="2000" dirty="0"/>
              <a:t>: </a:t>
            </a:r>
            <a:r>
              <a:rPr lang="ko-KR" altLang="en-US" sz="2000" dirty="0"/>
              <a:t>상수 변수의 값은 변경할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(CONSTANT);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}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DFE30-2BA1-4D57-AD3B-2F61B4E9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79103-CE0E-4457-90DE-9FC97F5D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소스 프로그램에 표현된 모습과 그 값이 일치하는 요소</a:t>
            </a:r>
          </a:p>
          <a:p>
            <a:pPr lvl="1"/>
            <a:r>
              <a:rPr lang="ko-KR" altLang="en-US" dirty="0"/>
              <a:t>소스 작성시 그 값이 결정되고</a:t>
            </a:r>
            <a:r>
              <a:rPr lang="en-US" altLang="ko-KR" dirty="0"/>
              <a:t>, </a:t>
            </a:r>
            <a:r>
              <a:rPr lang="ko-KR" altLang="en-US" dirty="0"/>
              <a:t>실행시간 동안에 그 값이 변하지 않는 요소</a:t>
            </a:r>
          </a:p>
          <a:p>
            <a:r>
              <a:rPr lang="ko-KR" altLang="en-US" dirty="0"/>
              <a:t>종류</a:t>
            </a:r>
          </a:p>
          <a:p>
            <a:pPr lvl="1"/>
            <a:r>
              <a:rPr lang="ko-KR" altLang="en-US" dirty="0"/>
              <a:t>정수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실수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논리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/>
              <a:t>객체 참조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4FD23-D79F-42FF-A14C-D9A98B45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2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47320-5A74-4C73-BE11-38FCF1BD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E5900-4FE6-4CF3-A27C-08CD662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프로그램을 구성하는 요소에 대하여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</a:p>
          <a:p>
            <a:r>
              <a:rPr lang="ko-KR" altLang="en-US" dirty="0"/>
              <a:t>어휘</a:t>
            </a:r>
            <a:r>
              <a:rPr lang="en-US" altLang="ko-KR" dirty="0"/>
              <a:t>(Token)</a:t>
            </a:r>
            <a:r>
              <a:rPr lang="ko-KR" altLang="en-US" dirty="0"/>
              <a:t>의 정의와 종류에 대하여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예약어</a:t>
            </a:r>
            <a:r>
              <a:rPr lang="en-US" altLang="ko-KR" dirty="0"/>
              <a:t>,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</a:p>
          <a:p>
            <a:pPr lvl="1"/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70A78-3799-4E36-AC82-82FC98E3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3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57635-7762-43F8-A661-84D5E951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98385-1B16-4B8E-8EA6-2A0FE215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리터럴</a:t>
            </a:r>
            <a:r>
              <a:rPr lang="en-US" altLang="ko-KR" dirty="0"/>
              <a:t>(Integer Literals)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255, 0377, 0xff, 255L, 0b11111111</a:t>
            </a:r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진수의 경우 대소문자 구분하지 않음</a:t>
            </a:r>
          </a:p>
          <a:p>
            <a:endParaRPr lang="ko-KR" altLang="en-US" dirty="0"/>
          </a:p>
          <a:p>
            <a:r>
              <a:rPr lang="ko-KR" altLang="en-US" dirty="0"/>
              <a:t>실수 </a:t>
            </a:r>
            <a:r>
              <a:rPr lang="ko-KR" altLang="en-US" dirty="0" err="1"/>
              <a:t>리터럴</a:t>
            </a:r>
            <a:r>
              <a:rPr lang="en-US" altLang="ko-KR" dirty="0"/>
              <a:t>(Floating-Point Literals)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고정소수점 실수 </a:t>
            </a:r>
            <a:r>
              <a:rPr lang="en-US" altLang="ko-KR" dirty="0"/>
              <a:t>: 1.414, 3.1415924, 1.414f, 3.1415924F</a:t>
            </a:r>
          </a:p>
          <a:p>
            <a:pPr lvl="2"/>
            <a:r>
              <a:rPr lang="ko-KR" altLang="en-US" dirty="0"/>
              <a:t>부동소수점 실수 </a:t>
            </a:r>
            <a:r>
              <a:rPr lang="en-US" altLang="ko-KR" dirty="0"/>
              <a:t>: 0.1414e01, 0.31415924e1</a:t>
            </a:r>
          </a:p>
          <a:p>
            <a:pPr lvl="1"/>
            <a:r>
              <a:rPr lang="ko-KR" altLang="en-US" dirty="0"/>
              <a:t>부동소수점 표현 시 묵시적으로 </a:t>
            </a:r>
            <a:r>
              <a:rPr lang="en-US" altLang="ko-KR" dirty="0"/>
              <a:t>double</a:t>
            </a:r>
            <a:r>
              <a:rPr lang="ko-KR" altLang="en-US" dirty="0"/>
              <a:t>형</a:t>
            </a:r>
          </a:p>
          <a:p>
            <a:pPr lvl="1"/>
            <a:r>
              <a:rPr lang="en-US" altLang="ko-KR" dirty="0"/>
              <a:t>L, E, F </a:t>
            </a:r>
            <a:r>
              <a:rPr lang="ko-KR" altLang="en-US" dirty="0"/>
              <a:t>등의 </a:t>
            </a:r>
            <a:r>
              <a:rPr lang="ko-KR" altLang="en-US" dirty="0" err="1"/>
              <a:t>접미어는</a:t>
            </a:r>
            <a:r>
              <a:rPr lang="ko-KR" altLang="en-US" dirty="0"/>
              <a:t> 대소문자 구분하지 않음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AB978-C64C-4755-ADCE-38E0669E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95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4">
            <a:extLst>
              <a:ext uri="{FF2B5EF4-FFF2-40B4-BE49-F238E27FC236}">
                <a16:creationId xmlns:a16="http://schemas.microsoft.com/office/drawing/2014/main" id="{6653FC9C-2D30-451E-89ED-8E0639F0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IntegerLiteral.java</a:t>
            </a:r>
            <a:endParaRPr lang="ko-KR" altLang="en-US" dirty="0"/>
          </a:p>
        </p:txBody>
      </p:sp>
      <p:sp>
        <p:nvSpPr>
          <p:cNvPr id="48132" name="슬라이드 번호 개체 틀 1">
            <a:extLst>
              <a:ext uri="{FF2B5EF4-FFF2-40B4-BE49-F238E27FC236}">
                <a16:creationId xmlns:a16="http://schemas.microsoft.com/office/drawing/2014/main" id="{D0C41EBE-E0A5-4E33-9F0B-A0FB3965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385DA-4B92-4B0C-A2B5-F7F7DEB292E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DBABC4-1E74-4D50-BD0A-6FAC1724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IntegerLiteral</a:t>
            </a:r>
            <a:r>
              <a:rPr lang="en-US" altLang="ko-KR" sz="2000" dirty="0"/>
              <a:t> {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 = new Scanner(System.in);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decimal = </a:t>
            </a:r>
            <a:r>
              <a:rPr lang="en-US" altLang="ko-KR" sz="2000" dirty="0" err="1"/>
              <a:t>sc.nextInt</a:t>
            </a:r>
            <a:r>
              <a:rPr lang="en-US" altLang="ko-KR" sz="2000" dirty="0"/>
              <a:t>();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String bin = </a:t>
            </a:r>
            <a:r>
              <a:rPr lang="en-US" altLang="ko-KR" sz="2000" dirty="0" err="1"/>
              <a:t>Integer.toBinaryString</a:t>
            </a:r>
            <a:r>
              <a:rPr lang="en-US" altLang="ko-KR" sz="2000" dirty="0"/>
              <a:t>(decimal);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String octal = </a:t>
            </a:r>
            <a:r>
              <a:rPr lang="en-US" altLang="ko-KR" sz="2000" dirty="0" err="1"/>
              <a:t>Integer.toOctalString</a:t>
            </a:r>
            <a:r>
              <a:rPr lang="en-US" altLang="ko-KR" sz="2000" dirty="0"/>
              <a:t>(decimal);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String hex = </a:t>
            </a:r>
            <a:r>
              <a:rPr lang="en-US" altLang="ko-KR" sz="2000" dirty="0" err="1"/>
              <a:t>Integer.toHexString</a:t>
            </a:r>
            <a:r>
              <a:rPr lang="en-US" altLang="ko-KR" sz="2000" dirty="0"/>
              <a:t>(decimal);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("10</a:t>
            </a:r>
            <a:r>
              <a:rPr lang="ko-KR" altLang="en-US" sz="2000" dirty="0"/>
              <a:t>진수 값 각 진수 표기법으로 변환 출력</a:t>
            </a:r>
            <a:r>
              <a:rPr lang="en-US" altLang="ko-KR" sz="2000" dirty="0"/>
              <a:t>");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("10</a:t>
            </a:r>
            <a:r>
              <a:rPr lang="ko-KR" altLang="en-US" sz="2000" dirty="0"/>
              <a:t>진수 </a:t>
            </a:r>
            <a:r>
              <a:rPr lang="en-US" altLang="ko-KR" sz="2000" dirty="0"/>
              <a:t>: " + decimal);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("2</a:t>
            </a:r>
            <a:r>
              <a:rPr lang="ko-KR" altLang="en-US" sz="2000" dirty="0"/>
              <a:t>진수 </a:t>
            </a:r>
            <a:r>
              <a:rPr lang="en-US" altLang="ko-KR" sz="2000" dirty="0"/>
              <a:t>: " + bin);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("8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0" + octal);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("16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0x" + hex);		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}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B89A6A-465B-4FD7-9492-6D73900995C3}"/>
              </a:ext>
            </a:extLst>
          </p:cNvPr>
          <p:cNvSpPr/>
          <p:nvPr/>
        </p:nvSpPr>
        <p:spPr>
          <a:xfrm>
            <a:off x="7385512" y="4173458"/>
            <a:ext cx="4715048" cy="224676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/>
              <a:t>실행결과</a:t>
            </a:r>
            <a:endParaRPr lang="en-US" altLang="ko-KR" sz="2000" b="1" dirty="0"/>
          </a:p>
          <a:p>
            <a:pPr>
              <a:defRPr/>
            </a:pPr>
            <a:r>
              <a:rPr lang="en-US" altLang="ko-KR" sz="2000" b="1" dirty="0"/>
              <a:t>65535 </a:t>
            </a:r>
            <a:endParaRPr lang="ko-KR" altLang="en-US" sz="2000" b="1" dirty="0"/>
          </a:p>
          <a:p>
            <a:pPr>
              <a:defRPr/>
            </a:pPr>
            <a:r>
              <a:rPr lang="en-US" altLang="ko-KR" sz="2000" b="1" dirty="0"/>
              <a:t>10</a:t>
            </a:r>
            <a:r>
              <a:rPr lang="ko-KR" altLang="en-US" sz="2000" b="1" dirty="0"/>
              <a:t>진수 값 각 진수 표기법으로 변환 출력</a:t>
            </a:r>
          </a:p>
          <a:p>
            <a:pPr>
              <a:defRPr/>
            </a:pPr>
            <a:r>
              <a:rPr lang="en-US" altLang="ko-KR" sz="2000" b="1" dirty="0"/>
              <a:t>10</a:t>
            </a:r>
            <a:r>
              <a:rPr lang="ko-KR" altLang="en-US" sz="2000" b="1" dirty="0"/>
              <a:t>진수 </a:t>
            </a:r>
            <a:r>
              <a:rPr lang="en-US" altLang="ko-KR" sz="2000" b="1" dirty="0"/>
              <a:t>: 65535</a:t>
            </a:r>
            <a:endParaRPr lang="ko-KR" altLang="en-US" sz="2000" b="1" dirty="0"/>
          </a:p>
          <a:p>
            <a:pPr>
              <a:defRPr/>
            </a:pPr>
            <a:r>
              <a:rPr lang="en-US" altLang="ko-KR" sz="2000" b="1" dirty="0"/>
              <a:t>2</a:t>
            </a:r>
            <a:r>
              <a:rPr lang="ko-KR" altLang="en-US" sz="2000" b="1" dirty="0"/>
              <a:t>진수 </a:t>
            </a:r>
            <a:r>
              <a:rPr lang="en-US" altLang="ko-KR" sz="2000" b="1" dirty="0"/>
              <a:t>: 1111111111111111</a:t>
            </a:r>
            <a:endParaRPr lang="ko-KR" altLang="en-US" sz="2000" b="1" dirty="0"/>
          </a:p>
          <a:p>
            <a:pPr>
              <a:defRPr/>
            </a:pPr>
            <a:r>
              <a:rPr lang="en-US" altLang="ko-KR" sz="2000" b="1" dirty="0"/>
              <a:t>8</a:t>
            </a:r>
            <a:r>
              <a:rPr lang="ko-KR" altLang="en-US" sz="2000" b="1" dirty="0"/>
              <a:t>진수 </a:t>
            </a:r>
            <a:r>
              <a:rPr lang="en-US" altLang="ko-KR" sz="2000" b="1" dirty="0"/>
              <a:t>: 0177777</a:t>
            </a:r>
            <a:endParaRPr lang="ko-KR" altLang="en-US" sz="2000" b="1" dirty="0"/>
          </a:p>
          <a:p>
            <a:pPr>
              <a:defRPr/>
            </a:pPr>
            <a:r>
              <a:rPr lang="en-US" altLang="ko-KR" sz="2000" b="1" dirty="0"/>
              <a:t>16</a:t>
            </a:r>
            <a:r>
              <a:rPr lang="ko-KR" altLang="en-US" sz="2000" b="1" dirty="0"/>
              <a:t>진수 </a:t>
            </a:r>
            <a:r>
              <a:rPr lang="en-US" altLang="ko-KR" sz="2000" b="1" dirty="0"/>
              <a:t>: 0xffff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65B7D35C-85EC-4D56-BBFB-A9710720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RealTypeLiteral.java</a:t>
            </a:r>
            <a:endParaRPr lang="ko-KR" altLang="en-US"/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00C103B4-3CCE-42DC-8BA6-8F8437C6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5753FB-0999-43F7-9534-B544060829A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792-3E83-491A-BEEC-F65EFEE8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449263">
              <a:buNone/>
              <a:defRPr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RealTypeLiteral</a:t>
            </a:r>
            <a:r>
              <a:rPr lang="en-US" altLang="ko-KR" sz="2000" dirty="0"/>
              <a:t> {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float f = 1.414f;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double d = 1.414, e = 0.1414e1;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String </a:t>
            </a:r>
            <a:r>
              <a:rPr lang="en-US" altLang="ko-KR" sz="2000" dirty="0" err="1"/>
              <a:t>msgDF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msgDE</a:t>
            </a:r>
            <a:r>
              <a:rPr lang="en-US" altLang="ko-KR" sz="2000" dirty="0"/>
              <a:t>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msgDF</a:t>
            </a:r>
            <a:r>
              <a:rPr lang="en-US" altLang="ko-KR" sz="2000" dirty="0"/>
              <a:t> = (d == f) ? "equal": "not equal";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(d + " is " + </a:t>
            </a:r>
            <a:r>
              <a:rPr lang="en-US" altLang="ko-KR" sz="2000" dirty="0" err="1"/>
              <a:t>msgDF</a:t>
            </a:r>
            <a:r>
              <a:rPr lang="en-US" altLang="ko-KR" sz="2000" dirty="0"/>
              <a:t> + " to " + "1.414f");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msgDE</a:t>
            </a:r>
            <a:r>
              <a:rPr lang="en-US" altLang="ko-KR" sz="2000" dirty="0"/>
              <a:t> = (d == e) ? "equal": "not equal";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(d + " is " + </a:t>
            </a:r>
            <a:r>
              <a:rPr lang="en-US" altLang="ko-KR" sz="2000" dirty="0" err="1"/>
              <a:t>msgDE</a:t>
            </a:r>
            <a:r>
              <a:rPr lang="en-US" altLang="ko-KR" sz="2000" dirty="0"/>
              <a:t> + " to " + "0.1414e1");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String.format</a:t>
            </a:r>
            <a:r>
              <a:rPr lang="en-US" altLang="ko-KR" sz="2000" dirty="0"/>
              <a:t>("float  :  %.20f", f));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String.format</a:t>
            </a:r>
            <a:r>
              <a:rPr lang="en-US" altLang="ko-KR" sz="2000" dirty="0"/>
              <a:t>("double :  %.20f", d));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}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E41152-F74A-4ED3-ADDA-6B3CC00D94BA}"/>
              </a:ext>
            </a:extLst>
          </p:cNvPr>
          <p:cNvSpPr/>
          <p:nvPr/>
        </p:nvSpPr>
        <p:spPr>
          <a:xfrm>
            <a:off x="7096125" y="5226784"/>
            <a:ext cx="4572000" cy="163121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1.414 is not equal to 1.414f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1.414 is equal to 0.1414e1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: 1.41400003433227540000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: 1.41400000000000000000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501C1-9248-4EA9-AB86-C8D607EB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논리 </a:t>
            </a:r>
            <a:r>
              <a:rPr lang="ko-KR" altLang="en-US" dirty="0" err="1"/>
              <a:t>리터럴</a:t>
            </a:r>
            <a:r>
              <a:rPr lang="en-US" altLang="ko-KR" dirty="0"/>
              <a:t>(Boolean Literals)</a:t>
            </a:r>
          </a:p>
          <a:p>
            <a:pPr lvl="2">
              <a:defRPr/>
            </a:pPr>
            <a:r>
              <a:rPr lang="en-US" altLang="ko-KR" dirty="0"/>
              <a:t>true</a:t>
            </a:r>
            <a:r>
              <a:rPr lang="ko-KR" altLang="en-US" dirty="0"/>
              <a:t>는 참을 의미하고</a:t>
            </a:r>
            <a:r>
              <a:rPr lang="en-US" altLang="ko-KR" dirty="0"/>
              <a:t>, false</a:t>
            </a:r>
            <a:r>
              <a:rPr lang="ko-KR" altLang="en-US" dirty="0"/>
              <a:t>는 거짓을 의미함</a:t>
            </a:r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 true, false</a:t>
            </a:r>
          </a:p>
          <a:p>
            <a:pPr lvl="2">
              <a:defRPr/>
            </a:pPr>
            <a:r>
              <a:rPr lang="en-US" altLang="ko-KR" dirty="0"/>
              <a:t>0, 1</a:t>
            </a:r>
            <a:r>
              <a:rPr lang="ko-KR" altLang="en-US" dirty="0"/>
              <a:t>을 논리값 대신 사용하는 경우 오류가 발생함</a:t>
            </a:r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51203" name="제목 4">
            <a:extLst>
              <a:ext uri="{FF2B5EF4-FFF2-40B4-BE49-F238E27FC236}">
                <a16:creationId xmlns:a16="http://schemas.microsoft.com/office/drawing/2014/main" id="{BAA04418-F052-4D12-BEC6-2B292B6A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F4502E5A-BAA4-436D-AA74-30CD8060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C09BF-5547-42B5-92CF-FEAA2436F77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슬라이드 번호 개체 틀 1">
            <a:extLst>
              <a:ext uri="{FF2B5EF4-FFF2-40B4-BE49-F238E27FC236}">
                <a16:creationId xmlns:a16="http://schemas.microsoft.com/office/drawing/2014/main" id="{84E1E437-5931-4E95-A8B6-16681FB8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BF852-172F-4008-A527-DA5E468AB74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2226" name="제목 1">
            <a:extLst>
              <a:ext uri="{FF2B5EF4-FFF2-40B4-BE49-F238E27FC236}">
                <a16:creationId xmlns:a16="http://schemas.microsoft.com/office/drawing/2014/main" id="{E2AA0EAA-F744-4DF0-B159-3B2DC7C3C7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9138"/>
            <a:ext cx="8745538" cy="3175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BooleanLiteral.java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4F6B9-D276-451B-B8B7-E1372DA5FB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1026" y="703838"/>
            <a:ext cx="10389523" cy="5048567"/>
          </a:xfrm>
        </p:spPr>
        <p:txBody>
          <a:bodyPr>
            <a:normAutofit fontScale="62500" lnSpcReduction="20000"/>
          </a:bodyPr>
          <a:lstStyle/>
          <a:p>
            <a:pPr marL="0" indent="0" defTabSz="365125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BooleanLiteral</a:t>
            </a:r>
            <a:r>
              <a:rPr lang="en-US" altLang="ko-KR" dirty="0"/>
              <a:t> {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진리값을</a:t>
            </a:r>
            <a:r>
              <a:rPr lang="ko-KR" altLang="en-US" dirty="0"/>
              <a:t> 출력한다</a:t>
            </a:r>
            <a:r>
              <a:rPr lang="en-US" altLang="ko-KR" dirty="0"/>
              <a:t>.");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and true : " + (true &amp;&amp; true));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and false : " + (true &amp;&amp; false));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("false and true : " + (false &amp;&amp; true));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("false and false : " + (false &amp;&amp; false));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or true : " + (true || true));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("true or false : " + (true || false));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("false or true : " + (false || true));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("false or false : " + (false || false));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}	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D67E4-19FD-4E8D-AEDA-4A167FD5A396}"/>
              </a:ext>
            </a:extLst>
          </p:cNvPr>
          <p:cNvSpPr/>
          <p:nvPr/>
        </p:nvSpPr>
        <p:spPr>
          <a:xfrm>
            <a:off x="5909930" y="4849158"/>
            <a:ext cx="2759826" cy="193899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실행 결과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2000" b="1" dirty="0" err="1">
                <a:latin typeface="+mn-ea"/>
              </a:rPr>
              <a:t>진리값을</a:t>
            </a:r>
            <a:r>
              <a:rPr lang="ko-KR" altLang="en-US" sz="2000" b="1" dirty="0">
                <a:latin typeface="+mn-ea"/>
              </a:rPr>
              <a:t> 출력한다</a:t>
            </a:r>
            <a:r>
              <a:rPr lang="en-US" altLang="ko-KR" sz="2000" b="1" dirty="0">
                <a:latin typeface="+mn-ea"/>
              </a:rPr>
              <a:t>.</a:t>
            </a:r>
            <a:endParaRPr lang="ko-KR" altLang="en-US" sz="2000" b="1" dirty="0">
              <a:latin typeface="+mn-ea"/>
            </a:endParaRPr>
          </a:p>
          <a:p>
            <a:pPr>
              <a:defRPr/>
            </a:pPr>
            <a:r>
              <a:rPr lang="en-US" altLang="ko-KR" sz="2000" b="1" dirty="0">
                <a:latin typeface="+mn-ea"/>
              </a:rPr>
              <a:t>true and true : true</a:t>
            </a:r>
          </a:p>
          <a:p>
            <a:pPr>
              <a:defRPr/>
            </a:pPr>
            <a:r>
              <a:rPr lang="en-US" altLang="ko-KR" sz="2000" b="1" dirty="0">
                <a:latin typeface="+mn-ea"/>
              </a:rPr>
              <a:t>true and false : false</a:t>
            </a:r>
          </a:p>
          <a:p>
            <a:pPr>
              <a:defRPr/>
            </a:pPr>
            <a:r>
              <a:rPr lang="en-US" altLang="ko-KR" sz="2000" b="1" dirty="0">
                <a:latin typeface="+mn-ea"/>
              </a:rPr>
              <a:t>false and true : false</a:t>
            </a:r>
          </a:p>
          <a:p>
            <a:pPr>
              <a:defRPr/>
            </a:pPr>
            <a:r>
              <a:rPr lang="en-US" altLang="ko-KR" sz="2000" b="1" dirty="0">
                <a:latin typeface="+mn-ea"/>
              </a:rPr>
              <a:t>false and false : false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CA0FD-F7B5-4685-AEE9-BA6AE9DD272B}"/>
              </a:ext>
            </a:extLst>
          </p:cNvPr>
          <p:cNvSpPr/>
          <p:nvPr/>
        </p:nvSpPr>
        <p:spPr>
          <a:xfrm>
            <a:off x="8791924" y="5444260"/>
            <a:ext cx="2759826" cy="132343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</a:rPr>
              <a:t>true or true : true</a:t>
            </a:r>
          </a:p>
          <a:p>
            <a:pPr>
              <a:defRPr/>
            </a:pPr>
            <a:r>
              <a:rPr lang="en-US" altLang="ko-KR" sz="2000" b="1" dirty="0">
                <a:latin typeface="+mn-ea"/>
              </a:rPr>
              <a:t>true or false : true</a:t>
            </a:r>
          </a:p>
          <a:p>
            <a:pPr>
              <a:defRPr/>
            </a:pPr>
            <a:r>
              <a:rPr lang="en-US" altLang="ko-KR" sz="2000" b="1" dirty="0">
                <a:latin typeface="+mn-ea"/>
              </a:rPr>
              <a:t>false or true : true</a:t>
            </a:r>
          </a:p>
          <a:p>
            <a:pPr>
              <a:defRPr/>
            </a:pPr>
            <a:r>
              <a:rPr lang="en-US" altLang="ko-KR" sz="2000" b="1" dirty="0">
                <a:latin typeface="+mn-ea"/>
              </a:rPr>
              <a:t>false or false : false</a:t>
            </a:r>
            <a:endParaRPr lang="ko-KR" altLang="en-US" sz="20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548601-18EF-4271-A6DA-E1035534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r>
              <a:rPr lang="en-US" altLang="ko-KR" dirty="0"/>
              <a:t>(Character Literals)</a:t>
            </a:r>
          </a:p>
          <a:p>
            <a:pPr lvl="2">
              <a:defRPr/>
            </a:pPr>
            <a:r>
              <a:rPr lang="ko-KR" altLang="en-US" dirty="0"/>
              <a:t>단일 인용부호</a:t>
            </a:r>
            <a:r>
              <a:rPr lang="en-US" altLang="ko-KR" dirty="0"/>
              <a:t>(single quote) </a:t>
            </a:r>
            <a:r>
              <a:rPr lang="ko-KR" altLang="en-US" dirty="0"/>
              <a:t>사이에 표현된 문자를 의미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문자의 값은 문자 집합</a:t>
            </a:r>
            <a:r>
              <a:rPr lang="en-US" altLang="ko-KR" dirty="0"/>
              <a:t>(character set)</a:t>
            </a:r>
            <a:r>
              <a:rPr lang="ko-KR" altLang="en-US" dirty="0"/>
              <a:t>의 수치적인 값을 의미하고</a:t>
            </a:r>
            <a:r>
              <a:rPr lang="en-US" altLang="ko-KR" dirty="0"/>
              <a:t>, 16</a:t>
            </a:r>
            <a:r>
              <a:rPr lang="ko-KR" altLang="en-US" dirty="0"/>
              <a:t>비트 유니코드를 사용함</a:t>
            </a:r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 ‘q’, ‘\n’, ‘\t’, ‘\4357’</a:t>
            </a:r>
          </a:p>
          <a:p>
            <a:pPr lvl="2">
              <a:defRPr/>
            </a:pPr>
            <a:r>
              <a:rPr lang="ko-KR" altLang="en-US" dirty="0"/>
              <a:t>이스케이프 문자</a:t>
            </a:r>
            <a:r>
              <a:rPr lang="en-US" altLang="ko-KR" dirty="0"/>
              <a:t> (escape sequence)</a:t>
            </a:r>
            <a:endParaRPr lang="ko-KR" altLang="en-US" dirty="0"/>
          </a:p>
          <a:p>
            <a:pPr lvl="3">
              <a:defRPr/>
            </a:pPr>
            <a:r>
              <a:rPr lang="ko-KR" altLang="en-US" dirty="0"/>
              <a:t>인쇄할 수 없는 문자 또는 특수 문자를 표현해야 하는 경우에 사용</a:t>
            </a:r>
          </a:p>
        </p:txBody>
      </p:sp>
      <p:sp>
        <p:nvSpPr>
          <p:cNvPr id="54275" name="제목 2">
            <a:extLst>
              <a:ext uri="{FF2B5EF4-FFF2-40B4-BE49-F238E27FC236}">
                <a16:creationId xmlns:a16="http://schemas.microsoft.com/office/drawing/2014/main" id="{B6F627D0-4D2D-419F-8104-1C05A8C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949D759E-46F9-4F57-8AFA-77092A8D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F8FD55-794A-4DB7-BBD9-7AFAA31BCBE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33211E8-66C5-4CAD-AB04-0682E5E4B9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79650" y="1125538"/>
          <a:ext cx="7823200" cy="5075240"/>
        </p:xfrm>
        <a:graphic>
          <a:graphicData uri="http://schemas.openxmlformats.org/drawingml/2006/table">
            <a:tbl>
              <a:tblPr/>
              <a:tblGrid>
                <a:gridCol w="15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이스케이프문자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유니코드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‘\b’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백스페이스</a:t>
                      </a:r>
                      <a:r>
                        <a:rPr lang="en-US" altLang="ko-KR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backspace)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‘\u0008’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‘\t’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</a:t>
                      </a:r>
                      <a:r>
                        <a:rPr lang="en-US" altLang="ko-KR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tab)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‘\u0009’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‘\n’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 </a:t>
                      </a:r>
                      <a:r>
                        <a:rPr lang="ko-KR" alt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</a:t>
                      </a:r>
                      <a:r>
                        <a:rPr lang="en-US" altLang="ko-KR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 feed), </a:t>
                      </a: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ko-KR" alt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줄바꿈</a:t>
                      </a:r>
                      <a:endParaRPr lang="ko-KR" alt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‘\u000A’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‘\f’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 </a:t>
                      </a:r>
                      <a:r>
                        <a:rPr lang="ko-KR" alt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</a:t>
                      </a:r>
                      <a:r>
                        <a:rPr lang="en-US" altLang="ko-KR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(form feed), </a:t>
                      </a: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</a:t>
                      </a:r>
                      <a:r>
                        <a:rPr lang="ko-KR" alt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줄바꿈</a:t>
                      </a:r>
                      <a:endParaRPr lang="ko-KR" alt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‘\u000C’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0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‘\r’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캐리지</a:t>
                      </a: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</a:t>
                      </a:r>
                      <a:r>
                        <a:rPr lang="en-US" altLang="ko-KR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(carriage return), </a:t>
                      </a: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행의 처음으로 커서 이동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‘\u000D’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‘\\’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백슬래시</a:t>
                      </a:r>
                      <a:r>
                        <a:rPr lang="en-US" altLang="ko-KR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(backslash)</a:t>
                      </a:r>
                      <a:endParaRPr 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‘\u005C’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‘\“’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 인용부호</a:t>
                      </a:r>
                      <a:r>
                        <a:rPr lang="en-US" altLang="ko-KR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quote)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‘\u0022’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‘\’’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인용부호</a:t>
                      </a:r>
                      <a:r>
                        <a:rPr lang="en-US" altLang="ko-KR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 quote)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</a:t>
                      </a:r>
                      <a:r>
                        <a:rPr 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ddd</a:t>
                      </a: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팔진수</a:t>
                      </a:r>
                      <a:endParaRPr 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</a:t>
                      </a:r>
                      <a:r>
                        <a:rPr lang="en-US" sz="16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uxxxx</a:t>
                      </a: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6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십육진수</a:t>
                      </a:r>
                      <a:endParaRPr 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9" marR="6476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48" name="제목 2">
            <a:extLst>
              <a:ext uri="{FF2B5EF4-FFF2-40B4-BE49-F238E27FC236}">
                <a16:creationId xmlns:a16="http://schemas.microsoft.com/office/drawing/2014/main" id="{95219F9A-761C-4A30-880D-127C1A3B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5349" name="슬라이드 번호 개체 틀 3">
            <a:extLst>
              <a:ext uri="{FF2B5EF4-FFF2-40B4-BE49-F238E27FC236}">
                <a16:creationId xmlns:a16="http://schemas.microsoft.com/office/drawing/2014/main" id="{0505C2C9-305C-4710-AC93-BC153026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108A7-B6A9-4D9F-8179-DF1DE0681B0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4">
            <a:extLst>
              <a:ext uri="{FF2B5EF4-FFF2-40B4-BE49-F238E27FC236}">
                <a16:creationId xmlns:a16="http://schemas.microsoft.com/office/drawing/2014/main" id="{589742BF-E128-47CB-8EB3-C19F6E3B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EscapeSequenceTest.java</a:t>
            </a:r>
            <a:endParaRPr lang="ko-KR" altLang="en-US" dirty="0"/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59AA2B9E-3694-43AD-A147-CD3BAD2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833E6-D445-4147-845C-F58A9666539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87BF65-7BC6-4CAD-98E2-202CFA70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449263">
              <a:buNone/>
              <a:defRPr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EscapeSequenceTest</a:t>
            </a:r>
            <a:r>
              <a:rPr lang="en-US" altLang="ko-KR" sz="2000" dirty="0"/>
              <a:t> {</a:t>
            </a:r>
          </a:p>
          <a:p>
            <a:pPr marL="0" indent="0" defTabSz="449263">
              <a:buNone/>
              <a:defRPr/>
            </a:pPr>
            <a:endParaRPr lang="en-US" altLang="ko-KR" sz="2000" dirty="0"/>
          </a:p>
          <a:p>
            <a:pPr marL="0" indent="0" defTabSz="449263">
              <a:buNone/>
              <a:defRPr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// TODO Auto-generated method stub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char escape = '\u0022';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("\'\\u0022\'" + " is " + escape);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escape = '\u005c\u005c';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("\'\\u005c\'" + " is " + escape);	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	}</a:t>
            </a:r>
          </a:p>
          <a:p>
            <a:pPr marL="0" indent="0" defTabSz="449263">
              <a:buNone/>
              <a:defRPr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1208C-D866-4791-A909-4799FE853135}"/>
              </a:ext>
            </a:extLst>
          </p:cNvPr>
          <p:cNvSpPr/>
          <p:nvPr/>
        </p:nvSpPr>
        <p:spPr>
          <a:xfrm>
            <a:off x="6093222" y="5525725"/>
            <a:ext cx="5257800" cy="101566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실행 결과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'\u0022' is "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'\u005c' is \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6E111-8C49-4B93-9DE6-EEEAAE0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4E8CD-29D7-499B-A718-95123DF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</a:t>
            </a:r>
            <a:r>
              <a:rPr lang="en-US" altLang="ko-KR" dirty="0"/>
              <a:t>(String Literals)</a:t>
            </a:r>
          </a:p>
          <a:p>
            <a:pPr lvl="2"/>
            <a:r>
              <a:rPr lang="en-US" altLang="ko-KR" dirty="0"/>
              <a:t>“”</a:t>
            </a:r>
            <a:r>
              <a:rPr lang="ko-KR" altLang="en-US" dirty="0"/>
              <a:t>에 둘러싸여진 문자열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“Hello World”</a:t>
            </a:r>
          </a:p>
          <a:p>
            <a:pPr lvl="1"/>
            <a:r>
              <a:rPr lang="ko-KR" altLang="en-US" dirty="0"/>
              <a:t>객체 참조 </a:t>
            </a:r>
            <a:r>
              <a:rPr lang="ko-KR" altLang="en-US" dirty="0" err="1"/>
              <a:t>리터럴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참조하는 객체가 없음을 표시함</a:t>
            </a:r>
          </a:p>
          <a:p>
            <a:pPr lvl="2"/>
            <a:r>
              <a:rPr lang="ko-KR" altLang="en-US" dirty="0"/>
              <a:t>시기적으로 객체 참조 변수에 배정할 객체를 생성할 수 없는 경우 또는 초기화할 때 사용</a:t>
            </a:r>
          </a:p>
          <a:p>
            <a:pPr lvl="2"/>
            <a:r>
              <a:rPr lang="ko-KR" altLang="en-US" dirty="0"/>
              <a:t>객체의 유형에 관계없이 사용할 수 있음</a:t>
            </a:r>
          </a:p>
          <a:p>
            <a:pPr lvl="2"/>
            <a:r>
              <a:rPr lang="ko-KR" altLang="en-US" dirty="0"/>
              <a:t>객체가 생성되지 않은 상태에서 객체의 메소드를 호출하면 </a:t>
            </a:r>
            <a:r>
              <a:rPr lang="en-US" altLang="ko-KR" dirty="0" err="1"/>
              <a:t>NullPointerException</a:t>
            </a:r>
            <a:r>
              <a:rPr lang="en-US" altLang="ko-KR" dirty="0"/>
              <a:t> </a:t>
            </a:r>
            <a:r>
              <a:rPr lang="ko-KR" altLang="en-US" dirty="0"/>
              <a:t>오류가 발생한다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FFBD5-7FA8-486B-A270-7183E4D3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51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C8F1B475-E6D7-4D2E-96D3-BD186E40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CharToByteEUC_KR.java</a:t>
            </a:r>
            <a:endParaRPr lang="ko-KR" altLang="en-US" dirty="0"/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2BDEF896-688B-48F2-9A7E-3833F8EE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288596-11A2-4372-8DD3-A84D36E1CD3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FEA66-2630-4DE1-A93D-CF8F7305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65125">
              <a:buNone/>
              <a:defRPr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java.util.ArrayList</a:t>
            </a:r>
            <a:r>
              <a:rPr lang="en-US" altLang="ko-KR" sz="1800" dirty="0"/>
              <a:t>;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CharToByteEUC_KR</a:t>
            </a:r>
            <a:r>
              <a:rPr lang="en-US" altLang="ko-KR" sz="1800" dirty="0"/>
              <a:t> {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		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&lt;String&gt; </a:t>
            </a:r>
            <a:r>
              <a:rPr lang="en-US" altLang="ko-KR" sz="1800" dirty="0" err="1"/>
              <a:t>alPrevCreation</a:t>
            </a:r>
            <a:r>
              <a:rPr lang="en-US" altLang="ko-KR" sz="1800" dirty="0"/>
              <a:t> = null;     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&lt;String&gt; </a:t>
            </a:r>
            <a:r>
              <a:rPr lang="en-US" altLang="ko-KR" sz="1800" dirty="0" err="1"/>
              <a:t>alAfterreation</a:t>
            </a:r>
            <a:r>
              <a:rPr lang="en-US" altLang="ko-KR" sz="1800" dirty="0"/>
              <a:t> = null;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try {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	</a:t>
            </a:r>
            <a:r>
              <a:rPr lang="en-US" altLang="ko-KR" sz="1800" dirty="0" err="1"/>
              <a:t>alPrevCreation.add</a:t>
            </a:r>
            <a:r>
              <a:rPr lang="en-US" altLang="ko-KR" sz="1800" dirty="0"/>
              <a:t>("</a:t>
            </a:r>
            <a:r>
              <a:rPr lang="ko-KR" altLang="en-US" sz="1800" dirty="0"/>
              <a:t>객체 </a:t>
            </a:r>
            <a:r>
              <a:rPr lang="ko-KR" altLang="en-US" sz="1800" dirty="0" err="1"/>
              <a:t>생성전</a:t>
            </a:r>
            <a:r>
              <a:rPr lang="ko-KR" altLang="en-US" sz="1800" dirty="0"/>
              <a:t> 메소드 사용</a:t>
            </a:r>
            <a:r>
              <a:rPr lang="en-US" altLang="ko-KR" sz="1800" dirty="0"/>
              <a:t>"); 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alPrevCreation.get</a:t>
            </a:r>
            <a:r>
              <a:rPr lang="en-US" altLang="ko-KR" sz="1800" dirty="0"/>
              <a:t>(0));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} catch(Exception e) {	</a:t>
            </a:r>
            <a:r>
              <a:rPr lang="en-US" altLang="ko-KR" sz="1800" dirty="0" err="1"/>
              <a:t>e.printStackTrace</a:t>
            </a:r>
            <a:r>
              <a:rPr lang="en-US" altLang="ko-KR" sz="1800" dirty="0"/>
              <a:t>();		}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finally {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	</a:t>
            </a:r>
            <a:r>
              <a:rPr lang="en-US" altLang="ko-KR" sz="1800" dirty="0" err="1"/>
              <a:t>alAfterreation</a:t>
            </a:r>
            <a:r>
              <a:rPr lang="en-US" altLang="ko-KR" sz="1800" dirty="0"/>
              <a:t> = new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&lt;String&gt;(); 	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	</a:t>
            </a:r>
            <a:r>
              <a:rPr lang="en-US" altLang="ko-KR" sz="1800" dirty="0" err="1"/>
              <a:t>alAfterreation.add</a:t>
            </a:r>
            <a:r>
              <a:rPr lang="en-US" altLang="ko-KR" sz="1800" dirty="0"/>
              <a:t>("</a:t>
            </a:r>
            <a:r>
              <a:rPr lang="ko-KR" altLang="en-US" sz="1800" dirty="0"/>
              <a:t>객체 생성 후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");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alAfterreation</a:t>
            </a:r>
            <a:r>
              <a:rPr lang="en-US" altLang="ko-KR" sz="1800" dirty="0"/>
              <a:t> .get(0));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	}		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	}</a:t>
            </a:r>
          </a:p>
          <a:p>
            <a:pPr marL="0" indent="0" defTabSz="365125">
              <a:buNone/>
              <a:defRPr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29366-07F2-4A67-95D7-C9C62852EA46}"/>
              </a:ext>
            </a:extLst>
          </p:cNvPr>
          <p:cNvSpPr/>
          <p:nvPr/>
        </p:nvSpPr>
        <p:spPr>
          <a:xfrm>
            <a:off x="4895215" y="5540375"/>
            <a:ext cx="6624638" cy="120173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pPr>
              <a:defRPr/>
            </a:pP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java.lang.NullPointerException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at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ReferenceType.main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(ReferenceType.java:7)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객체 생성 후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메소드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B190D6-6258-4175-8457-FDF361F5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소스 프로그램</a:t>
            </a:r>
            <a:r>
              <a:rPr lang="en-US" altLang="ko-KR" dirty="0"/>
              <a:t>(source program)</a:t>
            </a:r>
          </a:p>
          <a:p>
            <a:pPr lvl="1">
              <a:defRPr/>
            </a:pPr>
            <a:r>
              <a:rPr lang="ko-KR" altLang="en-US" dirty="0"/>
              <a:t>자료구조들과 </a:t>
            </a:r>
            <a:r>
              <a:rPr lang="ko-KR" altLang="en-US" dirty="0" err="1"/>
              <a:t>메소드들로</a:t>
            </a:r>
            <a:r>
              <a:rPr lang="ko-KR" altLang="en-US" dirty="0"/>
              <a:t> 구성된 클래스들로 구성된다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문제를 해결하기 위해 필요한 객체들에 대한 정의를 수행하는</a:t>
            </a:r>
            <a:r>
              <a:rPr lang="en-US" altLang="ko-KR" dirty="0"/>
              <a:t> </a:t>
            </a:r>
            <a:r>
              <a:rPr lang="ko-KR" altLang="en-US" dirty="0"/>
              <a:t>클래스들로 구성된다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클래스의 메서드는 다수의 문장들로 구성되고</a:t>
            </a:r>
            <a:r>
              <a:rPr lang="en-US" altLang="ko-KR" dirty="0"/>
              <a:t>, </a:t>
            </a:r>
            <a:r>
              <a:rPr lang="ko-KR" altLang="en-US" dirty="0"/>
              <a:t>하나의 문장은 다수의 어휘들로 구성된다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실행중인 프로그램</a:t>
            </a:r>
            <a:r>
              <a:rPr lang="en-US" altLang="ko-KR" dirty="0"/>
              <a:t>(process)</a:t>
            </a:r>
          </a:p>
          <a:p>
            <a:pPr lvl="1">
              <a:defRPr/>
            </a:pPr>
            <a:r>
              <a:rPr lang="ko-KR" altLang="en-US" dirty="0"/>
              <a:t>하나 이상의 객체들과 객체들간의 상호작용으로 구성된다</a:t>
            </a:r>
            <a:r>
              <a:rPr lang="en-US" altLang="ko-KR" dirty="0"/>
              <a:t>.</a:t>
            </a:r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ADAE1CC9-E3CA-4625-9400-E6198D1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프로그램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BD71FA90-D376-4ECF-B71F-B459B4A1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AB0C6-F93D-4830-9C87-8510F51ECD5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3B0B5-01A3-4EAE-9A35-96CAE0E6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BB80F-4FAE-4FC6-820B-D09AFE07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SE 7 </a:t>
            </a:r>
            <a:r>
              <a:rPr lang="ko-KR" altLang="en-US" dirty="0"/>
              <a:t>추가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 표기법</a:t>
            </a:r>
            <a:r>
              <a:rPr lang="en-US" altLang="ko-KR" dirty="0"/>
              <a:t>(binary literal) </a:t>
            </a:r>
            <a:r>
              <a:rPr lang="ko-KR" altLang="en-US" dirty="0"/>
              <a:t>지원 </a:t>
            </a:r>
          </a:p>
          <a:p>
            <a:pPr lvl="2"/>
            <a:r>
              <a:rPr lang="en-US" altLang="ko-KR" dirty="0"/>
              <a:t>0b11111111, 0B11111111</a:t>
            </a:r>
          </a:p>
          <a:p>
            <a:pPr lvl="1"/>
            <a:r>
              <a:rPr lang="ko-KR" altLang="en-US" dirty="0"/>
              <a:t>숫자 </a:t>
            </a:r>
            <a:r>
              <a:rPr lang="ko-KR" altLang="en-US" dirty="0" err="1"/>
              <a:t>리터럴</a:t>
            </a:r>
            <a:r>
              <a:rPr lang="en-US" altLang="ko-KR" dirty="0"/>
              <a:t>(numeric literals)</a:t>
            </a:r>
            <a:r>
              <a:rPr lang="ko-KR" altLang="en-US" dirty="0"/>
              <a:t>에서 가독성 향상을 이해 밑줄 사용이 가능해짐</a:t>
            </a:r>
          </a:p>
          <a:p>
            <a:pPr lvl="2"/>
            <a:r>
              <a:rPr lang="en-US" altLang="ko-KR" dirty="0"/>
              <a:t>long </a:t>
            </a:r>
            <a:r>
              <a:rPr lang="en-US" altLang="ko-KR" dirty="0" err="1"/>
              <a:t>cardNumber</a:t>
            </a:r>
            <a:r>
              <a:rPr lang="en-US" altLang="ko-KR" dirty="0"/>
              <a:t> = 1234_234_567_890L;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7950D-C2B7-4EB8-A05A-6BF634A8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0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39D8-18A6-4496-800B-AC21F750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55069-7732-4F35-BCB0-A2388D84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프로그램을 구성하는 요소에 대하여 설명하고</a:t>
            </a:r>
            <a:r>
              <a:rPr lang="en-US" altLang="ko-KR" dirty="0"/>
              <a:t>,</a:t>
            </a:r>
            <a:r>
              <a:rPr lang="ko-KR" altLang="en-US" dirty="0"/>
              <a:t> 활용할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식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</a:p>
          <a:p>
            <a:r>
              <a:rPr lang="ko-KR" altLang="en-US" dirty="0"/>
              <a:t>자바의 어휘에 대하여 설명하고</a:t>
            </a:r>
            <a:r>
              <a:rPr lang="en-US" altLang="ko-KR" dirty="0"/>
              <a:t>, </a:t>
            </a:r>
            <a:r>
              <a:rPr lang="ko-KR" altLang="en-US" dirty="0"/>
              <a:t>활용할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예약어</a:t>
            </a:r>
            <a:r>
              <a:rPr lang="en-US" altLang="ko-KR" dirty="0"/>
              <a:t>,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</a:p>
          <a:p>
            <a:pPr lvl="1"/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335C1-4BE4-4A14-ADD1-1E9B9C9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68F9D4-3E37-486F-97F5-5B95C45D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자료 구조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정의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자료를 효율적으로 표현하고 저장하고</a:t>
            </a:r>
            <a:r>
              <a:rPr lang="en-US" altLang="ko-KR" dirty="0"/>
              <a:t> </a:t>
            </a:r>
            <a:r>
              <a:rPr lang="ko-KR" altLang="en-US" dirty="0"/>
              <a:t>처리하기 위해 조직화한 형태 또는 </a:t>
            </a:r>
            <a:r>
              <a:rPr lang="ko-KR" altLang="en-US" dirty="0" err="1"/>
              <a:t>조직화하는</a:t>
            </a:r>
            <a:r>
              <a:rPr lang="ko-KR" altLang="en-US" dirty="0"/>
              <a:t> 방법을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형태에 따른 분류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단순구조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선형구조 </a:t>
            </a:r>
            <a:r>
              <a:rPr lang="en-US" altLang="ko-KR" dirty="0"/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연결리스트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비선형구조 </a:t>
            </a:r>
            <a:r>
              <a:rPr lang="en-US" altLang="ko-KR" dirty="0"/>
              <a:t>: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파일 구조 </a:t>
            </a:r>
            <a:r>
              <a:rPr lang="en-US" altLang="ko-KR" dirty="0"/>
              <a:t>: </a:t>
            </a:r>
            <a:r>
              <a:rPr lang="ko-KR" altLang="en-US" dirty="0"/>
              <a:t>순차파일</a:t>
            </a:r>
            <a:r>
              <a:rPr lang="en-US" altLang="ko-KR" dirty="0"/>
              <a:t>, </a:t>
            </a:r>
            <a:r>
              <a:rPr lang="ko-KR" altLang="en-US" dirty="0"/>
              <a:t>색인파일</a:t>
            </a:r>
            <a:r>
              <a:rPr lang="en-US" altLang="ko-KR" dirty="0"/>
              <a:t>, </a:t>
            </a:r>
            <a:r>
              <a:rPr lang="ko-KR" altLang="en-US" dirty="0"/>
              <a:t>직접파일</a:t>
            </a:r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FF010F08-BFCE-49D7-AE71-3259978D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D81DBA60-D51E-429B-8A48-DBAAC87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90656D-72A8-4AE5-BF26-76525C02549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1DBA0B-9668-4A1A-AE36-868D7D2D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>
              <a:defRPr/>
            </a:pPr>
            <a:r>
              <a:rPr lang="ko-KR" altLang="en-US" dirty="0"/>
              <a:t>객체지향에서 객체를 정의하는 사용하는 프로그래밍 요소로</a:t>
            </a:r>
            <a:r>
              <a:rPr lang="en-US" altLang="ko-KR" dirty="0"/>
              <a:t> </a:t>
            </a:r>
            <a:r>
              <a:rPr lang="ko-KR" altLang="en-US" dirty="0"/>
              <a:t>필드들과</a:t>
            </a:r>
            <a:r>
              <a:rPr lang="en-US" altLang="ko-KR" dirty="0"/>
              <a:t> </a:t>
            </a:r>
            <a:r>
              <a:rPr lang="ko-KR" altLang="en-US" dirty="0" err="1"/>
              <a:t>메소드들로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필드는 객체의 특징과 상태를 저장할 수 있는 데이터들을 의미하고</a:t>
            </a:r>
            <a:r>
              <a:rPr lang="en-US" altLang="ko-KR" dirty="0"/>
              <a:t>, </a:t>
            </a:r>
            <a:r>
              <a:rPr lang="ko-KR" altLang="en-US" dirty="0" err="1"/>
              <a:t>메소드는</a:t>
            </a:r>
            <a:r>
              <a:rPr lang="ko-KR" altLang="en-US" dirty="0"/>
              <a:t> 객체가 수행할 수 있는 동작을 정의해 놓은 실행코드를 의미한다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구성요소를 필드</a:t>
            </a:r>
            <a:r>
              <a:rPr lang="en-US" altLang="ko-KR" dirty="0"/>
              <a:t>, {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접근메소드</a:t>
            </a:r>
            <a:r>
              <a:rPr lang="en-US" altLang="ko-KR" dirty="0"/>
              <a:t>} , </a:t>
            </a:r>
            <a:r>
              <a:rPr lang="ko-KR" altLang="en-US" dirty="0" err="1"/>
              <a:t>메소드로</a:t>
            </a:r>
            <a:r>
              <a:rPr lang="ko-KR" altLang="en-US" dirty="0"/>
              <a:t> 세분화할 수 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1">
              <a:defRPr/>
            </a:pPr>
            <a:r>
              <a:rPr lang="ko-KR" altLang="en-US" dirty="0"/>
              <a:t>작업을 수행하는 프로그래밍 실체를 의미한다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new </a:t>
            </a:r>
            <a:r>
              <a:rPr lang="ko-KR" altLang="en-US" dirty="0" err="1"/>
              <a:t>예약어를</a:t>
            </a:r>
            <a:r>
              <a:rPr lang="ko-KR" altLang="en-US" dirty="0"/>
              <a:t> 이용하여 클래스로부터 객체를 생성한다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874554D3-8D09-4986-8230-23E9F9D0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객체</a:t>
            </a:r>
            <a:endParaRPr lang="en-US" altLang="ko-KR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C8F2EDF5-FCED-42FF-855D-12AB3B56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B2CD49-4E1B-4B0E-9304-BE85B5C94E8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D0A038CF-9882-4696-85FB-B4176DE7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917F3-FD4C-461B-A692-10106F0C95E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8434" name="제목 4">
            <a:extLst>
              <a:ext uri="{FF2B5EF4-FFF2-40B4-BE49-F238E27FC236}">
                <a16:creationId xmlns:a16="http://schemas.microsoft.com/office/drawing/2014/main" id="{5238806A-6F90-4B51-AB09-BD53CF0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HapTest.java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4EF73-046D-4495-8F89-F1887ADAAE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627597"/>
            <a:ext cx="10515600" cy="5802312"/>
          </a:xfrm>
        </p:spPr>
        <p:txBody>
          <a:bodyPr>
            <a:normAutofit fontScale="55000" lnSpcReduction="20000"/>
          </a:bodyPr>
          <a:lstStyle/>
          <a:p>
            <a:pPr marL="0" indent="0" defTabSz="365125">
              <a:buNone/>
              <a:defRPr/>
            </a:pPr>
            <a:r>
              <a:rPr lang="en-US" altLang="ko-KR" dirty="0"/>
              <a:t>/**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 * </a:t>
            </a:r>
            <a:r>
              <a:rPr lang="ko-KR" altLang="en-US" dirty="0"/>
              <a:t>자바 프로그램의 기본 구조</a:t>
            </a:r>
          </a:p>
          <a:p>
            <a:pPr marL="0" indent="0" defTabSz="365125">
              <a:buNone/>
              <a:defRPr/>
            </a:pPr>
            <a:r>
              <a:rPr lang="ko-KR" altLang="en-US" dirty="0"/>
              <a:t> * </a:t>
            </a:r>
            <a:r>
              <a:rPr lang="en-US" altLang="ko-KR" dirty="0"/>
              <a:t>@author	You, </a:t>
            </a:r>
            <a:r>
              <a:rPr lang="en-US" altLang="ko-KR" dirty="0" err="1"/>
              <a:t>Eunggu</a:t>
            </a:r>
            <a:endParaRPr lang="en-US" altLang="ko-KR" dirty="0"/>
          </a:p>
          <a:p>
            <a:pPr marL="0" indent="0" defTabSz="365125">
              <a:buNone/>
              <a:defRPr/>
            </a:pPr>
            <a:r>
              <a:rPr lang="en-US" altLang="ko-KR" dirty="0"/>
              <a:t> */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HapTest</a:t>
            </a:r>
            <a:r>
              <a:rPr lang="en-US" altLang="ko-KR" dirty="0"/>
              <a:t> {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자바 애플리케이션을 실행할 때 가장 먼저 호출되는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marL="0" indent="0" defTabSz="365125">
              <a:buNone/>
              <a:defRPr/>
            </a:pPr>
            <a:r>
              <a:rPr lang="ko-KR" altLang="en-US" dirty="0"/>
              <a:t>	</a:t>
            </a:r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start, end, total; // </a:t>
            </a:r>
            <a:r>
              <a:rPr lang="ko-KR" altLang="en-US" dirty="0"/>
              <a:t>지역 변수</a:t>
            </a:r>
            <a:endParaRPr lang="en-US" altLang="ko-KR" dirty="0"/>
          </a:p>
          <a:p>
            <a:pPr marL="0" indent="0" defTabSz="365125">
              <a:buNone/>
              <a:defRPr/>
            </a:pPr>
            <a:r>
              <a:rPr lang="en-US" altLang="ko-KR" dirty="0"/>
              <a:t>		start = 1;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end = 100;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total = 0;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Hap </a:t>
            </a:r>
            <a:r>
              <a:rPr lang="en-US" altLang="ko-KR" dirty="0" err="1"/>
              <a:t>hap</a:t>
            </a:r>
            <a:r>
              <a:rPr lang="en-US" altLang="ko-KR" dirty="0"/>
              <a:t> = new Hap(start, end); // Hap </a:t>
            </a:r>
            <a:r>
              <a:rPr lang="ko-KR" altLang="en-US" dirty="0"/>
              <a:t>유형의 </a:t>
            </a:r>
            <a:r>
              <a:rPr lang="en-US" altLang="ko-KR" dirty="0"/>
              <a:t>hap </a:t>
            </a:r>
            <a:r>
              <a:rPr lang="ko-KR" altLang="en-US" dirty="0"/>
              <a:t>객체 생성</a:t>
            </a:r>
          </a:p>
          <a:p>
            <a:pPr marL="0" indent="0" defTabSz="365125">
              <a:buNone/>
              <a:defRPr/>
            </a:pPr>
            <a:r>
              <a:rPr lang="ko-KR" altLang="en-US" dirty="0"/>
              <a:t>		</a:t>
            </a:r>
            <a:r>
              <a:rPr lang="en-US" altLang="ko-KR" dirty="0"/>
              <a:t>total = </a:t>
            </a:r>
            <a:r>
              <a:rPr lang="en-US" altLang="ko-KR" dirty="0" err="1"/>
              <a:t>hap.sum</a:t>
            </a:r>
            <a:r>
              <a:rPr lang="en-US" altLang="ko-KR" dirty="0"/>
              <a:t>();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(start + " </a:t>
            </a:r>
            <a:r>
              <a:rPr lang="ko-KR" altLang="en-US" dirty="0"/>
              <a:t>에서 </a:t>
            </a:r>
            <a:r>
              <a:rPr lang="en-US" altLang="ko-KR" dirty="0"/>
              <a:t>" + end + " </a:t>
            </a:r>
            <a:r>
              <a:rPr lang="ko-KR" altLang="en-US" dirty="0"/>
              <a:t>까지의 합은 </a:t>
            </a:r>
            <a:r>
              <a:rPr lang="en-US" altLang="ko-KR" dirty="0"/>
              <a:t>: " + total);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D0A038CF-9882-4696-85FB-B4176DE7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917F3-FD4C-461B-A692-10106F0C95E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8434" name="제목 4">
            <a:extLst>
              <a:ext uri="{FF2B5EF4-FFF2-40B4-BE49-F238E27FC236}">
                <a16:creationId xmlns:a16="http://schemas.microsoft.com/office/drawing/2014/main" id="{5238806A-6F90-4B51-AB09-BD53CF0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Hap.java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4EF73-046D-4495-8F89-F1887ADAAE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627597"/>
            <a:ext cx="10515600" cy="5802312"/>
          </a:xfrm>
        </p:spPr>
        <p:txBody>
          <a:bodyPr>
            <a:normAutofit fontScale="70000" lnSpcReduction="20000"/>
          </a:bodyPr>
          <a:lstStyle/>
          <a:p>
            <a:pPr marL="0" indent="0" defTabSz="365125">
              <a:buNone/>
              <a:defRPr/>
            </a:pPr>
            <a:r>
              <a:rPr lang="en-US" altLang="ko-KR" dirty="0"/>
              <a:t>/*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 * Hap </a:t>
            </a:r>
            <a:r>
              <a:rPr lang="ko-KR" altLang="en-US" dirty="0"/>
              <a:t>클래스는 생성자와 </a:t>
            </a:r>
            <a:r>
              <a:rPr lang="en-US" altLang="ko-KR" dirty="0"/>
              <a:t>sum() </a:t>
            </a:r>
            <a:r>
              <a:rPr lang="ko-KR" altLang="en-US" dirty="0"/>
              <a:t>메소드를 갖는다</a:t>
            </a:r>
            <a:r>
              <a:rPr lang="en-US" altLang="ko-KR" dirty="0"/>
              <a:t>.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 * </a:t>
            </a:r>
            <a:r>
              <a:rPr lang="ko-KR" altLang="en-US" dirty="0"/>
              <a:t>가우스의 합을 이용하여 특정 범위에 속하는 수들의 합을 구한다</a:t>
            </a:r>
            <a:r>
              <a:rPr lang="en-US" altLang="ko-KR" dirty="0"/>
              <a:t>.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 */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class Hap {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int from, to; //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인스턴스 변수</a:t>
            </a:r>
          </a:p>
          <a:p>
            <a:pPr marL="0" indent="0" defTabSz="365125">
              <a:buNone/>
              <a:defRPr/>
            </a:pPr>
            <a:r>
              <a:rPr lang="ko-KR" altLang="en-US" dirty="0"/>
              <a:t>	</a:t>
            </a:r>
            <a:r>
              <a:rPr lang="en-US" altLang="ko-KR" dirty="0"/>
              <a:t>public Hap(int start, int end) {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from = start;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to = end;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public int sum() {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	return (from + to) * (to - from + 1) / 2;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5125">
              <a:buNone/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40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CA185B8-CD42-4609-8055-0BA06D687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문장</a:t>
            </a:r>
            <a:r>
              <a:rPr lang="en-US" altLang="ko-KR"/>
              <a:t>(statement)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F21677-F66C-454F-915B-3164BB142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알고리즘을 프로그래밍 언어로 기술한 것으로 제어 흐름 관련 </a:t>
            </a:r>
            <a:r>
              <a:rPr lang="ko-KR" altLang="en-US" dirty="0" err="1"/>
              <a:t>예약어와</a:t>
            </a:r>
            <a:r>
              <a:rPr lang="ko-KR" altLang="en-US" dirty="0"/>
              <a:t> 식과 세미콜론</a:t>
            </a:r>
            <a:r>
              <a:rPr lang="en-US" altLang="ko-KR" dirty="0"/>
              <a:t>(;)</a:t>
            </a:r>
            <a:r>
              <a:rPr lang="ko-KR" altLang="en-US" dirty="0"/>
              <a:t>으로 구성</a:t>
            </a:r>
          </a:p>
          <a:p>
            <a:pPr>
              <a:defRPr/>
            </a:pPr>
            <a:r>
              <a:rPr lang="ko-KR" altLang="en-US" dirty="0"/>
              <a:t>종류</a:t>
            </a:r>
          </a:p>
          <a:p>
            <a:pPr lvl="1" eaLnBrk="1" hangingPunct="1">
              <a:defRPr/>
            </a:pPr>
            <a:r>
              <a:rPr lang="ko-KR" altLang="en-US" dirty="0"/>
              <a:t>배정문</a:t>
            </a:r>
          </a:p>
          <a:p>
            <a:pPr lvl="1" eaLnBrk="1" hangingPunct="1">
              <a:defRPr/>
            </a:pPr>
            <a:r>
              <a:rPr lang="ko-KR" altLang="en-US" dirty="0" err="1"/>
              <a:t>혼합문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 err="1"/>
              <a:t>예외처리문</a:t>
            </a:r>
            <a:r>
              <a:rPr lang="en-US" altLang="ko-KR" dirty="0"/>
              <a:t>, </a:t>
            </a:r>
            <a:r>
              <a:rPr lang="ko-KR" altLang="en-US" dirty="0" err="1"/>
              <a:t>표준입출력문</a:t>
            </a:r>
            <a:r>
              <a:rPr lang="en-US" altLang="ko-KR" dirty="0"/>
              <a:t>, </a:t>
            </a:r>
            <a:r>
              <a:rPr lang="ko-KR" altLang="en-US" dirty="0"/>
              <a:t>동기화문</a:t>
            </a:r>
            <a:endParaRPr lang="en-US" altLang="ko-KR" dirty="0"/>
          </a:p>
        </p:txBody>
      </p:sp>
      <p:sp>
        <p:nvSpPr>
          <p:cNvPr id="20484" name="슬라이드 번호 개체 틀 2">
            <a:extLst>
              <a:ext uri="{FF2B5EF4-FFF2-40B4-BE49-F238E27FC236}">
                <a16:creationId xmlns:a16="http://schemas.microsoft.com/office/drawing/2014/main" id="{E0B217AD-544C-45AB-A835-258D8B36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12945-11B4-473B-A6A0-3E4ACEE7966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01-1강의계획</Template>
  <TotalTime>11988</TotalTime>
  <Words>3220</Words>
  <Application>Microsoft Office PowerPoint</Application>
  <PresentationFormat>와이드스크린</PresentationFormat>
  <Paragraphs>558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D2Coding</vt:lpstr>
      <vt:lpstr>굴림</vt:lpstr>
      <vt:lpstr>나눔고딕</vt:lpstr>
      <vt:lpstr>맑은 고딕</vt:lpstr>
      <vt:lpstr>Arial</vt:lpstr>
      <vt:lpstr>Calibri</vt:lpstr>
      <vt:lpstr>Consolas</vt:lpstr>
      <vt:lpstr>Wingdings</vt:lpstr>
      <vt:lpstr>011강의계획</vt:lpstr>
      <vt:lpstr>자바 프로그램의 구성 요소 어휘, 선언</vt:lpstr>
      <vt:lpstr>학습 개요</vt:lpstr>
      <vt:lpstr>학습 내용</vt:lpstr>
      <vt:lpstr>자바 프로그램</vt:lpstr>
      <vt:lpstr>계속</vt:lpstr>
      <vt:lpstr>클래스와 객체</vt:lpstr>
      <vt:lpstr>HapTest.java</vt:lpstr>
      <vt:lpstr>Hap.java</vt:lpstr>
      <vt:lpstr>문장(statement)</vt:lpstr>
      <vt:lpstr>식(expression)</vt:lpstr>
      <vt:lpstr>어휘(Lexical Tokens or tokens)</vt:lpstr>
      <vt:lpstr>예약어(reserved words)</vt:lpstr>
      <vt:lpstr>계속</vt:lpstr>
      <vt:lpstr>PowerPoint 프레젠테이션</vt:lpstr>
      <vt:lpstr>연산자(operator)</vt:lpstr>
      <vt:lpstr>계속</vt:lpstr>
      <vt:lpstr>구분자(delimiter)</vt:lpstr>
      <vt:lpstr>주석 (Comment)</vt:lpstr>
      <vt:lpstr>식별자(identifier)</vt:lpstr>
      <vt:lpstr>계속</vt:lpstr>
      <vt:lpstr>계속</vt:lpstr>
      <vt:lpstr>식별자 - 변수(variable)</vt:lpstr>
      <vt:lpstr>계속</vt:lpstr>
      <vt:lpstr>ShowVariables.java</vt:lpstr>
      <vt:lpstr>계속</vt:lpstr>
      <vt:lpstr>계속</vt:lpstr>
      <vt:lpstr>식별자 - 상수변수</vt:lpstr>
      <vt:lpstr>ConstantVariable.java</vt:lpstr>
      <vt:lpstr>리터럴(literal)</vt:lpstr>
      <vt:lpstr>계속</vt:lpstr>
      <vt:lpstr>IntegerLiteral.java</vt:lpstr>
      <vt:lpstr>RealTypeLiteral.java</vt:lpstr>
      <vt:lpstr>계속</vt:lpstr>
      <vt:lpstr>BooleanLiteral.java</vt:lpstr>
      <vt:lpstr>계속</vt:lpstr>
      <vt:lpstr>계속</vt:lpstr>
      <vt:lpstr>EscapeSequenceTest.java</vt:lpstr>
      <vt:lpstr>계속</vt:lpstr>
      <vt:lpstr>CharToByteEUC_KR.java</vt:lpstr>
      <vt:lpstr>계속</vt:lpstr>
      <vt:lpstr>학습 후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you eung gu</cp:lastModifiedBy>
  <cp:revision>616</cp:revision>
  <dcterms:created xsi:type="dcterms:W3CDTF">2017-09-15T02:18:23Z</dcterms:created>
  <dcterms:modified xsi:type="dcterms:W3CDTF">2022-03-14T04:24:18Z</dcterms:modified>
</cp:coreProperties>
</file>