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41"/>
  </p:notesMasterIdLst>
  <p:sldIdLst>
    <p:sldId id="256" r:id="rId2"/>
    <p:sldId id="257" r:id="rId3"/>
    <p:sldId id="29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3" r:id="rId12"/>
    <p:sldId id="29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96" r:id="rId32"/>
    <p:sldId id="285" r:id="rId33"/>
    <p:sldId id="286" r:id="rId34"/>
    <p:sldId id="287" r:id="rId35"/>
    <p:sldId id="288" r:id="rId36"/>
    <p:sldId id="289" r:id="rId37"/>
    <p:sldId id="292" r:id="rId38"/>
    <p:sldId id="290" r:id="rId39"/>
    <p:sldId id="291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6298"/>
    <a:srgbClr val="EE9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5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01320-4944-4938-A9CF-048AA6FA46B3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862E3-7D78-41F0-B3E5-390639552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9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6637364-6D06-4D80-833B-4CED34FC2E3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487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A314AD3-4DA4-43C2-BF2D-CC28A55A5407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7516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E21DF83-A9E6-4F3C-ACDA-FDF97C9051FC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10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1577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7A81B78-99FE-4A4C-B69E-1A02C194F9C0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15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74660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7C04AEE-C03A-43B7-9F77-76263FDE90C1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22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8538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DF27E1D-165E-491B-8108-299EC053EE6E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27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32774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984BCA6-9E5F-4574-A5C2-3C40902A4EAE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35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7926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2D05F76-7F8A-4D8B-8887-E1DDB7C2F90A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36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8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D065DB0-B3C0-4462-8379-28A58C5BB6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4" t="35230" b="34991"/>
          <a:stretch/>
        </p:blipFill>
        <p:spPr>
          <a:xfrm>
            <a:off x="690622" y="1353254"/>
            <a:ext cx="2579607" cy="4755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8799"/>
            <a:ext cx="9144000" cy="1681163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2762" y="4455458"/>
            <a:ext cx="5169352" cy="1294712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0520-CF0B-4213-AE7A-4B325371EF51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63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638143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5701"/>
            <a:ext cx="10515600" cy="5458899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379D33F1-B78F-4F1B-9D64-FD203BB8CF0C}" type="datetime1">
              <a:rPr lang="ko-KR" altLang="en-US" smtClean="0"/>
              <a:pPr/>
              <a:t>2022-03-21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F61C8C-C64D-45E4-AFEB-15D287C16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28339"/>
            <a:ext cx="591519" cy="591519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99DD9F1-5F78-483B-8279-C10C67BD8BBA}"/>
              </a:ext>
            </a:extLst>
          </p:cNvPr>
          <p:cNvCxnSpPr>
            <a:cxnSpLocks/>
          </p:cNvCxnSpPr>
          <p:nvPr userDrawn="1"/>
        </p:nvCxnSpPr>
        <p:spPr>
          <a:xfrm>
            <a:off x="838200" y="818565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0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93343"/>
            <a:ext cx="5181600" cy="53840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93343"/>
            <a:ext cx="5181600" cy="53840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8CFB-B768-43FC-901C-86076AC65C88}" type="datetime1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781E7C-F5D8-4AAF-B9F1-80CE4BB7AA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28339"/>
            <a:ext cx="591519" cy="59151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5AD52E-6CF7-4E8C-AA40-7B30BF0D9808}"/>
              </a:ext>
            </a:extLst>
          </p:cNvPr>
          <p:cNvCxnSpPr>
            <a:cxnSpLocks/>
          </p:cNvCxnSpPr>
          <p:nvPr userDrawn="1"/>
        </p:nvCxnSpPr>
        <p:spPr>
          <a:xfrm>
            <a:off x="838200" y="818565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A59AE9A-96AA-471F-8574-8047D138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638143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6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소스보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369"/>
            <a:ext cx="10515600" cy="456278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E70-D6EE-4822-8260-A26592481954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640016"/>
            <a:ext cx="10515600" cy="567223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AB8324-C1E2-4F99-A4D6-9029EEE20D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1" y="157357"/>
            <a:ext cx="335666" cy="335666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B8AB5CC-2747-41D8-ADDA-C2B3CDDFA94D}"/>
              </a:ext>
            </a:extLst>
          </p:cNvPr>
          <p:cNvCxnSpPr>
            <a:cxnSpLocks/>
          </p:cNvCxnSpPr>
          <p:nvPr userDrawn="1"/>
        </p:nvCxnSpPr>
        <p:spPr>
          <a:xfrm>
            <a:off x="838200" y="585943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75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3149-ACF2-42CA-AB90-36762BF8387F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3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8339"/>
            <a:ext cx="10515600" cy="712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25975"/>
            <a:ext cx="10515600" cy="539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30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E46094C3-A5C5-4FC3-BC05-13A46E5A1991}" type="datetime1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30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23025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fld id="{9C9B3298-2095-4B78-B0E8-A466356F5E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69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2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50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3200" b="1" kern="1200">
          <a:solidFill>
            <a:schemeClr val="accent1">
              <a:lumMod val="50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자바 프로그램의 구성 요소 </a:t>
            </a:r>
            <a:br>
              <a:rPr lang="en-US" altLang="ko-KR" dirty="0"/>
            </a:br>
            <a:r>
              <a:rPr lang="ko-KR" altLang="en-US" dirty="0"/>
              <a:t>자료형 </a:t>
            </a:r>
            <a:r>
              <a:rPr lang="en-US" altLang="ko-KR" dirty="0"/>
              <a:t>&amp;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egyou@induk.ac.kr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ko-KR" dirty="0"/>
              <a:t>passion.induk.ac.kr</a:t>
            </a:r>
          </a:p>
        </p:txBody>
      </p:sp>
    </p:spTree>
    <p:extLst>
      <p:ext uri="{BB962C8B-B14F-4D97-AF65-F5344CB8AC3E}">
        <p14:creationId xmlns:p14="http://schemas.microsoft.com/office/powerpoint/2010/main" val="3202733647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 err="1"/>
              <a:t>실수형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부동소수점</a:t>
            </a:r>
            <a:r>
              <a:rPr lang="en-US" altLang="ko-KR" dirty="0"/>
              <a:t>)</a:t>
            </a:r>
            <a:endParaRPr lang="ko-KR" altLang="en-US" dirty="0"/>
          </a:p>
          <a:p>
            <a:pPr lvl="1">
              <a:defRPr/>
            </a:pPr>
            <a:r>
              <a:rPr lang="en-US" altLang="ko-KR" dirty="0"/>
              <a:t>IEEE 754-1985</a:t>
            </a:r>
            <a:r>
              <a:rPr lang="ko-KR" altLang="en-US" dirty="0"/>
              <a:t>에 정의된 표준을 따름</a:t>
            </a:r>
          </a:p>
          <a:p>
            <a:pPr lvl="1">
              <a:defRPr/>
            </a:pPr>
            <a:r>
              <a:rPr lang="en-US" altLang="ko-KR" dirty="0"/>
              <a:t>double : 64bit , float : 32bit 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부동소수점 정확한 연산을 수행하기에는 부적합하기 때문에 금융권과 같은 곳에서는 </a:t>
            </a:r>
            <a:r>
              <a:rPr lang="en-US" altLang="ko-KR" dirty="0" err="1"/>
              <a:t>java.math.BIGDecimal</a:t>
            </a:r>
            <a:r>
              <a:rPr lang="en-US" altLang="ko-KR" dirty="0"/>
              <a:t> </a:t>
            </a:r>
            <a:r>
              <a:rPr lang="ko-KR" altLang="en-US" dirty="0"/>
              <a:t>클래스를 사용한다</a:t>
            </a:r>
            <a:r>
              <a:rPr lang="en-US" altLang="ko-KR" dirty="0"/>
              <a:t>.</a:t>
            </a:r>
          </a:p>
        </p:txBody>
      </p:sp>
      <p:sp>
        <p:nvSpPr>
          <p:cNvPr id="2355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FE9174-D114-4205-A089-CAB56639286B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171949" y="2387538"/>
          <a:ext cx="7848103" cy="2294959"/>
        </p:xfrm>
        <a:graphic>
          <a:graphicData uri="http://schemas.openxmlformats.org/drawingml/2006/table">
            <a:tbl>
              <a:tblPr/>
              <a:tblGrid>
                <a:gridCol w="98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677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17375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5" marR="17905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</a:t>
                      </a:r>
                    </a:p>
                  </a:txBody>
                  <a:tcPr marL="17905" marR="17905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677">
                <a:tc rowSpan="2">
                  <a:txBody>
                    <a:bodyPr/>
                    <a:lstStyle>
                      <a:lvl1pPr marL="1270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</a:p>
                  </a:txBody>
                  <a:tcPr marL="17905" marR="17905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270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4.9E-324</a:t>
                      </a:r>
                      <a:r>
                        <a:rPr kumimoji="0" lang="en-US" altLang="ko-KR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～ 1.7976931348623156E+308</a:t>
                      </a:r>
                    </a:p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-4.9E-324</a:t>
                      </a:r>
                      <a:r>
                        <a:rPr kumimoji="0" lang="en-US" altLang="ko-KR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～ -1.7976931348623156E+308</a:t>
                      </a:r>
                    </a:p>
                  </a:txBody>
                  <a:tcPr marL="17905" marR="17905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6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1270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부호 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지수 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11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가수 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52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유효숫자 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17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</a:t>
                      </a:r>
                    </a:p>
                  </a:txBody>
                  <a:tcPr marL="17905" marR="17905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677">
                <a:tc rowSpan="2">
                  <a:txBody>
                    <a:bodyPr/>
                    <a:lstStyle>
                      <a:lvl1pPr marL="1270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	</a:t>
                      </a:r>
                    </a:p>
                  </a:txBody>
                  <a:tcPr marL="17905" marR="17905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270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1.4E-45 ～ 3.4028235E+38 </a:t>
                      </a:r>
                    </a:p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-1.4E-45 ～ -3.4028235E+38 </a:t>
                      </a:r>
                    </a:p>
                  </a:txBody>
                  <a:tcPr marL="17905" marR="17905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1270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rgbClr val="25406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defRPr>
                      </a:lvl9pPr>
                    </a:lstStyle>
                    <a:p>
                      <a:pPr marL="1270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부호 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지수 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8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가수 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23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유효숫자 </a:t>
                      </a: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7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7375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</a:t>
                      </a:r>
                    </a:p>
                  </a:txBody>
                  <a:tcPr marL="17905" marR="17905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354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DoubleToLong.java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altLang="ko-KR" b="1" smtClean="0"/>
              <a:pPr/>
              <a:t>11</a:t>
            </a:fld>
            <a:endParaRPr lang="en-US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 defTabSz="360000">
              <a:buNone/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DoubleToLong</a:t>
            </a:r>
            <a:r>
              <a:rPr lang="en-US" altLang="ko-KR" sz="1400" dirty="0"/>
              <a:t> {</a:t>
            </a:r>
          </a:p>
          <a:p>
            <a:pPr marL="0" indent="0" defTabSz="360000">
              <a:buNone/>
            </a:pPr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marL="0" indent="0" defTabSz="360000">
              <a:buNone/>
            </a:pPr>
            <a:r>
              <a:rPr lang="en-US" altLang="ko-KR" sz="1400" dirty="0"/>
              <a:t>		double </a:t>
            </a:r>
            <a:r>
              <a:rPr lang="en-US" altLang="ko-KR" sz="1400" dirty="0" err="1"/>
              <a:t>dnum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Double.MAX_VALUE</a:t>
            </a:r>
            <a:r>
              <a:rPr lang="en-US" altLang="ko-KR" sz="1400" dirty="0"/>
              <a:t>;</a:t>
            </a:r>
          </a:p>
          <a:p>
            <a:pPr marL="0" indent="0" defTabSz="36000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dnum</a:t>
            </a:r>
            <a:r>
              <a:rPr lang="en-US" altLang="ko-KR" sz="1400" dirty="0"/>
              <a:t>);</a:t>
            </a:r>
          </a:p>
          <a:p>
            <a:pPr marL="0" indent="0" defTabSz="36000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Long.toHexString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Double.doubleToLongBits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dnum</a:t>
            </a:r>
            <a:r>
              <a:rPr lang="en-US" altLang="ko-KR" sz="1400" dirty="0"/>
              <a:t>)));</a:t>
            </a:r>
          </a:p>
          <a:p>
            <a:pPr marL="0" indent="0" defTabSz="360000">
              <a:buNone/>
            </a:pPr>
            <a:endParaRPr lang="en-US" altLang="ko-KR" sz="1400" dirty="0"/>
          </a:p>
          <a:p>
            <a:pPr marL="0" indent="0" defTabSz="36000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(-(</a:t>
            </a:r>
            <a:r>
              <a:rPr lang="en-US" altLang="ko-KR" sz="1400" dirty="0" err="1"/>
              <a:t>Double.MAX_VALUE</a:t>
            </a:r>
            <a:r>
              <a:rPr lang="en-US" altLang="ko-KR" sz="1400" dirty="0"/>
              <a:t>));</a:t>
            </a:r>
          </a:p>
          <a:p>
            <a:pPr marL="0" indent="0" defTabSz="36000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Long.toHexString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Double.doubleToLongBits</a:t>
            </a:r>
            <a:r>
              <a:rPr lang="en-US" altLang="ko-KR" sz="1400" dirty="0"/>
              <a:t>(-(</a:t>
            </a:r>
            <a:r>
              <a:rPr lang="en-US" altLang="ko-KR" sz="1400" dirty="0" err="1"/>
              <a:t>Double.MAX_VALUE</a:t>
            </a:r>
            <a:r>
              <a:rPr lang="en-US" altLang="ko-KR" sz="1400" dirty="0"/>
              <a:t>))));</a:t>
            </a:r>
          </a:p>
          <a:p>
            <a:pPr marL="0" indent="0" defTabSz="360000">
              <a:buNone/>
            </a:pPr>
            <a:r>
              <a:rPr lang="en-US" altLang="ko-KR" sz="1400" dirty="0"/>
              <a:t>		</a:t>
            </a:r>
          </a:p>
          <a:p>
            <a:pPr marL="0" indent="0" defTabSz="36000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Double.MIN_VALUE</a:t>
            </a:r>
            <a:r>
              <a:rPr lang="en-US" altLang="ko-KR" sz="1400" dirty="0"/>
              <a:t>);</a:t>
            </a:r>
          </a:p>
          <a:p>
            <a:pPr marL="0" indent="0" defTabSz="36000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Long.toHexString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Double.doubleToLongBits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Double.MIN_VALUE</a:t>
            </a:r>
            <a:r>
              <a:rPr lang="en-US" altLang="ko-KR" sz="1400" dirty="0"/>
              <a:t>)));</a:t>
            </a:r>
          </a:p>
          <a:p>
            <a:pPr marL="0" indent="0" defTabSz="360000">
              <a:buNone/>
            </a:pPr>
            <a:r>
              <a:rPr lang="en-US" altLang="ko-KR" sz="1400" dirty="0"/>
              <a:t>		</a:t>
            </a:r>
          </a:p>
          <a:p>
            <a:pPr marL="0" indent="0" defTabSz="36000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(-(</a:t>
            </a:r>
            <a:r>
              <a:rPr lang="en-US" altLang="ko-KR" sz="1400" dirty="0" err="1"/>
              <a:t>Double.MIN_VALUE</a:t>
            </a:r>
            <a:r>
              <a:rPr lang="en-US" altLang="ko-KR" sz="1400" dirty="0"/>
              <a:t>));</a:t>
            </a:r>
          </a:p>
          <a:p>
            <a:pPr marL="0" indent="0" defTabSz="36000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Long.toHexString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Double.doubleToLongBits</a:t>
            </a:r>
            <a:r>
              <a:rPr lang="en-US" altLang="ko-KR" sz="1400" dirty="0"/>
              <a:t>(-(</a:t>
            </a:r>
            <a:r>
              <a:rPr lang="en-US" altLang="ko-KR" sz="1400" dirty="0" err="1"/>
              <a:t>Double.MIN_VALUE</a:t>
            </a:r>
            <a:r>
              <a:rPr lang="en-US" altLang="ko-KR" sz="1400" dirty="0"/>
              <a:t>))));</a:t>
            </a:r>
          </a:p>
          <a:p>
            <a:pPr marL="0" indent="0" defTabSz="360000">
              <a:buNone/>
            </a:pPr>
            <a:r>
              <a:rPr lang="en-US" altLang="ko-KR" sz="1400" dirty="0"/>
              <a:t>	}</a:t>
            </a:r>
          </a:p>
          <a:p>
            <a:pPr marL="0" indent="0" defTabSz="36000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5632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altLang="ko-KR" b="1" smtClean="0"/>
              <a:pPr/>
              <a:t>12</a:t>
            </a:fld>
            <a:endParaRPr lang="en-US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E2EF31-9B24-468E-9562-CB14960D1A4C}"/>
              </a:ext>
            </a:extLst>
          </p:cNvPr>
          <p:cNvSpPr/>
          <p:nvPr/>
        </p:nvSpPr>
        <p:spPr>
          <a:xfrm>
            <a:off x="787510" y="853163"/>
            <a:ext cx="10717305" cy="2862322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2000" b="1" kern="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실행결과</a:t>
            </a:r>
            <a:endParaRPr lang="en-US" altLang="ko-KR" sz="2000" b="1" kern="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algn="just">
              <a:defRPr/>
            </a:pPr>
            <a:r>
              <a:rPr lang="en-US" altLang="ko-KR" sz="2000" b="1" kern="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1.7976931348623157E308</a:t>
            </a:r>
            <a:endParaRPr lang="ko-KR" altLang="en-US" sz="2000" b="1" kern="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algn="just">
              <a:defRPr/>
            </a:pPr>
            <a:r>
              <a:rPr lang="en-US" altLang="ko-KR" sz="2000" b="1" kern="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7fefffffffffffff</a:t>
            </a:r>
          </a:p>
          <a:p>
            <a:pPr algn="just">
              <a:defRPr/>
            </a:pPr>
            <a:r>
              <a:rPr lang="en-US" altLang="ko-KR" sz="2000" b="1" kern="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-1.7976931348623157E308</a:t>
            </a:r>
          </a:p>
          <a:p>
            <a:pPr algn="just">
              <a:defRPr/>
            </a:pPr>
            <a:r>
              <a:rPr lang="en-US" altLang="ko-KR" sz="2000" b="1" kern="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ffefffffffffffff</a:t>
            </a:r>
            <a:endParaRPr lang="en-US" altLang="ko-KR" sz="2000" b="1" kern="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algn="just">
              <a:defRPr/>
            </a:pPr>
            <a:r>
              <a:rPr lang="en-US" altLang="ko-KR" sz="2000" b="1" kern="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4.9E-324</a:t>
            </a:r>
          </a:p>
          <a:p>
            <a:pPr algn="just">
              <a:defRPr/>
            </a:pPr>
            <a:r>
              <a:rPr lang="en-US" altLang="ko-KR" sz="2000" b="1" kern="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1</a:t>
            </a:r>
          </a:p>
          <a:p>
            <a:pPr algn="just">
              <a:defRPr/>
            </a:pPr>
            <a:r>
              <a:rPr lang="en-US" altLang="ko-KR" sz="2000" b="1" kern="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-4.9E-324</a:t>
            </a:r>
          </a:p>
          <a:p>
            <a:pPr algn="just">
              <a:defRPr/>
            </a:pPr>
            <a:r>
              <a:rPr lang="en-US" altLang="ko-KR" sz="2000" b="1" kern="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8000000000000001</a:t>
            </a:r>
          </a:p>
        </p:txBody>
      </p:sp>
    </p:spTree>
    <p:extLst>
      <p:ext uri="{BB962C8B-B14F-4D97-AF65-F5344CB8AC3E}">
        <p14:creationId xmlns:p14="http://schemas.microsoft.com/office/powerpoint/2010/main" val="376317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BigDecimalTest.java</a:t>
            </a:r>
            <a:endParaRPr lang="ko-KR" altLang="en-US"/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BBE8A6-24C6-45B7-9210-F02DFAA7C76B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defTabSz="457200">
              <a:buNone/>
              <a:defRPr/>
            </a:pPr>
            <a:r>
              <a:rPr lang="en-US" altLang="ko-KR" sz="2000" b="0" dirty="0"/>
              <a:t>import </a:t>
            </a:r>
            <a:r>
              <a:rPr lang="en-US" altLang="ko-KR" sz="2000" b="0" dirty="0" err="1"/>
              <a:t>java.math.BigDecimal</a:t>
            </a:r>
            <a:r>
              <a:rPr lang="en-US" altLang="ko-KR" sz="2000" b="0" dirty="0"/>
              <a:t>;</a:t>
            </a:r>
          </a:p>
          <a:p>
            <a:pPr marL="0" indent="0" defTabSz="457200">
              <a:buNone/>
              <a:defRPr/>
            </a:pPr>
            <a:r>
              <a:rPr lang="en-US" altLang="ko-KR" sz="2000" b="0" dirty="0"/>
              <a:t>public class </a:t>
            </a:r>
            <a:r>
              <a:rPr lang="en-US" altLang="ko-KR" sz="2000" b="0" dirty="0" err="1"/>
              <a:t>BigDecimalTest</a:t>
            </a:r>
            <a:r>
              <a:rPr lang="en-US" altLang="ko-KR" sz="2000" b="0" dirty="0"/>
              <a:t> {</a:t>
            </a:r>
          </a:p>
          <a:p>
            <a:pPr marL="0" indent="0" defTabSz="457200">
              <a:buNone/>
              <a:defRPr/>
            </a:pPr>
            <a:r>
              <a:rPr lang="en-US" altLang="ko-KR" sz="2000" b="0" dirty="0"/>
              <a:t>	public static void main(String[] </a:t>
            </a:r>
            <a:r>
              <a:rPr lang="en-US" altLang="ko-KR" sz="2000" b="0" dirty="0" err="1"/>
              <a:t>args</a:t>
            </a:r>
            <a:r>
              <a:rPr lang="en-US" altLang="ko-KR" sz="2000" b="0" dirty="0"/>
              <a:t>) {</a:t>
            </a:r>
          </a:p>
          <a:p>
            <a:pPr marL="0" indent="0" defTabSz="457200">
              <a:buNone/>
              <a:defRPr/>
            </a:pPr>
            <a:r>
              <a:rPr lang="en-US" altLang="ko-KR" sz="2000" b="0" dirty="0"/>
              <a:t>		float f = 1.2345678901234567890f;</a:t>
            </a:r>
          </a:p>
          <a:p>
            <a:pPr marL="0" indent="0" defTabSz="457200">
              <a:buNone/>
              <a:defRPr/>
            </a:pPr>
            <a:r>
              <a:rPr lang="en-US" altLang="ko-KR" sz="2000" b="0" dirty="0"/>
              <a:t>		double d = 1.2345678901234567890d;</a:t>
            </a:r>
          </a:p>
          <a:p>
            <a:pPr marL="0" indent="0" defTabSz="457200">
              <a:buNone/>
              <a:defRPr/>
            </a:pPr>
            <a:r>
              <a:rPr lang="en-US" altLang="ko-KR" sz="2000" b="0" dirty="0"/>
              <a:t>		</a:t>
            </a:r>
            <a:r>
              <a:rPr lang="en-US" altLang="ko-KR" sz="2000" b="0" dirty="0" err="1"/>
              <a:t>BigDecimal</a:t>
            </a:r>
            <a:r>
              <a:rPr lang="en-US" altLang="ko-KR" sz="2000" b="0" dirty="0"/>
              <a:t> b = new </a:t>
            </a:r>
            <a:r>
              <a:rPr lang="en-US" altLang="ko-KR" sz="2000" b="0" dirty="0" err="1"/>
              <a:t>BigDecimal</a:t>
            </a:r>
            <a:r>
              <a:rPr lang="en-US" altLang="ko-KR" sz="2000" b="0" dirty="0"/>
              <a:t>("1.2345678901234567890");</a:t>
            </a:r>
          </a:p>
          <a:p>
            <a:pPr marL="0" indent="0" defTabSz="457200">
              <a:buNone/>
              <a:defRPr/>
            </a:pPr>
            <a:r>
              <a:rPr lang="en-US" altLang="ko-KR" sz="2000" b="0" dirty="0"/>
              <a:t>		</a:t>
            </a:r>
            <a:r>
              <a:rPr lang="en-US" altLang="ko-KR" sz="2000" b="0" dirty="0" err="1"/>
              <a:t>System.out.println</a:t>
            </a:r>
            <a:r>
              <a:rPr lang="en-US" altLang="ko-KR" sz="2000" b="0" dirty="0"/>
              <a:t>(</a:t>
            </a:r>
            <a:r>
              <a:rPr lang="en-US" altLang="ko-KR" sz="2000" b="0" dirty="0" err="1"/>
              <a:t>String.format</a:t>
            </a:r>
            <a:r>
              <a:rPr lang="en-US" altLang="ko-KR" sz="2000" b="0" dirty="0"/>
              <a:t>("float %%f: %.20f", f));</a:t>
            </a:r>
          </a:p>
          <a:p>
            <a:pPr marL="0" indent="0" defTabSz="457200">
              <a:buNone/>
              <a:defRPr/>
            </a:pPr>
            <a:r>
              <a:rPr lang="en-US" altLang="ko-KR" sz="2000" b="0" dirty="0"/>
              <a:t>		</a:t>
            </a:r>
            <a:r>
              <a:rPr lang="en-US" altLang="ko-KR" sz="2000" b="0" dirty="0" err="1"/>
              <a:t>System.out.println</a:t>
            </a:r>
            <a:r>
              <a:rPr lang="en-US" altLang="ko-KR" sz="2000" b="0" dirty="0"/>
              <a:t>(</a:t>
            </a:r>
            <a:r>
              <a:rPr lang="en-US" altLang="ko-KR" sz="2000" b="0" dirty="0" err="1"/>
              <a:t>String.format</a:t>
            </a:r>
            <a:r>
              <a:rPr lang="en-US" altLang="ko-KR" sz="2000" b="0" dirty="0"/>
              <a:t>("double %%f: %.20f", d));</a:t>
            </a:r>
          </a:p>
          <a:p>
            <a:pPr marL="0" indent="0" defTabSz="457200">
              <a:buNone/>
              <a:defRPr/>
            </a:pPr>
            <a:r>
              <a:rPr lang="en-US" altLang="ko-KR" sz="2000" b="0" dirty="0"/>
              <a:t>		</a:t>
            </a:r>
            <a:r>
              <a:rPr lang="en-US" altLang="ko-KR" sz="2000" b="0" dirty="0" err="1"/>
              <a:t>System.out.println</a:t>
            </a:r>
            <a:r>
              <a:rPr lang="en-US" altLang="ko-KR" sz="2000" b="0" dirty="0"/>
              <a:t>(</a:t>
            </a:r>
            <a:r>
              <a:rPr lang="en-US" altLang="ko-KR" sz="2000" b="0" dirty="0" err="1"/>
              <a:t>String.format</a:t>
            </a:r>
            <a:r>
              <a:rPr lang="en-US" altLang="ko-KR" sz="2000" b="0" dirty="0"/>
              <a:t>("</a:t>
            </a:r>
            <a:r>
              <a:rPr lang="en-US" altLang="ko-KR" sz="2000" b="0" dirty="0" err="1"/>
              <a:t>BigDecimal</a:t>
            </a:r>
            <a:r>
              <a:rPr lang="en-US" altLang="ko-KR" sz="2000" b="0" dirty="0"/>
              <a:t> %%f: %.20f", b));</a:t>
            </a:r>
          </a:p>
          <a:p>
            <a:pPr marL="0" indent="0" defTabSz="457200">
              <a:buNone/>
              <a:defRPr/>
            </a:pPr>
            <a:r>
              <a:rPr lang="en-US" altLang="ko-KR" sz="2000" b="0" dirty="0"/>
              <a:t>	}</a:t>
            </a:r>
          </a:p>
          <a:p>
            <a:pPr marL="0" indent="0" defTabSz="457200">
              <a:buNone/>
              <a:defRPr/>
            </a:pPr>
            <a:r>
              <a:rPr lang="en-US" altLang="ko-KR" sz="2000" b="0" dirty="0"/>
              <a:t>}</a:t>
            </a:r>
            <a:endParaRPr lang="ko-KR" altLang="en-US" sz="2000" b="0" dirty="0"/>
          </a:p>
        </p:txBody>
      </p:sp>
      <p:sp>
        <p:nvSpPr>
          <p:cNvPr id="2" name="직사각형 1"/>
          <p:cNvSpPr/>
          <p:nvPr/>
        </p:nvSpPr>
        <p:spPr>
          <a:xfrm>
            <a:off x="5652655" y="5046587"/>
            <a:ext cx="5827626" cy="132343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2000" b="1" kern="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결과</a:t>
            </a:r>
            <a:endParaRPr lang="en-US" altLang="ko-KR" sz="2000" b="1" kern="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defRPr/>
            </a:pPr>
            <a:r>
              <a:rPr lang="en-US" altLang="ko-KR" sz="2000" b="1" kern="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float %f: 1.23456788063049320000</a:t>
            </a:r>
          </a:p>
          <a:p>
            <a:pPr algn="just">
              <a:defRPr/>
            </a:pPr>
            <a:r>
              <a:rPr lang="en-US" altLang="ko-KR" sz="2000" b="1" kern="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 %f: 1.23456789012345670000</a:t>
            </a:r>
          </a:p>
          <a:p>
            <a:pPr algn="just">
              <a:defRPr/>
            </a:pPr>
            <a:r>
              <a:rPr lang="en-US" altLang="ko-KR" sz="2000" b="1" kern="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BigDecimal</a:t>
            </a:r>
            <a:r>
              <a:rPr lang="en-US" altLang="ko-KR" sz="2000" b="1" kern="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%f: 1.23456789012345678900</a:t>
            </a:r>
          </a:p>
        </p:txBody>
      </p:sp>
    </p:spTree>
    <p:extLst>
      <p:ext uri="{BB962C8B-B14F-4D97-AF65-F5344CB8AC3E}">
        <p14:creationId xmlns:p14="http://schemas.microsoft.com/office/powerpoint/2010/main" val="1975803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PrecisionTest.java</a:t>
            </a:r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9B6F84-987E-4720-B8A3-E299C14EB65A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defTabSz="360000">
              <a:buNone/>
              <a:defRPr/>
            </a:pPr>
            <a:r>
              <a:rPr lang="en-US" altLang="ko-KR" b="0" dirty="0"/>
              <a:t>import </a:t>
            </a:r>
            <a:r>
              <a:rPr lang="en-US" altLang="ko-KR" b="0" dirty="0" err="1"/>
              <a:t>java.math.BigDecimal</a:t>
            </a:r>
            <a:r>
              <a:rPr lang="en-US" altLang="ko-KR" b="0" dirty="0"/>
              <a:t>;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public class </a:t>
            </a:r>
            <a:r>
              <a:rPr lang="en-US" altLang="ko-KR" b="0" dirty="0" err="1"/>
              <a:t>PrecisionTest</a:t>
            </a:r>
            <a:r>
              <a:rPr lang="en-US" altLang="ko-KR" b="0" dirty="0"/>
              <a:t> {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	public static void main(String[] </a:t>
            </a:r>
            <a:r>
              <a:rPr lang="en-US" altLang="ko-KR" b="0" dirty="0" err="1"/>
              <a:t>args</a:t>
            </a:r>
            <a:r>
              <a:rPr lang="en-US" altLang="ko-KR" b="0" dirty="0"/>
              <a:t>) {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	double doubleVar1, doubleVar2, diff;</a:t>
            </a:r>
          </a:p>
          <a:p>
            <a:pPr marL="0" indent="0" defTabSz="360000">
              <a:buNone/>
              <a:defRPr/>
            </a:pPr>
            <a:endParaRPr lang="en-US" altLang="ko-KR" b="0" dirty="0"/>
          </a:p>
          <a:p>
            <a:pPr marL="0" indent="0" defTabSz="360000">
              <a:buNone/>
              <a:defRPr/>
            </a:pPr>
            <a:r>
              <a:rPr lang="en-US" altLang="ko-KR" b="0" dirty="0"/>
              <a:t>	</a:t>
            </a:r>
            <a:r>
              <a:rPr lang="en-US" altLang="ko-KR" b="0" dirty="0" err="1"/>
              <a:t>BigDecimal</a:t>
            </a:r>
            <a:r>
              <a:rPr lang="en-US" altLang="ko-KR" b="0" dirty="0"/>
              <a:t> bd1 = new </a:t>
            </a:r>
            <a:r>
              <a:rPr lang="en-US" altLang="ko-KR" b="0" dirty="0" err="1"/>
              <a:t>BigDecimal</a:t>
            </a:r>
            <a:r>
              <a:rPr lang="en-US" altLang="ko-KR" b="0" dirty="0"/>
              <a:t>(1.0);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	</a:t>
            </a:r>
            <a:r>
              <a:rPr lang="en-US" altLang="ko-KR" b="0" dirty="0" err="1"/>
              <a:t>BigDecimal</a:t>
            </a:r>
            <a:r>
              <a:rPr lang="en-US" altLang="ko-KR" b="0" dirty="0"/>
              <a:t> bd2 = new </a:t>
            </a:r>
            <a:r>
              <a:rPr lang="en-US" altLang="ko-KR" b="0" dirty="0" err="1"/>
              <a:t>BigDecimal</a:t>
            </a:r>
            <a:r>
              <a:rPr lang="en-US" altLang="ko-KR" b="0" dirty="0"/>
              <a:t>(</a:t>
            </a:r>
            <a:r>
              <a:rPr lang="en-US" altLang="ko-KR" b="0" dirty="0" err="1"/>
              <a:t>Double.toString</a:t>
            </a:r>
            <a:r>
              <a:rPr lang="en-US" altLang="ko-KR" b="0" dirty="0"/>
              <a:t>(0.9));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	</a:t>
            </a:r>
            <a:r>
              <a:rPr lang="en-US" altLang="ko-KR" b="0" dirty="0" err="1"/>
              <a:t>BigDecimal</a:t>
            </a:r>
            <a:r>
              <a:rPr lang="en-US" altLang="ko-KR" b="0" dirty="0"/>
              <a:t> </a:t>
            </a:r>
            <a:r>
              <a:rPr lang="en-US" altLang="ko-KR" b="0" dirty="0" err="1"/>
              <a:t>bdDiff</a:t>
            </a:r>
            <a:r>
              <a:rPr lang="en-US" altLang="ko-KR" b="0" dirty="0"/>
              <a:t> = new </a:t>
            </a:r>
            <a:r>
              <a:rPr lang="en-US" altLang="ko-KR" b="0" dirty="0" err="1"/>
              <a:t>BigDecimal</a:t>
            </a:r>
            <a:r>
              <a:rPr lang="en-US" altLang="ko-KR" b="0" dirty="0"/>
              <a:t>(0.0);</a:t>
            </a:r>
          </a:p>
          <a:p>
            <a:pPr marL="0" indent="0" defTabSz="360000">
              <a:buNone/>
              <a:defRPr/>
            </a:pPr>
            <a:endParaRPr lang="en-US" altLang="ko-KR" b="0" dirty="0"/>
          </a:p>
          <a:p>
            <a:pPr marL="0" indent="0" defTabSz="360000">
              <a:buNone/>
              <a:defRPr/>
            </a:pPr>
            <a:r>
              <a:rPr lang="en-US" altLang="ko-KR" b="0" dirty="0"/>
              <a:t>	doubleVar1 = 1.0;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	doubleVar2 = 0.9;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	diff = doubleVar1 - doubleVar2;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	</a:t>
            </a:r>
            <a:r>
              <a:rPr lang="en-US" altLang="ko-KR" b="0" dirty="0" err="1"/>
              <a:t>System.out.println</a:t>
            </a:r>
            <a:r>
              <a:rPr lang="en-US" altLang="ko-KR" b="0" dirty="0"/>
              <a:t>(diff);</a:t>
            </a:r>
          </a:p>
          <a:p>
            <a:pPr marL="0" indent="0" defTabSz="360000">
              <a:buNone/>
              <a:defRPr/>
            </a:pPr>
            <a:endParaRPr lang="en-US" altLang="ko-KR" b="0" dirty="0"/>
          </a:p>
          <a:p>
            <a:pPr marL="0" indent="0" defTabSz="360000">
              <a:buNone/>
              <a:defRPr/>
            </a:pPr>
            <a:r>
              <a:rPr lang="en-US" altLang="ko-KR" b="0" dirty="0"/>
              <a:t>	</a:t>
            </a:r>
            <a:r>
              <a:rPr lang="en-US" altLang="ko-KR" b="0" dirty="0" err="1"/>
              <a:t>bdDiff</a:t>
            </a:r>
            <a:r>
              <a:rPr lang="en-US" altLang="ko-KR" b="0" dirty="0"/>
              <a:t> = bd1.subtract(bd2);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	</a:t>
            </a:r>
            <a:r>
              <a:rPr lang="en-US" altLang="ko-KR" b="0" dirty="0" err="1"/>
              <a:t>System.out.println</a:t>
            </a:r>
            <a:r>
              <a:rPr lang="en-US" altLang="ko-KR" b="0" dirty="0"/>
              <a:t>(</a:t>
            </a:r>
            <a:r>
              <a:rPr lang="en-US" altLang="ko-KR" b="0" dirty="0" err="1"/>
              <a:t>bdDiff.toString</a:t>
            </a:r>
            <a:r>
              <a:rPr lang="en-US" altLang="ko-KR" b="0" dirty="0"/>
              <a:t>());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	}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}</a:t>
            </a:r>
            <a:endParaRPr lang="ko-KR" altLang="en-US" b="0" dirty="0"/>
          </a:p>
        </p:txBody>
      </p:sp>
      <p:sp>
        <p:nvSpPr>
          <p:cNvPr id="2" name="직사각형 1"/>
          <p:cNvSpPr/>
          <p:nvPr/>
        </p:nvSpPr>
        <p:spPr>
          <a:xfrm>
            <a:off x="7032104" y="5085185"/>
            <a:ext cx="3014662" cy="92392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just">
              <a:tabLst>
                <a:tab pos="222250" algn="l"/>
                <a:tab pos="444500" algn="l"/>
                <a:tab pos="222250" algn="l"/>
                <a:tab pos="444500" algn="l"/>
              </a:tabLst>
              <a:defRPr/>
            </a:pPr>
            <a:r>
              <a:rPr lang="ko-KR" altLang="en-US" b="1" kern="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결과</a:t>
            </a:r>
            <a:endParaRPr lang="en-US" altLang="ko-KR" b="1" kern="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tabLst>
                <a:tab pos="222250" algn="l"/>
                <a:tab pos="444500" algn="l"/>
                <a:tab pos="222250" algn="l"/>
                <a:tab pos="444500" algn="l"/>
              </a:tabLst>
              <a:defRPr/>
            </a:pPr>
            <a:r>
              <a:rPr lang="en-US" altLang="ko-KR" b="1" kern="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0.09999999999999998</a:t>
            </a:r>
          </a:p>
          <a:p>
            <a:pPr algn="just">
              <a:tabLst>
                <a:tab pos="222250" algn="l"/>
                <a:tab pos="444500" algn="l"/>
                <a:tab pos="222250" algn="l"/>
                <a:tab pos="444500" algn="l"/>
              </a:tabLst>
              <a:defRPr/>
            </a:pPr>
            <a:r>
              <a:rPr lang="en-US" altLang="ko-KR" b="1" kern="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007568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문자형</a:t>
            </a:r>
          </a:p>
          <a:p>
            <a:pPr lvl="1">
              <a:defRPr/>
            </a:pPr>
            <a:r>
              <a:rPr lang="en-US" altLang="ko-KR" dirty="0"/>
              <a:t>char : 16bit Unicode </a:t>
            </a:r>
            <a:r>
              <a:rPr lang="ko-KR" altLang="en-US" dirty="0"/>
              <a:t>사용</a:t>
            </a:r>
            <a:r>
              <a:rPr lang="en-US" altLang="ko-KR" dirty="0"/>
              <a:t>, UTF-16BE</a:t>
            </a:r>
            <a:endParaRPr lang="ko-KR" altLang="en-US" dirty="0"/>
          </a:p>
          <a:p>
            <a:pPr lvl="2">
              <a:defRPr/>
            </a:pPr>
            <a:r>
              <a:rPr lang="ko-KR" altLang="en-US" dirty="0"/>
              <a:t>문서 데이터 호환성이 높아짐</a:t>
            </a:r>
            <a:r>
              <a:rPr lang="en-US" altLang="ko-KR" dirty="0"/>
              <a:t>, </a:t>
            </a:r>
            <a:r>
              <a:rPr lang="ko-KR" altLang="en-US" dirty="0"/>
              <a:t>제작된 소프트웨어의 지역화가 용이하다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JVM </a:t>
            </a:r>
            <a:r>
              <a:rPr lang="ko-KR" altLang="en-US" dirty="0"/>
              <a:t>내부에서는 </a:t>
            </a:r>
            <a:r>
              <a:rPr lang="en-US" altLang="ko-KR" dirty="0"/>
              <a:t>UTF-16BE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참고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문자열 전송</a:t>
            </a:r>
            <a:r>
              <a:rPr lang="en-US" altLang="ko-KR" dirty="0"/>
              <a:t>/</a:t>
            </a:r>
            <a:r>
              <a:rPr lang="ko-KR" altLang="en-US" dirty="0"/>
              <a:t>수신하기 위해 직렬화할 때 변형된 </a:t>
            </a:r>
            <a:r>
              <a:rPr lang="en-US" altLang="ko-KR" dirty="0"/>
              <a:t>UTF-8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en-US" altLang="ko-KR" dirty="0" err="1"/>
              <a:t>DataInput</a:t>
            </a:r>
            <a:r>
              <a:rPr lang="en-US" altLang="ko-KR" dirty="0"/>
              <a:t>, </a:t>
            </a:r>
            <a:r>
              <a:rPr lang="en-US" altLang="ko-KR" dirty="0" err="1"/>
              <a:t>DataOutput</a:t>
            </a:r>
            <a:r>
              <a:rPr lang="en-US" altLang="ko-KR" dirty="0"/>
              <a:t> </a:t>
            </a:r>
            <a:r>
              <a:rPr lang="ko-KR" altLang="en-US" dirty="0"/>
              <a:t>인터페이스 구현체에서는 문자열을 기록하거나 </a:t>
            </a:r>
            <a:r>
              <a:rPr lang="ko-KR" altLang="en-US" dirty="0" err="1"/>
              <a:t>읽어들일</a:t>
            </a:r>
            <a:r>
              <a:rPr lang="ko-KR" altLang="en-US" dirty="0"/>
              <a:t> 때 이 변형된 </a:t>
            </a:r>
            <a:r>
              <a:rPr lang="en-US" altLang="ko-KR" dirty="0"/>
              <a:t>UTF-8</a:t>
            </a:r>
            <a:r>
              <a:rPr lang="ko-KR" altLang="en-US" dirty="0"/>
              <a:t>을 사용한다</a:t>
            </a:r>
            <a:endParaRPr lang="en-US" altLang="ko-KR" dirty="0"/>
          </a:p>
        </p:txBody>
      </p:sp>
      <p:sp>
        <p:nvSpPr>
          <p:cNvPr id="2765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B9691F-33BD-4416-AAAA-57411DF079DE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5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논리형</a:t>
            </a:r>
          </a:p>
          <a:p>
            <a:pPr lvl="1">
              <a:defRPr/>
            </a:pPr>
            <a:r>
              <a:rPr lang="en-US" altLang="ko-KR" dirty="0"/>
              <a:t>boolean </a:t>
            </a:r>
          </a:p>
          <a:p>
            <a:pPr lvl="2">
              <a:defRPr/>
            </a:pPr>
            <a:r>
              <a:rPr lang="en-US" altLang="ko-KR" dirty="0"/>
              <a:t>true, false </a:t>
            </a:r>
            <a:r>
              <a:rPr lang="ko-KR" altLang="en-US" dirty="0"/>
              <a:t>중 하나의 값만을 가짐</a:t>
            </a:r>
          </a:p>
          <a:p>
            <a:pPr lvl="2">
              <a:defRPr/>
            </a:pPr>
            <a:r>
              <a:rPr lang="ko-KR" altLang="en-US" dirty="0"/>
              <a:t>다른 유형으로 변환이 안됨 </a:t>
            </a:r>
            <a:r>
              <a:rPr lang="en-US" altLang="ko-KR" dirty="0"/>
              <a:t>(</a:t>
            </a:r>
            <a:r>
              <a:rPr lang="ko-KR" altLang="en-US" dirty="0" err="1"/>
              <a:t>형변환</a:t>
            </a:r>
            <a:r>
              <a:rPr lang="ko-KR" altLang="en-US" dirty="0"/>
              <a:t> 금지</a:t>
            </a:r>
            <a:r>
              <a:rPr lang="en-US" altLang="ko-KR" dirty="0"/>
              <a:t>)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2969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5D152D-DB5D-4751-A7EB-F7BC2B5CF2D5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622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참조형</a:t>
            </a:r>
            <a:r>
              <a:rPr lang="en-US" altLang="ko-KR" dirty="0"/>
              <a:t>(object reference type)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정의</a:t>
            </a:r>
          </a:p>
          <a:p>
            <a:pPr lvl="1">
              <a:defRPr/>
            </a:pPr>
            <a:r>
              <a:rPr lang="ko-KR" altLang="en-US" dirty="0"/>
              <a:t>객체를 </a:t>
            </a:r>
            <a:r>
              <a:rPr lang="ko-KR" altLang="en-US" dirty="0" err="1"/>
              <a:t>가르키는</a:t>
            </a:r>
            <a:r>
              <a:rPr lang="ko-KR" altLang="en-US" dirty="0"/>
              <a:t> 형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종류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배열형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클래스형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인터페이스형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열거형</a:t>
            </a:r>
            <a:endParaRPr lang="ko-KR" altLang="en-US" dirty="0"/>
          </a:p>
        </p:txBody>
      </p:sp>
      <p:sp>
        <p:nvSpPr>
          <p:cNvPr id="3072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7D37F9-8C73-41C1-845A-9AC4746CD5B1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04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 dirty="0"/>
              <a:t>배열 </a:t>
            </a:r>
          </a:p>
          <a:p>
            <a:pPr lvl="1">
              <a:defRPr/>
            </a:pPr>
            <a:r>
              <a:rPr lang="ko-KR" altLang="en-US" dirty="0"/>
              <a:t>동일한 </a:t>
            </a:r>
            <a:r>
              <a:rPr lang="ko-KR" altLang="en-US" dirty="0" err="1"/>
              <a:t>자료형을</a:t>
            </a:r>
            <a:r>
              <a:rPr lang="ko-KR" altLang="en-US" dirty="0"/>
              <a:t> 갖는 </a:t>
            </a:r>
            <a:r>
              <a:rPr lang="ko-KR" altLang="en-US" dirty="0" err="1"/>
              <a:t>순서있는</a:t>
            </a:r>
            <a:r>
              <a:rPr lang="ko-KR" altLang="en-US" dirty="0"/>
              <a:t> 원소들의 모임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생성될 때 크기가 결정되어 고정되고</a:t>
            </a:r>
            <a:r>
              <a:rPr lang="en-US" altLang="ko-KR" dirty="0"/>
              <a:t>, </a:t>
            </a:r>
            <a:r>
              <a:rPr lang="ko-KR" altLang="en-US" dirty="0"/>
              <a:t>인덱스를 통한 접근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선언</a:t>
            </a:r>
            <a:r>
              <a:rPr lang="en-US" altLang="ko-KR" dirty="0"/>
              <a:t>,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배정의 차이점</a:t>
            </a:r>
          </a:p>
          <a:p>
            <a:pPr lvl="2">
              <a:defRPr/>
            </a:pPr>
            <a:r>
              <a:rPr lang="ko-KR" altLang="en-US" dirty="0"/>
              <a:t>선언은 배열을 가리킬 배열 참조 변수에 대한 저장 공간만을 할당 받는 것</a:t>
            </a:r>
          </a:p>
          <a:p>
            <a:pPr lvl="2">
              <a:defRPr/>
            </a:pPr>
            <a:r>
              <a:rPr lang="ko-KR" altLang="en-US" dirty="0"/>
              <a:t>생성은 배열 원소를 저장할 수 있는 저장 공간을 </a:t>
            </a:r>
            <a:r>
              <a:rPr lang="ko-KR" altLang="en-US" dirty="0" err="1"/>
              <a:t>힙에</a:t>
            </a:r>
            <a:r>
              <a:rPr lang="ko-KR" altLang="en-US" dirty="0"/>
              <a:t> 할당 받는 것</a:t>
            </a:r>
          </a:p>
          <a:p>
            <a:pPr lvl="2">
              <a:defRPr/>
            </a:pPr>
            <a:r>
              <a:rPr lang="ko-KR" altLang="en-US" dirty="0"/>
              <a:t>배정은 </a:t>
            </a:r>
            <a:r>
              <a:rPr lang="ko-KR" altLang="en-US" dirty="0" err="1"/>
              <a:t>할당받은</a:t>
            </a:r>
            <a:r>
              <a:rPr lang="ko-KR" altLang="en-US" dirty="0"/>
              <a:t> 저장 공간을 배열 참조 변수가 </a:t>
            </a:r>
            <a:r>
              <a:rPr lang="ko-KR" altLang="en-US" dirty="0" err="1"/>
              <a:t>가르키도록</a:t>
            </a:r>
            <a:r>
              <a:rPr lang="ko-KR" altLang="en-US" dirty="0"/>
              <a:t> 하는 것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317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0D196F-4148-495D-BE93-EF80B948E554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pic>
        <p:nvPicPr>
          <p:cNvPr id="31749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205039"/>
            <a:ext cx="6408738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450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선언 </a:t>
            </a:r>
          </a:p>
          <a:p>
            <a:pPr lvl="1">
              <a:defRPr/>
            </a:pPr>
            <a:r>
              <a:rPr lang="en-US" altLang="ko-KR" dirty="0"/>
              <a:t>String[] </a:t>
            </a:r>
            <a:r>
              <a:rPr lang="en-US" altLang="ko-KR" dirty="0" err="1"/>
              <a:t>args</a:t>
            </a:r>
            <a:r>
              <a:rPr lang="en-US" altLang="ko-KR" dirty="0"/>
              <a:t>; </a:t>
            </a:r>
          </a:p>
          <a:p>
            <a:pPr lvl="2">
              <a:defRPr/>
            </a:pPr>
            <a:r>
              <a:rPr lang="en-US" altLang="ko-KR" dirty="0"/>
              <a:t>String </a:t>
            </a:r>
            <a:r>
              <a:rPr lang="ko-KR" altLang="en-US" dirty="0"/>
              <a:t>객체 참조를 원소로 갖는 배열</a:t>
            </a:r>
          </a:p>
          <a:p>
            <a:pPr lvl="1">
              <a:defRPr/>
            </a:pPr>
            <a:r>
              <a:rPr lang="en-US" altLang="ko-KR" dirty="0" err="1"/>
              <a:t>int</a:t>
            </a:r>
            <a:r>
              <a:rPr lang="en-US" altLang="ko-KR" dirty="0"/>
              <a:t>[] </a:t>
            </a:r>
            <a:r>
              <a:rPr lang="en-US" altLang="ko-KR" dirty="0" err="1"/>
              <a:t>intArr</a:t>
            </a:r>
            <a:r>
              <a:rPr lang="en-US" altLang="ko-KR" dirty="0"/>
              <a:t>; </a:t>
            </a:r>
          </a:p>
          <a:p>
            <a:pPr lvl="2">
              <a:defRPr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자료를 원소로 갖는 배열</a:t>
            </a:r>
          </a:p>
          <a:p>
            <a:pPr>
              <a:defRPr/>
            </a:pP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배정</a:t>
            </a:r>
          </a:p>
          <a:p>
            <a:pPr lvl="1">
              <a:defRPr/>
            </a:pPr>
            <a:r>
              <a:rPr lang="en-US" altLang="ko-KR" dirty="0" err="1"/>
              <a:t>intArr</a:t>
            </a:r>
            <a:r>
              <a:rPr lang="en-US" altLang="ko-KR" dirty="0"/>
              <a:t> = new </a:t>
            </a:r>
            <a:r>
              <a:rPr lang="en-US" altLang="ko-KR" dirty="0" err="1"/>
              <a:t>int</a:t>
            </a:r>
            <a:r>
              <a:rPr lang="en-US" altLang="ko-KR" dirty="0"/>
              <a:t>[5];</a:t>
            </a:r>
          </a:p>
          <a:p>
            <a:pPr lvl="2">
              <a:defRPr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자료 </a:t>
            </a:r>
            <a:r>
              <a:rPr lang="en-US" altLang="ko-KR" dirty="0"/>
              <a:t>5</a:t>
            </a:r>
            <a:r>
              <a:rPr lang="ko-KR" altLang="en-US" dirty="0"/>
              <a:t>개 원소로 갖는 배열을 생성하고</a:t>
            </a:r>
            <a:r>
              <a:rPr lang="en-US" altLang="ko-KR" dirty="0"/>
              <a:t>, </a:t>
            </a:r>
            <a:r>
              <a:rPr lang="en-US" altLang="ko-KR" dirty="0" err="1"/>
              <a:t>intArr</a:t>
            </a:r>
            <a:r>
              <a:rPr lang="ko-KR" altLang="en-US" dirty="0"/>
              <a:t>에 배정</a:t>
            </a:r>
          </a:p>
          <a:p>
            <a:pPr lvl="1">
              <a:defRPr/>
            </a:pPr>
            <a:r>
              <a:rPr lang="en-US" altLang="ko-KR" dirty="0" err="1"/>
              <a:t>args</a:t>
            </a:r>
            <a:r>
              <a:rPr lang="en-US" altLang="ko-KR" dirty="0"/>
              <a:t> = new String[3];</a:t>
            </a:r>
          </a:p>
          <a:p>
            <a:pPr lvl="2">
              <a:defRPr/>
            </a:pPr>
            <a:r>
              <a:rPr lang="en-US" altLang="ko-KR" dirty="0"/>
              <a:t>String </a:t>
            </a:r>
            <a:r>
              <a:rPr lang="ko-KR" altLang="en-US" dirty="0"/>
              <a:t>객체 참조 </a:t>
            </a:r>
            <a:r>
              <a:rPr lang="en-US" altLang="ko-KR" dirty="0"/>
              <a:t>3</a:t>
            </a:r>
            <a:r>
              <a:rPr lang="ko-KR" altLang="en-US" dirty="0"/>
              <a:t>개를 원소로 갖는 배열 생성</a:t>
            </a:r>
            <a:r>
              <a:rPr lang="en-US" altLang="ko-KR" dirty="0"/>
              <a:t>, </a:t>
            </a:r>
            <a:r>
              <a:rPr lang="en-US" altLang="ko-KR" dirty="0" err="1"/>
              <a:t>args</a:t>
            </a:r>
            <a:r>
              <a:rPr lang="ko-KR" altLang="en-US" dirty="0"/>
              <a:t>에 배정</a:t>
            </a:r>
          </a:p>
        </p:txBody>
      </p:sp>
      <p:sp>
        <p:nvSpPr>
          <p:cNvPr id="3277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A8703F-0EB0-4841-9BF3-6699827FC1B9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42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/>
              <a:t>학습 배경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프로그램의 동작을 추상화하면 자료를 </a:t>
            </a:r>
            <a:r>
              <a:rPr lang="ko-KR" altLang="en-US" dirty="0" err="1"/>
              <a:t>입력받고</a:t>
            </a:r>
            <a:r>
              <a:rPr lang="en-US" altLang="ko-KR" dirty="0"/>
              <a:t>, </a:t>
            </a:r>
            <a:r>
              <a:rPr lang="ko-KR" altLang="en-US" dirty="0" err="1"/>
              <a:t>입력받은</a:t>
            </a:r>
            <a:r>
              <a:rPr lang="ko-KR" altLang="en-US" dirty="0"/>
              <a:t> 자료를 처리한 후</a:t>
            </a:r>
            <a:r>
              <a:rPr lang="en-US" altLang="ko-KR" dirty="0"/>
              <a:t>, </a:t>
            </a:r>
            <a:r>
              <a:rPr lang="ko-KR" altLang="en-US" dirty="0"/>
              <a:t>이를 출력하거나 저장하는 것이다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프로그램이 실행되는 동안 자료는 접근되고</a:t>
            </a:r>
            <a:r>
              <a:rPr lang="en-US" altLang="ko-KR" dirty="0"/>
              <a:t>, </a:t>
            </a:r>
            <a:r>
              <a:rPr lang="ko-KR" altLang="en-US" dirty="0"/>
              <a:t>수정되며</a:t>
            </a:r>
            <a:r>
              <a:rPr lang="en-US" altLang="ko-KR" dirty="0"/>
              <a:t>, </a:t>
            </a:r>
            <a:r>
              <a:rPr lang="ko-KR" altLang="en-US" dirty="0"/>
              <a:t>결국 저장되어야 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프로그래밍 언어는 정확하고 신속한 처리를 위해 자료의 유형을 식별하기 위한 다양한 자료형을 제공한다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/>
              <a:t>학습 목표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자바에서 제공하는 </a:t>
            </a:r>
            <a:r>
              <a:rPr lang="ko-KR" altLang="en-US" dirty="0" err="1"/>
              <a:t>자료형에</a:t>
            </a:r>
            <a:r>
              <a:rPr lang="ko-KR" altLang="en-US" dirty="0"/>
              <a:t> 대하여 알아본다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정확한 연산을 위한 </a:t>
            </a:r>
            <a:r>
              <a:rPr lang="ko-KR" altLang="en-US" dirty="0" err="1"/>
              <a:t>형변환에</a:t>
            </a:r>
            <a:r>
              <a:rPr lang="ko-KR" altLang="en-US" dirty="0"/>
              <a:t> 대하여 알아본다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/>
              <a:t>주요 용어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ko-KR" altLang="en-US" dirty="0" err="1"/>
              <a:t>자료형</a:t>
            </a:r>
            <a:r>
              <a:rPr lang="en-US" altLang="ko-KR" dirty="0"/>
              <a:t>, </a:t>
            </a:r>
            <a:r>
              <a:rPr lang="ko-KR" altLang="en-US" dirty="0"/>
              <a:t>기본형</a:t>
            </a:r>
            <a:r>
              <a:rPr lang="en-US" altLang="ko-KR" dirty="0"/>
              <a:t>, </a:t>
            </a:r>
            <a:r>
              <a:rPr lang="ko-KR" altLang="en-US" dirty="0" err="1"/>
              <a:t>참조형</a:t>
            </a:r>
            <a:r>
              <a:rPr lang="en-US" altLang="ko-KR" dirty="0"/>
              <a:t>,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143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학습에 앞서</a:t>
            </a:r>
          </a:p>
        </p:txBody>
      </p:sp>
      <p:sp>
        <p:nvSpPr>
          <p:cNvPr id="14340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21F15B-D041-4A58-839E-891ADB8536BD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829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기본형 배열 선언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byte[] </a:t>
            </a:r>
            <a:r>
              <a:rPr lang="en-US" altLang="ko-KR" dirty="0" err="1"/>
              <a:t>anArrayOfBytes</a:t>
            </a:r>
            <a:r>
              <a:rPr lang="en-US" altLang="ko-KR" dirty="0"/>
              <a:t>;</a:t>
            </a:r>
          </a:p>
          <a:p>
            <a:pPr lvl="1">
              <a:defRPr/>
            </a:pPr>
            <a:r>
              <a:rPr lang="en-US" altLang="ko-KR" dirty="0"/>
              <a:t>short[] </a:t>
            </a:r>
            <a:r>
              <a:rPr lang="en-US" altLang="ko-KR" dirty="0" err="1"/>
              <a:t>anArrayOfShorts</a:t>
            </a:r>
            <a:r>
              <a:rPr lang="en-US" altLang="ko-KR" dirty="0"/>
              <a:t>;</a:t>
            </a:r>
          </a:p>
          <a:p>
            <a:pPr lvl="1">
              <a:defRPr/>
            </a:pPr>
            <a:r>
              <a:rPr lang="en-US" altLang="ko-KR" dirty="0"/>
              <a:t>long[] </a:t>
            </a:r>
            <a:r>
              <a:rPr lang="en-US" altLang="ko-KR" dirty="0" err="1"/>
              <a:t>anArrayOfLongs</a:t>
            </a:r>
            <a:r>
              <a:rPr lang="en-US" altLang="ko-KR" dirty="0"/>
              <a:t>;</a:t>
            </a:r>
          </a:p>
          <a:p>
            <a:pPr lvl="1">
              <a:defRPr/>
            </a:pPr>
            <a:r>
              <a:rPr lang="en-US" altLang="ko-KR" dirty="0"/>
              <a:t>float[] </a:t>
            </a:r>
            <a:r>
              <a:rPr lang="en-US" altLang="ko-KR" dirty="0" err="1"/>
              <a:t>anArrayOfFloats</a:t>
            </a:r>
            <a:r>
              <a:rPr lang="en-US" altLang="ko-KR" dirty="0"/>
              <a:t>;</a:t>
            </a:r>
          </a:p>
          <a:p>
            <a:pPr lvl="1">
              <a:defRPr/>
            </a:pPr>
            <a:r>
              <a:rPr lang="en-US" altLang="ko-KR" dirty="0"/>
              <a:t>double[] </a:t>
            </a:r>
            <a:r>
              <a:rPr lang="en-US" altLang="ko-KR" dirty="0" err="1"/>
              <a:t>anArrayOfDoubles</a:t>
            </a:r>
            <a:r>
              <a:rPr lang="en-US" altLang="ko-KR" dirty="0"/>
              <a:t>;</a:t>
            </a:r>
          </a:p>
          <a:p>
            <a:pPr lvl="1">
              <a:defRPr/>
            </a:pPr>
            <a:r>
              <a:rPr lang="en-US" altLang="ko-KR" dirty="0"/>
              <a:t>boolean[] </a:t>
            </a:r>
            <a:r>
              <a:rPr lang="en-US" altLang="ko-KR" dirty="0" err="1"/>
              <a:t>anArrayOfBooleans</a:t>
            </a:r>
            <a:r>
              <a:rPr lang="en-US" altLang="ko-KR" dirty="0"/>
              <a:t>;</a:t>
            </a:r>
          </a:p>
          <a:p>
            <a:pPr lvl="1">
              <a:defRPr/>
            </a:pPr>
            <a:r>
              <a:rPr lang="en-US" altLang="ko-KR" dirty="0"/>
              <a:t>char[] </a:t>
            </a:r>
            <a:r>
              <a:rPr lang="en-US" altLang="ko-KR" dirty="0" err="1"/>
              <a:t>anArrayOfChars</a:t>
            </a:r>
            <a:r>
              <a:rPr lang="en-US" altLang="ko-KR" dirty="0"/>
              <a:t>;</a:t>
            </a:r>
          </a:p>
          <a:p>
            <a:pPr lvl="1">
              <a:defRPr/>
            </a:pPr>
            <a:r>
              <a:rPr lang="en-US" altLang="ko-KR" dirty="0"/>
              <a:t>String[] </a:t>
            </a:r>
            <a:r>
              <a:rPr lang="en-US" altLang="ko-KR" dirty="0" err="1"/>
              <a:t>anArrayOfStrings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337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9FBD72-C1A8-45F2-96CD-D21739B52085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28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간단한 생성 및 초기화 구문</a:t>
            </a:r>
            <a:endParaRPr lang="en-US" altLang="ko-KR" dirty="0"/>
          </a:p>
          <a:p>
            <a:pPr marL="274320" lvl="1" indent="0">
              <a:buNone/>
              <a:defRPr/>
            </a:pPr>
            <a:r>
              <a:rPr lang="en-US" altLang="ko-KR" dirty="0" err="1"/>
              <a:t>int</a:t>
            </a:r>
            <a:r>
              <a:rPr lang="en-US" altLang="ko-KR" dirty="0"/>
              <a:t>[] </a:t>
            </a:r>
            <a:r>
              <a:rPr lang="en-US" altLang="ko-KR" dirty="0" err="1"/>
              <a:t>anArray</a:t>
            </a:r>
            <a:r>
              <a:rPr lang="en-US" altLang="ko-KR" dirty="0"/>
              <a:t> = { </a:t>
            </a:r>
          </a:p>
          <a:p>
            <a:pPr marL="274320" lvl="1" indent="0">
              <a:buNone/>
              <a:defRPr/>
            </a:pPr>
            <a:r>
              <a:rPr lang="en-US" altLang="ko-KR" dirty="0"/>
              <a:t>    100, 200, 300,</a:t>
            </a:r>
          </a:p>
          <a:p>
            <a:pPr marL="274320" lvl="1" indent="0">
              <a:buNone/>
              <a:defRPr/>
            </a:pPr>
            <a:r>
              <a:rPr lang="en-US" altLang="ko-KR" dirty="0"/>
              <a:t>    400, 500, 600, </a:t>
            </a:r>
          </a:p>
          <a:p>
            <a:pPr marL="274320" lvl="1" indent="0">
              <a:buNone/>
              <a:defRPr/>
            </a:pPr>
            <a:r>
              <a:rPr lang="en-US" altLang="ko-KR" dirty="0"/>
              <a:t>    700, 800, 900, 1000</a:t>
            </a:r>
          </a:p>
          <a:p>
            <a:pPr marL="274320" lvl="1" indent="0">
              <a:buNone/>
              <a:defRPr/>
            </a:pPr>
            <a:r>
              <a:rPr lang="en-US" altLang="ko-KR" dirty="0"/>
              <a:t>};</a:t>
            </a:r>
            <a:endParaRPr lang="ko-KR" altLang="en-US" dirty="0"/>
          </a:p>
        </p:txBody>
      </p:sp>
      <p:sp>
        <p:nvSpPr>
          <p:cNvPr id="348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737C41-77AC-44A4-B78F-28B9A2D7E65B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657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배열의 배열</a:t>
            </a:r>
          </a:p>
          <a:p>
            <a:pPr lvl="1">
              <a:defRPr/>
            </a:pPr>
            <a:r>
              <a:rPr lang="en-US" altLang="ko-KR" dirty="0" err="1"/>
              <a:t>int</a:t>
            </a:r>
            <a:r>
              <a:rPr lang="en-US" altLang="ko-KR" dirty="0"/>
              <a:t>[][] matrix = new </a:t>
            </a:r>
            <a:r>
              <a:rPr lang="en-US" altLang="ko-KR" dirty="0" err="1"/>
              <a:t>int</a:t>
            </a:r>
            <a:r>
              <a:rPr lang="en-US" altLang="ko-KR" dirty="0"/>
              <a:t>[3][4];</a:t>
            </a:r>
          </a:p>
          <a:p>
            <a:pPr lvl="2">
              <a:defRPr/>
            </a:pPr>
            <a:r>
              <a:rPr lang="ko-KR" altLang="en-US" dirty="0"/>
              <a:t>각 </a:t>
            </a:r>
            <a:r>
              <a:rPr lang="en-US" altLang="ko-KR" dirty="0"/>
              <a:t>3</a:t>
            </a:r>
            <a:r>
              <a:rPr lang="ko-KR" altLang="en-US" dirty="0"/>
              <a:t>개의 원소를 갖는 배열</a:t>
            </a:r>
          </a:p>
          <a:p>
            <a:pPr lvl="1">
              <a:defRPr/>
            </a:pPr>
            <a:r>
              <a:rPr lang="en-US" altLang="ko-KR" dirty="0" err="1"/>
              <a:t>int</a:t>
            </a:r>
            <a:r>
              <a:rPr lang="en-US" altLang="ko-KR" dirty="0"/>
              <a:t>[][] matrix = new </a:t>
            </a:r>
            <a:r>
              <a:rPr lang="en-US" altLang="ko-KR" dirty="0" err="1"/>
              <a:t>int</a:t>
            </a:r>
            <a:r>
              <a:rPr lang="en-US" altLang="ko-KR" dirty="0"/>
              <a:t>[3][];</a:t>
            </a:r>
          </a:p>
          <a:p>
            <a:pPr lvl="2">
              <a:defRPr/>
            </a:pPr>
            <a:r>
              <a:rPr lang="ko-KR" altLang="en-US" dirty="0"/>
              <a:t>두 번째 차원은 나중에 결정할 수 있다</a:t>
            </a:r>
            <a:r>
              <a:rPr lang="en-US" altLang="ko-KR" dirty="0"/>
              <a:t>. </a:t>
            </a:r>
            <a:r>
              <a:rPr lang="ko-KR" altLang="en-US" dirty="0"/>
              <a:t>이 경우 </a:t>
            </a:r>
            <a:r>
              <a:rPr lang="ko-KR" altLang="en-US" dirty="0" err="1"/>
              <a:t>일차원</a:t>
            </a:r>
            <a:r>
              <a:rPr lang="ko-KR" altLang="en-US" dirty="0"/>
              <a:t> 배열은 다른 크기의 배열을 원소로 가질 수 있다</a:t>
            </a:r>
            <a:r>
              <a:rPr lang="en-US" altLang="ko-KR" dirty="0"/>
              <a:t>.</a:t>
            </a:r>
          </a:p>
        </p:txBody>
      </p:sp>
      <p:sp>
        <p:nvSpPr>
          <p:cNvPr id="3584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FA21A4-261D-4051-8B41-0979C700DC3C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584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MultiDimArrayTest.java</a:t>
            </a:r>
            <a:endParaRPr lang="ko-KR" altLang="en-US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C3AB74-9A02-4FED-9CDC-F7618A0BF7A9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ko-KR" sz="2000" b="0" dirty="0"/>
              <a:t>class </a:t>
            </a:r>
            <a:r>
              <a:rPr lang="en-US" altLang="ko-KR" sz="2000" b="0" dirty="0" err="1"/>
              <a:t>MultiDimArrayTest</a:t>
            </a:r>
            <a:r>
              <a:rPr lang="en-US" altLang="ko-KR" sz="2000" b="0" dirty="0"/>
              <a:t> {                                                    </a:t>
            </a:r>
          </a:p>
          <a:p>
            <a:pPr marL="0" indent="0">
              <a:buNone/>
              <a:defRPr/>
            </a:pPr>
            <a:r>
              <a:rPr lang="en-US" altLang="ko-KR" sz="2000" b="0" dirty="0"/>
              <a:t>    public static void main(String[] </a:t>
            </a:r>
            <a:r>
              <a:rPr lang="en-US" altLang="ko-KR" sz="2000" b="0" dirty="0" err="1"/>
              <a:t>args</a:t>
            </a:r>
            <a:r>
              <a:rPr lang="en-US" altLang="ko-KR" sz="2000" b="0" dirty="0"/>
              <a:t>){</a:t>
            </a:r>
          </a:p>
          <a:p>
            <a:pPr marL="0" indent="0">
              <a:buNone/>
              <a:defRPr/>
            </a:pPr>
            <a:r>
              <a:rPr lang="en-US" altLang="ko-KR" sz="2000" b="0" dirty="0"/>
              <a:t>        String[][] names = {</a:t>
            </a:r>
          </a:p>
          <a:p>
            <a:pPr marL="0" indent="0">
              <a:buNone/>
              <a:defRPr/>
            </a:pPr>
            <a:r>
              <a:rPr lang="en-US" altLang="ko-KR" sz="2000" b="0" dirty="0"/>
              <a:t>            {"Mr. ", "Mrs. ", "Ms. "},</a:t>
            </a:r>
          </a:p>
          <a:p>
            <a:pPr marL="0" indent="0">
              <a:buNone/>
              <a:defRPr/>
            </a:pPr>
            <a:r>
              <a:rPr lang="en-US" altLang="ko-KR" sz="2000" b="0" dirty="0"/>
              <a:t>            {"Smith", "Jones"}}; </a:t>
            </a:r>
          </a:p>
          <a:p>
            <a:pPr marL="0" indent="0">
              <a:buNone/>
              <a:defRPr/>
            </a:pPr>
            <a:r>
              <a:rPr lang="en-US" altLang="ko-KR" sz="2000" b="0" dirty="0"/>
              <a:t>        // Mr. Smith</a:t>
            </a:r>
          </a:p>
          <a:p>
            <a:pPr marL="0" indent="0">
              <a:buNone/>
              <a:defRPr/>
            </a:pPr>
            <a:r>
              <a:rPr lang="en-US" altLang="ko-KR" sz="2000" b="0" dirty="0"/>
              <a:t>        </a:t>
            </a:r>
            <a:r>
              <a:rPr lang="en-US" altLang="ko-KR" sz="2000" b="0" dirty="0" err="1"/>
              <a:t>System.out.println</a:t>
            </a:r>
            <a:r>
              <a:rPr lang="en-US" altLang="ko-KR" sz="2000" b="0" dirty="0"/>
              <a:t>(names[0][0] + names[1][0]);</a:t>
            </a:r>
          </a:p>
          <a:p>
            <a:pPr marL="0" indent="0">
              <a:buNone/>
              <a:defRPr/>
            </a:pPr>
            <a:r>
              <a:rPr lang="en-US" altLang="ko-KR" sz="2000" b="0" dirty="0"/>
              <a:t>        // Ms. Jones</a:t>
            </a:r>
          </a:p>
          <a:p>
            <a:pPr marL="0" indent="0">
              <a:buNone/>
              <a:defRPr/>
            </a:pPr>
            <a:r>
              <a:rPr lang="en-US" altLang="ko-KR" sz="2000" b="0" dirty="0"/>
              <a:t>        </a:t>
            </a:r>
            <a:r>
              <a:rPr lang="en-US" altLang="ko-KR" sz="2000" b="0" dirty="0" err="1"/>
              <a:t>System.out.println</a:t>
            </a:r>
            <a:r>
              <a:rPr lang="en-US" altLang="ko-KR" sz="2000" b="0" dirty="0"/>
              <a:t>(names[0][2] + names[1][1]);</a:t>
            </a:r>
          </a:p>
          <a:p>
            <a:pPr marL="0" indent="0">
              <a:buNone/>
              <a:defRPr/>
            </a:pPr>
            <a:r>
              <a:rPr lang="en-US" altLang="ko-KR" sz="2000" b="0" dirty="0"/>
              <a:t>    }</a:t>
            </a:r>
          </a:p>
          <a:p>
            <a:pPr marL="0" indent="0">
              <a:buNone/>
              <a:defRPr/>
            </a:pPr>
            <a:r>
              <a:rPr lang="en-US" altLang="ko-KR" sz="2000" b="0" dirty="0"/>
              <a:t>}</a:t>
            </a:r>
            <a:endParaRPr lang="ko-KR" altLang="en-US" sz="2000" b="0" dirty="0"/>
          </a:p>
        </p:txBody>
      </p:sp>
      <p:sp>
        <p:nvSpPr>
          <p:cNvPr id="8" name="직사각형 7"/>
          <p:cNvSpPr/>
          <p:nvPr/>
        </p:nvSpPr>
        <p:spPr>
          <a:xfrm>
            <a:off x="5519936" y="5085185"/>
            <a:ext cx="4572000" cy="92392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Mr. Smith</a:t>
            </a:r>
          </a:p>
          <a:p>
            <a:pPr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Ms. Jones</a:t>
            </a:r>
          </a:p>
        </p:txBody>
      </p:sp>
    </p:spTree>
    <p:extLst>
      <p:ext uri="{BB962C8B-B14F-4D97-AF65-F5344CB8AC3E}">
        <p14:creationId xmlns:p14="http://schemas.microsoft.com/office/powerpoint/2010/main" val="4224573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Arrays </a:t>
            </a:r>
            <a:r>
              <a:rPr lang="ko-KR" altLang="en-US" dirty="0"/>
              <a:t>클래스를 이용한 배열 처리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기능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내용 출력</a:t>
            </a:r>
            <a:r>
              <a:rPr lang="en-US" altLang="ko-KR" dirty="0"/>
              <a:t>, </a:t>
            </a:r>
            <a:r>
              <a:rPr lang="ko-KR" altLang="en-US" dirty="0"/>
              <a:t>복사</a:t>
            </a:r>
            <a:r>
              <a:rPr lang="en-US" altLang="ko-KR" dirty="0"/>
              <a:t>, </a:t>
            </a:r>
            <a:r>
              <a:rPr lang="ko-KR" altLang="en-US" dirty="0"/>
              <a:t>정렬 기능 제공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jdk1.2</a:t>
            </a:r>
            <a:r>
              <a:rPr lang="ko-KR" altLang="en-US" dirty="0"/>
              <a:t>부터 </a:t>
            </a:r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패키지에 포함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주요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toStirng</a:t>
            </a:r>
            <a:r>
              <a:rPr lang="en-US" altLang="ko-KR" dirty="0"/>
              <a:t>(T[] a)</a:t>
            </a:r>
          </a:p>
          <a:p>
            <a:pPr lvl="1">
              <a:defRPr/>
            </a:pPr>
            <a:r>
              <a:rPr lang="en-US" altLang="ko-KR" dirty="0" err="1"/>
              <a:t>toString</a:t>
            </a:r>
            <a:r>
              <a:rPr lang="en-US" altLang="ko-KR" dirty="0"/>
              <a:t>(</a:t>
            </a:r>
            <a:r>
              <a:rPr lang="ko-KR" altLang="en-US" dirty="0"/>
              <a:t>기본형</a:t>
            </a:r>
            <a:r>
              <a:rPr lang="en-US" altLang="ko-KR" dirty="0"/>
              <a:t>[] a)</a:t>
            </a:r>
          </a:p>
          <a:p>
            <a:pPr lvl="1">
              <a:defRPr/>
            </a:pPr>
            <a:r>
              <a:rPr lang="en-US" altLang="ko-KR" dirty="0" err="1"/>
              <a:t>copyOf</a:t>
            </a:r>
            <a:r>
              <a:rPr lang="en-US" altLang="ko-KR" dirty="0"/>
              <a:t>(T[],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newLength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en-US" altLang="ko-KR" dirty="0" err="1"/>
              <a:t>copyOfRange</a:t>
            </a:r>
            <a:r>
              <a:rPr lang="en-US" altLang="ko-KR" dirty="0"/>
              <a:t>(T[], </a:t>
            </a:r>
            <a:r>
              <a:rPr lang="en-US" altLang="ko-KR" dirty="0" err="1"/>
              <a:t>int</a:t>
            </a:r>
            <a:r>
              <a:rPr lang="en-US" altLang="ko-KR" dirty="0"/>
              <a:t> from, </a:t>
            </a:r>
            <a:r>
              <a:rPr lang="en-US" altLang="ko-KR" dirty="0" err="1"/>
              <a:t>int</a:t>
            </a:r>
            <a:r>
              <a:rPr lang="en-US" altLang="ko-KR" dirty="0"/>
              <a:t> to)</a:t>
            </a:r>
          </a:p>
          <a:p>
            <a:pPr lvl="1">
              <a:defRPr/>
            </a:pPr>
            <a:r>
              <a:rPr lang="en-US" altLang="ko-KR" dirty="0"/>
              <a:t>sort(T[] a)</a:t>
            </a:r>
          </a:p>
        </p:txBody>
      </p:sp>
      <p:sp>
        <p:nvSpPr>
          <p:cNvPr id="3891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991482-9465-41BC-95B8-333762D35C27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190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ArraysTest.java</a:t>
            </a:r>
            <a:endParaRPr lang="ko-KR" altLang="en-US" dirty="0"/>
          </a:p>
        </p:txBody>
      </p:sp>
      <p:sp>
        <p:nvSpPr>
          <p:cNvPr id="3994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7883FB-4F37-4B29-92F1-F7F6F04B0877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defTabSz="360000">
              <a:buNone/>
              <a:defRPr/>
            </a:pPr>
            <a:r>
              <a:rPr lang="en-US" altLang="ko-KR" sz="1400" b="0" dirty="0"/>
              <a:t>import </a:t>
            </a:r>
            <a:r>
              <a:rPr lang="en-US" altLang="ko-KR" sz="1400" b="0" dirty="0" err="1"/>
              <a:t>java.util.Arrays</a:t>
            </a:r>
            <a:r>
              <a:rPr lang="en-US" altLang="ko-KR" sz="1400" b="0" dirty="0"/>
              <a:t>;</a:t>
            </a:r>
          </a:p>
          <a:p>
            <a:pPr defTabSz="360000">
              <a:buNone/>
              <a:defRPr/>
            </a:pPr>
            <a:r>
              <a:rPr lang="en-US" altLang="ko-KR" sz="1400" b="0" dirty="0"/>
              <a:t>public class </a:t>
            </a:r>
            <a:r>
              <a:rPr lang="en-US" altLang="ko-KR" sz="1400" b="0" dirty="0" err="1"/>
              <a:t>ArraysTest</a:t>
            </a:r>
            <a:r>
              <a:rPr lang="en-US" altLang="ko-KR" sz="1400" b="0" dirty="0"/>
              <a:t> {</a:t>
            </a:r>
          </a:p>
          <a:p>
            <a:pPr defTabSz="360000">
              <a:buNone/>
              <a:defRPr/>
            </a:pPr>
            <a:r>
              <a:rPr lang="en-US" altLang="ko-KR" sz="1400" b="0" dirty="0"/>
              <a:t>	public static void main(String[] </a:t>
            </a:r>
            <a:r>
              <a:rPr lang="en-US" altLang="ko-KR" sz="1400" b="0" dirty="0" err="1"/>
              <a:t>args</a:t>
            </a:r>
            <a:r>
              <a:rPr lang="en-US" altLang="ko-KR" sz="1400" b="0" dirty="0"/>
              <a:t>) {</a:t>
            </a:r>
          </a:p>
          <a:p>
            <a:pPr lvl="1" defTabSz="360000">
              <a:buNone/>
              <a:defRPr/>
            </a:pPr>
            <a:r>
              <a:rPr lang="en-US" altLang="ko-KR" sz="1400" dirty="0"/>
              <a:t>	String [] </a:t>
            </a:r>
            <a:r>
              <a:rPr lang="en-US" altLang="ko-KR" sz="1400" dirty="0" err="1"/>
              <a:t>stringArray</a:t>
            </a:r>
            <a:r>
              <a:rPr lang="en-US" altLang="ko-KR" sz="1400" dirty="0"/>
              <a:t> = {"in", "</a:t>
            </a:r>
            <a:r>
              <a:rPr lang="en-US" altLang="ko-KR" sz="1400" dirty="0" err="1"/>
              <a:t>duk</a:t>
            </a:r>
            <a:r>
              <a:rPr lang="en-US" altLang="ko-KR" sz="1400" dirty="0"/>
              <a:t>", "university", "computer", "software"};</a:t>
            </a:r>
          </a:p>
          <a:p>
            <a:pPr lvl="1" defTabSz="360000">
              <a:buNone/>
              <a:defRPr/>
            </a:pPr>
            <a:r>
              <a:rPr lang="en-US" altLang="ko-KR" sz="1400" dirty="0"/>
              <a:t>	String </a:t>
            </a:r>
            <a:r>
              <a:rPr lang="en-US" altLang="ko-KR" sz="1400" dirty="0" err="1"/>
              <a:t>toStr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Arrays.toString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stringArray</a:t>
            </a:r>
            <a:r>
              <a:rPr lang="en-US" altLang="ko-KR" sz="1400" dirty="0"/>
              <a:t>);</a:t>
            </a:r>
          </a:p>
          <a:p>
            <a:pPr lvl="1" defTabSz="360000">
              <a:buNone/>
              <a:defRPr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toStr</a:t>
            </a:r>
            <a:r>
              <a:rPr lang="en-US" altLang="ko-KR" sz="1400" dirty="0"/>
              <a:t>);</a:t>
            </a:r>
          </a:p>
          <a:p>
            <a:pPr lvl="1" defTabSz="360000">
              <a:buNone/>
              <a:defRPr/>
            </a:pPr>
            <a:r>
              <a:rPr lang="en-US" altLang="ko-KR" sz="1400" dirty="0"/>
              <a:t>      String[] </a:t>
            </a:r>
            <a:r>
              <a:rPr lang="en-US" altLang="ko-KR" sz="1400" dirty="0" err="1"/>
              <a:t>subArray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Arrays.copyOfRange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stringArray</a:t>
            </a:r>
            <a:r>
              <a:rPr lang="en-US" altLang="ko-KR" sz="1400" dirty="0"/>
              <a:t>, 2, 4);</a:t>
            </a:r>
          </a:p>
          <a:p>
            <a:pPr lvl="1" defTabSz="360000">
              <a:buNone/>
              <a:defRPr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Arrays.toString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subArray</a:t>
            </a:r>
            <a:r>
              <a:rPr lang="en-US" altLang="ko-KR" sz="1400" dirty="0"/>
              <a:t>));      </a:t>
            </a:r>
          </a:p>
          <a:p>
            <a:pPr lvl="1" defTabSz="360000">
              <a:buNone/>
              <a:defRPr/>
            </a:pPr>
            <a:r>
              <a:rPr lang="en-US" altLang="ko-KR" sz="1400" dirty="0"/>
              <a:t>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("****** Unsorted String Array *******");</a:t>
            </a:r>
          </a:p>
          <a:p>
            <a:pPr lvl="1" defTabSz="360000">
              <a:buNone/>
              <a:defRPr/>
            </a:pPr>
            <a:r>
              <a:rPr lang="en-US" altLang="ko-KR" sz="1400" dirty="0"/>
              <a:t>	for (String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stringArray</a:t>
            </a:r>
            <a:r>
              <a:rPr lang="en-US" altLang="ko-KR" sz="1400" dirty="0"/>
              <a:t>) {</a:t>
            </a:r>
          </a:p>
          <a:p>
            <a:pPr lvl="1" defTabSz="360000">
              <a:buNone/>
              <a:defRPr/>
            </a:pPr>
            <a:r>
              <a:rPr lang="en-US" altLang="ko-KR" sz="1400" dirty="0"/>
              <a:t>	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);</a:t>
            </a:r>
          </a:p>
          <a:p>
            <a:pPr lvl="1" defTabSz="360000">
              <a:buNone/>
              <a:defRPr/>
            </a:pPr>
            <a:r>
              <a:rPr lang="en-US" altLang="ko-KR" sz="1400" dirty="0"/>
              <a:t>	}</a:t>
            </a:r>
          </a:p>
          <a:p>
            <a:pPr lvl="1" defTabSz="360000">
              <a:buNone/>
              <a:defRPr/>
            </a:pPr>
            <a:r>
              <a:rPr lang="en-US" altLang="ko-KR" sz="1400" dirty="0"/>
              <a:t>	</a:t>
            </a:r>
            <a:r>
              <a:rPr lang="en-US" altLang="ko-KR" sz="1400" dirty="0" err="1"/>
              <a:t>Arrays.sort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stringArray</a:t>
            </a:r>
            <a:r>
              <a:rPr lang="en-US" altLang="ko-KR" sz="1400" dirty="0"/>
              <a:t>);</a:t>
            </a:r>
          </a:p>
          <a:p>
            <a:pPr lvl="1" defTabSz="360000">
              <a:buNone/>
              <a:defRPr/>
            </a:pPr>
            <a:r>
              <a:rPr lang="en-US" altLang="ko-KR" sz="1400" dirty="0"/>
              <a:t>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("****** Sorted String Array *******");</a:t>
            </a:r>
          </a:p>
          <a:p>
            <a:pPr lvl="1" defTabSz="360000">
              <a:buNone/>
              <a:defRPr/>
            </a:pPr>
            <a:r>
              <a:rPr lang="en-US" altLang="ko-KR" sz="1400" dirty="0"/>
              <a:t>	for (String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stringArray</a:t>
            </a:r>
            <a:r>
              <a:rPr lang="en-US" altLang="ko-KR" sz="1400" dirty="0"/>
              <a:t>) {</a:t>
            </a:r>
          </a:p>
          <a:p>
            <a:pPr lvl="1" defTabSz="360000">
              <a:buNone/>
              <a:defRPr/>
            </a:pPr>
            <a:r>
              <a:rPr lang="en-US" altLang="ko-KR" sz="1400" dirty="0"/>
              <a:t>	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);</a:t>
            </a:r>
          </a:p>
          <a:p>
            <a:pPr lvl="1" defTabSz="360000">
              <a:buNone/>
              <a:defRPr/>
            </a:pPr>
            <a:r>
              <a:rPr lang="en-US" altLang="ko-KR" sz="1400" dirty="0"/>
              <a:t>	}</a:t>
            </a:r>
          </a:p>
          <a:p>
            <a:pPr defTabSz="360000">
              <a:buNone/>
              <a:defRPr/>
            </a:pPr>
            <a:r>
              <a:rPr lang="en-US" altLang="ko-KR" sz="1400" b="0" dirty="0"/>
              <a:t>	}</a:t>
            </a:r>
          </a:p>
          <a:p>
            <a:pPr defTabSz="360000">
              <a:buNone/>
              <a:defRPr/>
            </a:pPr>
            <a:r>
              <a:rPr lang="en-US" altLang="ko-KR" sz="1400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6880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실행결과</a:t>
            </a:r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57C4C5-0293-46EF-B6DD-153FBEB0BD01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en-US" altLang="ko-KR" b="0" dirty="0"/>
              <a:t>[in, </a:t>
            </a:r>
            <a:r>
              <a:rPr lang="en-US" altLang="ko-KR" b="0" dirty="0" err="1"/>
              <a:t>duk</a:t>
            </a:r>
            <a:r>
              <a:rPr lang="en-US" altLang="ko-KR" b="0" dirty="0"/>
              <a:t>, university, computer, software]</a:t>
            </a:r>
          </a:p>
          <a:p>
            <a:pPr marL="0" indent="0">
              <a:buNone/>
              <a:defRPr/>
            </a:pPr>
            <a:r>
              <a:rPr lang="en-US" altLang="ko-KR" b="0" dirty="0"/>
              <a:t>[university, computer]</a:t>
            </a:r>
          </a:p>
          <a:p>
            <a:pPr marL="0" indent="0">
              <a:buNone/>
              <a:defRPr/>
            </a:pPr>
            <a:r>
              <a:rPr lang="en-US" altLang="ko-KR" b="0" dirty="0"/>
              <a:t>****** Unsorted String Array *******</a:t>
            </a:r>
          </a:p>
          <a:p>
            <a:pPr marL="0" indent="0">
              <a:buNone/>
              <a:defRPr/>
            </a:pPr>
            <a:r>
              <a:rPr lang="en-US" altLang="ko-KR" b="0" dirty="0"/>
              <a:t>in</a:t>
            </a:r>
          </a:p>
          <a:p>
            <a:pPr marL="0" indent="0">
              <a:buNone/>
              <a:defRPr/>
            </a:pPr>
            <a:r>
              <a:rPr lang="en-US" altLang="ko-KR" b="0" dirty="0" err="1"/>
              <a:t>duk</a:t>
            </a:r>
            <a:endParaRPr lang="en-US" altLang="ko-KR" b="0" dirty="0"/>
          </a:p>
          <a:p>
            <a:pPr marL="0" indent="0">
              <a:buNone/>
              <a:defRPr/>
            </a:pPr>
            <a:r>
              <a:rPr lang="en-US" altLang="ko-KR" b="0" dirty="0"/>
              <a:t>university</a:t>
            </a:r>
          </a:p>
          <a:p>
            <a:pPr marL="0" indent="0">
              <a:buNone/>
              <a:defRPr/>
            </a:pPr>
            <a:r>
              <a:rPr lang="en-US" altLang="ko-KR" b="0" dirty="0"/>
              <a:t>computer</a:t>
            </a:r>
          </a:p>
          <a:p>
            <a:pPr marL="0" indent="0">
              <a:buNone/>
              <a:defRPr/>
            </a:pPr>
            <a:r>
              <a:rPr lang="en-US" altLang="ko-KR" b="0" dirty="0"/>
              <a:t>software</a:t>
            </a:r>
          </a:p>
          <a:p>
            <a:pPr marL="0" indent="0">
              <a:buNone/>
              <a:defRPr/>
            </a:pPr>
            <a:r>
              <a:rPr lang="en-US" altLang="ko-KR" b="0" dirty="0"/>
              <a:t>****** Sorted String Array *******</a:t>
            </a:r>
          </a:p>
          <a:p>
            <a:pPr marL="0" indent="0">
              <a:buNone/>
              <a:defRPr/>
            </a:pPr>
            <a:r>
              <a:rPr lang="en-US" altLang="ko-KR" b="0" dirty="0"/>
              <a:t>computer</a:t>
            </a:r>
          </a:p>
          <a:p>
            <a:pPr marL="0" indent="0">
              <a:buNone/>
              <a:defRPr/>
            </a:pPr>
            <a:r>
              <a:rPr lang="en-US" altLang="ko-KR" b="0" dirty="0" err="1"/>
              <a:t>duk</a:t>
            </a:r>
            <a:endParaRPr lang="en-US" altLang="ko-KR" b="0" dirty="0"/>
          </a:p>
          <a:p>
            <a:pPr marL="0" indent="0">
              <a:buNone/>
              <a:defRPr/>
            </a:pPr>
            <a:r>
              <a:rPr lang="en-US" altLang="ko-KR" b="0" dirty="0"/>
              <a:t>in</a:t>
            </a:r>
          </a:p>
          <a:p>
            <a:pPr marL="0" indent="0">
              <a:buNone/>
              <a:defRPr/>
            </a:pPr>
            <a:r>
              <a:rPr lang="en-US" altLang="ko-KR" b="0" dirty="0"/>
              <a:t>software</a:t>
            </a:r>
          </a:p>
          <a:p>
            <a:pPr marL="0" indent="0">
              <a:buNone/>
              <a:defRPr/>
            </a:pPr>
            <a:r>
              <a:rPr lang="en-US" altLang="ko-KR" b="0" dirty="0"/>
              <a:t>university</a:t>
            </a:r>
          </a:p>
          <a:p>
            <a:pPr marL="0" indent="0">
              <a:buNone/>
              <a:defRPr/>
            </a:pP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347958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클래스 형</a:t>
            </a:r>
          </a:p>
          <a:p>
            <a:pPr lvl="1">
              <a:defRPr/>
            </a:pPr>
            <a:r>
              <a:rPr lang="en-US" altLang="ko-KR" dirty="0"/>
              <a:t>String </a:t>
            </a:r>
            <a:r>
              <a:rPr lang="en-US" altLang="ko-KR" dirty="0" err="1"/>
              <a:t>args</a:t>
            </a:r>
            <a:r>
              <a:rPr lang="en-US" altLang="ko-KR" dirty="0"/>
              <a:t>;</a:t>
            </a:r>
          </a:p>
          <a:p>
            <a:pPr lvl="2">
              <a:defRPr/>
            </a:pPr>
            <a:r>
              <a:rPr lang="en-US" altLang="ko-KR" dirty="0" err="1"/>
              <a:t>args</a:t>
            </a:r>
            <a:r>
              <a:rPr lang="ko-KR" altLang="en-US" dirty="0"/>
              <a:t>는 </a:t>
            </a:r>
            <a:r>
              <a:rPr lang="en-US" altLang="ko-KR" dirty="0"/>
              <a:t>String </a:t>
            </a:r>
            <a:r>
              <a:rPr lang="ko-KR" altLang="en-US" dirty="0"/>
              <a:t>객체를 </a:t>
            </a:r>
            <a:r>
              <a:rPr lang="ko-KR" altLang="en-US" dirty="0" err="1"/>
              <a:t>가르키는</a:t>
            </a:r>
            <a:r>
              <a:rPr lang="ko-KR" altLang="en-US" dirty="0"/>
              <a:t> 참조 변수</a:t>
            </a:r>
          </a:p>
          <a:p>
            <a:pPr>
              <a:defRPr/>
            </a:pPr>
            <a:r>
              <a:rPr lang="ko-KR" altLang="en-US" dirty="0"/>
              <a:t>인터페이스 형</a:t>
            </a:r>
          </a:p>
          <a:p>
            <a:pPr lvl="1">
              <a:defRPr/>
            </a:pPr>
            <a:r>
              <a:rPr lang="en-US" altLang="ko-KR" dirty="0"/>
              <a:t>java.net </a:t>
            </a:r>
            <a:r>
              <a:rPr lang="ko-KR" altLang="en-US" dirty="0"/>
              <a:t>패키지의 </a:t>
            </a:r>
            <a:br>
              <a:rPr lang="ko-KR" altLang="en-US" dirty="0"/>
            </a:br>
            <a:r>
              <a:rPr lang="en-US" altLang="ko-KR" dirty="0" err="1"/>
              <a:t>SocketOptions.IP_MULTICAST_LOOP</a:t>
            </a:r>
            <a:r>
              <a:rPr lang="en-US" altLang="ko-KR" dirty="0"/>
              <a:t> </a:t>
            </a:r>
          </a:p>
          <a:p>
            <a:pPr lvl="2">
              <a:defRPr/>
            </a:pPr>
            <a:r>
              <a:rPr lang="ko-KR" altLang="en-US" dirty="0"/>
              <a:t>객체를 가질 수 없음</a:t>
            </a:r>
          </a:p>
          <a:p>
            <a:pPr lvl="2">
              <a:defRPr/>
            </a:pPr>
            <a:r>
              <a:rPr lang="ko-KR" altLang="en-US" dirty="0"/>
              <a:t>선언된 멤버 필드는 상수임 </a:t>
            </a:r>
            <a:r>
              <a:rPr lang="en-US" altLang="ko-KR" dirty="0"/>
              <a:t>(public static final)</a:t>
            </a:r>
          </a:p>
          <a:p>
            <a:pPr lvl="2">
              <a:defRPr/>
            </a:pPr>
            <a:r>
              <a:rPr lang="ko-KR" altLang="en-US" dirty="0"/>
              <a:t>선언된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en-US" altLang="ko-KR" dirty="0"/>
              <a:t>public</a:t>
            </a:r>
            <a:r>
              <a:rPr lang="ko-KR" altLang="en-US" dirty="0"/>
              <a:t>이지만 </a:t>
            </a:r>
            <a:r>
              <a:rPr lang="en-US" altLang="ko-KR" dirty="0"/>
              <a:t>static</a:t>
            </a:r>
            <a:r>
              <a:rPr lang="ko-KR" altLang="en-US" dirty="0"/>
              <a:t>은 될 수 없음</a:t>
            </a:r>
          </a:p>
        </p:txBody>
      </p:sp>
      <p:sp>
        <p:nvSpPr>
          <p:cNvPr id="41988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DE207D-B9EA-47E9-A959-6588C05169F8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269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/>
              <a:t>지역변수 </a:t>
            </a:r>
            <a:endParaRPr lang="en-US" altLang="ko-KR" dirty="0"/>
          </a:p>
          <a:p>
            <a:pPr lvl="1">
              <a:defRPr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초기화하지 않으면 오류가 발생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</a:rPr>
              <a:t>인스턴스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변수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defRPr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초기화하지 않는 경우 기본값으로 초기화 됨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defRPr/>
            </a:pP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defRPr/>
            </a:pP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defRPr/>
            </a:pP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defRPr/>
            </a:pP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defRPr/>
            </a:pP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defRPr/>
            </a:pP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클래스 변수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defRPr/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초기화하지 않는 경우 기본값으로 초기화 됨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0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유효 범위가 다른 변수의 초기화</a:t>
            </a:r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B93960-1381-4435-8B75-2A0501ECA441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495551" y="2852738"/>
          <a:ext cx="7056439" cy="2214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/>
                        <a:t>자료형</a:t>
                      </a:r>
                      <a:endParaRPr lang="ko-KR" altLang="en-US" sz="1800" dirty="0"/>
                    </a:p>
                  </a:txBody>
                  <a:tcPr marL="91436" marR="91436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기본값</a:t>
                      </a:r>
                    </a:p>
                  </a:txBody>
                  <a:tcPr marL="91436" marR="91436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/>
                        <a:t>자료형</a:t>
                      </a:r>
                      <a:endParaRPr lang="ko-KR" altLang="en-US" sz="1800" dirty="0"/>
                    </a:p>
                  </a:txBody>
                  <a:tcPr marL="91436" marR="91436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기본값</a:t>
                      </a:r>
                    </a:p>
                  </a:txBody>
                  <a:tcPr marL="91436" marR="91436"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byte</a:t>
                      </a:r>
                      <a:endParaRPr lang="ko-KR" altLang="en-US" sz="1800" dirty="0"/>
                    </a:p>
                  </a:txBody>
                  <a:tcPr marL="91436" marR="91436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(byte) 0</a:t>
                      </a:r>
                      <a:endParaRPr lang="ko-KR" altLang="en-US" sz="1800" dirty="0"/>
                    </a:p>
                  </a:txBody>
                  <a:tcPr marL="91436" marR="91436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float</a:t>
                      </a:r>
                      <a:endParaRPr lang="ko-KR" altLang="en-US" sz="1800" dirty="0"/>
                    </a:p>
                  </a:txBody>
                  <a:tcPr marL="91436" marR="91436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0.0f</a:t>
                      </a:r>
                      <a:endParaRPr lang="ko-KR" altLang="en-US" sz="1800" dirty="0"/>
                    </a:p>
                  </a:txBody>
                  <a:tcPr marL="91436" marR="91436"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short</a:t>
                      </a:r>
                      <a:endParaRPr lang="ko-KR" altLang="en-US" sz="1800" dirty="0"/>
                    </a:p>
                  </a:txBody>
                  <a:tcPr marL="91436" marR="91436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(short)</a:t>
                      </a:r>
                      <a:r>
                        <a:rPr lang="en-US" altLang="ko-KR" sz="1800" baseline="0" dirty="0"/>
                        <a:t> 0</a:t>
                      </a:r>
                      <a:endParaRPr lang="ko-KR" altLang="en-US" sz="1800" dirty="0"/>
                    </a:p>
                  </a:txBody>
                  <a:tcPr marL="91436" marR="91436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double</a:t>
                      </a:r>
                      <a:endParaRPr lang="ko-KR" altLang="en-US" sz="1800" dirty="0"/>
                    </a:p>
                  </a:txBody>
                  <a:tcPr marL="91436" marR="91436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0.0d</a:t>
                      </a:r>
                      <a:endParaRPr lang="ko-KR" altLang="en-US" sz="1800" dirty="0"/>
                    </a:p>
                  </a:txBody>
                  <a:tcPr marL="91436" marR="91436"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int</a:t>
                      </a:r>
                      <a:endParaRPr lang="ko-KR" altLang="en-US" sz="1800" dirty="0"/>
                    </a:p>
                  </a:txBody>
                  <a:tcPr marL="91436" marR="91436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1436" marR="91436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char</a:t>
                      </a:r>
                      <a:endParaRPr lang="ko-KR" altLang="en-US" sz="1800" dirty="0"/>
                    </a:p>
                  </a:txBody>
                  <a:tcPr marL="91436" marR="91436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‘\u0000’</a:t>
                      </a:r>
                      <a:endParaRPr lang="ko-KR" altLang="en-US" sz="1800" dirty="0"/>
                    </a:p>
                  </a:txBody>
                  <a:tcPr marL="91436" marR="91436"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long</a:t>
                      </a:r>
                      <a:endParaRPr lang="ko-KR" altLang="en-US" sz="1800" dirty="0"/>
                    </a:p>
                  </a:txBody>
                  <a:tcPr marL="91436" marR="91436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0L</a:t>
                      </a:r>
                      <a:endParaRPr lang="ko-KR" altLang="en-US" sz="1800" dirty="0"/>
                    </a:p>
                  </a:txBody>
                  <a:tcPr marL="91436" marR="91436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boolean</a:t>
                      </a:r>
                      <a:endParaRPr lang="ko-KR" altLang="en-US" sz="1800" dirty="0"/>
                    </a:p>
                  </a:txBody>
                  <a:tcPr marL="91436" marR="91436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false</a:t>
                      </a:r>
                      <a:endParaRPr lang="ko-KR" altLang="en-US" sz="1800" dirty="0"/>
                    </a:p>
                  </a:txBody>
                  <a:tcPr marL="91436" marR="91436"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4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36" marR="91436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36" marR="91436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object</a:t>
                      </a:r>
                      <a:r>
                        <a:rPr lang="en-US" altLang="ko-KR" sz="1800" baseline="0" dirty="0"/>
                        <a:t> reference</a:t>
                      </a:r>
                      <a:endParaRPr lang="ko-KR" altLang="en-US" sz="1800" dirty="0"/>
                    </a:p>
                  </a:txBody>
                  <a:tcPr marL="91436" marR="91436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null</a:t>
                      </a:r>
                      <a:endParaRPr lang="ko-KR" altLang="en-US" sz="1800" dirty="0"/>
                    </a:p>
                  </a:txBody>
                  <a:tcPr marL="91436" marR="91436"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688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ObjectCreationTest.java</a:t>
            </a:r>
            <a:endParaRPr lang="ko-KR" altLang="en-US"/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F2EDE0-DA44-43C6-8EA5-60BEEF81A17F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defTabSz="360000">
              <a:buNone/>
              <a:defRPr/>
            </a:pPr>
            <a:r>
              <a:rPr lang="en-US" altLang="ko-KR" sz="1600" b="0" dirty="0"/>
              <a:t>public class </a:t>
            </a:r>
            <a:r>
              <a:rPr lang="en-US" altLang="ko-KR" sz="1600" b="0" dirty="0" err="1"/>
              <a:t>ObjectCreationTest</a:t>
            </a:r>
            <a:r>
              <a:rPr lang="en-US" altLang="ko-KR" sz="1600" b="0" dirty="0"/>
              <a:t> {</a:t>
            </a:r>
          </a:p>
          <a:p>
            <a:pPr marL="0" indent="0" defTabSz="360000">
              <a:buNone/>
              <a:defRPr/>
            </a:pPr>
            <a:r>
              <a:rPr lang="en-US" altLang="ko-KR" sz="1600" b="0" dirty="0"/>
              <a:t>	public static void main(String[] </a:t>
            </a:r>
            <a:r>
              <a:rPr lang="en-US" altLang="ko-KR" sz="1600" b="0" dirty="0" err="1"/>
              <a:t>args</a:t>
            </a:r>
            <a:r>
              <a:rPr lang="en-US" altLang="ko-KR" sz="1600" b="0" dirty="0"/>
              <a:t>) {</a:t>
            </a:r>
          </a:p>
          <a:p>
            <a:pPr marL="0" indent="0" defTabSz="360000">
              <a:buNone/>
              <a:defRPr/>
            </a:pPr>
            <a:r>
              <a:rPr lang="en-US" altLang="ko-KR" sz="1600" b="0" dirty="0"/>
              <a:t>		</a:t>
            </a:r>
            <a:r>
              <a:rPr lang="en-US" altLang="ko-KR" sz="1600" b="0" dirty="0" err="1"/>
              <a:t>ObjectCreation</a:t>
            </a:r>
            <a:r>
              <a:rPr lang="en-US" altLang="ko-KR" sz="1600" b="0" dirty="0"/>
              <a:t> oc1 = new </a:t>
            </a:r>
            <a:r>
              <a:rPr lang="en-US" altLang="ko-KR" sz="1600" b="0" dirty="0" err="1"/>
              <a:t>ObjectCreation</a:t>
            </a:r>
            <a:r>
              <a:rPr lang="en-US" altLang="ko-KR" sz="1600" b="0" dirty="0"/>
              <a:t>();</a:t>
            </a:r>
          </a:p>
          <a:p>
            <a:pPr marL="0" indent="0" defTabSz="360000">
              <a:buNone/>
              <a:defRPr/>
            </a:pPr>
            <a:r>
              <a:rPr lang="en-US" altLang="ko-KR" sz="1600" b="0" dirty="0"/>
              <a:t>		</a:t>
            </a:r>
            <a:r>
              <a:rPr lang="en-US" altLang="ko-KR" sz="1600" b="0" dirty="0" err="1"/>
              <a:t>ObjectCreation</a:t>
            </a:r>
            <a:r>
              <a:rPr lang="en-US" altLang="ko-KR" sz="1600" b="0" dirty="0"/>
              <a:t> oc2 = new </a:t>
            </a:r>
            <a:r>
              <a:rPr lang="en-US" altLang="ko-KR" sz="1600" b="0" dirty="0" err="1"/>
              <a:t>ObjectCreation</a:t>
            </a:r>
            <a:r>
              <a:rPr lang="en-US" altLang="ko-KR" sz="1600" b="0" dirty="0"/>
              <a:t>();</a:t>
            </a:r>
          </a:p>
          <a:p>
            <a:pPr marL="0" indent="0" defTabSz="360000">
              <a:buNone/>
              <a:defRPr/>
            </a:pPr>
            <a:r>
              <a:rPr lang="en-US" altLang="ko-KR" sz="1600" b="0" dirty="0"/>
              <a:t>		</a:t>
            </a:r>
            <a:r>
              <a:rPr lang="en-US" altLang="ko-KR" sz="1600" b="0" dirty="0" err="1"/>
              <a:t>ObjectCreation</a:t>
            </a:r>
            <a:r>
              <a:rPr lang="en-US" altLang="ko-KR" sz="1600" b="0" dirty="0"/>
              <a:t> oc3 = new </a:t>
            </a:r>
            <a:r>
              <a:rPr lang="en-US" altLang="ko-KR" sz="1600" b="0" dirty="0" err="1"/>
              <a:t>ObjectCreation</a:t>
            </a:r>
            <a:r>
              <a:rPr lang="en-US" altLang="ko-KR" sz="1600" b="0" dirty="0"/>
              <a:t>();</a:t>
            </a:r>
          </a:p>
          <a:p>
            <a:pPr marL="0" indent="0" defTabSz="360000">
              <a:buNone/>
              <a:defRPr/>
            </a:pPr>
            <a:r>
              <a:rPr lang="en-US" altLang="ko-KR" sz="1600" b="0" dirty="0"/>
              <a:t>	}</a:t>
            </a:r>
          </a:p>
          <a:p>
            <a:pPr marL="0" indent="0" defTabSz="360000">
              <a:buNone/>
              <a:defRPr/>
            </a:pPr>
            <a:r>
              <a:rPr lang="en-US" altLang="ko-KR" sz="1600" b="0" dirty="0"/>
              <a:t>}</a:t>
            </a:r>
          </a:p>
          <a:p>
            <a:pPr marL="0" indent="0" defTabSz="360000">
              <a:buNone/>
              <a:defRPr/>
            </a:pPr>
            <a:r>
              <a:rPr lang="en-US" altLang="ko-KR" sz="1600" b="0" dirty="0"/>
              <a:t>class </a:t>
            </a:r>
            <a:r>
              <a:rPr lang="en-US" altLang="ko-KR" sz="1600" b="0" dirty="0" err="1"/>
              <a:t>ObjectCreation</a:t>
            </a:r>
            <a:r>
              <a:rPr lang="en-US" altLang="ko-KR" sz="1600" b="0" dirty="0"/>
              <a:t> {</a:t>
            </a:r>
          </a:p>
          <a:p>
            <a:pPr marL="0" indent="0" defTabSz="360000">
              <a:buNone/>
              <a:defRPr/>
            </a:pPr>
            <a:r>
              <a:rPr lang="en-US" altLang="ko-KR" sz="1600" b="0" dirty="0"/>
              <a:t>	</a:t>
            </a:r>
            <a:r>
              <a:rPr lang="en-US" altLang="ko-KR" sz="1600" b="0" dirty="0">
                <a:solidFill>
                  <a:srgbClr val="FF0000"/>
                </a:solidFill>
              </a:rPr>
              <a:t>static </a:t>
            </a:r>
            <a:r>
              <a:rPr lang="en-US" altLang="ko-KR" sz="1600" b="0" dirty="0" err="1">
                <a:solidFill>
                  <a:srgbClr val="FF0000"/>
                </a:solidFill>
              </a:rPr>
              <a:t>int</a:t>
            </a:r>
            <a:r>
              <a:rPr lang="en-US" altLang="ko-KR" sz="1600" b="0" dirty="0">
                <a:solidFill>
                  <a:srgbClr val="FF0000"/>
                </a:solidFill>
              </a:rPr>
              <a:t> </a:t>
            </a:r>
            <a:r>
              <a:rPr lang="en-US" altLang="ko-KR" sz="1600" b="0" dirty="0" err="1">
                <a:solidFill>
                  <a:srgbClr val="FF0000"/>
                </a:solidFill>
              </a:rPr>
              <a:t>objCount</a:t>
            </a:r>
            <a:r>
              <a:rPr lang="en-US" altLang="ko-KR" sz="1600" b="0" dirty="0">
                <a:solidFill>
                  <a:srgbClr val="FF0000"/>
                </a:solidFill>
              </a:rPr>
              <a:t>; // </a:t>
            </a:r>
            <a:r>
              <a:rPr lang="ko-KR" altLang="en-US" sz="1600" b="0" dirty="0">
                <a:solidFill>
                  <a:srgbClr val="FF0000"/>
                </a:solidFill>
              </a:rPr>
              <a:t>기본값으로 초기화를 수행한다</a:t>
            </a:r>
            <a:r>
              <a:rPr lang="en-US" altLang="ko-KR" sz="1600" b="0" dirty="0"/>
              <a:t>.</a:t>
            </a:r>
          </a:p>
          <a:p>
            <a:pPr marL="0" indent="0" defTabSz="360000">
              <a:buNone/>
              <a:defRPr/>
            </a:pPr>
            <a:r>
              <a:rPr lang="en-US" altLang="ko-KR" sz="1600" b="0" dirty="0"/>
              <a:t>	public </a:t>
            </a:r>
            <a:r>
              <a:rPr lang="en-US" altLang="ko-KR" sz="1600" b="0" dirty="0" err="1"/>
              <a:t>ObjectCreation</a:t>
            </a:r>
            <a:r>
              <a:rPr lang="en-US" altLang="ko-KR" sz="1600" b="0" dirty="0"/>
              <a:t>() {</a:t>
            </a:r>
          </a:p>
          <a:p>
            <a:pPr marL="0" indent="0" defTabSz="360000">
              <a:buNone/>
              <a:defRPr/>
            </a:pPr>
            <a:r>
              <a:rPr lang="en-US" altLang="ko-KR" sz="1600" b="0" dirty="0"/>
              <a:t>		</a:t>
            </a:r>
            <a:r>
              <a:rPr lang="en-US" altLang="ko-KR" sz="1600" b="0" dirty="0" err="1"/>
              <a:t>objCount</a:t>
            </a:r>
            <a:r>
              <a:rPr lang="en-US" altLang="ko-KR" sz="1600" b="0" dirty="0"/>
              <a:t>++;</a:t>
            </a:r>
          </a:p>
          <a:p>
            <a:pPr marL="0" indent="0" defTabSz="360000">
              <a:buNone/>
              <a:defRPr/>
            </a:pPr>
            <a:r>
              <a:rPr lang="en-US" altLang="ko-KR" sz="1600" b="0" dirty="0"/>
              <a:t>		</a:t>
            </a:r>
            <a:r>
              <a:rPr lang="en-US" altLang="ko-KR" sz="1600" b="0" dirty="0" err="1"/>
              <a:t>System.out.println</a:t>
            </a:r>
            <a:r>
              <a:rPr lang="en-US" altLang="ko-KR" sz="1600" b="0" dirty="0"/>
              <a:t>(</a:t>
            </a:r>
            <a:r>
              <a:rPr lang="en-US" altLang="ko-KR" sz="1600" b="0" dirty="0" err="1"/>
              <a:t>objCount</a:t>
            </a:r>
            <a:r>
              <a:rPr lang="en-US" altLang="ko-KR" sz="1600" b="0" dirty="0"/>
              <a:t> + "</a:t>
            </a:r>
            <a:r>
              <a:rPr lang="ko-KR" altLang="en-US" sz="1600" b="0" dirty="0"/>
              <a:t>번째 객체를 생성하였습니다</a:t>
            </a:r>
            <a:r>
              <a:rPr lang="en-US" altLang="ko-KR" sz="1600" b="0" dirty="0"/>
              <a:t>" );</a:t>
            </a:r>
          </a:p>
          <a:p>
            <a:pPr marL="0" indent="0" defTabSz="360000">
              <a:buNone/>
              <a:defRPr/>
            </a:pPr>
            <a:r>
              <a:rPr lang="en-US" altLang="ko-KR" sz="1600" b="0" dirty="0"/>
              <a:t>	}	</a:t>
            </a:r>
          </a:p>
          <a:p>
            <a:pPr marL="0" indent="0" defTabSz="360000">
              <a:buNone/>
              <a:defRPr/>
            </a:pPr>
            <a:r>
              <a:rPr lang="en-US" altLang="ko-KR" sz="1600" b="0" dirty="0"/>
              <a:t>}</a:t>
            </a:r>
            <a:endParaRPr lang="ko-KR" altLang="en-US" sz="16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6744048" y="5428602"/>
            <a:ext cx="4321175" cy="120015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번째 객체를 생성하였습니다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번째 객체를 생성하였습니다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번째 객체를 생성하였습니다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481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00452-C806-47C2-84C3-73E246F5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FE8635-CFDE-4382-AD39-504D47515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자료형</a:t>
            </a:r>
            <a:r>
              <a:rPr lang="en-US" altLang="ko-KR" dirty="0"/>
              <a:t>(Data Type)</a:t>
            </a:r>
            <a:r>
              <a:rPr lang="ko-KR" altLang="en-US" dirty="0"/>
              <a:t>의 정의에 대하여 알아본다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자료형의 종류에 대하여 알아본다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기본형</a:t>
            </a:r>
          </a:p>
          <a:p>
            <a:pPr lvl="1"/>
            <a:r>
              <a:rPr lang="ko-KR" altLang="en-US" dirty="0"/>
              <a:t>참조형</a:t>
            </a:r>
          </a:p>
          <a:p>
            <a:pPr lvl="1"/>
            <a:r>
              <a:rPr lang="ko-KR" altLang="en-US" dirty="0" err="1"/>
              <a:t>랩퍼</a:t>
            </a:r>
            <a:r>
              <a:rPr lang="ko-KR" altLang="en-US" dirty="0"/>
              <a:t> 클래스</a:t>
            </a:r>
          </a:p>
          <a:p>
            <a:r>
              <a:rPr lang="ko-KR" altLang="en-US" dirty="0"/>
              <a:t>형변환에 대하여 알아본다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기본형 </a:t>
            </a:r>
            <a:r>
              <a:rPr lang="ko-KR" altLang="en-US" dirty="0" err="1"/>
              <a:t>형변환</a:t>
            </a:r>
            <a:endParaRPr lang="ko-KR" altLang="en-US" dirty="0"/>
          </a:p>
          <a:p>
            <a:pPr lvl="1"/>
            <a:r>
              <a:rPr lang="ko-KR" altLang="en-US" dirty="0"/>
              <a:t>참조형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5C17CE-3815-462A-BD63-C293558D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302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StaticVariableTest.java</a:t>
            </a:r>
            <a:endParaRPr lang="ko-KR" altLang="en-US"/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92A651-54D6-431D-8DE6-730E23B2C93C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defTabSz="360000">
              <a:buNone/>
              <a:defRPr/>
            </a:pPr>
            <a:r>
              <a:rPr lang="en-US" altLang="ko-KR" b="0" dirty="0"/>
              <a:t>public class </a:t>
            </a:r>
            <a:r>
              <a:rPr lang="en-US" altLang="ko-KR" b="0" dirty="0" err="1"/>
              <a:t>StaticVariableTest</a:t>
            </a:r>
            <a:r>
              <a:rPr lang="en-US" altLang="ko-KR" b="0" dirty="0"/>
              <a:t> {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	public static void main(String[] </a:t>
            </a:r>
            <a:r>
              <a:rPr lang="en-US" altLang="ko-KR" b="0" dirty="0" err="1"/>
              <a:t>args</a:t>
            </a:r>
            <a:r>
              <a:rPr lang="en-US" altLang="ko-KR" b="0" dirty="0"/>
              <a:t>) {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		</a:t>
            </a:r>
            <a:r>
              <a:rPr lang="en-US" altLang="ko-KR" b="0" dirty="0" err="1"/>
              <a:t>UsingConstructor.sInt</a:t>
            </a:r>
            <a:r>
              <a:rPr lang="en-US" altLang="ko-KR" b="0" dirty="0"/>
              <a:t> -= 1; // </a:t>
            </a:r>
            <a:r>
              <a:rPr lang="ko-KR" altLang="en-US" b="0" dirty="0" err="1"/>
              <a:t>생성자로</a:t>
            </a:r>
            <a:r>
              <a:rPr lang="ko-KR" altLang="en-US" b="0" dirty="0"/>
              <a:t> 초기화되지 않고 사용</a:t>
            </a:r>
            <a:endParaRPr lang="en-US" altLang="ko-KR" b="0" dirty="0"/>
          </a:p>
          <a:p>
            <a:pPr marL="0" indent="0" defTabSz="360000">
              <a:buNone/>
              <a:defRPr/>
            </a:pPr>
            <a:r>
              <a:rPr lang="en-US" altLang="ko-KR" b="0" dirty="0"/>
              <a:t>		</a:t>
            </a:r>
            <a:r>
              <a:rPr lang="en-US" altLang="ko-KR" b="0" dirty="0" err="1"/>
              <a:t>StaticInit.sInt</a:t>
            </a:r>
            <a:r>
              <a:rPr lang="en-US" altLang="ko-KR" b="0" dirty="0"/>
              <a:t> -= 1;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		</a:t>
            </a:r>
            <a:r>
              <a:rPr lang="en-US" altLang="ko-KR" b="0" dirty="0" err="1"/>
              <a:t>System.out.println</a:t>
            </a:r>
            <a:r>
              <a:rPr lang="en-US" altLang="ko-KR" b="0" dirty="0"/>
              <a:t>(</a:t>
            </a:r>
            <a:r>
              <a:rPr lang="en-US" altLang="ko-KR" b="0" dirty="0" err="1"/>
              <a:t>UsingConstructor.sInt</a:t>
            </a:r>
            <a:r>
              <a:rPr lang="en-US" altLang="ko-KR" b="0" dirty="0"/>
              <a:t>);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		</a:t>
            </a:r>
            <a:r>
              <a:rPr lang="en-US" altLang="ko-KR" b="0" dirty="0" err="1"/>
              <a:t>System.out.println</a:t>
            </a:r>
            <a:r>
              <a:rPr lang="en-US" altLang="ko-KR" b="0" dirty="0"/>
              <a:t>(</a:t>
            </a:r>
            <a:r>
              <a:rPr lang="en-US" altLang="ko-KR" b="0" dirty="0" err="1"/>
              <a:t>StaticInit.sInt</a:t>
            </a:r>
            <a:r>
              <a:rPr lang="en-US" altLang="ko-KR" b="0" dirty="0"/>
              <a:t>);		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	}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}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class </a:t>
            </a:r>
            <a:r>
              <a:rPr lang="en-US" altLang="ko-KR" b="0" dirty="0" err="1"/>
              <a:t>UsingConstructor</a:t>
            </a:r>
            <a:r>
              <a:rPr lang="en-US" altLang="ko-KR" b="0" dirty="0"/>
              <a:t> {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	</a:t>
            </a:r>
            <a:r>
              <a:rPr lang="en-US" altLang="ko-KR" b="0" dirty="0">
                <a:solidFill>
                  <a:srgbClr val="FF0000"/>
                </a:solidFill>
              </a:rPr>
              <a:t>static </a:t>
            </a:r>
            <a:r>
              <a:rPr lang="en-US" altLang="ko-KR" b="0" dirty="0" err="1">
                <a:solidFill>
                  <a:srgbClr val="FF0000"/>
                </a:solidFill>
              </a:rPr>
              <a:t>int</a:t>
            </a:r>
            <a:r>
              <a:rPr lang="en-US" altLang="ko-KR" b="0" dirty="0">
                <a:solidFill>
                  <a:srgbClr val="FF0000"/>
                </a:solidFill>
              </a:rPr>
              <a:t> </a:t>
            </a:r>
            <a:r>
              <a:rPr lang="en-US" altLang="ko-KR" b="0" dirty="0" err="1">
                <a:solidFill>
                  <a:srgbClr val="FF0000"/>
                </a:solidFill>
              </a:rPr>
              <a:t>sInt</a:t>
            </a:r>
            <a:r>
              <a:rPr lang="en-US" altLang="ko-KR" b="0" dirty="0">
                <a:solidFill>
                  <a:srgbClr val="FF0000"/>
                </a:solidFill>
              </a:rPr>
              <a:t>; // </a:t>
            </a:r>
            <a:r>
              <a:rPr lang="en-US" altLang="ko-KR" b="0" dirty="0" err="1">
                <a:solidFill>
                  <a:srgbClr val="FF0000"/>
                </a:solidFill>
              </a:rPr>
              <a:t>sInt</a:t>
            </a:r>
            <a:r>
              <a:rPr lang="ko-KR" altLang="en-US" b="0" dirty="0">
                <a:solidFill>
                  <a:srgbClr val="FF0000"/>
                </a:solidFill>
              </a:rPr>
              <a:t>는 클래스 변수</a:t>
            </a:r>
            <a:r>
              <a:rPr lang="en-US" altLang="ko-KR" b="0" dirty="0">
                <a:solidFill>
                  <a:srgbClr val="FF0000"/>
                </a:solidFill>
              </a:rPr>
              <a:t>, </a:t>
            </a:r>
            <a:r>
              <a:rPr lang="ko-KR" altLang="en-US" b="0" dirty="0">
                <a:solidFill>
                  <a:srgbClr val="FF0000"/>
                </a:solidFill>
              </a:rPr>
              <a:t> 초기화 하지 않는 경우 </a:t>
            </a:r>
            <a:r>
              <a:rPr lang="en-US" altLang="ko-KR" b="0" dirty="0">
                <a:solidFill>
                  <a:srgbClr val="FF0000"/>
                </a:solidFill>
              </a:rPr>
              <a:t>0</a:t>
            </a:r>
            <a:r>
              <a:rPr lang="ko-KR" altLang="en-US" b="0" dirty="0">
                <a:solidFill>
                  <a:srgbClr val="FF0000"/>
                </a:solidFill>
              </a:rPr>
              <a:t>으로 기본 초기화 됨</a:t>
            </a:r>
            <a:endParaRPr lang="en-US" altLang="ko-KR" b="0" dirty="0">
              <a:solidFill>
                <a:srgbClr val="FF0000"/>
              </a:solidFill>
            </a:endParaRPr>
          </a:p>
          <a:p>
            <a:pPr marL="0" indent="0" defTabSz="360000">
              <a:buNone/>
              <a:defRPr/>
            </a:pPr>
            <a:r>
              <a:rPr lang="en-US" altLang="ko-KR" b="0" dirty="0"/>
              <a:t>	public </a:t>
            </a:r>
            <a:r>
              <a:rPr lang="en-US" altLang="ko-KR" b="0" dirty="0" err="1"/>
              <a:t>UsingConstructor</a:t>
            </a:r>
            <a:r>
              <a:rPr lang="en-US" altLang="ko-KR" b="0" dirty="0"/>
              <a:t>() {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		</a:t>
            </a:r>
            <a:r>
              <a:rPr lang="en-US" altLang="ko-KR" b="0" dirty="0" err="1"/>
              <a:t>sInt</a:t>
            </a:r>
            <a:r>
              <a:rPr lang="en-US" altLang="ko-KR" b="0" dirty="0"/>
              <a:t> = 10;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	}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}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class </a:t>
            </a:r>
            <a:r>
              <a:rPr lang="en-US" altLang="ko-KR" b="0" dirty="0" err="1"/>
              <a:t>StaticInit</a:t>
            </a:r>
            <a:r>
              <a:rPr lang="en-US" altLang="ko-KR" b="0" dirty="0"/>
              <a:t> {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	static 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sInt</a:t>
            </a:r>
            <a:r>
              <a:rPr lang="en-US" altLang="ko-KR" b="0" dirty="0"/>
              <a:t> = 10;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	public </a:t>
            </a:r>
            <a:r>
              <a:rPr lang="en-US" altLang="ko-KR" b="0" dirty="0" err="1"/>
              <a:t>StaticInit</a:t>
            </a:r>
            <a:r>
              <a:rPr lang="en-US" altLang="ko-KR" b="0" dirty="0"/>
              <a:t>() {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	}	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}</a:t>
            </a:r>
            <a:endParaRPr lang="ko-KR" alt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6959600" y="4724401"/>
            <a:ext cx="2952750" cy="9239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</a:p>
          <a:p>
            <a:pPr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210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8493C-C947-419D-9D18-F85C1F9A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래퍼 클래스</a:t>
            </a:r>
            <a:r>
              <a:rPr lang="en-US" altLang="ko-KR" dirty="0"/>
              <a:t>(wrapper class)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690AE-B5FC-4F6D-8B11-6D57382CE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Char char="•"/>
              <a:defRPr/>
            </a:pPr>
            <a:r>
              <a:rPr lang="ko-KR" altLang="en-US" dirty="0"/>
              <a:t>정의</a:t>
            </a:r>
            <a:endParaRPr lang="en-US" altLang="ko-KR" dirty="0"/>
          </a:p>
          <a:p>
            <a:pPr lvl="1">
              <a:lnSpc>
                <a:spcPct val="120000"/>
              </a:lnSpc>
              <a:buFont typeface="Arial" charset="0"/>
              <a:buChar char="–"/>
              <a:defRPr/>
            </a:pPr>
            <a:r>
              <a:rPr lang="ko-KR" altLang="en-US" dirty="0"/>
              <a:t>기본 자료형을 효율적으로 다루기 위해 생성한 클래스</a:t>
            </a:r>
            <a:endParaRPr lang="en-US" altLang="ko-KR" dirty="0"/>
          </a:p>
          <a:p>
            <a:pPr lvl="1">
              <a:lnSpc>
                <a:spcPct val="120000"/>
              </a:lnSpc>
              <a:buFont typeface="Arial" charset="0"/>
              <a:buChar char="–"/>
              <a:defRPr/>
            </a:pPr>
            <a:r>
              <a:rPr lang="ko-KR" altLang="en-US" dirty="0"/>
              <a:t>기본 자료형을 자료 </a:t>
            </a:r>
            <a:r>
              <a:rPr lang="ko-KR" altLang="en-US" dirty="0" err="1"/>
              <a:t>추상화하여</a:t>
            </a:r>
            <a:r>
              <a:rPr lang="ko-KR" altLang="en-US" dirty="0"/>
              <a:t> 객체로 다룰 수 있도록 함</a:t>
            </a:r>
          </a:p>
          <a:p>
            <a:pPr lvl="1">
              <a:lnSpc>
                <a:spcPct val="120000"/>
              </a:lnSpc>
              <a:buFont typeface="Arial" charset="0"/>
              <a:buChar char="–"/>
              <a:defRPr/>
            </a:pPr>
            <a:r>
              <a:rPr lang="ko-KR" altLang="en-US" dirty="0"/>
              <a:t>유용한 메소드를 추가적으로 제공함</a:t>
            </a:r>
            <a:endParaRPr lang="en-US" altLang="ko-KR" dirty="0"/>
          </a:p>
          <a:p>
            <a:pPr>
              <a:lnSpc>
                <a:spcPct val="120000"/>
              </a:lnSpc>
              <a:buFont typeface="Arial" charset="0"/>
              <a:buChar char="•"/>
              <a:defRPr/>
            </a:pPr>
            <a:r>
              <a:rPr lang="ko-KR" altLang="en-US" dirty="0"/>
              <a:t>특징</a:t>
            </a:r>
            <a:endParaRPr lang="en-US" altLang="ko-KR" dirty="0"/>
          </a:p>
          <a:p>
            <a:pPr lvl="1">
              <a:lnSpc>
                <a:spcPct val="120000"/>
              </a:lnSpc>
              <a:buFont typeface="Arial" charset="0"/>
              <a:buChar char="–"/>
              <a:defRPr/>
            </a:pPr>
            <a:r>
              <a:rPr lang="en-US" altLang="ko-KR" dirty="0"/>
              <a:t>Setter </a:t>
            </a:r>
            <a:r>
              <a:rPr lang="ko-KR" altLang="en-US" dirty="0"/>
              <a:t>메소드가 없음</a:t>
            </a:r>
          </a:p>
          <a:p>
            <a:pPr lvl="1">
              <a:lnSpc>
                <a:spcPct val="120000"/>
              </a:lnSpc>
              <a:buFont typeface="Arial" charset="0"/>
              <a:buChar char="–"/>
              <a:defRPr/>
            </a:pPr>
            <a:r>
              <a:rPr lang="ko-KR" altLang="en-US" dirty="0"/>
              <a:t>불변성 </a:t>
            </a:r>
            <a:r>
              <a:rPr lang="en-US" altLang="ko-KR" dirty="0"/>
              <a:t>: </a:t>
            </a:r>
            <a:r>
              <a:rPr lang="ko-KR" altLang="en-US" dirty="0"/>
              <a:t>생성된 객체의 값을 변경할 수 없음</a:t>
            </a:r>
            <a:endParaRPr lang="en-US" altLang="ko-KR" dirty="0"/>
          </a:p>
          <a:p>
            <a:pPr>
              <a:lnSpc>
                <a:spcPct val="120000"/>
              </a:lnSpc>
              <a:buFont typeface="Arial" charset="0"/>
              <a:buChar char="•"/>
              <a:defRPr/>
            </a:pPr>
            <a:r>
              <a:rPr lang="ko-KR" altLang="en-US" dirty="0"/>
              <a:t>종류</a:t>
            </a:r>
          </a:p>
          <a:p>
            <a:pPr lvl="1">
              <a:lnSpc>
                <a:spcPct val="120000"/>
              </a:lnSpc>
              <a:buFont typeface="Arial" charset="0"/>
              <a:buChar char="–"/>
              <a:defRPr/>
            </a:pPr>
            <a:r>
              <a:rPr lang="en-US" altLang="ko-KR" dirty="0"/>
              <a:t>Byte, Short, Integer, Long</a:t>
            </a:r>
          </a:p>
          <a:p>
            <a:pPr lvl="1">
              <a:lnSpc>
                <a:spcPct val="120000"/>
              </a:lnSpc>
              <a:buFont typeface="Arial" charset="0"/>
              <a:buChar char="–"/>
              <a:defRPr/>
            </a:pPr>
            <a:r>
              <a:rPr lang="en-US" altLang="ko-KR" dirty="0"/>
              <a:t>Float, Double</a:t>
            </a:r>
          </a:p>
          <a:p>
            <a:pPr lvl="1">
              <a:lnSpc>
                <a:spcPct val="120000"/>
              </a:lnSpc>
              <a:buFont typeface="Arial" charset="0"/>
              <a:buChar char="–"/>
              <a:defRPr/>
            </a:pPr>
            <a:r>
              <a:rPr lang="en-US" altLang="ko-KR" dirty="0"/>
              <a:t>Character</a:t>
            </a:r>
          </a:p>
          <a:p>
            <a:pPr lvl="1">
              <a:lnSpc>
                <a:spcPct val="120000"/>
              </a:lnSpc>
              <a:buFont typeface="Arial" charset="0"/>
              <a:buChar char="–"/>
              <a:defRPr/>
            </a:pPr>
            <a:r>
              <a:rPr lang="en-US" altLang="ko-KR" dirty="0"/>
              <a:t>Boolean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A3AFF3-7ACF-4DBA-819E-067B7025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902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기본 </a:t>
            </a:r>
            <a:r>
              <a:rPr lang="ko-KR" altLang="en-US" dirty="0" err="1"/>
              <a:t>자료형과</a:t>
            </a:r>
            <a:r>
              <a:rPr lang="ko-KR" altLang="en-US" dirty="0"/>
              <a:t> </a:t>
            </a:r>
            <a:r>
              <a:rPr lang="ko-KR" altLang="en-US" dirty="0" err="1"/>
              <a:t>래퍼</a:t>
            </a:r>
            <a:r>
              <a:rPr lang="ko-KR" altLang="en-US" dirty="0"/>
              <a:t> 클래스 사용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JDK 1.5 </a:t>
            </a:r>
            <a:r>
              <a:rPr lang="ko-KR" altLang="en-US" dirty="0"/>
              <a:t>이전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Double pi = new Double(3.14);</a:t>
            </a:r>
          </a:p>
          <a:p>
            <a:pPr lvl="2">
              <a:defRPr/>
            </a:pPr>
            <a:r>
              <a:rPr lang="en-US" altLang="ko-KR" dirty="0"/>
              <a:t>double </a:t>
            </a:r>
            <a:r>
              <a:rPr lang="en-US" altLang="ko-KR" dirty="0" err="1"/>
              <a:t>pai</a:t>
            </a:r>
            <a:r>
              <a:rPr lang="en-US" altLang="ko-KR" dirty="0"/>
              <a:t> = </a:t>
            </a:r>
            <a:r>
              <a:rPr lang="en-US" altLang="ko-KR" dirty="0" err="1"/>
              <a:t>pi.doubleValue</a:t>
            </a:r>
            <a:r>
              <a:rPr lang="en-US" altLang="ko-KR" dirty="0"/>
              <a:t>();</a:t>
            </a:r>
          </a:p>
          <a:p>
            <a:pPr lvl="1">
              <a:defRPr/>
            </a:pPr>
            <a:r>
              <a:rPr lang="en-US" altLang="ko-KR" dirty="0"/>
              <a:t>JDK 1.5 </a:t>
            </a:r>
            <a:r>
              <a:rPr lang="ko-KR" altLang="en-US" dirty="0"/>
              <a:t>이후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Double pi = 3.14; // </a:t>
            </a:r>
            <a:r>
              <a:rPr lang="ko-KR" altLang="en-US" dirty="0" err="1"/>
              <a:t>박싱</a:t>
            </a:r>
            <a:r>
              <a:rPr lang="en-US" altLang="ko-KR" dirty="0"/>
              <a:t>(boxing)</a:t>
            </a:r>
          </a:p>
          <a:p>
            <a:pPr lvl="2">
              <a:defRPr/>
            </a:pPr>
            <a:r>
              <a:rPr lang="en-US" altLang="ko-KR" dirty="0"/>
              <a:t>double </a:t>
            </a:r>
            <a:r>
              <a:rPr lang="en-US" altLang="ko-KR" dirty="0" err="1"/>
              <a:t>pai</a:t>
            </a:r>
            <a:r>
              <a:rPr lang="en-US" altLang="ko-KR" dirty="0"/>
              <a:t> = pi; // </a:t>
            </a:r>
            <a:r>
              <a:rPr lang="ko-KR" altLang="en-US" dirty="0" err="1"/>
              <a:t>언박싱</a:t>
            </a:r>
            <a:r>
              <a:rPr lang="en-US" altLang="ko-KR" dirty="0"/>
              <a:t>(unboxing)</a:t>
            </a:r>
          </a:p>
          <a:p>
            <a:pPr>
              <a:defRPr/>
            </a:pPr>
            <a:r>
              <a:rPr lang="ko-KR" altLang="en-US" dirty="0" err="1"/>
              <a:t>박싱과</a:t>
            </a:r>
            <a:r>
              <a:rPr lang="ko-KR" altLang="en-US" dirty="0"/>
              <a:t> </a:t>
            </a:r>
            <a:r>
              <a:rPr lang="ko-KR" altLang="en-US" dirty="0" err="1"/>
              <a:t>언박싱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박싱</a:t>
            </a:r>
            <a:r>
              <a:rPr lang="en-US" altLang="ko-KR" dirty="0"/>
              <a:t>(boxing) : </a:t>
            </a:r>
            <a:r>
              <a:rPr lang="ko-KR" altLang="en-US" dirty="0"/>
              <a:t>기본형의 데이터를 </a:t>
            </a:r>
            <a:r>
              <a:rPr lang="ko-KR" altLang="en-US" dirty="0" err="1"/>
              <a:t>참조형을</a:t>
            </a:r>
            <a:r>
              <a:rPr lang="ko-KR" altLang="en-US" dirty="0"/>
              <a:t> 변환하는 것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언박싱</a:t>
            </a:r>
            <a:r>
              <a:rPr lang="en-US" altLang="ko-KR" dirty="0"/>
              <a:t>(unboxing) : </a:t>
            </a:r>
            <a:r>
              <a:rPr lang="ko-KR" altLang="en-US" dirty="0" err="1"/>
              <a:t>참조형의</a:t>
            </a:r>
            <a:r>
              <a:rPr lang="ko-KR" altLang="en-US" dirty="0"/>
              <a:t> 데이터를 기본형으로 변환하는 것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813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1C1174-DBFC-474E-90D2-4171745F2CE3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759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AutoboxUnboxTest.java</a:t>
            </a:r>
            <a:endParaRPr lang="ko-KR" altLang="en-US"/>
          </a:p>
        </p:txBody>
      </p:sp>
      <p:sp>
        <p:nvSpPr>
          <p:cNvPr id="4915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FC0D37-B76F-425D-897A-02CFA9B1031E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defTabSz="360000">
              <a:buNone/>
              <a:defRPr/>
            </a:pPr>
            <a:r>
              <a:rPr lang="en-US" altLang="ko-KR" b="0" dirty="0"/>
              <a:t>package soft.java.ch04;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import </a:t>
            </a:r>
            <a:r>
              <a:rPr lang="en-US" altLang="ko-KR" b="0" dirty="0" err="1"/>
              <a:t>java.util.HashMap</a:t>
            </a:r>
            <a:r>
              <a:rPr lang="en-US" altLang="ko-KR" b="0" dirty="0"/>
              <a:t>;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import </a:t>
            </a:r>
            <a:r>
              <a:rPr lang="en-US" altLang="ko-KR" b="0" dirty="0" err="1"/>
              <a:t>java.util.Map</a:t>
            </a:r>
            <a:r>
              <a:rPr lang="en-US" altLang="ko-KR" b="0" dirty="0"/>
              <a:t>;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public class </a:t>
            </a:r>
            <a:r>
              <a:rPr lang="en-US" altLang="ko-KR" b="0" dirty="0" err="1"/>
              <a:t>AutoboxUnboxTest</a:t>
            </a:r>
            <a:r>
              <a:rPr lang="en-US" altLang="ko-KR" b="0" dirty="0"/>
              <a:t> {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	public static void main(String[] </a:t>
            </a:r>
            <a:r>
              <a:rPr lang="en-US" altLang="ko-KR" b="0" dirty="0" err="1"/>
              <a:t>args</a:t>
            </a:r>
            <a:r>
              <a:rPr lang="en-US" altLang="ko-KR" b="0" dirty="0"/>
              <a:t>) {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		Map&lt;String, Integer&gt; map = new </a:t>
            </a:r>
            <a:r>
              <a:rPr lang="en-US" altLang="ko-KR" b="0" dirty="0" err="1"/>
              <a:t>HashMap</a:t>
            </a:r>
            <a:r>
              <a:rPr lang="en-US" altLang="ko-KR" b="0" dirty="0"/>
              <a:t>&lt;String, Integer&gt;();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		</a:t>
            </a:r>
            <a:r>
              <a:rPr lang="en-US" altLang="ko-KR" b="0" dirty="0" err="1"/>
              <a:t>map.put</a:t>
            </a:r>
            <a:r>
              <a:rPr lang="en-US" altLang="ko-KR" b="0" dirty="0"/>
              <a:t>("</a:t>
            </a:r>
            <a:r>
              <a:rPr lang="ko-KR" altLang="en-US" b="0" dirty="0"/>
              <a:t>나이</a:t>
            </a:r>
            <a:r>
              <a:rPr lang="en-US" altLang="ko-KR" b="0" dirty="0"/>
              <a:t>", 25);		    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		</a:t>
            </a:r>
            <a:r>
              <a:rPr lang="en-US" altLang="ko-KR" b="0" dirty="0" err="1"/>
              <a:t>int</a:t>
            </a:r>
            <a:r>
              <a:rPr lang="en-US" altLang="ko-KR" b="0" dirty="0"/>
              <a:t> age = </a:t>
            </a:r>
            <a:r>
              <a:rPr lang="en-US" altLang="ko-KR" b="0" dirty="0" err="1"/>
              <a:t>map.get</a:t>
            </a:r>
            <a:r>
              <a:rPr lang="en-US" altLang="ko-KR" b="0" dirty="0"/>
              <a:t>("</a:t>
            </a:r>
            <a:r>
              <a:rPr lang="ko-KR" altLang="en-US" b="0" dirty="0"/>
              <a:t>나이</a:t>
            </a:r>
            <a:r>
              <a:rPr lang="en-US" altLang="ko-KR" b="0" dirty="0"/>
              <a:t>");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		</a:t>
            </a:r>
            <a:r>
              <a:rPr lang="en-US" altLang="ko-KR" b="0" dirty="0" err="1"/>
              <a:t>System.out.println</a:t>
            </a:r>
            <a:r>
              <a:rPr lang="en-US" altLang="ko-KR" b="0" dirty="0"/>
              <a:t>("Unboxing - </a:t>
            </a:r>
            <a:r>
              <a:rPr lang="ko-KR" altLang="en-US" b="0" dirty="0"/>
              <a:t>현재 나이 </a:t>
            </a:r>
            <a:r>
              <a:rPr lang="en-US" altLang="ko-KR" b="0" dirty="0"/>
              <a:t>: " + age);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		Integer </a:t>
            </a:r>
            <a:r>
              <a:rPr lang="en-US" altLang="ko-KR" b="0" dirty="0" err="1"/>
              <a:t>newAge</a:t>
            </a:r>
            <a:r>
              <a:rPr lang="en-US" altLang="ko-KR" b="0" dirty="0"/>
              <a:t> = age + 10;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		</a:t>
            </a:r>
            <a:r>
              <a:rPr lang="en-US" altLang="ko-KR" b="0" dirty="0" err="1"/>
              <a:t>System.out.println</a:t>
            </a:r>
            <a:r>
              <a:rPr lang="en-US" altLang="ko-KR" b="0" dirty="0"/>
              <a:t>("</a:t>
            </a:r>
            <a:r>
              <a:rPr lang="en-US" altLang="ko-KR" b="0" dirty="0" err="1"/>
              <a:t>AutoBoxing</a:t>
            </a:r>
            <a:r>
              <a:rPr lang="en-US" altLang="ko-KR" b="0" dirty="0"/>
              <a:t> - </a:t>
            </a:r>
            <a:r>
              <a:rPr lang="ko-KR" altLang="en-US" b="0" dirty="0" err="1"/>
              <a:t>십년</a:t>
            </a:r>
            <a:r>
              <a:rPr lang="ko-KR" altLang="en-US" b="0" dirty="0"/>
              <a:t> 후 나이 </a:t>
            </a:r>
            <a:r>
              <a:rPr lang="en-US" altLang="ko-KR" b="0" dirty="0"/>
              <a:t>: " + </a:t>
            </a:r>
            <a:r>
              <a:rPr lang="en-US" altLang="ko-KR" b="0" dirty="0" err="1"/>
              <a:t>newAge</a:t>
            </a:r>
            <a:r>
              <a:rPr lang="en-US" altLang="ko-KR" b="0" dirty="0"/>
              <a:t>);		    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	}</a:t>
            </a:r>
          </a:p>
          <a:p>
            <a:pPr marL="0" indent="0" defTabSz="360000">
              <a:buNone/>
              <a:defRPr/>
            </a:pPr>
            <a:r>
              <a:rPr lang="en-US" altLang="ko-KR" b="0" dirty="0"/>
              <a:t>}</a:t>
            </a:r>
            <a:endParaRPr lang="ko-KR" altLang="en-US" b="0" dirty="0"/>
          </a:p>
        </p:txBody>
      </p:sp>
      <p:sp>
        <p:nvSpPr>
          <p:cNvPr id="7" name="직사각형 6"/>
          <p:cNvSpPr/>
          <p:nvPr/>
        </p:nvSpPr>
        <p:spPr>
          <a:xfrm>
            <a:off x="6096000" y="5546857"/>
            <a:ext cx="4572000" cy="9239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Unboxing -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나이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25</a:t>
            </a:r>
          </a:p>
          <a:p>
            <a:pPr>
              <a:defRPr/>
            </a:pP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AutoBoxing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십년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후 나이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35</a:t>
            </a:r>
            <a:endParaRPr lang="ko-KR" altLang="en-US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756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형 변환</a:t>
            </a:r>
            <a:r>
              <a:rPr lang="en-US" altLang="ko-KR"/>
              <a:t>(Type Conversion)</a:t>
            </a:r>
            <a:endParaRPr lang="ko-KR" altLang="en-US"/>
          </a:p>
        </p:txBody>
      </p:sp>
      <p:sp>
        <p:nvSpPr>
          <p:cNvPr id="27651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정의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올바를 연산을 하기 위해서는 </a:t>
            </a:r>
            <a:r>
              <a:rPr lang="ko-KR" altLang="en-US" dirty="0" err="1"/>
              <a:t>피연산자들의</a:t>
            </a:r>
            <a:r>
              <a:rPr lang="ko-KR" altLang="en-US" dirty="0"/>
              <a:t> </a:t>
            </a:r>
            <a:r>
              <a:rPr lang="ko-KR" altLang="en-US" dirty="0" err="1"/>
              <a:t>자료형은</a:t>
            </a:r>
            <a:r>
              <a:rPr lang="ko-KR" altLang="en-US" dirty="0"/>
              <a:t> 일치해야 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피연산자들의</a:t>
            </a:r>
            <a:r>
              <a:rPr lang="ko-KR" altLang="en-US" dirty="0"/>
              <a:t> </a:t>
            </a:r>
            <a:r>
              <a:rPr lang="ko-KR" altLang="en-US" dirty="0" err="1"/>
              <a:t>자료형을</a:t>
            </a:r>
            <a:r>
              <a:rPr lang="ko-KR" altLang="en-US" dirty="0"/>
              <a:t> 일치시키기 위해 수행하는 일련의 과정을 의미한다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분류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기본형 변환</a:t>
            </a:r>
            <a:r>
              <a:rPr lang="en-US" altLang="ko-KR" dirty="0"/>
              <a:t>(Primitive Conversion)</a:t>
            </a:r>
          </a:p>
          <a:p>
            <a:pPr lvl="1">
              <a:defRPr/>
            </a:pPr>
            <a:r>
              <a:rPr lang="ko-KR" altLang="en-US" dirty="0" err="1"/>
              <a:t>참조형</a:t>
            </a:r>
            <a:r>
              <a:rPr lang="ko-KR" altLang="en-US" dirty="0"/>
              <a:t> 변환</a:t>
            </a:r>
            <a:r>
              <a:rPr lang="en-US" altLang="ko-KR" dirty="0"/>
              <a:t>(Reference Conversion)</a:t>
            </a:r>
          </a:p>
          <a:p>
            <a:pPr lvl="1">
              <a:defRPr/>
            </a:pPr>
            <a:r>
              <a:rPr lang="ko-KR" altLang="en-US" dirty="0" err="1"/>
              <a:t>박싱</a:t>
            </a:r>
            <a:r>
              <a:rPr lang="en-US" altLang="ko-KR" dirty="0"/>
              <a:t>/</a:t>
            </a:r>
            <a:r>
              <a:rPr lang="ko-KR" altLang="en-US" dirty="0" err="1"/>
              <a:t>언박싱</a:t>
            </a:r>
            <a:r>
              <a:rPr lang="en-US" altLang="ko-KR" dirty="0"/>
              <a:t>(Boxing/Unboxing)</a:t>
            </a:r>
          </a:p>
        </p:txBody>
      </p:sp>
      <p:sp>
        <p:nvSpPr>
          <p:cNvPr id="50180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8C5F7E-DB06-49D0-BB70-94B0A511E68F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322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err="1"/>
              <a:t>형변환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기본형 </a:t>
            </a:r>
            <a:r>
              <a:rPr lang="ko-KR" altLang="en-US" dirty="0" err="1"/>
              <a:t>형변환</a:t>
            </a:r>
            <a:endParaRPr lang="ko-KR" altLang="en-US" sz="32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ko-KR" altLang="en-US" dirty="0"/>
              <a:t>누가 수행하는가</a:t>
            </a:r>
            <a:r>
              <a:rPr lang="en-US" altLang="ko-KR" dirty="0"/>
              <a:t>?</a:t>
            </a:r>
            <a:endParaRPr lang="ko-KR" altLang="en-US" dirty="0"/>
          </a:p>
          <a:p>
            <a:pPr lvl="1">
              <a:lnSpc>
                <a:spcPct val="90000"/>
              </a:lnSpc>
              <a:defRPr/>
            </a:pPr>
            <a:r>
              <a:rPr lang="ko-KR" altLang="en-US" dirty="0"/>
              <a:t>명시적 </a:t>
            </a:r>
            <a:r>
              <a:rPr lang="ko-KR" altLang="en-US" dirty="0" err="1"/>
              <a:t>형변환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프로그래머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intType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float </a:t>
            </a:r>
            <a:r>
              <a:rPr lang="en-US" altLang="ko-KR" dirty="0" err="1"/>
              <a:t>floaType</a:t>
            </a:r>
            <a:r>
              <a:rPr lang="en-US" altLang="ko-KR" dirty="0"/>
              <a:t> = 3.5f;</a:t>
            </a:r>
            <a:br>
              <a:rPr lang="en-US" altLang="ko-KR" dirty="0"/>
            </a:br>
            <a:r>
              <a:rPr lang="en-US" altLang="ko-KR" dirty="0" err="1"/>
              <a:t>intType</a:t>
            </a:r>
            <a:r>
              <a:rPr lang="en-US" altLang="ko-KR" dirty="0"/>
              <a:t> = (</a:t>
            </a:r>
            <a:r>
              <a:rPr lang="en-US" altLang="ko-KR" dirty="0" err="1"/>
              <a:t>int</a:t>
            </a:r>
            <a:r>
              <a:rPr lang="en-US" altLang="ko-KR" dirty="0"/>
              <a:t>) </a:t>
            </a:r>
            <a:r>
              <a:rPr lang="en-US" altLang="ko-KR" dirty="0" err="1"/>
              <a:t>floatType</a:t>
            </a:r>
            <a:r>
              <a:rPr lang="en-US" altLang="ko-KR" dirty="0"/>
              <a:t>;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dirty="0"/>
              <a:t>정밀도</a:t>
            </a:r>
            <a:r>
              <a:rPr lang="en-US" altLang="ko-KR" dirty="0"/>
              <a:t>(precision) </a:t>
            </a:r>
            <a:r>
              <a:rPr lang="ko-KR" altLang="en-US" dirty="0"/>
              <a:t>상실</a:t>
            </a:r>
          </a:p>
          <a:p>
            <a:pPr lvl="3">
              <a:lnSpc>
                <a:spcPct val="90000"/>
              </a:lnSpc>
              <a:defRPr/>
            </a:pPr>
            <a:r>
              <a:rPr lang="en-US" altLang="ko-KR" dirty="0" err="1"/>
              <a:t>int</a:t>
            </a:r>
            <a:r>
              <a:rPr lang="en-US" altLang="ko-KR" dirty="0"/>
              <a:t> =&gt; float =&gt; </a:t>
            </a:r>
            <a:r>
              <a:rPr lang="en-US" altLang="ko-KR" dirty="0" err="1"/>
              <a:t>int</a:t>
            </a:r>
            <a:r>
              <a:rPr lang="en-US" altLang="ko-KR" dirty="0"/>
              <a:t>, long =&gt; float =&gt; long, long =&gt; double =&gt; long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dirty="0"/>
              <a:t>묵시적 </a:t>
            </a:r>
            <a:r>
              <a:rPr lang="ko-KR" altLang="en-US" dirty="0" err="1"/>
              <a:t>형변환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컴파일러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dirty="0"/>
              <a:t>정보가 상실되지 않는 경우에 발생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기본형들 사이에서 광역화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51204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D7E9D3-90EF-4156-BEA5-8835EB2AC510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160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계속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ko-KR" altLang="en-US" dirty="0" err="1"/>
              <a:t>자료형</a:t>
            </a:r>
            <a:r>
              <a:rPr lang="ko-KR" altLang="en-US" dirty="0"/>
              <a:t> 크기 변화는</a:t>
            </a:r>
            <a:r>
              <a:rPr lang="en-US" altLang="ko-KR" dirty="0"/>
              <a:t>?</a:t>
            </a:r>
            <a:endParaRPr lang="ko-KR" altLang="en-US" dirty="0"/>
          </a:p>
          <a:p>
            <a:pPr lvl="1">
              <a:lnSpc>
                <a:spcPct val="90000"/>
              </a:lnSpc>
              <a:defRPr/>
            </a:pPr>
            <a:r>
              <a:rPr lang="ko-KR" altLang="en-US" dirty="0"/>
              <a:t>광역화 </a:t>
            </a:r>
            <a:r>
              <a:rPr lang="ko-KR" altLang="en-US" dirty="0" err="1"/>
              <a:t>형변환</a:t>
            </a:r>
            <a:endParaRPr lang="ko-KR" altLang="en-US" dirty="0"/>
          </a:p>
          <a:p>
            <a:pPr lvl="2">
              <a:lnSpc>
                <a:spcPct val="90000"/>
              </a:lnSpc>
              <a:defRPr/>
            </a:pPr>
            <a:r>
              <a:rPr lang="ko-KR" altLang="en-US" dirty="0"/>
              <a:t>기본형들 사이에서는 실행시간 예외를 발생하지 않음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dirty="0"/>
              <a:t>협소화 </a:t>
            </a:r>
            <a:r>
              <a:rPr lang="ko-KR" altLang="en-US" dirty="0" err="1"/>
              <a:t>형변환</a:t>
            </a:r>
            <a:endParaRPr lang="ko-KR" altLang="en-US" dirty="0"/>
          </a:p>
          <a:p>
            <a:pPr lvl="2">
              <a:lnSpc>
                <a:spcPct val="90000"/>
              </a:lnSpc>
              <a:defRPr/>
            </a:pPr>
            <a:r>
              <a:rPr lang="ko-KR" altLang="en-US" dirty="0"/>
              <a:t>명시적 </a:t>
            </a:r>
            <a:r>
              <a:rPr lang="ko-KR" altLang="en-US" dirty="0" err="1"/>
              <a:t>형변환을</a:t>
            </a:r>
            <a:r>
              <a:rPr lang="ko-KR" altLang="en-US" dirty="0"/>
              <a:t> 하지 않는 경우 컴파일 에러 발생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ko-KR" dirty="0"/>
              <a:t>byte =&gt; char</a:t>
            </a:r>
            <a:br>
              <a:rPr lang="en-US" altLang="ko-KR" dirty="0"/>
            </a:br>
            <a:r>
              <a:rPr lang="en-US" altLang="ko-KR" dirty="0"/>
              <a:t>short =&gt; byte, char</a:t>
            </a:r>
            <a:br>
              <a:rPr lang="en-US" altLang="ko-KR" dirty="0"/>
            </a:br>
            <a:r>
              <a:rPr lang="en-US" altLang="ko-KR" dirty="0" err="1"/>
              <a:t>char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=&gt; byte, short</a:t>
            </a:r>
            <a:br>
              <a:rPr lang="en-US" altLang="ko-KR" dirty="0">
                <a:sym typeface="Wingdings" pitchFamily="2" charset="2"/>
              </a:rPr>
            </a:br>
            <a:r>
              <a:rPr lang="en-US" altLang="ko-KR" dirty="0" err="1">
                <a:sym typeface="Wingdings" pitchFamily="2" charset="2"/>
              </a:rPr>
              <a:t>int</a:t>
            </a:r>
            <a:r>
              <a:rPr lang="en-US" altLang="ko-KR" dirty="0">
                <a:sym typeface="Wingdings" pitchFamily="2" charset="2"/>
              </a:rPr>
              <a:t> =&gt; byte, short, char</a:t>
            </a:r>
            <a:br>
              <a:rPr lang="en-US" altLang="ko-KR" dirty="0">
                <a:sym typeface="Wingdings" pitchFamily="2" charset="2"/>
              </a:rPr>
            </a:br>
            <a:r>
              <a:rPr lang="en-US" altLang="ko-KR" dirty="0">
                <a:sym typeface="Wingdings" pitchFamily="2" charset="2"/>
              </a:rPr>
              <a:t>long =&gt; byte, short, char, </a:t>
            </a:r>
            <a:r>
              <a:rPr lang="en-US" altLang="ko-KR" dirty="0" err="1">
                <a:sym typeface="Wingdings" pitchFamily="2" charset="2"/>
              </a:rPr>
              <a:t>int</a:t>
            </a:r>
            <a:br>
              <a:rPr lang="en-US" altLang="ko-KR" dirty="0">
                <a:sym typeface="Wingdings" pitchFamily="2" charset="2"/>
              </a:rPr>
            </a:br>
            <a:r>
              <a:rPr lang="en-US" altLang="ko-KR" dirty="0">
                <a:sym typeface="Wingdings" pitchFamily="2" charset="2"/>
              </a:rPr>
              <a:t>float =&gt; byte, short, char, </a:t>
            </a:r>
            <a:r>
              <a:rPr lang="en-US" altLang="ko-KR" dirty="0" err="1">
                <a:sym typeface="Wingdings" pitchFamily="2" charset="2"/>
              </a:rPr>
              <a:t>int</a:t>
            </a:r>
            <a:r>
              <a:rPr lang="en-US" altLang="ko-KR" dirty="0">
                <a:sym typeface="Wingdings" pitchFamily="2" charset="2"/>
              </a:rPr>
              <a:t>, long</a:t>
            </a:r>
            <a:br>
              <a:rPr lang="en-US" altLang="ko-KR" dirty="0">
                <a:sym typeface="Wingdings" pitchFamily="2" charset="2"/>
              </a:rPr>
            </a:br>
            <a:r>
              <a:rPr lang="en-US" altLang="ko-KR" dirty="0">
                <a:sym typeface="Wingdings" pitchFamily="2" charset="2"/>
              </a:rPr>
              <a:t>double =&gt; byte, short, char, </a:t>
            </a:r>
            <a:r>
              <a:rPr lang="en-US" altLang="ko-KR" dirty="0" err="1">
                <a:sym typeface="Wingdings" pitchFamily="2" charset="2"/>
              </a:rPr>
              <a:t>int</a:t>
            </a:r>
            <a:r>
              <a:rPr lang="en-US" altLang="ko-KR" dirty="0">
                <a:sym typeface="Wingdings" pitchFamily="2" charset="2"/>
              </a:rPr>
              <a:t>, long, float</a:t>
            </a:r>
            <a:endParaRPr lang="en-US" altLang="ko-KR" dirty="0"/>
          </a:p>
        </p:txBody>
      </p:sp>
      <p:sp>
        <p:nvSpPr>
          <p:cNvPr id="53252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CD3049-A552-4CBE-9F68-94212FE20979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024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altLang="ko-KR" b="1" smtClean="0"/>
              <a:pPr/>
              <a:t>37</a:t>
            </a:fld>
            <a:endParaRPr lang="en-US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</p:nvPr>
        </p:nvGraphicFramePr>
        <p:xfrm>
          <a:off x="2222984" y="1268760"/>
          <a:ext cx="7746032" cy="370058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173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6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8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92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92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20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to</a:t>
                      </a:r>
                    </a:p>
                    <a:p>
                      <a:pPr algn="l"/>
                      <a:r>
                        <a:rPr lang="en-US" dirty="0">
                          <a:effectLst/>
                        </a:rPr>
                        <a:t>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double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18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위로 굽은 화살표 5"/>
          <p:cNvSpPr/>
          <p:nvPr/>
        </p:nvSpPr>
        <p:spPr>
          <a:xfrm>
            <a:off x="3287688" y="1890542"/>
            <a:ext cx="792088" cy="31432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85070" y="4941169"/>
            <a:ext cx="53862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 : allow an implicit type conversion</a:t>
            </a:r>
          </a:p>
          <a:p>
            <a:r>
              <a:rPr lang="en-US" altLang="ko-KR" dirty="0"/>
              <a:t>E : allow an explicit type conversion</a:t>
            </a:r>
          </a:p>
          <a:p>
            <a:r>
              <a:rPr lang="en-US" altLang="ko-KR" dirty="0"/>
              <a:t>T : allow an explicit type conversion but lose a precision</a:t>
            </a:r>
          </a:p>
          <a:p>
            <a:r>
              <a:rPr lang="en-US" altLang="ko-KR" dirty="0"/>
              <a:t>N : disallow a type conversion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207568" y="1268760"/>
            <a:ext cx="1224136" cy="72008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498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자료형</a:t>
            </a:r>
            <a:r>
              <a:rPr lang="en-US" altLang="ko-KR" dirty="0"/>
              <a:t>(Data Type)</a:t>
            </a:r>
            <a:r>
              <a:rPr lang="ko-KR" altLang="en-US" dirty="0"/>
              <a:t>의 정의와 종류에 대하여 설명하고</a:t>
            </a:r>
            <a:r>
              <a:rPr lang="en-US" altLang="ko-KR" dirty="0"/>
              <a:t>, </a:t>
            </a:r>
            <a:r>
              <a:rPr lang="ko-KR" altLang="en-US" dirty="0"/>
              <a:t>활용할 수 있다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기본형</a:t>
            </a:r>
            <a:r>
              <a:rPr lang="en-US" altLang="ko-KR" dirty="0"/>
              <a:t>, </a:t>
            </a:r>
            <a:r>
              <a:rPr lang="ko-KR" altLang="en-US" dirty="0" err="1"/>
              <a:t>참조형</a:t>
            </a:r>
            <a:r>
              <a:rPr lang="en-US" altLang="ko-KR" dirty="0"/>
              <a:t>, </a:t>
            </a:r>
            <a:r>
              <a:rPr lang="ko-KR" altLang="en-US" dirty="0" err="1"/>
              <a:t>랩퍼</a:t>
            </a:r>
            <a:r>
              <a:rPr lang="ko-KR" altLang="en-US" dirty="0"/>
              <a:t> 클래스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기본형 </a:t>
            </a:r>
            <a:r>
              <a:rPr lang="ko-KR" altLang="en-US" dirty="0" err="1"/>
              <a:t>형변환에</a:t>
            </a:r>
            <a:r>
              <a:rPr lang="ko-KR" altLang="en-US" dirty="0"/>
              <a:t> 대하여 수행할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5529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후 기대효과</a:t>
            </a:r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ABAB08-C5F1-4FE7-974F-DFCAAFDFC069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5273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질문들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자료구조란 무엇인가</a:t>
            </a:r>
            <a:r>
              <a:rPr lang="en-US" altLang="ko-KR" dirty="0"/>
              <a:t>?</a:t>
            </a:r>
          </a:p>
          <a:p>
            <a:pPr>
              <a:defRPr/>
            </a:pPr>
            <a:r>
              <a:rPr lang="ko-KR" altLang="en-US" dirty="0"/>
              <a:t>변수를 선언할 수 있는가</a:t>
            </a:r>
            <a:r>
              <a:rPr lang="en-US" altLang="ko-KR" dirty="0"/>
              <a:t>?</a:t>
            </a:r>
          </a:p>
          <a:p>
            <a:pPr>
              <a:defRPr/>
            </a:pPr>
            <a:r>
              <a:rPr lang="ko-KR" altLang="en-US" dirty="0" err="1"/>
              <a:t>식별자와</a:t>
            </a:r>
            <a:r>
              <a:rPr lang="ko-KR" altLang="en-US" dirty="0"/>
              <a:t> 변수의 관계에 대하여 설명할 수 있는가</a:t>
            </a:r>
            <a:r>
              <a:rPr lang="en-US" altLang="ko-KR" dirty="0"/>
              <a:t>?</a:t>
            </a:r>
          </a:p>
          <a:p>
            <a:pPr>
              <a:defRPr/>
            </a:pPr>
            <a:r>
              <a:rPr lang="ko-KR" altLang="en-US" dirty="0"/>
              <a:t>변수와 상수 변수의 어떻게 다른가</a:t>
            </a:r>
            <a:r>
              <a:rPr lang="en-US" altLang="ko-KR" dirty="0"/>
              <a:t>?</a:t>
            </a:r>
          </a:p>
          <a:p>
            <a:pPr>
              <a:defRPr/>
            </a:pPr>
            <a:r>
              <a:rPr lang="ko-KR" altLang="en-US" dirty="0"/>
              <a:t>상수 변수와 </a:t>
            </a:r>
            <a:r>
              <a:rPr lang="ko-KR" altLang="en-US" dirty="0" err="1"/>
              <a:t>리터럴은</a:t>
            </a:r>
            <a:r>
              <a:rPr lang="ko-KR" altLang="en-US" dirty="0"/>
              <a:t> 어떻게 다른가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632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F5650A-EEC5-4166-9001-613EB5713770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36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/>
              <a:t>배경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자료들은 크기나 형태가 동일할 수 없기 때문에 효율적으로 다루기 위해서는 자료의 구조나 자료에 적용되는 연산 등을 고려해서 처리되어야 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자료를 정확하게 다루기 위해서는 자료의 사용 의도를 컴파일러 또는 인터프리터에게 알려주어야 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/>
              <a:t>정의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처리하고 저장하고자 하는 자료의 형태를 나타내거나 사용 의도를 지정하는 프로그래밍 요소</a:t>
            </a:r>
            <a:r>
              <a:rPr lang="en-US" altLang="ko-KR" dirty="0"/>
              <a:t>(</a:t>
            </a:r>
            <a:r>
              <a:rPr lang="ko-KR" altLang="en-US" dirty="0" err="1"/>
              <a:t>예약어</a:t>
            </a:r>
            <a:r>
              <a:rPr lang="ko-KR" altLang="en-US" dirty="0"/>
              <a:t> 또는 </a:t>
            </a:r>
            <a:r>
              <a:rPr lang="ko-KR" altLang="en-US" dirty="0" err="1"/>
              <a:t>식별자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자료의 구조와 개념</a:t>
            </a:r>
            <a:r>
              <a:rPr lang="en-US" altLang="ko-KR" dirty="0"/>
              <a:t>, </a:t>
            </a:r>
            <a:r>
              <a:rPr lang="ko-KR" altLang="en-US" dirty="0"/>
              <a:t>가질 수 있는 값</a:t>
            </a:r>
            <a:r>
              <a:rPr lang="en-US" altLang="ko-KR" dirty="0"/>
              <a:t>, </a:t>
            </a:r>
            <a:r>
              <a:rPr lang="ko-KR" altLang="en-US" dirty="0"/>
              <a:t>그리고 행할 수 있는 연산 등을 정의한 프로그래밍 요소</a:t>
            </a:r>
            <a:endParaRPr lang="en-US" altLang="ko-KR" dirty="0"/>
          </a:p>
          <a:p>
            <a:pPr>
              <a:lnSpc>
                <a:spcPct val="120000"/>
              </a:lnSpc>
              <a:defRPr/>
            </a:pPr>
            <a:endParaRPr lang="ko-KR" altLang="en-US" dirty="0"/>
          </a:p>
        </p:txBody>
      </p:sp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</a:t>
            </a:r>
            <a:r>
              <a:rPr lang="en-US" altLang="ko-KR"/>
              <a:t>(Data Type)</a:t>
            </a:r>
            <a:endParaRPr lang="ko-KR" altLang="en-US"/>
          </a:p>
        </p:txBody>
      </p:sp>
      <p:sp>
        <p:nvSpPr>
          <p:cNvPr id="1638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7649A9-50AF-40FA-9175-B5B158E68E5C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15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종류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(primitive data type) </a:t>
            </a:r>
          </a:p>
          <a:p>
            <a:pPr lvl="2">
              <a:defRPr/>
            </a:pPr>
            <a:r>
              <a:rPr lang="ko-KR" altLang="en-US" dirty="0"/>
              <a:t>효율적인 프로그래밍을 위해서는 사용 빈도가 높은 자료들을 위한 </a:t>
            </a:r>
            <a:r>
              <a:rPr lang="ko-KR" altLang="en-US" dirty="0" err="1"/>
              <a:t>자료형을</a:t>
            </a:r>
            <a:r>
              <a:rPr lang="ko-KR" altLang="en-US" dirty="0"/>
              <a:t> 프로그래밍 언어 시스템에서 기본적으로 제공하는 것이 바람직하다</a:t>
            </a:r>
            <a:r>
              <a:rPr lang="en-US" altLang="ko-KR" dirty="0"/>
              <a:t>. </a:t>
            </a:r>
          </a:p>
          <a:p>
            <a:pPr lvl="2">
              <a:defRPr/>
            </a:pPr>
            <a:r>
              <a:rPr lang="ko-KR" altLang="en-US" dirty="0"/>
              <a:t>프로그래밍 언어가 기본적으로 제공하는 </a:t>
            </a:r>
            <a:r>
              <a:rPr lang="ko-KR" altLang="en-US" dirty="0" err="1"/>
              <a:t>자료형</a:t>
            </a:r>
            <a:r>
              <a:rPr lang="en-US" altLang="ko-KR" dirty="0"/>
              <a:t>, </a:t>
            </a:r>
            <a:r>
              <a:rPr lang="ko-KR" altLang="en-US" dirty="0"/>
              <a:t>즉 시스템 정의 </a:t>
            </a:r>
            <a:r>
              <a:rPr lang="ko-KR" altLang="en-US" dirty="0" err="1"/>
              <a:t>자료형을</a:t>
            </a:r>
            <a:r>
              <a:rPr lang="ko-KR" altLang="en-US" dirty="0"/>
              <a:t> 의미한다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ko-KR" altLang="en-US" dirty="0" err="1"/>
              <a:t>숫자형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정수형</a:t>
            </a:r>
            <a:r>
              <a:rPr lang="en-US" altLang="ko-KR" dirty="0"/>
              <a:t>, </a:t>
            </a:r>
            <a:r>
              <a:rPr lang="ko-KR" altLang="en-US" dirty="0" err="1"/>
              <a:t>실수형</a:t>
            </a:r>
            <a:r>
              <a:rPr lang="en-US" altLang="ko-KR" dirty="0"/>
              <a:t>), </a:t>
            </a:r>
            <a:r>
              <a:rPr lang="ko-KR" altLang="en-US" dirty="0"/>
              <a:t>문자형</a:t>
            </a:r>
            <a:r>
              <a:rPr lang="en-US" altLang="ko-KR" dirty="0"/>
              <a:t>, </a:t>
            </a:r>
            <a:r>
              <a:rPr lang="ko-KR" altLang="en-US" dirty="0"/>
              <a:t>논리형</a:t>
            </a:r>
          </a:p>
          <a:p>
            <a:pPr lvl="1">
              <a:defRPr/>
            </a:pPr>
            <a:r>
              <a:rPr lang="ko-KR" altLang="en-US" dirty="0"/>
              <a:t>객체 </a:t>
            </a:r>
            <a:r>
              <a:rPr lang="ko-KR" altLang="en-US" dirty="0" err="1"/>
              <a:t>참조형</a:t>
            </a:r>
            <a:r>
              <a:rPr lang="en-US" altLang="ko-KR" dirty="0"/>
              <a:t>(object reference type) </a:t>
            </a:r>
          </a:p>
          <a:p>
            <a:pPr lvl="2">
              <a:defRPr/>
            </a:pPr>
            <a:r>
              <a:rPr lang="ko-KR" altLang="en-US" dirty="0"/>
              <a:t>특별한 목적으로 기본 </a:t>
            </a:r>
            <a:r>
              <a:rPr lang="ko-KR" altLang="en-US" dirty="0" err="1"/>
              <a:t>자료형을</a:t>
            </a:r>
            <a:r>
              <a:rPr lang="ko-KR" altLang="en-US" dirty="0"/>
              <a:t> 활용하여 정의한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2">
              <a:defRPr/>
            </a:pPr>
            <a:r>
              <a:rPr lang="ko-KR" altLang="en-US" dirty="0" err="1"/>
              <a:t>배열형</a:t>
            </a:r>
            <a:r>
              <a:rPr lang="en-US" altLang="ko-KR" dirty="0"/>
              <a:t>, </a:t>
            </a:r>
            <a:r>
              <a:rPr lang="ko-KR" altLang="en-US" dirty="0" err="1"/>
              <a:t>클래스형</a:t>
            </a:r>
            <a:r>
              <a:rPr lang="en-US" altLang="ko-KR" dirty="0"/>
              <a:t>, </a:t>
            </a:r>
            <a:r>
              <a:rPr lang="ko-KR" altLang="en-US" dirty="0" err="1"/>
              <a:t>인터페이스형</a:t>
            </a:r>
            <a:r>
              <a:rPr lang="en-US" altLang="ko-KR" dirty="0"/>
              <a:t>, </a:t>
            </a:r>
            <a:r>
              <a:rPr lang="ko-KR" altLang="en-US" dirty="0" err="1"/>
              <a:t>열거형</a:t>
            </a:r>
            <a:endParaRPr lang="ko-KR" altLang="en-US" dirty="0"/>
          </a:p>
        </p:txBody>
      </p:sp>
      <p:sp>
        <p:nvSpPr>
          <p:cNvPr id="1741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7D3797-C366-463E-A15D-459059349215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88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주의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기본형 변수는 선언과 동시에 자료를 저장하기 위한 기억 공간이 할당된다</a:t>
            </a:r>
            <a:r>
              <a:rPr lang="en-US" altLang="ko-KR" dirty="0"/>
              <a:t>.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 err="1"/>
              <a:t>참조형</a:t>
            </a:r>
            <a:r>
              <a:rPr lang="ko-KR" altLang="en-US" dirty="0"/>
              <a:t> 변수는 선언할 때 참조하는 객체 자체에 대한 기억공간을 </a:t>
            </a:r>
            <a:r>
              <a:rPr lang="ko-KR" altLang="en-US" dirty="0" err="1"/>
              <a:t>할당받는</a:t>
            </a:r>
            <a:r>
              <a:rPr lang="ko-KR" altLang="en-US" dirty="0"/>
              <a:t> 것이 아닌 </a:t>
            </a:r>
            <a:r>
              <a:rPr lang="ko-KR" altLang="en-US" dirty="0" err="1"/>
              <a:t>참조형</a:t>
            </a:r>
            <a:r>
              <a:rPr lang="ko-KR" altLang="en-US" dirty="0"/>
              <a:t> 변수를 위한 기억공간만을 </a:t>
            </a:r>
            <a:r>
              <a:rPr lang="ko-KR" altLang="en-US" dirty="0" err="1"/>
              <a:t>할당받는다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9BD1ED-844E-4339-870C-DF90654F6552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53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63" y="549275"/>
            <a:ext cx="8096250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7CD518-B43B-4BA8-8D2A-E340761F7AD0}" type="slidenum">
              <a:rPr lang="ko-KR" altLang="en-US" sz="1400">
                <a:solidFill>
                  <a:srgbClr val="DCE6F2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400">
              <a:solidFill>
                <a:srgbClr val="DCE6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1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기본형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정수형</a:t>
            </a:r>
          </a:p>
          <a:p>
            <a:pPr lvl="1">
              <a:defRPr/>
            </a:pPr>
            <a:r>
              <a:rPr lang="en-US" altLang="ko-KR" dirty="0"/>
              <a:t>2</a:t>
            </a:r>
            <a:r>
              <a:rPr lang="en-US" altLang="ko-KR" dirty="0">
                <a:latin typeface="Arial" pitchFamily="34" charset="0"/>
              </a:rPr>
              <a:t>’</a:t>
            </a:r>
            <a:r>
              <a:rPr lang="ko-KR" altLang="en-US" dirty="0"/>
              <a:t>의 보수를 사용함</a:t>
            </a:r>
          </a:p>
          <a:p>
            <a:pPr lvl="1">
              <a:defRPr/>
            </a:pPr>
            <a:r>
              <a:rPr lang="ko-KR" altLang="en-US" dirty="0"/>
              <a:t>자료형의 크기가 고정되어 있음 </a:t>
            </a:r>
            <a:r>
              <a:rPr lang="en-US" altLang="ko-KR" dirty="0"/>
              <a:t>: </a:t>
            </a:r>
            <a:r>
              <a:rPr lang="ko-KR" altLang="en-US" dirty="0"/>
              <a:t>기계 독립성</a:t>
            </a:r>
          </a:p>
        </p:txBody>
      </p:sp>
      <p:graphicFrame>
        <p:nvGraphicFramePr>
          <p:cNvPr id="75813" name="Group 37"/>
          <p:cNvGraphicFramePr>
            <a:graphicFrameLocks noGrp="1"/>
          </p:cNvGraphicFramePr>
          <p:nvPr>
            <p:ph sz="half" idx="4294967295"/>
          </p:nvPr>
        </p:nvGraphicFramePr>
        <p:xfrm>
          <a:off x="2351088" y="3213101"/>
          <a:ext cx="7489328" cy="2444751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946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1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8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00A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유형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0354C"/>
                        </a:solidFill>
                        <a:effectLst/>
                        <a:latin typeface="맑은 고딕" panose="020B0503020000020004" pitchFamily="50" charset="-127"/>
                        <a:ea typeface="나눔고딕" panose="020D060400000000000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00A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크기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0354C"/>
                        </a:solidFill>
                        <a:effectLst/>
                        <a:latin typeface="맑은 고딕" panose="020B0503020000020004" pitchFamily="50" charset="-127"/>
                        <a:ea typeface="나눔고딕" panose="020D060400000000000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00A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최소값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0354C"/>
                        </a:solidFill>
                        <a:effectLst/>
                        <a:latin typeface="맑은 고딕" panose="020B0503020000020004" pitchFamily="50" charset="-127"/>
                        <a:ea typeface="나눔고딕" panose="020D060400000000000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00A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최대값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0354C"/>
                        </a:solidFill>
                        <a:effectLst/>
                        <a:latin typeface="맑은 고딕" panose="020B0503020000020004" pitchFamily="50" charset="-127"/>
                        <a:ea typeface="나눔고딕" panose="020D060400000000000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00A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byte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30354C"/>
                        </a:solidFill>
                        <a:effectLst/>
                        <a:latin typeface="맑은 고딕" panose="020B0503020000020004" pitchFamily="50" charset="-127"/>
                        <a:ea typeface="나눔고딕" panose="020D060400000000000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00A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 bit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0354C"/>
                        </a:solidFill>
                        <a:effectLst/>
                        <a:latin typeface="맑은 고딕" panose="020B0503020000020004" pitchFamily="50" charset="-127"/>
                        <a:ea typeface="나눔고딕" panose="020D060400000000000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00A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-128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0354C"/>
                        </a:solidFill>
                        <a:effectLst/>
                        <a:latin typeface="맑은 고딕" panose="020B0503020000020004" pitchFamily="50" charset="-127"/>
                        <a:ea typeface="나눔고딕" panose="020D060400000000000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00A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127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30354C"/>
                        </a:solidFill>
                        <a:effectLst/>
                        <a:latin typeface="맑은 고딕" panose="020B0503020000020004" pitchFamily="50" charset="-127"/>
                        <a:ea typeface="나눔고딕" panose="020D060400000000000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00A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short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30354C"/>
                        </a:solidFill>
                        <a:effectLst/>
                        <a:latin typeface="맑은 고딕" panose="020B0503020000020004" pitchFamily="50" charset="-127"/>
                        <a:ea typeface="나눔고딕" panose="020D060400000000000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00A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16 bit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30354C"/>
                        </a:solidFill>
                        <a:effectLst/>
                        <a:latin typeface="맑은 고딕" panose="020B0503020000020004" pitchFamily="50" charset="-127"/>
                        <a:ea typeface="나눔고딕" panose="020D060400000000000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00A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-32768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0354C"/>
                        </a:solidFill>
                        <a:effectLst/>
                        <a:latin typeface="맑은 고딕" panose="020B0503020000020004" pitchFamily="50" charset="-127"/>
                        <a:ea typeface="나눔고딕" panose="020D060400000000000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00A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32767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0354C"/>
                        </a:solidFill>
                        <a:effectLst/>
                        <a:latin typeface="맑은 고딕" panose="020B0503020000020004" pitchFamily="50" charset="-127"/>
                        <a:ea typeface="나눔고딕" panose="020D060400000000000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00A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30354C"/>
                        </a:solidFill>
                        <a:effectLst/>
                        <a:latin typeface="맑은 고딕" panose="020B0503020000020004" pitchFamily="50" charset="-127"/>
                        <a:ea typeface="나눔고딕" panose="020D060400000000000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00A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32 bit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30354C"/>
                        </a:solidFill>
                        <a:effectLst/>
                        <a:latin typeface="맑은 고딕" panose="020B0503020000020004" pitchFamily="50" charset="-127"/>
                        <a:ea typeface="나눔고딕" panose="020D060400000000000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00A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-2147483648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0354C"/>
                        </a:solidFill>
                        <a:effectLst/>
                        <a:latin typeface="맑은 고딕" panose="020B0503020000020004" pitchFamily="50" charset="-127"/>
                        <a:ea typeface="나눔고딕" panose="020D060400000000000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00A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2147483647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0354C"/>
                        </a:solidFill>
                        <a:effectLst/>
                        <a:latin typeface="맑은 고딕" panose="020B0503020000020004" pitchFamily="50" charset="-127"/>
                        <a:ea typeface="나눔고딕" panose="020D060400000000000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00A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long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30354C"/>
                        </a:solidFill>
                        <a:effectLst/>
                        <a:latin typeface="맑은 고딕" panose="020B0503020000020004" pitchFamily="50" charset="-127"/>
                        <a:ea typeface="나눔고딕" panose="020D060400000000000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00A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64 bit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30354C"/>
                        </a:solidFill>
                        <a:effectLst/>
                        <a:latin typeface="맑은 고딕" panose="020B0503020000020004" pitchFamily="50" charset="-127"/>
                        <a:ea typeface="나눔고딕" panose="020D060400000000000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00A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-9223372036854775808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0354C"/>
                        </a:solidFill>
                        <a:effectLst/>
                        <a:latin typeface="맑은 고딕" panose="020B0503020000020004" pitchFamily="50" charset="-127"/>
                        <a:ea typeface="나눔고딕" panose="020D060400000000000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000A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9223372036854775807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0354C"/>
                        </a:solidFill>
                        <a:effectLst/>
                        <a:latin typeface="맑은 고딕" panose="020B0503020000020004" pitchFamily="50" charset="-127"/>
                        <a:ea typeface="나눔고딕" panose="020D060400000000000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1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A4A007-8C5B-4B7D-AA5E-D31F0BB50AD7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9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IntegerType.java</a:t>
            </a:r>
            <a:endParaRPr lang="ko-KR" altLang="en-US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442F86-CE53-4469-A4E6-CE977E0B9575}" type="slidenum">
              <a:rPr lang="ko-KR" altLang="en-US" sz="140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defTabSz="457200">
              <a:buNone/>
              <a:defRPr/>
            </a:pPr>
            <a:r>
              <a:rPr lang="en-US" altLang="ko-KR" sz="2000" b="0" dirty="0"/>
              <a:t>public class </a:t>
            </a:r>
            <a:r>
              <a:rPr lang="en-US" altLang="ko-KR" sz="2000" b="0" dirty="0" err="1"/>
              <a:t>IntegerType</a:t>
            </a:r>
            <a:r>
              <a:rPr lang="en-US" altLang="ko-KR" sz="2000" b="0" dirty="0"/>
              <a:t> {</a:t>
            </a:r>
          </a:p>
          <a:p>
            <a:pPr marL="0" indent="0" defTabSz="457200">
              <a:buNone/>
              <a:defRPr/>
            </a:pPr>
            <a:r>
              <a:rPr lang="en-US" altLang="ko-KR" sz="2000" b="0" dirty="0"/>
              <a:t>	public static void main(String[] </a:t>
            </a:r>
            <a:r>
              <a:rPr lang="en-US" altLang="ko-KR" sz="2000" b="0" dirty="0" err="1"/>
              <a:t>args</a:t>
            </a:r>
            <a:r>
              <a:rPr lang="en-US" altLang="ko-KR" sz="2000" b="0" dirty="0"/>
              <a:t>) {</a:t>
            </a:r>
          </a:p>
          <a:p>
            <a:pPr marL="0" indent="0" defTabSz="457200">
              <a:buNone/>
              <a:defRPr/>
            </a:pPr>
            <a:r>
              <a:rPr lang="en-US" altLang="ko-KR" sz="2000" b="0" dirty="0"/>
              <a:t>		</a:t>
            </a:r>
            <a:r>
              <a:rPr lang="en-US" altLang="ko-KR" sz="2000" b="0" dirty="0" err="1"/>
              <a:t>int</a:t>
            </a:r>
            <a:r>
              <a:rPr lang="en-US" altLang="ko-KR" sz="2000" b="0" dirty="0"/>
              <a:t> </a:t>
            </a:r>
            <a:r>
              <a:rPr lang="en-US" altLang="ko-KR" sz="2000" b="0" dirty="0" err="1"/>
              <a:t>intVar</a:t>
            </a:r>
            <a:r>
              <a:rPr lang="en-US" altLang="ko-KR" sz="2000" b="0" dirty="0"/>
              <a:t> = 1000000;</a:t>
            </a:r>
          </a:p>
          <a:p>
            <a:pPr marL="0" indent="0" defTabSz="457200">
              <a:buNone/>
              <a:defRPr/>
            </a:pPr>
            <a:r>
              <a:rPr lang="en-US" altLang="ko-KR" sz="2000" b="0" dirty="0"/>
              <a:t>		long </a:t>
            </a:r>
            <a:r>
              <a:rPr lang="en-US" altLang="ko-KR" sz="2000" b="0" dirty="0" err="1"/>
              <a:t>longVar</a:t>
            </a:r>
            <a:r>
              <a:rPr lang="en-US" altLang="ko-KR" sz="2000" b="0" dirty="0"/>
              <a:t> = </a:t>
            </a:r>
            <a:r>
              <a:rPr lang="en-US" altLang="ko-KR" sz="2000" b="0" dirty="0" err="1"/>
              <a:t>intVar</a:t>
            </a:r>
            <a:r>
              <a:rPr lang="en-US" altLang="ko-KR" sz="2000" b="0" dirty="0"/>
              <a:t>;</a:t>
            </a:r>
          </a:p>
          <a:p>
            <a:pPr marL="0" indent="0" defTabSz="457200">
              <a:buNone/>
              <a:defRPr/>
            </a:pPr>
            <a:r>
              <a:rPr lang="en-US" altLang="ko-KR" sz="2000" b="0" dirty="0"/>
              <a:t>		</a:t>
            </a:r>
          </a:p>
          <a:p>
            <a:pPr marL="0" indent="0" defTabSz="457200">
              <a:buNone/>
              <a:defRPr/>
            </a:pPr>
            <a:r>
              <a:rPr lang="en-US" altLang="ko-KR" sz="2000" b="0" dirty="0"/>
              <a:t>		</a:t>
            </a:r>
            <a:r>
              <a:rPr lang="en-US" altLang="ko-KR" sz="2000" b="0" dirty="0" err="1"/>
              <a:t>System.out.println</a:t>
            </a:r>
            <a:r>
              <a:rPr lang="en-US" altLang="ko-KR" sz="2000" b="0" dirty="0"/>
              <a:t>(</a:t>
            </a:r>
            <a:r>
              <a:rPr lang="en-US" altLang="ko-KR" sz="2000" b="0" dirty="0" err="1"/>
              <a:t>intVar</a:t>
            </a:r>
            <a:r>
              <a:rPr lang="en-US" altLang="ko-KR" sz="2000" b="0" dirty="0"/>
              <a:t> * </a:t>
            </a:r>
            <a:r>
              <a:rPr lang="en-US" altLang="ko-KR" sz="2000" b="0" dirty="0" err="1"/>
              <a:t>intVar</a:t>
            </a:r>
            <a:r>
              <a:rPr lang="en-US" altLang="ko-KR" sz="2000" b="0" dirty="0"/>
              <a:t>);</a:t>
            </a:r>
          </a:p>
          <a:p>
            <a:pPr marL="0" indent="0" defTabSz="457200">
              <a:buNone/>
              <a:defRPr/>
            </a:pPr>
            <a:r>
              <a:rPr lang="en-US" altLang="ko-KR" sz="2000" b="0" dirty="0"/>
              <a:t>		</a:t>
            </a:r>
            <a:r>
              <a:rPr lang="en-US" altLang="ko-KR" sz="2000" b="0" dirty="0" err="1"/>
              <a:t>System.out.println</a:t>
            </a:r>
            <a:r>
              <a:rPr lang="en-US" altLang="ko-KR" sz="2000" b="0" dirty="0"/>
              <a:t>(</a:t>
            </a:r>
            <a:r>
              <a:rPr lang="en-US" altLang="ko-KR" sz="2000" b="0" dirty="0" err="1"/>
              <a:t>longVar</a:t>
            </a:r>
            <a:r>
              <a:rPr lang="en-US" altLang="ko-KR" sz="2000" b="0" dirty="0"/>
              <a:t> * </a:t>
            </a:r>
            <a:r>
              <a:rPr lang="en-US" altLang="ko-KR" sz="2000" b="0" dirty="0" err="1"/>
              <a:t>intVar</a:t>
            </a:r>
            <a:r>
              <a:rPr lang="en-US" altLang="ko-KR" sz="2000" b="0" dirty="0"/>
              <a:t>);		</a:t>
            </a:r>
          </a:p>
          <a:p>
            <a:pPr marL="0" indent="0" defTabSz="457200">
              <a:buNone/>
              <a:defRPr/>
            </a:pPr>
            <a:r>
              <a:rPr lang="en-US" altLang="ko-KR" sz="2000" b="0" dirty="0"/>
              <a:t>	}</a:t>
            </a:r>
          </a:p>
          <a:p>
            <a:pPr marL="0" indent="0" defTabSz="457200">
              <a:buNone/>
              <a:defRPr/>
            </a:pPr>
            <a:r>
              <a:rPr lang="en-US" altLang="ko-KR" sz="2000" b="0" dirty="0"/>
              <a:t>}</a:t>
            </a:r>
            <a:endParaRPr lang="ko-KR" alt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4653136"/>
            <a:ext cx="4057650" cy="120015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latinLnBrk="1"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결과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>
              <a:defRPr/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-727379968</a:t>
            </a:r>
          </a:p>
          <a:p>
            <a:pPr latinLnBrk="1"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1000000000000</a:t>
            </a:r>
            <a:endParaRPr lang="ko-KR" altLang="en-US" b="1" dirty="0" err="1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041147"/>
      </p:ext>
    </p:extLst>
  </p:cSld>
  <p:clrMapOvr>
    <a:masterClrMapping/>
  </p:clrMapOvr>
</p:sld>
</file>

<file path=ppt/theme/theme1.xml><?xml version="1.0" encoding="utf-8"?>
<a:theme xmlns:a="http://schemas.openxmlformats.org/drawingml/2006/main" name="011강의계획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01-1강의계획</Template>
  <TotalTime>11990</TotalTime>
  <Words>2648</Words>
  <Application>Microsoft Office PowerPoint</Application>
  <PresentationFormat>와이드스크린</PresentationFormat>
  <Paragraphs>589</Paragraphs>
  <Slides>39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D2Coding</vt:lpstr>
      <vt:lpstr>굴림</vt:lpstr>
      <vt:lpstr>나눔고딕</vt:lpstr>
      <vt:lpstr>맑은 고딕</vt:lpstr>
      <vt:lpstr>Arial</vt:lpstr>
      <vt:lpstr>Calibri</vt:lpstr>
      <vt:lpstr>Wingdings</vt:lpstr>
      <vt:lpstr>Wingdings 2</vt:lpstr>
      <vt:lpstr>011강의계획</vt:lpstr>
      <vt:lpstr>자바 프로그램의 구성 요소  자료형 &amp; 형변환</vt:lpstr>
      <vt:lpstr>학습에 앞서</vt:lpstr>
      <vt:lpstr>학습 내용</vt:lpstr>
      <vt:lpstr>자료형(Data Type)</vt:lpstr>
      <vt:lpstr>계속</vt:lpstr>
      <vt:lpstr>계속</vt:lpstr>
      <vt:lpstr>PowerPoint 프레젠테이션</vt:lpstr>
      <vt:lpstr>기본형</vt:lpstr>
      <vt:lpstr>IntegerType.java</vt:lpstr>
      <vt:lpstr>계속</vt:lpstr>
      <vt:lpstr>DoubleToLong.java</vt:lpstr>
      <vt:lpstr>PowerPoint 프레젠테이션</vt:lpstr>
      <vt:lpstr>BigDecimalTest.java</vt:lpstr>
      <vt:lpstr>PrecisionTest.java</vt:lpstr>
      <vt:lpstr>계속</vt:lpstr>
      <vt:lpstr>계속</vt:lpstr>
      <vt:lpstr>참조형(object reference type)</vt:lpstr>
      <vt:lpstr>계속</vt:lpstr>
      <vt:lpstr>계속</vt:lpstr>
      <vt:lpstr>계속</vt:lpstr>
      <vt:lpstr>계속</vt:lpstr>
      <vt:lpstr>계속</vt:lpstr>
      <vt:lpstr>MultiDimArrayTest.java</vt:lpstr>
      <vt:lpstr>Arrays 클래스를 이용한 배열 처리</vt:lpstr>
      <vt:lpstr>ArraysTest.java</vt:lpstr>
      <vt:lpstr>실행결과</vt:lpstr>
      <vt:lpstr>계속</vt:lpstr>
      <vt:lpstr>유효 범위가 다른 변수의 초기화</vt:lpstr>
      <vt:lpstr>ObjectCreationTest.java</vt:lpstr>
      <vt:lpstr>StaticVariableTest.java</vt:lpstr>
      <vt:lpstr>래퍼 클래스(wrapper class)</vt:lpstr>
      <vt:lpstr>계속</vt:lpstr>
      <vt:lpstr>AutoboxUnboxTest.java</vt:lpstr>
      <vt:lpstr>형 변환(Type Conversion)</vt:lpstr>
      <vt:lpstr>형변환 - 기본형 형변환</vt:lpstr>
      <vt:lpstr>계속</vt:lpstr>
      <vt:lpstr>계속</vt:lpstr>
      <vt:lpstr>학습 후 기대효과</vt:lpstr>
      <vt:lpstr>질문들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you eung gu</cp:lastModifiedBy>
  <cp:revision>618</cp:revision>
  <dcterms:created xsi:type="dcterms:W3CDTF">2017-09-15T02:18:23Z</dcterms:created>
  <dcterms:modified xsi:type="dcterms:W3CDTF">2022-03-21T04:48:13Z</dcterms:modified>
</cp:coreProperties>
</file>