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1"/>
  </p:notesMasterIdLst>
  <p:sldIdLst>
    <p:sldId id="256" r:id="rId2"/>
    <p:sldId id="301" r:id="rId3"/>
    <p:sldId id="355" r:id="rId4"/>
    <p:sldId id="306" r:id="rId5"/>
    <p:sldId id="339" r:id="rId6"/>
    <p:sldId id="308" r:id="rId7"/>
    <p:sldId id="342" r:id="rId8"/>
    <p:sldId id="335" r:id="rId9"/>
    <p:sldId id="313" r:id="rId10"/>
    <p:sldId id="344" r:id="rId11"/>
    <p:sldId id="343" r:id="rId12"/>
    <p:sldId id="356" r:id="rId13"/>
    <p:sldId id="345" r:id="rId14"/>
    <p:sldId id="357" r:id="rId15"/>
    <p:sldId id="347" r:id="rId16"/>
    <p:sldId id="316" r:id="rId17"/>
    <p:sldId id="346" r:id="rId18"/>
    <p:sldId id="359" r:id="rId19"/>
    <p:sldId id="352" r:id="rId20"/>
    <p:sldId id="350" r:id="rId21"/>
    <p:sldId id="336" r:id="rId22"/>
    <p:sldId id="338" r:id="rId23"/>
    <p:sldId id="354" r:id="rId24"/>
    <p:sldId id="358" r:id="rId25"/>
    <p:sldId id="320" r:id="rId26"/>
    <p:sldId id="360" r:id="rId27"/>
    <p:sldId id="337" r:id="rId28"/>
    <p:sldId id="340" r:id="rId29"/>
    <p:sldId id="34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1EFE6BC-6502-4B95-9FBC-1902708908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78CCB9D5-EA3C-47DD-A070-B2C4CB0AB9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31B90D70-C173-4AE4-B99E-86FFB7B0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5AD0C03-571F-4FEF-B58A-0EE156BA100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B04EFFF-84D9-42CD-AB48-AD73B67B6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A39CB2A-2AE7-450E-8F9E-B58CB2E64C63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4467D6-7ABA-40B3-A73A-B861888DD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DC6EBA6-A73B-4863-9FC0-7A03118DE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D50482B-5CCC-41EA-B7C6-DD42B3BDA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281BC07-F455-438F-B6F0-84C97DF904E7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890E398-8397-4189-B830-DCAD26DA9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0351590-0353-4AEE-9C1C-F4C129F53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35AEAEE-7403-4E8A-ABDD-4D48F8946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50D7BA7-7945-4DC5-A5C4-C419085D5BB7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90E51D1-8D06-4D0A-9378-49273853E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4711897-DB45-4ECE-B3CB-30DCFFA7D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3E9536E-4779-41EA-8EFA-09C67D810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A3F0F22-8033-49F0-BE48-D5CEE4FDA9BA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28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167B7B5-4ABE-473B-9CA4-49951B3E3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14E3297-C8D1-4364-8DFA-1C0C44D45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690622" y="1353254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>
            <a:extLst>
              <a:ext uri="{FF2B5EF4-FFF2-40B4-BE49-F238E27FC236}">
                <a16:creationId xmlns:a16="http://schemas.microsoft.com/office/drawing/2014/main" id="{DF373535-23B9-4876-9104-3C36FF05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자바 프로그램의 구성 요소 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연산자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823C84B-3012-45EA-9B72-D439DD97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passion.induk.ac.kr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4">
            <a:extLst>
              <a:ext uri="{FF2B5EF4-FFF2-40B4-BE49-F238E27FC236}">
                <a16:creationId xmlns:a16="http://schemas.microsoft.com/office/drawing/2014/main" id="{DA136B36-8C4E-4716-A17D-D31D66C7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OverflowUnderflow.java</a:t>
            </a:r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C7202324-A2E1-459E-B824-97072756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6C4DE-EE62-4759-8399-A46D776DDA8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9EFA54-67F1-4D53-B4FF-5385235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OverflowUnderflow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iValue</a:t>
            </a:r>
            <a:r>
              <a:rPr lang="en-US" altLang="ko-KR" dirty="0"/>
              <a:t> = 1_000_000, </a:t>
            </a:r>
            <a:r>
              <a:rPr lang="en-US" altLang="ko-KR" dirty="0" err="1"/>
              <a:t>iResult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float </a:t>
            </a:r>
            <a:r>
              <a:rPr lang="en-US" altLang="ko-KR" dirty="0" err="1"/>
              <a:t>fResult</a:t>
            </a:r>
            <a:r>
              <a:rPr lang="en-US" altLang="ko-KR" dirty="0"/>
              <a:t> = (float) 1.0 / 1_000_000_000;</a:t>
            </a:r>
          </a:p>
          <a:p>
            <a:pPr defTabSz="360363">
              <a:defRPr/>
            </a:pPr>
            <a:r>
              <a:rPr lang="en-US" altLang="ko-KR" dirty="0"/>
              <a:t>		double </a:t>
            </a:r>
            <a:r>
              <a:rPr lang="en-US" altLang="ko-KR" dirty="0" err="1"/>
              <a:t>dResult</a:t>
            </a:r>
            <a:r>
              <a:rPr lang="en-US" altLang="ko-KR" dirty="0"/>
              <a:t> = 1.0 / 1_000_000_000;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iResult</a:t>
            </a:r>
            <a:r>
              <a:rPr lang="en-US" altLang="ko-KR" dirty="0"/>
              <a:t> = </a:t>
            </a:r>
            <a:r>
              <a:rPr lang="en-US" altLang="ko-KR" dirty="0" err="1"/>
              <a:t>iValue</a:t>
            </a:r>
            <a:r>
              <a:rPr lang="en-US" altLang="ko-KR" dirty="0"/>
              <a:t> * </a:t>
            </a:r>
            <a:r>
              <a:rPr lang="en-US" altLang="ko-KR" dirty="0" err="1"/>
              <a:t>iValue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("overflow : " + </a:t>
            </a:r>
            <a:r>
              <a:rPr lang="en-US" altLang="ko-KR" dirty="0" err="1"/>
              <a:t>iResult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("1.0 / 1_000_000_000");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("float </a:t>
            </a:r>
            <a:r>
              <a:rPr lang="ko-KR" altLang="en-US" dirty="0"/>
              <a:t>형으로 처리시 </a:t>
            </a:r>
            <a:r>
              <a:rPr lang="ko-KR" altLang="en-US" dirty="0" err="1"/>
              <a:t>언더플로우</a:t>
            </a:r>
            <a:r>
              <a:rPr lang="ko-KR" altLang="en-US" dirty="0"/>
              <a:t> </a:t>
            </a:r>
            <a:r>
              <a:rPr lang="en-US" altLang="ko-KR" dirty="0"/>
              <a:t>: " + </a:t>
            </a:r>
            <a:r>
              <a:rPr lang="en-US" altLang="ko-KR" dirty="0" err="1"/>
              <a:t>String.format</a:t>
            </a:r>
            <a:r>
              <a:rPr lang="en-US" altLang="ko-KR" dirty="0"/>
              <a:t>("%.20f", </a:t>
            </a:r>
            <a:r>
              <a:rPr lang="en-US" altLang="ko-KR" dirty="0" err="1"/>
              <a:t>fResult</a:t>
            </a:r>
            <a:r>
              <a:rPr lang="en-US" altLang="ko-KR" dirty="0"/>
              <a:t>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("double </a:t>
            </a:r>
            <a:r>
              <a:rPr lang="ko-KR" altLang="en-US" dirty="0"/>
              <a:t>형으로 처리시 정상 </a:t>
            </a:r>
            <a:r>
              <a:rPr lang="en-US" altLang="ko-KR" dirty="0"/>
              <a:t>: " + </a:t>
            </a:r>
            <a:r>
              <a:rPr lang="en-US" altLang="ko-KR" dirty="0" err="1"/>
              <a:t>String.format</a:t>
            </a:r>
            <a:r>
              <a:rPr lang="en-US" altLang="ko-KR" dirty="0"/>
              <a:t>("%.20f", </a:t>
            </a:r>
            <a:r>
              <a:rPr lang="en-US" altLang="ko-KR" dirty="0" err="1"/>
              <a:t>dResult</a:t>
            </a:r>
            <a:r>
              <a:rPr lang="en-US" altLang="ko-KR" dirty="0"/>
              <a:t>));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39C5-D18E-4FF7-9DC4-BC95F114AFB3}"/>
              </a:ext>
            </a:extLst>
          </p:cNvPr>
          <p:cNvSpPr/>
          <p:nvPr/>
        </p:nvSpPr>
        <p:spPr>
          <a:xfrm>
            <a:off x="2638237" y="5127625"/>
            <a:ext cx="8196262" cy="14779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 : -727379968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 / 1_000_000_000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처리시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0.00000000099999997172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처리시 정상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0.00000000100000000000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4">
            <a:extLst>
              <a:ext uri="{FF2B5EF4-FFF2-40B4-BE49-F238E27FC236}">
                <a16:creationId xmlns:a16="http://schemas.microsoft.com/office/drawing/2014/main" id="{7F36FB86-24DD-4332-9C3C-17883FC0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InfinityTest.java</a:t>
            </a:r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1BD7BA5F-0878-4F73-852B-3EE0D3DA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EC982-B278-43EA-AC47-66277015EF6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4927F-E108-455C-A56D-D2A75329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InfinityTest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argv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    double positive = 123.0, negative = -123.0;</a:t>
            </a:r>
          </a:p>
          <a:p>
            <a:pPr defTabSz="360363">
              <a:defRPr/>
            </a:pPr>
            <a:r>
              <a:rPr lang="en-US" altLang="ko-KR" dirty="0"/>
              <a:t>	    double e = 0;</a:t>
            </a:r>
          </a:p>
          <a:p>
            <a:pPr defTabSz="360363">
              <a:defRPr/>
            </a:pPr>
            <a:r>
              <a:rPr lang="en-US" altLang="ko-KR" dirty="0"/>
              <a:t>	    if (positive / e == </a:t>
            </a:r>
            <a:r>
              <a:rPr lang="en-US" altLang="ko-KR" dirty="0" err="1"/>
              <a:t>Double.POSITIVE_INFINITY</a:t>
            </a:r>
            <a:r>
              <a:rPr lang="en-US" altLang="ko-KR" dirty="0"/>
              <a:t>)</a:t>
            </a:r>
          </a:p>
          <a:p>
            <a:pPr defTabSz="360363">
              <a:defRPr/>
            </a:pPr>
            <a:r>
              <a:rPr lang="en-US" altLang="ko-KR" dirty="0"/>
              <a:t>	    		</a:t>
            </a:r>
            <a:r>
              <a:rPr lang="en-US" altLang="ko-KR" dirty="0" err="1"/>
              <a:t>System.out.println</a:t>
            </a:r>
            <a:r>
              <a:rPr lang="en-US" altLang="ko-KR" dirty="0"/>
              <a:t>(positive + "/" + e + " is POSITIVE_INFINITY");</a:t>
            </a:r>
          </a:p>
          <a:p>
            <a:pPr defTabSz="360363">
              <a:defRPr/>
            </a:pPr>
            <a:r>
              <a:rPr lang="en-US" altLang="ko-KR" dirty="0"/>
              <a:t>	    if (negative / e == </a:t>
            </a:r>
            <a:r>
              <a:rPr lang="en-US" altLang="ko-KR" dirty="0" err="1"/>
              <a:t>Double.NEGATIVE_INFINITY</a:t>
            </a:r>
            <a:r>
              <a:rPr lang="en-US" altLang="ko-KR" dirty="0"/>
              <a:t>)</a:t>
            </a:r>
          </a:p>
          <a:p>
            <a:pPr defTabSz="360363">
              <a:defRPr/>
            </a:pPr>
            <a:r>
              <a:rPr lang="en-US" altLang="ko-KR" dirty="0"/>
              <a:t>		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(negative + "/" + e + " is NEGATIVE_INFINITY");</a:t>
            </a:r>
          </a:p>
          <a:p>
            <a:pPr defTabSz="360363">
              <a:defRPr/>
            </a:pPr>
            <a:r>
              <a:rPr lang="en-US" altLang="ko-KR" dirty="0"/>
              <a:t>	    double s = </a:t>
            </a:r>
            <a:r>
              <a:rPr lang="en-US" altLang="ko-KR" dirty="0" err="1"/>
              <a:t>Math.sqrt</a:t>
            </a:r>
            <a:r>
              <a:rPr lang="en-US" altLang="ko-KR" dirty="0"/>
              <a:t>(-1);</a:t>
            </a:r>
          </a:p>
          <a:p>
            <a:pPr defTabSz="360363">
              <a:defRPr/>
            </a:pPr>
            <a:r>
              <a:rPr lang="en-US" altLang="ko-KR" dirty="0"/>
              <a:t>	    if (</a:t>
            </a:r>
            <a:r>
              <a:rPr lang="en-US" altLang="ko-KR" dirty="0" err="1"/>
              <a:t>Double.isNaN</a:t>
            </a:r>
            <a:r>
              <a:rPr lang="en-US" altLang="ko-KR" dirty="0"/>
              <a:t>(s))</a:t>
            </a:r>
          </a:p>
          <a:p>
            <a:pPr defTabSz="360363">
              <a:defRPr/>
            </a:pPr>
            <a:r>
              <a:rPr lang="en-US" altLang="ko-KR" dirty="0"/>
              <a:t>	    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("sqrt(-1) is Not a Number - </a:t>
            </a:r>
            <a:r>
              <a:rPr lang="en-US" altLang="ko-KR" dirty="0" err="1"/>
              <a:t>Double.isNaN</a:t>
            </a:r>
            <a:r>
              <a:rPr lang="en-US" altLang="ko-KR" dirty="0"/>
              <a:t>()");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pPr defTabSz="360363">
              <a:defRPr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F5F8F2-571F-45BD-8D00-CCC1A557BFD5}"/>
              </a:ext>
            </a:extLst>
          </p:cNvPr>
          <p:cNvSpPr/>
          <p:nvPr/>
        </p:nvSpPr>
        <p:spPr>
          <a:xfrm>
            <a:off x="4733342" y="5112097"/>
            <a:ext cx="5938837" cy="12001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123.0/0.0 is POSITIVE_INFINITY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-123.0/0.0 is NEGATIVE_INFINITY</a:t>
            </a:r>
          </a:p>
          <a:p>
            <a:pPr>
              <a:defRPr/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sqrt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(-1) is Not a Number -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Double.isNaN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제목 4">
            <a:extLst>
              <a:ext uri="{FF2B5EF4-FFF2-40B4-BE49-F238E27FC236}">
                <a16:creationId xmlns:a16="http://schemas.microsoft.com/office/drawing/2014/main" id="{C8736620-4387-4A6D-81C0-C51E400D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BB973-7F43-4F0C-B602-804D8FE5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관계연산자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논리값</a:t>
            </a:r>
            <a:r>
              <a:rPr lang="en-US" altLang="ko-KR" dirty="0"/>
              <a:t>(true, false)</a:t>
            </a:r>
          </a:p>
          <a:p>
            <a:pPr lvl="2">
              <a:defRPr/>
            </a:pPr>
            <a:r>
              <a:rPr lang="ko-KR" altLang="en-US" dirty="0"/>
              <a:t>조건문과 </a:t>
            </a:r>
            <a:r>
              <a:rPr lang="ko-KR" altLang="en-US" dirty="0" err="1"/>
              <a:t>반복문에</a:t>
            </a:r>
            <a:r>
              <a:rPr lang="ko-KR" altLang="en-US" dirty="0"/>
              <a:t> 주로 사용</a:t>
            </a:r>
          </a:p>
          <a:p>
            <a:pPr lvl="2">
              <a:defRPr/>
            </a:pPr>
            <a:r>
              <a:rPr lang="ko-KR" altLang="en-US" dirty="0"/>
              <a:t>좌측이 기준이 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피연산자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비교 대상이 될 수 있는 숫자</a:t>
            </a:r>
            <a:r>
              <a:rPr lang="en-US" altLang="ko-KR" dirty="0"/>
              <a:t>, </a:t>
            </a:r>
            <a:r>
              <a:rPr lang="ko-KR" altLang="en-US" dirty="0"/>
              <a:t>논리값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</a:p>
          <a:p>
            <a:pPr lvl="1">
              <a:defRPr/>
            </a:pPr>
            <a:r>
              <a:rPr lang="ko-KR" altLang="en-US" dirty="0"/>
              <a:t>종류</a:t>
            </a:r>
          </a:p>
          <a:p>
            <a:pPr lvl="2">
              <a:defRPr/>
            </a:pPr>
            <a:r>
              <a:rPr lang="en-US" altLang="ko-KR" dirty="0"/>
              <a:t>&gt;, &gt;=, &lt;, &lt;=, ==(equality), !=(inequality)</a:t>
            </a:r>
          </a:p>
          <a:p>
            <a:pPr lvl="1">
              <a:defRPr/>
            </a:pPr>
            <a:r>
              <a:rPr lang="ko-KR" altLang="en-US" dirty="0"/>
              <a:t>우선순위</a:t>
            </a:r>
          </a:p>
          <a:p>
            <a:pPr lvl="2">
              <a:defRPr/>
            </a:pPr>
            <a:r>
              <a:rPr lang="en-US" altLang="ko-KR" dirty="0"/>
              <a:t>x &gt; y + z</a:t>
            </a:r>
            <a:r>
              <a:rPr lang="ko-KR" altLang="en-US" dirty="0"/>
              <a:t>는 </a:t>
            </a:r>
            <a:r>
              <a:rPr lang="en-US" altLang="ko-KR" dirty="0"/>
              <a:t>x &gt; (y + z)</a:t>
            </a:r>
            <a:r>
              <a:rPr lang="ko-KR" altLang="en-US" dirty="0"/>
              <a:t>와 동일</a:t>
            </a:r>
          </a:p>
          <a:p>
            <a:pPr lvl="2">
              <a:defRPr/>
            </a:pPr>
            <a:r>
              <a:rPr lang="en-US" altLang="ko-KR" dirty="0"/>
              <a:t>x == y &lt; z</a:t>
            </a:r>
            <a:r>
              <a:rPr lang="ko-KR" altLang="en-US" dirty="0"/>
              <a:t>는 </a:t>
            </a:r>
            <a:r>
              <a:rPr lang="en-US" altLang="ko-KR" dirty="0"/>
              <a:t>x == (y &lt; z)</a:t>
            </a:r>
            <a:r>
              <a:rPr lang="ko-KR" altLang="en-US" dirty="0"/>
              <a:t>와 동일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F4D12425-2A8A-46E5-85D8-7846858E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51C89B-C884-4670-9E64-79889A8FA913}" type="slidenum">
              <a:rPr kumimoji="0" lang="ko-KR" altLang="en-US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/>
              <a:t>12</a:t>
            </a:fld>
            <a:endParaRPr kumimoji="0" lang="ko-KR" altLang="en-US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>
            <a:extLst>
              <a:ext uri="{FF2B5EF4-FFF2-40B4-BE49-F238E27FC236}">
                <a16:creationId xmlns:a16="http://schemas.microsoft.com/office/drawing/2014/main" id="{6F9C4011-F3FE-4A34-865D-E8D6565F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RelationalOpTest.java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21A19518-C242-45BB-8316-35014382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763DC-0F85-4314-82D0-DD8A7539993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C187C-D053-4D4F-9A04-7F6B57F2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RelationalOpTest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first = 10, second = 20;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("%d &gt; %d is %b \n", first, second, (first &gt; second));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("%d &gt;= %d is %b \n", first, second, (first &gt;= second));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("%d &lt; %d is %b \n", first, second, (first &lt; second));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("%d &lt;= %d is %b \n", first, second, (first &lt;= second));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("%d == %d is %b \n", first, second, (first == second));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("%d != %d is %b \n", first, second, (first != second));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B0463E-F36A-4F3B-A669-AC641FB6E659}"/>
              </a:ext>
            </a:extLst>
          </p:cNvPr>
          <p:cNvSpPr/>
          <p:nvPr/>
        </p:nvSpPr>
        <p:spPr>
          <a:xfrm>
            <a:off x="8467142" y="4391700"/>
            <a:ext cx="2886658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/>
              <a:t>10 &gt; 20 is false </a:t>
            </a:r>
          </a:p>
          <a:p>
            <a:pPr>
              <a:defRPr/>
            </a:pPr>
            <a:r>
              <a:rPr lang="en-US" altLang="ko-KR" dirty="0"/>
              <a:t>10 &gt;= 20 is false </a:t>
            </a:r>
          </a:p>
          <a:p>
            <a:pPr>
              <a:defRPr/>
            </a:pPr>
            <a:r>
              <a:rPr lang="en-US" altLang="ko-KR" dirty="0"/>
              <a:t>10 &lt; 20 is true </a:t>
            </a:r>
          </a:p>
          <a:p>
            <a:pPr>
              <a:defRPr/>
            </a:pPr>
            <a:r>
              <a:rPr lang="en-US" altLang="ko-KR" dirty="0"/>
              <a:t>10 &lt;= 20 is true </a:t>
            </a:r>
          </a:p>
          <a:p>
            <a:pPr>
              <a:defRPr/>
            </a:pPr>
            <a:r>
              <a:rPr lang="en-US" altLang="ko-KR" dirty="0"/>
              <a:t>10 == 20 is false </a:t>
            </a:r>
          </a:p>
          <a:p>
            <a:pPr>
              <a:defRPr/>
            </a:pPr>
            <a:r>
              <a:rPr lang="en-US" altLang="ko-KR" dirty="0"/>
              <a:t>10 != 20 is true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152F53-952C-40BB-86C9-1C189994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논리연산자</a:t>
            </a:r>
          </a:p>
          <a:p>
            <a:pPr lvl="1">
              <a:defRPr/>
            </a:pPr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논리값</a:t>
            </a:r>
            <a:r>
              <a:rPr lang="en-US" altLang="ko-KR" dirty="0"/>
              <a:t>(true, false)</a:t>
            </a:r>
          </a:p>
          <a:p>
            <a:pPr lvl="1">
              <a:defRPr/>
            </a:pPr>
            <a:r>
              <a:rPr lang="ko-KR" altLang="en-US" dirty="0" err="1"/>
              <a:t>피연산자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논리값</a:t>
            </a:r>
          </a:p>
          <a:p>
            <a:pPr lvl="1">
              <a:defRPr/>
            </a:pPr>
            <a:r>
              <a:rPr lang="ko-KR" altLang="en-US" dirty="0"/>
              <a:t>종류</a:t>
            </a:r>
          </a:p>
          <a:p>
            <a:pPr lvl="2">
              <a:defRPr/>
            </a:pPr>
            <a:r>
              <a:rPr lang="en-US" altLang="ko-KR" dirty="0"/>
              <a:t>&amp;&amp; (</a:t>
            </a:r>
            <a:r>
              <a:rPr lang="ko-KR" altLang="en-US" dirty="0" err="1"/>
              <a:t>둘다</a:t>
            </a:r>
            <a:r>
              <a:rPr lang="ko-KR" altLang="en-US" dirty="0"/>
              <a:t> 만족</a:t>
            </a:r>
            <a:r>
              <a:rPr lang="en-US" altLang="ko-KR" dirty="0"/>
              <a:t>), || (</a:t>
            </a:r>
            <a:r>
              <a:rPr lang="ko-KR" altLang="en-US" dirty="0" err="1"/>
              <a:t>둘중의</a:t>
            </a:r>
            <a:r>
              <a:rPr lang="ko-KR" altLang="en-US" dirty="0"/>
              <a:t> 하나 만족</a:t>
            </a:r>
            <a:r>
              <a:rPr lang="en-US" altLang="ko-KR" dirty="0"/>
              <a:t>), !(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우선순위 </a:t>
            </a:r>
          </a:p>
          <a:p>
            <a:pPr lvl="2">
              <a:defRPr/>
            </a:pPr>
            <a:r>
              <a:rPr lang="en-US" altLang="ko-KR" dirty="0"/>
              <a:t>x == y || x &gt; y &amp;&amp; y &gt; z</a:t>
            </a:r>
            <a:br>
              <a:rPr lang="en-US" altLang="ko-KR" dirty="0"/>
            </a:br>
            <a:r>
              <a:rPr lang="en-US" altLang="ko-KR" dirty="0"/>
              <a:t>    3           1            2</a:t>
            </a:r>
            <a:br>
              <a:rPr lang="en-US" altLang="ko-KR" dirty="0"/>
            </a:br>
            <a:r>
              <a:rPr lang="en-US" altLang="ko-KR" dirty="0"/>
              <a:t>                        4</a:t>
            </a:r>
            <a:br>
              <a:rPr lang="en-US" altLang="ko-KR" dirty="0"/>
            </a:br>
            <a:r>
              <a:rPr lang="en-US" altLang="ko-KR" dirty="0"/>
              <a:t>            5</a:t>
            </a:r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3A08E20B-1EFE-42C6-B748-D23849CD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3071A665-8225-4444-B91C-0790080E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E1A56AF-8F33-409E-8E50-55A0E2E09D43}" type="slidenum">
              <a:rPr kumimoji="0" lang="ko-KR" altLang="en-US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/>
              <a:t>14</a:t>
            </a:fld>
            <a:endParaRPr kumimoji="0" lang="ko-KR" altLang="en-US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4">
            <a:extLst>
              <a:ext uri="{FF2B5EF4-FFF2-40B4-BE49-F238E27FC236}">
                <a16:creationId xmlns:a16="http://schemas.microsoft.com/office/drawing/2014/main" id="{33BB91FF-947B-4406-9B8E-2BDFF3F3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LogicalOpTest.java</a:t>
            </a:r>
            <a:endParaRPr lang="ko-KR" altLang="en-US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4B890E53-30B8-4267-9B50-737E1A34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09585A-D8AC-450A-A4C8-85B05704C19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318CC-543B-415A-B92A-C1CB450E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LogicalOpTest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@</a:t>
            </a:r>
            <a:r>
              <a:rPr lang="en-US" altLang="ko-KR" dirty="0" err="1"/>
              <a:t>SuppressWarnings</a:t>
            </a:r>
            <a:r>
              <a:rPr lang="en-US" altLang="ko-KR" dirty="0"/>
              <a:t>("unused")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&amp;&amp; true : " + (true &amp;&amp; true));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&amp;&amp; false : " + (true &amp;&amp; false));</a:t>
            </a:r>
          </a:p>
          <a:p>
            <a:pPr defTabSz="360363">
              <a:defRPr/>
            </a:pP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// </a:t>
            </a:r>
            <a:r>
              <a:rPr lang="ko-KR" altLang="en-US" dirty="0"/>
              <a:t>논리연산자 뒤의 </a:t>
            </a:r>
            <a:r>
              <a:rPr lang="en-US" altLang="ko-KR" dirty="0"/>
              <a:t>true, false</a:t>
            </a:r>
            <a:r>
              <a:rPr lang="ko-KR" altLang="en-US" dirty="0"/>
              <a:t>는 </a:t>
            </a:r>
            <a:r>
              <a:rPr lang="en-US" altLang="ko-KR" dirty="0"/>
              <a:t>dead code, </a:t>
            </a:r>
            <a:r>
              <a:rPr lang="ko-KR" altLang="en-US" dirty="0"/>
              <a:t>사용하지 않음</a:t>
            </a: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("false &amp;&amp; true : " + (false &amp;&amp; true));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("false &amp;&amp; false  :" + (false &amp;&amp; false));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|| true : " + (true || true));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|| false : " + (true || false));		</a:t>
            </a:r>
          </a:p>
          <a:p>
            <a:pPr defTabSz="360363">
              <a:defRPr/>
            </a:pP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iValue</a:t>
            </a:r>
            <a:r>
              <a:rPr lang="en-US" altLang="ko-KR" dirty="0"/>
              <a:t> = 10;</a:t>
            </a:r>
          </a:p>
          <a:p>
            <a:pPr defTabSz="360363">
              <a:defRPr/>
            </a:pPr>
            <a:r>
              <a:rPr lang="en-US" altLang="ko-KR" dirty="0"/>
              <a:t>		if((</a:t>
            </a:r>
            <a:r>
              <a:rPr lang="en-US" altLang="ko-KR" dirty="0" err="1"/>
              <a:t>iValue</a:t>
            </a:r>
            <a:r>
              <a:rPr lang="en-US" altLang="ko-KR" dirty="0"/>
              <a:t> % 3 == 0) &amp;&amp; (</a:t>
            </a:r>
            <a:r>
              <a:rPr lang="en-US" altLang="ko-KR" dirty="0" err="1"/>
              <a:t>iValue</a:t>
            </a:r>
            <a:r>
              <a:rPr lang="en-US" altLang="ko-KR" dirty="0"/>
              <a:t> % 2 == 0)) {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iValue</a:t>
            </a:r>
            <a:r>
              <a:rPr lang="en-US" altLang="ko-KR" dirty="0"/>
              <a:t> + "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의 배수이고 </a:t>
            </a:r>
            <a:r>
              <a:rPr lang="en-US" altLang="ko-KR" dirty="0"/>
              <a:t>2</a:t>
            </a:r>
            <a:r>
              <a:rPr lang="ko-KR" altLang="en-US" dirty="0"/>
              <a:t>의 배수다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	}</a:t>
            </a:r>
          </a:p>
          <a:p>
            <a:pPr defTabSz="360363">
              <a:defRPr/>
            </a:pPr>
            <a:r>
              <a:rPr lang="en-US" altLang="ko-KR" dirty="0"/>
              <a:t>		if((</a:t>
            </a:r>
            <a:r>
              <a:rPr lang="en-US" altLang="ko-KR" dirty="0" err="1"/>
              <a:t>iValue</a:t>
            </a:r>
            <a:r>
              <a:rPr lang="en-US" altLang="ko-KR" dirty="0"/>
              <a:t> % 5 == 0) &amp;&amp; (</a:t>
            </a:r>
            <a:r>
              <a:rPr lang="en-US" altLang="ko-KR" dirty="0" err="1"/>
              <a:t>iValue</a:t>
            </a:r>
            <a:r>
              <a:rPr lang="en-US" altLang="ko-KR" dirty="0"/>
              <a:t> % 2 == 0))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iValue</a:t>
            </a:r>
            <a:r>
              <a:rPr lang="en-US" altLang="ko-KR" dirty="0"/>
              <a:t> + "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의 배수이고 </a:t>
            </a:r>
            <a:r>
              <a:rPr lang="en-US" altLang="ko-KR" dirty="0"/>
              <a:t>2</a:t>
            </a:r>
            <a:r>
              <a:rPr lang="ko-KR" altLang="en-US" dirty="0"/>
              <a:t>의 배수다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1C2A5-9821-4556-B51C-D40A17E7922A}"/>
              </a:ext>
            </a:extLst>
          </p:cNvPr>
          <p:cNvSpPr/>
          <p:nvPr/>
        </p:nvSpPr>
        <p:spPr>
          <a:xfrm>
            <a:off x="7868402" y="3827294"/>
            <a:ext cx="348539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/>
              <a:t>true &amp;&amp; true : true</a:t>
            </a:r>
          </a:p>
          <a:p>
            <a:pPr>
              <a:defRPr/>
            </a:pPr>
            <a:r>
              <a:rPr lang="en-US" altLang="ko-KR" dirty="0"/>
              <a:t>true &amp;&amp; false : false</a:t>
            </a:r>
          </a:p>
          <a:p>
            <a:pPr>
              <a:defRPr/>
            </a:pPr>
            <a:r>
              <a:rPr lang="en-US" altLang="ko-KR" dirty="0"/>
              <a:t>false &amp;&amp; true : false</a:t>
            </a:r>
          </a:p>
          <a:p>
            <a:pPr>
              <a:defRPr/>
            </a:pPr>
            <a:r>
              <a:rPr lang="en-US" altLang="ko-KR" dirty="0"/>
              <a:t>false &amp;&amp; false  :false</a:t>
            </a:r>
          </a:p>
          <a:p>
            <a:pPr>
              <a:defRPr/>
            </a:pPr>
            <a:r>
              <a:rPr lang="en-US" altLang="ko-KR" dirty="0"/>
              <a:t>true || true : true</a:t>
            </a:r>
          </a:p>
          <a:p>
            <a:pPr>
              <a:defRPr/>
            </a:pPr>
            <a:r>
              <a:rPr lang="en-US" altLang="ko-KR" dirty="0"/>
              <a:t>true || false : true</a:t>
            </a:r>
          </a:p>
          <a:p>
            <a:pPr>
              <a:defRPr/>
            </a:pPr>
            <a:r>
              <a:rPr lang="en-US" altLang="ko-KR" dirty="0"/>
              <a:t>10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의 배수이고 </a:t>
            </a:r>
            <a:r>
              <a:rPr lang="en-US" altLang="ko-KR" dirty="0"/>
              <a:t>2</a:t>
            </a:r>
            <a:r>
              <a:rPr lang="ko-KR" altLang="en-US" dirty="0"/>
              <a:t>의 배수다</a:t>
            </a: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C355E36-9465-43B9-B520-B72D39F38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B7A89C-2450-4F23-A597-E9C42F2DD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/>
              <a:t>증감연산자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정수형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 err="1"/>
              <a:t>피연산자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정수형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ko-KR" altLang="en-US" dirty="0"/>
              <a:t>변수가 아닌 식에서 사용불가</a:t>
            </a:r>
            <a:r>
              <a:rPr lang="en-US" altLang="ko-KR" dirty="0"/>
              <a:t>, </a:t>
            </a:r>
            <a:r>
              <a:rPr lang="ko-KR" altLang="en-US" dirty="0" err="1"/>
              <a:t>실수형에도</a:t>
            </a:r>
            <a:r>
              <a:rPr lang="ko-KR" altLang="en-US" dirty="0"/>
              <a:t> 적용 안 됨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ko-KR" altLang="en-US" dirty="0"/>
              <a:t>잘못된 예</a:t>
            </a:r>
            <a:r>
              <a:rPr lang="en-US" altLang="ko-KR" dirty="0"/>
              <a:t>) (x + y)++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우선순위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x = 1;</a:t>
            </a:r>
            <a:br>
              <a:rPr lang="en-US" altLang="ko-KR" dirty="0"/>
            </a:br>
            <a:r>
              <a:rPr lang="en-US" altLang="ko-KR" dirty="0"/>
              <a:t>y = ++x; // x = 2, y = 2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w = 1;</a:t>
            </a:r>
            <a:br>
              <a:rPr lang="en-US" altLang="ko-KR" dirty="0"/>
            </a:br>
            <a:r>
              <a:rPr lang="en-US" altLang="ko-KR" dirty="0"/>
              <a:t>z =w++; // w = 2, z = 1</a:t>
            </a:r>
          </a:p>
        </p:txBody>
      </p:sp>
      <p:sp>
        <p:nvSpPr>
          <p:cNvPr id="31748" name="슬라이드 번호 개체 틀 2">
            <a:extLst>
              <a:ext uri="{FF2B5EF4-FFF2-40B4-BE49-F238E27FC236}">
                <a16:creationId xmlns:a16="http://schemas.microsoft.com/office/drawing/2014/main" id="{BB6E2E6E-3C7C-4AD3-92E7-F968896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B167E-2C8F-46F1-AEEF-45F07F2EB5C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4">
            <a:extLst>
              <a:ext uri="{FF2B5EF4-FFF2-40B4-BE49-F238E27FC236}">
                <a16:creationId xmlns:a16="http://schemas.microsoft.com/office/drawing/2014/main" id="{61191BE5-FD58-4003-A484-41D1D107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UnaryOpTest.java</a:t>
            </a:r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EDEAC4FE-1372-455D-AB6F-1F1C7054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07A99-A422-4828-BD2A-3BDFCF3C61F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A58EEA-6C4B-4A96-8CA4-5E4F3B82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UnaryOpTest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prefix = 100, postfix = 50;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("++(unary) </a:t>
            </a:r>
            <a:r>
              <a:rPr lang="en-US" altLang="ko-KR" dirty="0" err="1"/>
              <a:t>prev</a:t>
            </a:r>
            <a:r>
              <a:rPr lang="en-US" altLang="ko-KR" dirty="0"/>
              <a:t>: " + ++prefix);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("++(unary) after: " + prefix);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("(unary)++ </a:t>
            </a:r>
            <a:r>
              <a:rPr lang="en-US" altLang="ko-KR" dirty="0" err="1"/>
              <a:t>prev</a:t>
            </a:r>
            <a:r>
              <a:rPr lang="en-US" altLang="ko-KR" dirty="0"/>
              <a:t> : " + postfix++);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("(unary)++ after : " + postfix);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75F9D-F4B8-47A8-A43F-80AC2843F6D7}"/>
              </a:ext>
            </a:extLst>
          </p:cNvPr>
          <p:cNvSpPr/>
          <p:nvPr/>
        </p:nvSpPr>
        <p:spPr>
          <a:xfrm>
            <a:off x="6406732" y="3917617"/>
            <a:ext cx="4572000" cy="1477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++(unary)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101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++(unary) after: 101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(unary)++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50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(unary)++ after : 51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6C286-6A53-4BEC-BDBC-FFB497E4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14CE-252A-443E-B0C1-F67C3825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비트연산자</a:t>
            </a:r>
          </a:p>
          <a:p>
            <a:pPr lvl="1"/>
            <a:r>
              <a:rPr lang="ko-KR" altLang="en-US" dirty="0"/>
              <a:t>비트 단위로 연산 실행</a:t>
            </a:r>
          </a:p>
          <a:p>
            <a:pPr lvl="1"/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정수형</a:t>
            </a:r>
          </a:p>
          <a:p>
            <a:pPr lvl="1"/>
            <a:r>
              <a:rPr lang="ko-KR" altLang="en-US" dirty="0"/>
              <a:t>피연산자 </a:t>
            </a:r>
            <a:r>
              <a:rPr lang="en-US" altLang="ko-KR" dirty="0"/>
              <a:t>: </a:t>
            </a:r>
            <a:r>
              <a:rPr lang="ko-KR" altLang="en-US" dirty="0"/>
              <a:t>정수형</a:t>
            </a:r>
          </a:p>
          <a:p>
            <a:pPr lvl="1"/>
            <a:r>
              <a:rPr lang="ko-KR" altLang="en-US" dirty="0"/>
              <a:t>종류</a:t>
            </a:r>
          </a:p>
          <a:p>
            <a:pPr lvl="2"/>
            <a:r>
              <a:rPr lang="en-US" altLang="ko-KR" dirty="0"/>
              <a:t>~  (1</a:t>
            </a:r>
            <a:r>
              <a:rPr lang="ko-KR" altLang="en-US" dirty="0"/>
              <a:t>의 보수</a:t>
            </a:r>
            <a:r>
              <a:rPr lang="en-US" altLang="ko-KR" dirty="0"/>
              <a:t>), &lt;&lt;,  &gt;&gt;(</a:t>
            </a:r>
            <a:r>
              <a:rPr lang="ko-KR" altLang="en-US" dirty="0"/>
              <a:t>부호로 채움</a:t>
            </a:r>
            <a:r>
              <a:rPr lang="en-US" altLang="ko-KR" dirty="0"/>
              <a:t>),  &gt;&gt;&gt;(</a:t>
            </a:r>
            <a:r>
              <a:rPr lang="ko-KR" altLang="en-US" dirty="0"/>
              <a:t>부호에 무관</a:t>
            </a:r>
            <a:r>
              <a:rPr lang="en-US" altLang="ko-KR" dirty="0"/>
              <a:t>, 0</a:t>
            </a:r>
            <a:r>
              <a:rPr lang="ko-KR" altLang="en-US" dirty="0"/>
              <a:t>으로 채움</a:t>
            </a:r>
            <a:r>
              <a:rPr lang="en-US" altLang="ko-KR" dirty="0"/>
              <a:t>), &amp; (</a:t>
            </a:r>
            <a:r>
              <a:rPr lang="en-US" altLang="ko-KR" dirty="0" err="1"/>
              <a:t>bitand</a:t>
            </a:r>
            <a:r>
              <a:rPr lang="en-US" altLang="ko-KR" dirty="0"/>
              <a:t>), ^(exclusive-or), | (bit or)</a:t>
            </a:r>
          </a:p>
          <a:p>
            <a:pPr lvl="1"/>
            <a:r>
              <a:rPr lang="ko-KR" altLang="en-US" dirty="0"/>
              <a:t>우선순위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~ , &lt;&lt;,  &gt;&gt;,  &gt;&gt;&gt;, &amp;, ^, |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높음 </a:t>
            </a:r>
            <a:r>
              <a:rPr lang="en-US" altLang="ko-KR" dirty="0"/>
              <a:t>-------------------- </a:t>
            </a:r>
            <a:r>
              <a:rPr lang="ko-KR" altLang="en-US" dirty="0"/>
              <a:t>낮음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943C-40DD-444D-9274-659B8C95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3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4">
            <a:extLst>
              <a:ext uri="{FF2B5EF4-FFF2-40B4-BE49-F238E27FC236}">
                <a16:creationId xmlns:a16="http://schemas.microsoft.com/office/drawing/2014/main" id="{4623FA6E-5B94-490F-803B-4E2DFD44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BitwiseOpTest2.java</a:t>
            </a:r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B79D461C-B5D1-4815-8FFD-9B8C0DE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0BA56-16DA-4ECB-8F2E-244EB130F88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73E20-7828-4C63-BA3A-92000AF6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sz="1400" dirty="0"/>
              <a:t>public class BitwiseOpTest2 {</a:t>
            </a:r>
          </a:p>
          <a:p>
            <a:pPr defTabSz="360363">
              <a:defRPr/>
            </a:pPr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		</a:t>
            </a:r>
          </a:p>
          <a:p>
            <a:pPr defTabSz="360363">
              <a:defRPr/>
            </a:pPr>
            <a:r>
              <a:rPr lang="en-US" altLang="ko-KR" sz="1400" dirty="0"/>
              <a:t>		int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 = 20,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 = 0b1100_1100, result; </a:t>
            </a:r>
          </a:p>
          <a:p>
            <a:pPr defTabSz="360363">
              <a:defRPr/>
            </a:pPr>
            <a:r>
              <a:rPr lang="en-US" altLang="ko-KR" sz="1400" dirty="0"/>
              <a:t>                        // 20</a:t>
            </a:r>
            <a:r>
              <a:rPr lang="ko-KR" altLang="en-US" sz="1400" dirty="0"/>
              <a:t>은 </a:t>
            </a:r>
            <a:r>
              <a:rPr lang="en-US" altLang="ko-KR" sz="1400" dirty="0"/>
              <a:t>0b0001_0100</a:t>
            </a:r>
            <a:r>
              <a:rPr lang="ko-KR" altLang="en-US" sz="1400" dirty="0"/>
              <a:t>임</a:t>
            </a:r>
            <a:endParaRPr lang="en-US" altLang="ko-KR" sz="1400" dirty="0"/>
          </a:p>
          <a:p>
            <a:pPr defTabSz="360363">
              <a:defRPr/>
            </a:pPr>
            <a:r>
              <a:rPr lang="en-US" altLang="ko-KR" sz="1400" dirty="0"/>
              <a:t>		result =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;</a:t>
            </a:r>
          </a:p>
          <a:p>
            <a:pPr defTabSz="360363">
              <a:defRPr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System.out.format</a:t>
            </a:r>
            <a:r>
              <a:rPr lang="en-US" altLang="ko-KR" sz="1400" dirty="0"/>
              <a:t>("%d &amp; %d is %d, 0b%s \n",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, result, 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(result));</a:t>
            </a:r>
          </a:p>
          <a:p>
            <a:pPr defTabSz="360363">
              <a:defRPr/>
            </a:pPr>
            <a:r>
              <a:rPr lang="en-US" altLang="ko-KR" sz="1400" dirty="0"/>
              <a:t>		result =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;</a:t>
            </a:r>
          </a:p>
          <a:p>
            <a:pPr defTabSz="360363">
              <a:defRPr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System.out.format</a:t>
            </a:r>
            <a:r>
              <a:rPr lang="en-US" altLang="ko-KR" sz="1400" dirty="0"/>
              <a:t>("%d | %d is %d, 0b%s \n",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, result, 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(result));</a:t>
            </a:r>
          </a:p>
          <a:p>
            <a:pPr defTabSz="360363">
              <a:defRPr/>
            </a:pPr>
            <a:r>
              <a:rPr lang="en-US" altLang="ko-KR" sz="1400" dirty="0"/>
              <a:t>		result =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 ^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;</a:t>
            </a:r>
          </a:p>
          <a:p>
            <a:pPr defTabSz="360363">
              <a:defRPr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System.out.format</a:t>
            </a:r>
            <a:r>
              <a:rPr lang="en-US" altLang="ko-KR" sz="1400" dirty="0"/>
              <a:t>("%d ^ %d is %d, 0b%s \n",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, result, 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(result));</a:t>
            </a:r>
          </a:p>
          <a:p>
            <a:pPr defTabSz="360363">
              <a:defRPr/>
            </a:pPr>
            <a:r>
              <a:rPr lang="en-US" altLang="ko-KR" sz="1400" dirty="0"/>
              <a:t>		result =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 &gt;&gt; 2;</a:t>
            </a:r>
          </a:p>
          <a:p>
            <a:pPr defTabSz="360363">
              <a:defRPr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System.out.format</a:t>
            </a:r>
            <a:r>
              <a:rPr lang="en-US" altLang="ko-KR" sz="1400" dirty="0"/>
              <a:t>("%d &gt;&gt; 2 is %d, 0b%s \n", </a:t>
            </a:r>
            <a:r>
              <a:rPr lang="en-US" altLang="ko-KR" sz="1400" dirty="0" err="1"/>
              <a:t>fv</a:t>
            </a:r>
            <a:r>
              <a:rPr lang="en-US" altLang="ko-KR" sz="1400" dirty="0"/>
              <a:t>, result, 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(result));</a:t>
            </a:r>
          </a:p>
          <a:p>
            <a:pPr defTabSz="360363">
              <a:defRPr/>
            </a:pPr>
            <a:r>
              <a:rPr lang="en-US" altLang="ko-KR" sz="1400" dirty="0"/>
              <a:t>		result =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 &lt;&lt; 3;</a:t>
            </a:r>
          </a:p>
          <a:p>
            <a:pPr defTabSz="360363">
              <a:defRPr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System.out.format</a:t>
            </a:r>
            <a:r>
              <a:rPr lang="en-US" altLang="ko-KR" sz="1400" dirty="0"/>
              <a:t>("%d &lt;&lt; 3 is %d, 0b%s \n", </a:t>
            </a:r>
            <a:r>
              <a:rPr lang="en-US" altLang="ko-KR" sz="1400" dirty="0" err="1"/>
              <a:t>sv</a:t>
            </a:r>
            <a:r>
              <a:rPr lang="en-US" altLang="ko-KR" sz="1400" dirty="0"/>
              <a:t>, result, 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(result));</a:t>
            </a:r>
          </a:p>
          <a:p>
            <a:pPr defTabSz="360363">
              <a:defRPr/>
            </a:pPr>
            <a:r>
              <a:rPr lang="en-US" altLang="ko-KR" sz="1400" dirty="0"/>
              <a:t>	}</a:t>
            </a:r>
          </a:p>
          <a:p>
            <a:pPr defTabSz="360363">
              <a:defRPr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3C6DD-6700-4B29-B857-6485AF4A5ED1}"/>
              </a:ext>
            </a:extLst>
          </p:cNvPr>
          <p:cNvSpPr/>
          <p:nvPr/>
        </p:nvSpPr>
        <p:spPr>
          <a:xfrm>
            <a:off x="7717757" y="539647"/>
            <a:ext cx="373630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nl-NL" altLang="ko-KR" dirty="0"/>
              <a:t>20 &amp; 204 is 4, 0b100 </a:t>
            </a:r>
          </a:p>
          <a:p>
            <a:pPr>
              <a:defRPr/>
            </a:pPr>
            <a:r>
              <a:rPr lang="nl-NL" altLang="ko-KR" dirty="0"/>
              <a:t>20 | 204 is 220, 0b11011100 </a:t>
            </a:r>
          </a:p>
          <a:p>
            <a:pPr>
              <a:defRPr/>
            </a:pPr>
            <a:r>
              <a:rPr lang="nl-NL" altLang="ko-KR" dirty="0"/>
              <a:t>20 ^ 204 is 216, 0b11011000 </a:t>
            </a:r>
          </a:p>
          <a:p>
            <a:pPr>
              <a:defRPr/>
            </a:pPr>
            <a:r>
              <a:rPr lang="nl-NL" altLang="ko-KR" dirty="0"/>
              <a:t>20 &gt;&gt; 2 is 5, 0b101 </a:t>
            </a:r>
          </a:p>
          <a:p>
            <a:pPr>
              <a:defRPr/>
            </a:pPr>
            <a:r>
              <a:rPr lang="nl-NL" altLang="ko-KR" dirty="0"/>
              <a:t>204 &lt;&lt; 3 is 1632, 0b11001100000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2AB213-C985-4BDB-8F45-4B30C694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프로그램은 문제를 해결 방법을 프로그래밍 언어로 작성한 것으로 해결하는 과정에서 연산은 필수적이다</a:t>
            </a:r>
            <a:r>
              <a:rPr lang="en-US" altLang="ko-KR" dirty="0"/>
              <a:t>. </a:t>
            </a:r>
            <a:r>
              <a:rPr lang="ko-KR" altLang="en-US" dirty="0"/>
              <a:t>모든 프로그래밍 언어는 이를 위해 다양한 연산자를 제공한다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자바에서 제공하는 기본 연산자들에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9C4F7D63-CF40-41E3-BBC9-6FF02003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학습에 앞서</a:t>
            </a:r>
          </a:p>
        </p:txBody>
      </p:sp>
      <p:sp>
        <p:nvSpPr>
          <p:cNvPr id="14340" name="슬라이드 번호 개체 틀 2">
            <a:extLst>
              <a:ext uri="{FF2B5EF4-FFF2-40B4-BE49-F238E27FC236}">
                <a16:creationId xmlns:a16="http://schemas.microsoft.com/office/drawing/2014/main" id="{12EF2451-BDFF-404B-94ED-DC941DB1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56DAC-7F33-4AF4-ABE6-5D0B974582A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4">
            <a:extLst>
              <a:ext uri="{FF2B5EF4-FFF2-40B4-BE49-F238E27FC236}">
                <a16:creationId xmlns:a16="http://schemas.microsoft.com/office/drawing/2014/main" id="{C94270AC-C37A-42F3-A6CC-E7481709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BitwiseOpTest.java</a:t>
            </a:r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030517CF-904F-454D-8ADD-68836E9D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2EC09F-CE36-4C80-8D65-4B41CCA3FDE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52C07-79FB-4CC3-B700-0A8E4348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BitwiseOpTest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		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positive = 0b00000000_00000000_00000000_11111111;</a:t>
            </a:r>
          </a:p>
          <a:p>
            <a:pPr defTabSz="360363">
              <a:defRPr/>
            </a:pPr>
            <a:r>
              <a:rPr lang="en-US" altLang="ko-KR" dirty="0"/>
              <a:t>		int negative = 0b10000000_00000000_00000000_11111111;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complements = 1234;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(positive +  " </a:t>
            </a:r>
            <a:r>
              <a:rPr lang="ko-KR" altLang="en-US" dirty="0"/>
              <a:t>에 </a:t>
            </a:r>
            <a:r>
              <a:rPr lang="en-US" altLang="ko-KR" dirty="0"/>
              <a:t>~ </a:t>
            </a:r>
            <a:r>
              <a:rPr lang="ko-KR" altLang="en-US" dirty="0"/>
              <a:t>연산을 수행하면 </a:t>
            </a:r>
            <a:r>
              <a:rPr lang="en-US" altLang="ko-KR" dirty="0"/>
              <a:t>: " + ~ positive);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nagative</a:t>
            </a:r>
            <a:r>
              <a:rPr lang="en-US" altLang="ko-KR" dirty="0"/>
              <a:t> +  " </a:t>
            </a:r>
            <a:r>
              <a:rPr lang="ko-KR" altLang="en-US" dirty="0"/>
              <a:t>에 </a:t>
            </a:r>
            <a:r>
              <a:rPr lang="en-US" altLang="ko-KR" dirty="0"/>
              <a:t>~ </a:t>
            </a:r>
            <a:r>
              <a:rPr lang="ko-KR" altLang="en-US" dirty="0"/>
              <a:t>연산을 수행하면 </a:t>
            </a:r>
            <a:r>
              <a:rPr lang="en-US" altLang="ko-KR" dirty="0"/>
              <a:t>: " + ~ negative);</a:t>
            </a:r>
          </a:p>
          <a:p>
            <a:pPr defTabSz="360363">
              <a:defRPr/>
            </a:pPr>
            <a:r>
              <a:rPr lang="en-US" altLang="ko-KR" dirty="0"/>
              <a:t>		complements = ~ complements + 1;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(complements + "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의 보수 </a:t>
            </a:r>
            <a:r>
              <a:rPr lang="en-US" altLang="ko-KR" dirty="0"/>
              <a:t>: " + complements);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C433B-09F2-4A03-8252-68A7B0B2AA1C}"/>
              </a:ext>
            </a:extLst>
          </p:cNvPr>
          <p:cNvSpPr/>
          <p:nvPr/>
        </p:nvSpPr>
        <p:spPr>
          <a:xfrm>
            <a:off x="4886325" y="5222959"/>
            <a:ext cx="6467475" cy="12001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255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연산을 수행하면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-256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-2147483393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연산을 수행하면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2147483392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-1234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-1234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4">
            <a:extLst>
              <a:ext uri="{FF2B5EF4-FFF2-40B4-BE49-F238E27FC236}">
                <a16:creationId xmlns:a16="http://schemas.microsoft.com/office/drawing/2014/main" id="{FDBB6C05-1A41-4AC4-B64C-6C14AB9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BaseConversion.java</a:t>
            </a:r>
            <a:endParaRPr lang="ko-KR" altLang="en-US"/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DD1A8072-D3FA-4DDC-B134-40D7E181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5677FF-D6D6-4753-9BAB-4BFBB73A853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571D84-F842-4E0C-BD6F-4E344C4A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BaseConversion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String binary(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String str = "";</a:t>
            </a:r>
          </a:p>
          <a:p>
            <a:pPr defTabSz="360363">
              <a:defRPr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32;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defTabSz="360363">
              <a:defRPr/>
            </a:pPr>
            <a:r>
              <a:rPr lang="en-US" altLang="ko-KR" dirty="0"/>
              <a:t>			if((</a:t>
            </a:r>
            <a:r>
              <a:rPr lang="en-US" altLang="ko-KR" dirty="0" err="1"/>
              <a:t>i</a:t>
            </a:r>
            <a:r>
              <a:rPr lang="en-US" altLang="ko-KR" dirty="0"/>
              <a:t> % 4) == 0) {</a:t>
            </a:r>
          </a:p>
          <a:p>
            <a:pPr defTabSz="360363">
              <a:defRPr/>
            </a:pPr>
            <a:r>
              <a:rPr lang="en-US" altLang="ko-KR" dirty="0"/>
              <a:t>				str = "" + str;</a:t>
            </a:r>
          </a:p>
          <a:p>
            <a:pPr defTabSz="360363">
              <a:defRPr/>
            </a:pPr>
            <a:r>
              <a:rPr lang="en-US" altLang="ko-KR" dirty="0"/>
              <a:t>			}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 err="1"/>
              <a:t>Math.abs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% 2 + </a:t>
            </a:r>
            <a:r>
              <a:rPr lang="en-US" altLang="ko-KR" dirty="0" err="1"/>
              <a:t>str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num</a:t>
            </a:r>
            <a:r>
              <a:rPr lang="en-US" altLang="ko-KR" dirty="0"/>
              <a:t> &gt;&gt;= 1;</a:t>
            </a:r>
          </a:p>
          <a:p>
            <a:pPr defTabSz="360363">
              <a:defRPr/>
            </a:pPr>
            <a:r>
              <a:rPr lang="en-US" altLang="ko-KR" dirty="0"/>
              <a:t>		}</a:t>
            </a:r>
          </a:p>
          <a:p>
            <a:pPr defTabSz="360363">
              <a:defRPr/>
            </a:pPr>
            <a:r>
              <a:rPr lang="en-US" altLang="ko-KR" dirty="0"/>
              <a:t>		return </a:t>
            </a:r>
            <a:r>
              <a:rPr lang="en-US" altLang="ko-KR" dirty="0" err="1"/>
              <a:t>str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C237405E-CD2E-46AC-B996-B15F78C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BaseConversionTest.java</a:t>
            </a:r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E62D7D2F-4D1F-49BB-8589-1924191A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FD7B10-1172-42D6-AE76-F02C8D7123F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B66A4-CF48-4E77-8E6D-1DF99DD2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BaseConversionTest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num1 = 128, num2 = -128;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BaseConversion</a:t>
            </a:r>
            <a:r>
              <a:rPr lang="en-US" altLang="ko-KR" dirty="0"/>
              <a:t> </a:t>
            </a:r>
            <a:r>
              <a:rPr lang="en-US" altLang="ko-KR" dirty="0" err="1"/>
              <a:t>refBC</a:t>
            </a:r>
            <a:r>
              <a:rPr lang="en-US" altLang="ko-KR" dirty="0"/>
              <a:t> = new </a:t>
            </a:r>
            <a:r>
              <a:rPr lang="en-US" altLang="ko-KR" dirty="0" err="1"/>
              <a:t>BaseConversion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("num1 decimal pattern = " + num1);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(“num1 binary pattern = “ + num1);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(“num2 decimal pattern = “ + num2);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(“num2 binary pattern = “ + num2);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pPr defTabSz="360363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176069-FFF1-4565-A87C-2F55A023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배정 연산자</a:t>
            </a:r>
            <a:r>
              <a:rPr lang="en-US" altLang="ko-KR" dirty="0"/>
              <a:t>(assignment)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오른쪽 식을 연산하여 연산 결과를 왼쪽 변수에 배정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결과값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기본형 변수인 경우 변수에 저장되는 값이 변경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err="1"/>
              <a:t>참조형</a:t>
            </a:r>
            <a:r>
              <a:rPr lang="ko-KR" altLang="en-US" dirty="0"/>
              <a:t> 변수인 경우 참조하는 대상이 변경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구문 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&lt;</a:t>
            </a:r>
            <a:r>
              <a:rPr lang="ko-KR" altLang="en-US" dirty="0"/>
              <a:t>변수</a:t>
            </a:r>
            <a:r>
              <a:rPr lang="en-US" altLang="ko-KR" dirty="0"/>
              <a:t>&gt; = &lt;</a:t>
            </a:r>
            <a:r>
              <a:rPr lang="ko-KR" altLang="en-US" dirty="0"/>
              <a:t>식</a:t>
            </a:r>
            <a:r>
              <a:rPr lang="en-US" altLang="ko-KR" dirty="0"/>
              <a:t>&gt;;</a:t>
            </a:r>
            <a:endParaRPr lang="ko-KR" altLang="en-US" dirty="0"/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&lt;</a:t>
            </a:r>
            <a:r>
              <a:rPr lang="ko-KR" altLang="en-US" dirty="0" err="1"/>
              <a:t>참조형</a:t>
            </a:r>
            <a:r>
              <a:rPr lang="ko-KR" altLang="en-US" dirty="0"/>
              <a:t> 변수</a:t>
            </a:r>
            <a:r>
              <a:rPr lang="en-US" altLang="ko-KR" dirty="0"/>
              <a:t>&gt; = &lt;</a:t>
            </a:r>
            <a:r>
              <a:rPr lang="ko-KR" altLang="en-US" dirty="0"/>
              <a:t>객체</a:t>
            </a:r>
            <a:r>
              <a:rPr lang="en-US" altLang="ko-KR" dirty="0"/>
              <a:t>&gt;;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 err="1"/>
              <a:t>축약형</a:t>
            </a:r>
            <a:r>
              <a:rPr lang="ko-KR" altLang="en-US" dirty="0"/>
              <a:t> 배정 연산자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=, +=, -=, *=, /=, %=, &amp;=, ^=, |=, &lt;&lt;=, &gt;&gt;=, &gt;&gt;&gt;=</a:t>
            </a:r>
          </a:p>
        </p:txBody>
      </p:sp>
      <p:sp>
        <p:nvSpPr>
          <p:cNvPr id="41987" name="제목 4">
            <a:extLst>
              <a:ext uri="{FF2B5EF4-FFF2-40B4-BE49-F238E27FC236}">
                <a16:creationId xmlns:a16="http://schemas.microsoft.com/office/drawing/2014/main" id="{6F2C4AB3-B468-4B03-8F43-C039D83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800749CD-E5D8-4DF1-901A-DD48BAD4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8545E-3D7A-4A3D-A0D2-C6EAA6D5172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B6F589-8788-4229-8932-34F655ED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/>
              <a:t>조건 연산자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, (</a:t>
            </a:r>
            <a:r>
              <a:rPr lang="ko-KR" altLang="en-US" dirty="0" err="1"/>
              <a:t>조건식</a:t>
            </a:r>
            <a:r>
              <a:rPr lang="en-US" altLang="ko-KR" dirty="0"/>
              <a:t>)?(</a:t>
            </a:r>
            <a:r>
              <a:rPr lang="ko-KR" altLang="en-US" dirty="0"/>
              <a:t>참</a:t>
            </a:r>
            <a:r>
              <a:rPr lang="en-US" altLang="ko-KR" dirty="0"/>
              <a:t>):(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식을 만족하면 참 영역을 반환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ConditionalOperatorTest</a:t>
            </a:r>
            <a:r>
              <a:rPr lang="en-US" altLang="ko-KR" sz="2300" dirty="0"/>
              <a:t> {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public static void main(String[] </a:t>
            </a:r>
            <a:r>
              <a:rPr lang="en-US" altLang="ko-KR" sz="2300" dirty="0" err="1"/>
              <a:t>args</a:t>
            </a:r>
            <a:r>
              <a:rPr lang="en-US" altLang="ko-KR" sz="2300" dirty="0"/>
              <a:t>) {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String result;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</a:t>
            </a:r>
            <a:r>
              <a:rPr lang="en-US" altLang="ko-KR" sz="2300" dirty="0" err="1"/>
              <a:t>int</a:t>
            </a:r>
            <a:r>
              <a:rPr lang="en-US" altLang="ko-KR" sz="2300" dirty="0"/>
              <a:t> fop1 = 10, fop2 = 15;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result = (fop1 &gt;= fop2)?"</a:t>
            </a:r>
            <a:r>
              <a:rPr lang="en-US" altLang="ko-KR" sz="2300" dirty="0" err="1"/>
              <a:t>true":"false</a:t>
            </a:r>
            <a:r>
              <a:rPr lang="en-US" altLang="ko-KR" sz="2300" dirty="0"/>
              <a:t>";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</a:t>
            </a:r>
            <a:r>
              <a:rPr lang="en-US" altLang="ko-KR" sz="2300" dirty="0" err="1"/>
              <a:t>System.out.println</a:t>
            </a:r>
            <a:r>
              <a:rPr lang="en-US" altLang="ko-KR" sz="2300" dirty="0"/>
              <a:t>(fop1 + " &gt;= " + fop2 + " : " + result);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result = (fop1 &lt; fop2)?"</a:t>
            </a:r>
            <a:r>
              <a:rPr lang="en-US" altLang="ko-KR" sz="2300" dirty="0" err="1"/>
              <a:t>true":"false</a:t>
            </a:r>
            <a:r>
              <a:rPr lang="en-US" altLang="ko-KR" sz="2300" dirty="0"/>
              <a:t>";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</a:t>
            </a:r>
            <a:r>
              <a:rPr lang="en-US" altLang="ko-KR" sz="2300" dirty="0" err="1"/>
              <a:t>System.out.println</a:t>
            </a:r>
            <a:r>
              <a:rPr lang="en-US" altLang="ko-KR" sz="2300" dirty="0"/>
              <a:t>(fop1 + " &lt; " + fop2 + " : " + result);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	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	}</a:t>
            </a:r>
          </a:p>
          <a:p>
            <a:pPr marL="914400" lvl="2" indent="0" defTabSz="600075">
              <a:buNone/>
              <a:defRPr/>
            </a:pPr>
            <a:r>
              <a:rPr lang="en-US" altLang="ko-KR" sz="2300" dirty="0"/>
              <a:t>}</a:t>
            </a:r>
          </a:p>
          <a:p>
            <a:pPr lvl="2">
              <a:defRPr/>
            </a:pPr>
            <a:r>
              <a:rPr lang="en-US" altLang="ko-KR" dirty="0"/>
              <a:t>10 &gt;= 15 : false</a:t>
            </a:r>
          </a:p>
          <a:p>
            <a:pPr lvl="2">
              <a:defRPr/>
            </a:pPr>
            <a:r>
              <a:rPr lang="en-US" altLang="ko-KR" dirty="0"/>
              <a:t>10 &lt; 15 : true</a:t>
            </a:r>
            <a:endParaRPr lang="en-US" altLang="ko-KR" sz="4000" dirty="0"/>
          </a:p>
          <a:p>
            <a:pPr lvl="4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460184D0-E4CC-4154-A5D1-8764374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A995981E-1DE9-4ECB-A5E3-682C915B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649768B-689B-4560-9118-341973089AA8}" type="slidenum">
              <a:rPr kumimoji="0" lang="ko-KR" altLang="en-US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/>
              <a:t>24</a:t>
            </a:fld>
            <a:endParaRPr kumimoji="0" lang="ko-KR" altLang="en-US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258DD2D-5516-43CE-93C4-0EDA60C23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9C2BDEB-EF15-4448-ABF0-0107EABDE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 err="1"/>
              <a:t>instanceof</a:t>
            </a:r>
            <a:r>
              <a:rPr lang="en-US" altLang="ko-KR" dirty="0"/>
              <a:t>, </a:t>
            </a:r>
            <a:r>
              <a:rPr lang="ko-KR" altLang="en-US" dirty="0"/>
              <a:t>동종 비교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같은 종류 또는 같은 상위 클래스로부터 생성된 경우</a:t>
            </a:r>
            <a:r>
              <a:rPr lang="en-US" altLang="ko-KR" dirty="0"/>
              <a:t>, true</a:t>
            </a:r>
            <a:r>
              <a:rPr lang="ko-KR" altLang="en-US" dirty="0"/>
              <a:t>를 반환</a:t>
            </a:r>
          </a:p>
          <a:p>
            <a:pPr eaLnBrk="1" hangingPunct="1">
              <a:buFont typeface="Arial" charset="0"/>
              <a:buChar char="•"/>
              <a:defRPr/>
            </a:pPr>
            <a:endParaRPr lang="ko-KR" alt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equality, </a:t>
            </a:r>
            <a:r>
              <a:rPr lang="ko-KR" altLang="en-US" dirty="0"/>
              <a:t>동등 비교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obj1 == obj2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ko-KR" altLang="en-US" dirty="0"/>
              <a:t>참조 변수의 비트 패턴을 비교</a:t>
            </a:r>
            <a:r>
              <a:rPr lang="en-US" altLang="ko-KR" dirty="0"/>
              <a:t>, </a:t>
            </a:r>
            <a:r>
              <a:rPr lang="ko-KR" altLang="en-US" dirty="0"/>
              <a:t>비트 패턴이 동일한 경우 같은 객체를 참조하므로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ko-KR" dirty="0"/>
          </a:p>
        </p:txBody>
      </p:sp>
      <p:sp>
        <p:nvSpPr>
          <p:cNvPr id="44036" name="슬라이드 번호 개체 틀 2">
            <a:extLst>
              <a:ext uri="{FF2B5EF4-FFF2-40B4-BE49-F238E27FC236}">
                <a16:creationId xmlns:a16="http://schemas.microsoft.com/office/drawing/2014/main" id="{47E43317-9AC7-4E06-8939-E5614845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F6F163-11B7-4722-93F1-3E64BEDD4FA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DF92-1102-49AB-9B95-E958715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FF7BC-8B58-48B2-A7C6-A3B6853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Object obj1 = new Object();</a:t>
            </a:r>
            <a:br>
              <a:rPr lang="en-US" altLang="ko-KR" dirty="0"/>
            </a:br>
            <a:r>
              <a:rPr lang="en-US" altLang="ko-KR" dirty="0"/>
              <a:t>Object obj2 = new Object(); </a:t>
            </a:r>
            <a:br>
              <a:rPr lang="en-US" altLang="ko-KR" dirty="0"/>
            </a:br>
            <a:r>
              <a:rPr lang="en-US" altLang="ko-KR" dirty="0"/>
              <a:t>obj1.equals(obj2);</a:t>
            </a:r>
          </a:p>
          <a:p>
            <a:pPr lvl="2"/>
            <a:r>
              <a:rPr lang="en-US" altLang="ko-KR" dirty="0"/>
              <a:t>equals </a:t>
            </a:r>
            <a:r>
              <a:rPr lang="ko-KR" altLang="en-US" dirty="0"/>
              <a:t>메소드는 기본적으로 참조변수의 비트 패턴을 비교</a:t>
            </a:r>
          </a:p>
          <a:p>
            <a:pPr lvl="2"/>
            <a:r>
              <a:rPr lang="en-US" altLang="ko-KR" dirty="0"/>
              <a:t>false </a:t>
            </a:r>
            <a:r>
              <a:rPr lang="ko-KR" altLang="en-US" dirty="0"/>
              <a:t>반환</a:t>
            </a:r>
          </a:p>
          <a:p>
            <a:pPr lvl="1"/>
            <a:r>
              <a:rPr lang="en-US" altLang="ko-KR" dirty="0"/>
              <a:t>String str1 = new String(“String”);</a:t>
            </a:r>
            <a:br>
              <a:rPr lang="en-US" altLang="ko-KR" dirty="0"/>
            </a:br>
            <a:r>
              <a:rPr lang="en-US" altLang="ko-KR" dirty="0"/>
              <a:t>String str2 = new String(“String”); </a:t>
            </a:r>
            <a:br>
              <a:rPr lang="en-US" altLang="ko-KR" dirty="0"/>
            </a:br>
            <a:r>
              <a:rPr lang="en-US" altLang="ko-KR" dirty="0"/>
              <a:t>str1.equals(str2);</a:t>
            </a:r>
          </a:p>
          <a:p>
            <a:pPr lvl="2"/>
            <a:r>
              <a:rPr lang="ko-KR" altLang="en-US" dirty="0"/>
              <a:t>문자열 값만 비교하는 메소드로 재정의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C3D01-62F2-4174-AC63-02CB436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0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DB3FBD0D-759C-443A-8417-AAFD6732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EqualityTest.java</a:t>
            </a:r>
            <a:endParaRPr lang="ko-KR" altLang="en-US"/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EB7A851C-9C2A-4FB4-B340-0EB8BAAE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0CC53-E2A8-49CC-8C8D-B80BCA154C4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7A61C1-6A57-407C-9A30-954FED92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360363">
              <a:defRPr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EqualityTest</a:t>
            </a:r>
            <a:r>
              <a:rPr lang="en-US" altLang="ko-KR" sz="1200" dirty="0"/>
              <a:t> {</a:t>
            </a:r>
          </a:p>
          <a:p>
            <a:pPr defTabSz="360363">
              <a:defRPr/>
            </a:pPr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360363">
              <a:defRPr/>
            </a:pPr>
            <a:r>
              <a:rPr lang="en-US" altLang="ko-KR" sz="1200" dirty="0"/>
              <a:t>		String str1 = new String("</a:t>
            </a:r>
            <a:r>
              <a:rPr lang="ko-KR" altLang="en-US" sz="1200" dirty="0"/>
              <a:t>문자열</a:t>
            </a:r>
            <a:r>
              <a:rPr lang="en-US" altLang="ko-KR" sz="1200" dirty="0"/>
              <a:t>");</a:t>
            </a:r>
          </a:p>
          <a:p>
            <a:pPr defTabSz="360363">
              <a:defRPr/>
            </a:pPr>
            <a:r>
              <a:rPr lang="en-US" altLang="ko-KR" sz="1200" dirty="0"/>
              <a:t>		String str2 = new String("</a:t>
            </a:r>
            <a:r>
              <a:rPr lang="ko-KR" altLang="en-US" sz="1200" dirty="0"/>
              <a:t>문자열</a:t>
            </a:r>
            <a:r>
              <a:rPr lang="en-US" altLang="ko-KR" sz="1200" dirty="0"/>
              <a:t>");</a:t>
            </a:r>
          </a:p>
          <a:p>
            <a:pPr defTabSz="360363">
              <a:defRPr/>
            </a:pPr>
            <a:r>
              <a:rPr lang="en-US" altLang="ko-KR" sz="1200" dirty="0"/>
              <a:t>		Object obj1 = new Object();</a:t>
            </a:r>
          </a:p>
          <a:p>
            <a:pPr defTabSz="360363">
              <a:defRPr/>
            </a:pPr>
            <a:r>
              <a:rPr lang="en-US" altLang="ko-KR" sz="1200" dirty="0"/>
              <a:t>		Object obj2 = new Object();</a:t>
            </a:r>
          </a:p>
          <a:p>
            <a:pPr defTabSz="360363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("str1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String : " + (str1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String));</a:t>
            </a:r>
          </a:p>
          <a:p>
            <a:pPr defTabSz="360363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("str1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Object  : " + (str1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Object));</a:t>
            </a:r>
          </a:p>
          <a:p>
            <a:pPr defTabSz="360363">
              <a:defRPr/>
            </a:pPr>
            <a:r>
              <a:rPr lang="en-US" altLang="ko-KR" sz="1200" dirty="0"/>
              <a:t>		// Incompatible conditional operand types String and System</a:t>
            </a:r>
          </a:p>
          <a:p>
            <a:pPr defTabSz="360363">
              <a:defRPr/>
            </a:pPr>
            <a:r>
              <a:rPr lang="en-US" altLang="ko-KR" sz="1200" dirty="0"/>
              <a:t>		//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("obj1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System : " + (obj1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System));</a:t>
            </a:r>
          </a:p>
          <a:p>
            <a:pPr defTabSz="360363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("obj1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Object : " + (obj1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Object));</a:t>
            </a:r>
          </a:p>
          <a:p>
            <a:pPr defTabSz="360363">
              <a:defRPr/>
            </a:pPr>
            <a:r>
              <a:rPr lang="en-US" altLang="ko-KR" sz="1200" dirty="0"/>
              <a:t>		// </a:t>
            </a:r>
            <a:r>
              <a:rPr lang="ko-KR" altLang="en-US" sz="1200" dirty="0"/>
              <a:t>참조 변수의 비트 패턴을 비교함</a:t>
            </a:r>
            <a:endParaRPr lang="en-US" altLang="ko-KR" sz="1200" dirty="0"/>
          </a:p>
          <a:p>
            <a:pPr defTabSz="360363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("str1 == str2 : " + (str1 == str2)); </a:t>
            </a:r>
          </a:p>
          <a:p>
            <a:pPr defTabSz="360363">
              <a:defRPr/>
            </a:pPr>
            <a:r>
              <a:rPr lang="en-US" altLang="ko-KR" sz="1200" dirty="0"/>
              <a:t>		// equals()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재정의하여 참조 변수의 값이 동일한지를 비교함</a:t>
            </a:r>
          </a:p>
          <a:p>
            <a:pPr defTabSz="360363">
              <a:defRPr/>
            </a:pPr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("str1 equals str2 : " + (str1.equals(str2))); </a:t>
            </a:r>
          </a:p>
          <a:p>
            <a:pPr defTabSz="360363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("obj1 == obj2 : " + (obj1 == obj2));</a:t>
            </a:r>
          </a:p>
          <a:p>
            <a:pPr defTabSz="360363">
              <a:defRPr/>
            </a:pPr>
            <a:r>
              <a:rPr lang="en-US" altLang="ko-KR" sz="1200" dirty="0"/>
              <a:t>		// </a:t>
            </a:r>
            <a:r>
              <a:rPr lang="ko-KR" altLang="en-US" sz="1200" dirty="0"/>
              <a:t>참조 변수가 참조하는 객체가 동일한 객체인지를 비교함</a:t>
            </a:r>
            <a:endParaRPr lang="en-US" altLang="ko-KR" sz="1200" dirty="0"/>
          </a:p>
          <a:p>
            <a:pPr defTabSz="360363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("obj1 equals obj2 : " + (obj1.equals(obj2))); 		</a:t>
            </a:r>
            <a:endParaRPr lang="ko-KR" altLang="en-US" sz="1200" dirty="0"/>
          </a:p>
          <a:p>
            <a:pPr defTabSz="360363">
              <a:defRPr/>
            </a:pP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360363">
              <a:defRPr/>
            </a:pPr>
            <a:r>
              <a:rPr lang="en-US" altLang="ko-KR" sz="12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8E839-36AE-4FAD-A32F-C5653FC78BA2}"/>
              </a:ext>
            </a:extLst>
          </p:cNvPr>
          <p:cNvSpPr/>
          <p:nvPr/>
        </p:nvSpPr>
        <p:spPr>
          <a:xfrm>
            <a:off x="7879180" y="4114701"/>
            <a:ext cx="347963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/>
              <a:t>str1 </a:t>
            </a:r>
            <a:r>
              <a:rPr lang="en-US" altLang="ko-KR" dirty="0" err="1"/>
              <a:t>instanceof</a:t>
            </a:r>
            <a:r>
              <a:rPr lang="en-US" altLang="ko-KR" dirty="0"/>
              <a:t> String : true</a:t>
            </a:r>
          </a:p>
          <a:p>
            <a:pPr>
              <a:defRPr/>
            </a:pPr>
            <a:r>
              <a:rPr lang="en-US" altLang="ko-KR" dirty="0"/>
              <a:t>str1 </a:t>
            </a:r>
            <a:r>
              <a:rPr lang="en-US" altLang="ko-KR" dirty="0" err="1"/>
              <a:t>instanceof</a:t>
            </a:r>
            <a:r>
              <a:rPr lang="en-US" altLang="ko-KR" dirty="0"/>
              <a:t> Object  : true</a:t>
            </a:r>
          </a:p>
          <a:p>
            <a:pPr>
              <a:defRPr/>
            </a:pPr>
            <a:r>
              <a:rPr lang="en-US" altLang="ko-KR" dirty="0"/>
              <a:t>obj1 </a:t>
            </a:r>
            <a:r>
              <a:rPr lang="en-US" altLang="ko-KR" dirty="0" err="1"/>
              <a:t>instanceof</a:t>
            </a:r>
            <a:r>
              <a:rPr lang="en-US" altLang="ko-KR" dirty="0"/>
              <a:t> Object : true</a:t>
            </a:r>
          </a:p>
          <a:p>
            <a:pPr>
              <a:defRPr/>
            </a:pPr>
            <a:r>
              <a:rPr lang="en-US" altLang="ko-KR" dirty="0"/>
              <a:t>str1 == str2 : false</a:t>
            </a:r>
          </a:p>
          <a:p>
            <a:pPr>
              <a:defRPr/>
            </a:pPr>
            <a:r>
              <a:rPr lang="en-US" altLang="ko-KR" dirty="0"/>
              <a:t>str1 equals str2 : true</a:t>
            </a:r>
          </a:p>
          <a:p>
            <a:pPr>
              <a:defRPr/>
            </a:pPr>
            <a:r>
              <a:rPr lang="en-US" altLang="ko-KR" dirty="0"/>
              <a:t>obj1 == obj2 : false</a:t>
            </a:r>
          </a:p>
          <a:p>
            <a:pPr>
              <a:defRPr/>
            </a:pPr>
            <a:r>
              <a:rPr lang="en-US" altLang="ko-KR" dirty="0"/>
              <a:t>obj1 equals obj2 : false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EF0B453A-A0D6-4C1F-AB60-DBEECA4D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 순위와 결합 방향</a:t>
            </a:r>
          </a:p>
        </p:txBody>
      </p:sp>
      <p:graphicFrame>
        <p:nvGraphicFramePr>
          <p:cNvPr id="149506" name="Group 2">
            <a:extLst>
              <a:ext uri="{FF2B5EF4-FFF2-40B4-BE49-F238E27FC236}">
                <a16:creationId xmlns:a16="http://schemas.microsoft.com/office/drawing/2014/main" id="{EEBAAC17-0264-4D4A-B3CC-5790DAD06FD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87425"/>
          <a:ext cx="10515600" cy="5851872"/>
        </p:xfrm>
        <a:graphic>
          <a:graphicData uri="http://schemas.openxmlformats.org/drawingml/2006/table">
            <a:tbl>
              <a:tblPr/>
              <a:tblGrid>
                <a:gridCol w="7825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결합방향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()  []  .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(postfix)++ (postfix)--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49" marR="93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++(prefix)  --(prefix)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단항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-(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단항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(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!  ~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 /   %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 -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&lt;&lt;  &gt;&gt;  &gt;&gt;&gt;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 &lt;=  &gt;  &gt;=  instanceof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  !=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: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 +=  -=  *=  /=  %=  &amp;=  ^=  |=  &lt;&lt;=  &gt;&gt;=  &gt;&gt;&gt;=</a:t>
                      </a:r>
                    </a:p>
                  </a:txBody>
                  <a:tcPr marL="115041" marR="11504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</a:t>
                      </a:r>
                    </a:p>
                  </a:txBody>
                  <a:tcPr marL="115041" marR="11504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0235" name="슬라이드 번호 개체 틀 5">
            <a:extLst>
              <a:ext uri="{FF2B5EF4-FFF2-40B4-BE49-F238E27FC236}">
                <a16:creationId xmlns:a16="http://schemas.microsoft.com/office/drawing/2014/main" id="{F8342706-FE6D-469D-994F-6091AD7B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6D9904-3546-4BD3-A965-1CC27C5879D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9512" name="Line 55">
            <a:extLst>
              <a:ext uri="{FF2B5EF4-FFF2-40B4-BE49-F238E27FC236}">
                <a16:creationId xmlns:a16="http://schemas.microsoft.com/office/drawing/2014/main" id="{0E89E778-FEEC-40E7-B5A6-70AA70ECB6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7356" y="2260822"/>
            <a:ext cx="0" cy="3382963"/>
          </a:xfrm>
          <a:prstGeom prst="line">
            <a:avLst/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EC4A6C-3DD6-480E-9126-DB619FFA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자바에서 제공하는 연산자에 대하여 알아보았다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</a:t>
            </a:r>
            <a:r>
              <a:rPr lang="ko-KR" altLang="en-US" dirty="0"/>
              <a:t> 논리</a:t>
            </a:r>
            <a:r>
              <a:rPr lang="en-US" altLang="ko-KR" dirty="0"/>
              <a:t>, </a:t>
            </a:r>
            <a:r>
              <a:rPr lang="ko-KR" altLang="en-US" dirty="0"/>
              <a:t>증감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비트 단위 연산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배정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동등 비교 </a:t>
            </a:r>
            <a:r>
              <a:rPr lang="en-US" altLang="ko-KR" dirty="0"/>
              <a:t>vs. </a:t>
            </a:r>
            <a:r>
              <a:rPr lang="ko-KR" altLang="en-US" dirty="0"/>
              <a:t>동종 비교</a:t>
            </a:r>
          </a:p>
          <a:p>
            <a:pPr>
              <a:defRPr/>
            </a:pPr>
            <a:r>
              <a:rPr lang="ko-KR" altLang="en-US" dirty="0"/>
              <a:t>자바 연산자 우선순위에 대하여 알아보았다</a:t>
            </a:r>
            <a:r>
              <a:rPr lang="en-US" altLang="ko-KR" dirty="0"/>
              <a:t>.</a:t>
            </a:r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C7F41ACC-AD22-4D44-9F9F-183BEF61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정리</a:t>
            </a: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119E3303-B03E-499D-8538-B893C27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D10BD-D77F-45FF-8EC5-BEE215C7444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573F51-B340-4BE3-A32E-E2702A28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자바에서 제공하는 연산자에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증감</a:t>
            </a:r>
          </a:p>
          <a:p>
            <a:pPr lvl="1">
              <a:defRPr/>
            </a:pPr>
            <a:r>
              <a:rPr lang="ko-KR" altLang="en-US" dirty="0"/>
              <a:t>비트 단위 연산</a:t>
            </a:r>
          </a:p>
          <a:p>
            <a:pPr lvl="1">
              <a:defRPr/>
            </a:pPr>
            <a:r>
              <a:rPr lang="ko-KR" altLang="en-US" dirty="0"/>
              <a:t>배정</a:t>
            </a:r>
          </a:p>
          <a:p>
            <a:pPr lvl="1">
              <a:defRPr/>
            </a:pPr>
            <a:r>
              <a:rPr lang="ko-KR" altLang="en-US" dirty="0"/>
              <a:t>동등 비교 </a:t>
            </a:r>
            <a:r>
              <a:rPr lang="en-US" altLang="ko-KR" dirty="0"/>
              <a:t>vs </a:t>
            </a:r>
            <a:r>
              <a:rPr lang="ko-KR" altLang="en-US" dirty="0"/>
              <a:t>동종 비교</a:t>
            </a:r>
          </a:p>
          <a:p>
            <a:pPr>
              <a:defRPr/>
            </a:pPr>
            <a:r>
              <a:rPr lang="ko-KR" altLang="en-US" dirty="0"/>
              <a:t>자바 연산자 우선순위에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A2A37167-DA3F-478D-94DD-9B81C9F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내용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C0782203-EF23-4572-AFC6-0551B62E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55A2B11-9C3C-49FD-B9A1-BB523D19321D}" type="slidenum">
              <a:rPr kumimoji="0" lang="ko-KR" altLang="en-US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pPr/>
              <a:t>3</a:t>
            </a:fld>
            <a:endParaRPr kumimoji="0" lang="ko-KR" altLang="en-US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65E6030-F148-4EF4-816E-3D69DC6C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5B1F7-213B-4046-B880-0070173F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</a:p>
          <a:p>
            <a:pPr lvl="1">
              <a:defRPr/>
            </a:pPr>
            <a:r>
              <a:rPr lang="ko-KR" altLang="en-US" dirty="0"/>
              <a:t>언어 설계 시 특정한 연산을 수행하도록 예약된 단어 또는 기호</a:t>
            </a:r>
          </a:p>
          <a:p>
            <a:pPr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산술</a:t>
            </a:r>
            <a:r>
              <a:rPr lang="en-US" altLang="ko" dirty="0"/>
              <a:t>, </a:t>
            </a:r>
            <a:r>
              <a:rPr lang="ko-KR" altLang="en-US" dirty="0"/>
              <a:t>관계</a:t>
            </a:r>
            <a:r>
              <a:rPr lang="en-US" altLang="ko" dirty="0"/>
              <a:t>, </a:t>
            </a:r>
            <a:r>
              <a:rPr lang="ko-KR" altLang="en-US" dirty="0"/>
              <a:t>논리</a:t>
            </a:r>
            <a:r>
              <a:rPr lang="en-US" altLang="ko" dirty="0"/>
              <a:t>, </a:t>
            </a:r>
            <a:r>
              <a:rPr lang="ko-KR" altLang="en-US" dirty="0"/>
              <a:t>증감</a:t>
            </a:r>
            <a:r>
              <a:rPr lang="en-US" altLang="ko" dirty="0"/>
              <a:t>, </a:t>
            </a:r>
            <a:r>
              <a:rPr lang="ko-KR" altLang="en-US" dirty="0"/>
              <a:t>비트</a:t>
            </a:r>
            <a:r>
              <a:rPr lang="en-US" altLang="ko" dirty="0"/>
              <a:t>, </a:t>
            </a:r>
            <a:r>
              <a:rPr lang="ko-KR" altLang="en-US" dirty="0"/>
              <a:t>배정</a:t>
            </a:r>
            <a:r>
              <a:rPr lang="en-US" altLang="ko" dirty="0"/>
              <a:t>, </a:t>
            </a:r>
            <a:r>
              <a:rPr lang="ko-KR" altLang="en-US" dirty="0"/>
              <a:t>동등 비교</a:t>
            </a:r>
            <a:r>
              <a:rPr lang="en-US" altLang="ko" dirty="0"/>
              <a:t>, </a:t>
            </a:r>
            <a:r>
              <a:rPr lang="ko-KR" altLang="en-US" dirty="0"/>
              <a:t>동종 비교</a:t>
            </a:r>
          </a:p>
        </p:txBody>
      </p:sp>
      <p:sp>
        <p:nvSpPr>
          <p:cNvPr id="16388" name="슬라이드 번호 개체 틀 1">
            <a:extLst>
              <a:ext uri="{FF2B5EF4-FFF2-40B4-BE49-F238E27FC236}">
                <a16:creationId xmlns:a16="http://schemas.microsoft.com/office/drawing/2014/main" id="{0AA96ABF-A291-49D2-8E23-DA771952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345954-5BC9-4E3A-AD3D-4E808CE2FAB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>
            <a:extLst>
              <a:ext uri="{FF2B5EF4-FFF2-40B4-BE49-F238E27FC236}">
                <a16:creationId xmlns:a16="http://schemas.microsoft.com/office/drawing/2014/main" id="{42185BA9-2D87-46D7-A597-320DF02F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790A42C9-9BA2-4AAB-ACFF-07E19AD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5E29C3-CB10-48DC-8433-C19A215E6F2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819E9FA-427C-4506-AA69-AEE5CCC011BB}"/>
              </a:ext>
            </a:extLst>
          </p:cNvPr>
          <p:cNvGraphicFramePr>
            <a:graphicFrameLocks/>
          </p:cNvGraphicFramePr>
          <p:nvPr/>
        </p:nvGraphicFramePr>
        <p:xfrm>
          <a:off x="2446338" y="1052513"/>
          <a:ext cx="7632700" cy="5551484"/>
        </p:xfrm>
        <a:graphic>
          <a:graphicData uri="http://schemas.openxmlformats.org/drawingml/2006/table">
            <a:tbl>
              <a:tblPr/>
              <a:tblGrid>
                <a:gridCol w="174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연산의 종류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괄호 및 참조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[], (), .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(postfix)++, (postfix)--, ++(prefix), --(prefix)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*, /, %, +, -, 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&gt;, &lt;, &gt;=, &lt;=, ==, !=, </a:t>
                      </a: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~, &gt;&gt;, &lt;&lt;, &gt;&gt;&gt;, &amp;, |, ^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&amp;&amp;, ||, !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: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395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=, +=, -=, *=, /=, %=, &amp;=, ^=, |=, &lt;&lt;=, &gt;&gt;=, &gt;&gt;&gt;=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양수부호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-(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음수부호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7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및 형변환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new, (type)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0D755959-BA7B-4C6B-9879-F41899E7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17136-C1C0-4CAB-AD1B-FC0D539E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산술 연산자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 err="1"/>
              <a:t>숫자형</a:t>
            </a: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피연산자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숫자형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컴파일러에 의한 광역화 </a:t>
            </a:r>
            <a:r>
              <a:rPr lang="ko-KR" altLang="en-US" dirty="0" err="1"/>
              <a:t>형변환이</a:t>
            </a:r>
            <a:r>
              <a:rPr lang="ko-KR" altLang="en-US" dirty="0"/>
              <a:t> 발생</a:t>
            </a:r>
          </a:p>
          <a:p>
            <a:pPr lvl="2">
              <a:defRPr/>
            </a:pPr>
            <a:r>
              <a:rPr lang="en-US" altLang="ko-KR" dirty="0"/>
              <a:t>3 + 5.0</a:t>
            </a:r>
            <a:r>
              <a:rPr lang="ko-KR" altLang="en-US" dirty="0"/>
              <a:t>은 </a:t>
            </a:r>
            <a:r>
              <a:rPr lang="en-US" altLang="ko-KR" dirty="0"/>
              <a:t>3.0 + 5.0 = 8.0</a:t>
            </a:r>
            <a:r>
              <a:rPr lang="ko-KR" altLang="en-US" dirty="0"/>
              <a:t>으로 계산됨</a:t>
            </a:r>
          </a:p>
          <a:p>
            <a:pPr lvl="2">
              <a:defRPr/>
            </a:pPr>
            <a:r>
              <a:rPr lang="en-US" altLang="ko-KR" dirty="0" err="1"/>
              <a:t>System.out.println</a:t>
            </a:r>
            <a:r>
              <a:rPr lang="en-US" altLang="ko-KR" dirty="0"/>
              <a:t>("" + ch1 + ch2);</a:t>
            </a:r>
          </a:p>
          <a:p>
            <a:pPr lvl="3">
              <a:defRPr/>
            </a:pPr>
            <a:r>
              <a:rPr lang="ko-KR" altLang="en-US" dirty="0"/>
              <a:t>이 때 </a:t>
            </a:r>
            <a:r>
              <a:rPr lang="en-US" altLang="ko-KR" dirty="0"/>
              <a:t>+</a:t>
            </a:r>
            <a:r>
              <a:rPr lang="ko-KR" altLang="en-US" dirty="0"/>
              <a:t>는 </a:t>
            </a:r>
            <a:r>
              <a:rPr lang="ko-KR" altLang="en-US" dirty="0" err="1"/>
              <a:t>좌측결합하는</a:t>
            </a:r>
            <a:r>
              <a:rPr lang="ko-KR" altLang="en-US" dirty="0"/>
              <a:t> 연결</a:t>
            </a:r>
            <a:r>
              <a:rPr lang="en-US" altLang="ko-KR" dirty="0"/>
              <a:t>(concatenation) </a:t>
            </a:r>
            <a:r>
              <a:rPr lang="ko-KR" altLang="en-US" dirty="0"/>
              <a:t>연산자</a:t>
            </a:r>
            <a:br>
              <a:rPr lang="ko-KR" altLang="en-US" dirty="0"/>
            </a:br>
            <a:r>
              <a:rPr lang="en-US" altLang="ko-KR" dirty="0"/>
              <a:t>ch1</a:t>
            </a:r>
            <a:r>
              <a:rPr lang="ko-KR" altLang="en-US" dirty="0"/>
              <a:t>을 문자열로 변환하여 연결함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+, -, *(</a:t>
            </a:r>
            <a:r>
              <a:rPr lang="ko-KR" altLang="en-US" dirty="0"/>
              <a:t>곱하기</a:t>
            </a:r>
            <a:r>
              <a:rPr lang="en-US" altLang="ko-KR" dirty="0"/>
              <a:t>), /(</a:t>
            </a:r>
            <a:r>
              <a:rPr lang="ko-KR" altLang="en-US" dirty="0"/>
              <a:t>나누기</a:t>
            </a:r>
            <a:r>
              <a:rPr lang="en-US" altLang="ko-KR" dirty="0"/>
              <a:t>), %(</a:t>
            </a:r>
            <a:r>
              <a:rPr lang="ko-KR" altLang="en-US" dirty="0"/>
              <a:t>나머지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436" name="슬라이드 번호 개체 틀 1">
            <a:extLst>
              <a:ext uri="{FF2B5EF4-FFF2-40B4-BE49-F238E27FC236}">
                <a16:creationId xmlns:a16="http://schemas.microsoft.com/office/drawing/2014/main" id="{B2B8492E-90D7-4269-AE34-3CE1E9DE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FAE470-3BD2-43A0-9974-83C8E0BCD64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4">
            <a:extLst>
              <a:ext uri="{FF2B5EF4-FFF2-40B4-BE49-F238E27FC236}">
                <a16:creationId xmlns:a16="http://schemas.microsoft.com/office/drawing/2014/main" id="{3A6B31A3-03F6-4B7F-9156-8C4A6896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ArithmeticOpTest1.java</a:t>
            </a:r>
            <a:endParaRPr lang="ko-KR" altLang="en-US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8292FC64-88CA-486D-B513-209C752D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CB739-AC73-464D-ADFE-D1896C0DE2F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B76533-5E8A-4B09-894C-0365C561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ArithmeticOpTest1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fOpnd</a:t>
            </a:r>
            <a:r>
              <a:rPr lang="en-US" altLang="ko-KR" dirty="0"/>
              <a:t> = 20, </a:t>
            </a:r>
            <a:r>
              <a:rPr lang="en-US" altLang="ko-KR" dirty="0" err="1"/>
              <a:t>sOpnd</a:t>
            </a:r>
            <a:r>
              <a:rPr lang="en-US" altLang="ko-KR" dirty="0"/>
              <a:t> = 5;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fOpnd</a:t>
            </a:r>
            <a:r>
              <a:rPr lang="en-US" altLang="ko-KR" dirty="0"/>
              <a:t> + " + " + </a:t>
            </a:r>
            <a:r>
              <a:rPr lang="en-US" altLang="ko-KR" dirty="0" err="1"/>
              <a:t>sOpnd</a:t>
            </a:r>
            <a:r>
              <a:rPr lang="en-US" altLang="ko-KR" dirty="0"/>
              <a:t> + " = " + (</a:t>
            </a:r>
            <a:r>
              <a:rPr lang="en-US" altLang="ko-KR" dirty="0" err="1"/>
              <a:t>fOpnd</a:t>
            </a:r>
            <a:r>
              <a:rPr lang="en-US" altLang="ko-KR" dirty="0"/>
              <a:t> + </a:t>
            </a:r>
            <a:r>
              <a:rPr lang="en-US" altLang="ko-KR" dirty="0" err="1"/>
              <a:t>sOpnd</a:t>
            </a:r>
            <a:r>
              <a:rPr lang="en-US" altLang="ko-KR" dirty="0"/>
              <a:t>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fOpnd</a:t>
            </a:r>
            <a:r>
              <a:rPr lang="en-US" altLang="ko-KR" dirty="0"/>
              <a:t> + " - " + </a:t>
            </a:r>
            <a:r>
              <a:rPr lang="en-US" altLang="ko-KR" dirty="0" err="1"/>
              <a:t>sOpnd</a:t>
            </a:r>
            <a:r>
              <a:rPr lang="en-US" altLang="ko-KR" dirty="0"/>
              <a:t> + " = " + (</a:t>
            </a:r>
            <a:r>
              <a:rPr lang="en-US" altLang="ko-KR" dirty="0" err="1"/>
              <a:t>fOpnd</a:t>
            </a:r>
            <a:r>
              <a:rPr lang="en-US" altLang="ko-KR" dirty="0"/>
              <a:t> - </a:t>
            </a:r>
            <a:r>
              <a:rPr lang="en-US" altLang="ko-KR" dirty="0" err="1"/>
              <a:t>sOpnd</a:t>
            </a:r>
            <a:r>
              <a:rPr lang="en-US" altLang="ko-KR" dirty="0"/>
              <a:t>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fOpnd</a:t>
            </a:r>
            <a:r>
              <a:rPr lang="en-US" altLang="ko-KR" dirty="0"/>
              <a:t> + " * " + </a:t>
            </a:r>
            <a:r>
              <a:rPr lang="en-US" altLang="ko-KR" dirty="0" err="1"/>
              <a:t>sOpnd</a:t>
            </a:r>
            <a:r>
              <a:rPr lang="en-US" altLang="ko-KR" dirty="0"/>
              <a:t> + " = " + (</a:t>
            </a:r>
            <a:r>
              <a:rPr lang="en-US" altLang="ko-KR" dirty="0" err="1"/>
              <a:t>fOpnd</a:t>
            </a:r>
            <a:r>
              <a:rPr lang="en-US" altLang="ko-KR" dirty="0"/>
              <a:t> * </a:t>
            </a:r>
            <a:r>
              <a:rPr lang="en-US" altLang="ko-KR" dirty="0" err="1"/>
              <a:t>sOpnd</a:t>
            </a:r>
            <a:r>
              <a:rPr lang="en-US" altLang="ko-KR" dirty="0"/>
              <a:t>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fOpnd</a:t>
            </a:r>
            <a:r>
              <a:rPr lang="en-US" altLang="ko-KR" dirty="0"/>
              <a:t> + " / " + </a:t>
            </a:r>
            <a:r>
              <a:rPr lang="en-US" altLang="ko-KR" dirty="0" err="1"/>
              <a:t>sOpnd</a:t>
            </a:r>
            <a:r>
              <a:rPr lang="en-US" altLang="ko-KR" dirty="0"/>
              <a:t> + " = " + (</a:t>
            </a:r>
            <a:r>
              <a:rPr lang="en-US" altLang="ko-KR" dirty="0" err="1"/>
              <a:t>fOpnd</a:t>
            </a:r>
            <a:r>
              <a:rPr lang="en-US" altLang="ko-KR" dirty="0"/>
              <a:t> / </a:t>
            </a:r>
            <a:r>
              <a:rPr lang="en-US" altLang="ko-KR" dirty="0" err="1"/>
              <a:t>sOpnd</a:t>
            </a:r>
            <a:r>
              <a:rPr lang="en-US" altLang="ko-KR" dirty="0"/>
              <a:t>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fOpnd</a:t>
            </a:r>
            <a:r>
              <a:rPr lang="en-US" altLang="ko-KR" dirty="0"/>
              <a:t> + " % " + </a:t>
            </a:r>
            <a:r>
              <a:rPr lang="en-US" altLang="ko-KR" dirty="0" err="1"/>
              <a:t>sOpnd</a:t>
            </a:r>
            <a:r>
              <a:rPr lang="en-US" altLang="ko-KR" dirty="0"/>
              <a:t> + " = " + (</a:t>
            </a:r>
            <a:r>
              <a:rPr lang="en-US" altLang="ko-KR" dirty="0" err="1"/>
              <a:t>fOpnd</a:t>
            </a:r>
            <a:r>
              <a:rPr lang="en-US" altLang="ko-KR" dirty="0"/>
              <a:t> % </a:t>
            </a:r>
            <a:r>
              <a:rPr lang="en-US" altLang="ko-KR" dirty="0" err="1"/>
              <a:t>sOpnd</a:t>
            </a:r>
            <a:r>
              <a:rPr lang="en-US" altLang="ko-KR" dirty="0"/>
              <a:t>));		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81FD1-57B3-49A8-8A0F-947AAA7AE271}"/>
              </a:ext>
            </a:extLst>
          </p:cNvPr>
          <p:cNvSpPr/>
          <p:nvPr/>
        </p:nvSpPr>
        <p:spPr>
          <a:xfrm>
            <a:off x="6781800" y="4668837"/>
            <a:ext cx="4572000" cy="17541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+ 5 = 25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20 - 5 = 15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* 5 = 100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/ 5 = 4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20 % 5 = 0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72ED50DB-1DBB-43D2-8DA4-F83FB24D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ArithmeticOpTest2.java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6B8B434D-4A70-4B62-B08B-9BD10962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012CC-79A4-4ACA-AD2E-145B2AA25BE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8ACE1-9881-4046-9A4C-740A0EAF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360363">
              <a:defRPr/>
            </a:pPr>
            <a:r>
              <a:rPr lang="en-US" altLang="ko-KR" dirty="0"/>
              <a:t>public class ArithmeticOpTest2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char ch1, ch2;</a:t>
            </a:r>
          </a:p>
          <a:p>
            <a:pPr defTabSz="360363">
              <a:defRPr/>
            </a:pPr>
            <a:r>
              <a:rPr lang="en-US" altLang="ko-KR" dirty="0"/>
              <a:t>		ch1 = 'H';</a:t>
            </a:r>
          </a:p>
          <a:p>
            <a:pPr defTabSz="360363">
              <a:defRPr/>
            </a:pPr>
            <a:r>
              <a:rPr lang="en-US" altLang="ko-KR" dirty="0"/>
              <a:t>		ch2 = 'E';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(ch1 + ch2);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(""+ ch1 + ch2);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(ch1 + ch2 + "");</a:t>
            </a:r>
          </a:p>
          <a:p>
            <a:pPr defTabSz="360363">
              <a:defRPr/>
            </a:pP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intOpnd1 = 10, intOpnd2 = 20;</a:t>
            </a:r>
          </a:p>
          <a:p>
            <a:pPr defTabSz="360363">
              <a:defRPr/>
            </a:pPr>
            <a:r>
              <a:rPr lang="en-US" altLang="ko-KR" dirty="0"/>
              <a:t>		double </a:t>
            </a:r>
            <a:r>
              <a:rPr lang="en-US" altLang="ko-KR" dirty="0" err="1"/>
              <a:t>doubleOpnd</a:t>
            </a:r>
            <a:r>
              <a:rPr lang="en-US" altLang="ko-KR" dirty="0"/>
              <a:t> = 20.0;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("10 / 20 = " + intOpnd1 / intOpnd2);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("10 / 20.0 = " + intOpnd1 / </a:t>
            </a:r>
            <a:r>
              <a:rPr lang="en-US" altLang="ko-KR" dirty="0" err="1"/>
              <a:t>doubleOpnd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("10 % 20 = " + intOpnd1 % intOpnd2);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("10 % 20.0 = " + intOpnd1 % </a:t>
            </a:r>
            <a:r>
              <a:rPr lang="en-US" altLang="ko-KR" dirty="0" err="1"/>
              <a:t>doubleOpnd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C38668-72B8-4854-8D0F-BD4B12BC847E}"/>
              </a:ext>
            </a:extLst>
          </p:cNvPr>
          <p:cNvSpPr/>
          <p:nvPr/>
        </p:nvSpPr>
        <p:spPr>
          <a:xfrm>
            <a:off x="8772525" y="4114800"/>
            <a:ext cx="2581275" cy="23082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실행결과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141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141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 / 20 = 0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 / 20.0 = 0.5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10 % 20 = 10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10 % 20.0 = 10.0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7710DC0-A57C-4044-B7D3-C2528576A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E4EA89-DF40-46AD-97FE-BD7605CEB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overflow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ko-KR" altLang="en-US" dirty="0"/>
              <a:t>제공되는 </a:t>
            </a:r>
            <a:r>
              <a:rPr lang="ko-KR" altLang="en-US" dirty="0" err="1"/>
              <a:t>자료형으로</a:t>
            </a:r>
            <a:r>
              <a:rPr lang="ko-KR" altLang="en-US" dirty="0"/>
              <a:t> 표현할 수 없는 큰 수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underflow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ko-KR" altLang="en-US" dirty="0"/>
              <a:t>제공되는 유효자리수로 표현할 수 없는 수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자바는 </a:t>
            </a:r>
            <a:r>
              <a:rPr lang="en-US" altLang="ko-KR" dirty="0"/>
              <a:t>infinite arithmetic</a:t>
            </a:r>
            <a:r>
              <a:rPr lang="ko-KR" altLang="en-US" dirty="0"/>
              <a:t>을 지원함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 err="1"/>
              <a:t>java.lang.Float</a:t>
            </a:r>
            <a:r>
              <a:rPr lang="en-US" altLang="ko-KR" dirty="0"/>
              <a:t>, </a:t>
            </a:r>
            <a:r>
              <a:rPr lang="en-US" altLang="ko-KR" dirty="0" err="1"/>
              <a:t>java.lang.Double</a:t>
            </a:r>
            <a:r>
              <a:rPr lang="ko-KR" altLang="en-US" dirty="0"/>
              <a:t>에서 제공하는 기호상수 </a:t>
            </a:r>
            <a:r>
              <a:rPr lang="en-US" altLang="ko-KR" dirty="0"/>
              <a:t>POSITIVE_INFINITY, NEGATIVE_INFINITY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 err="1"/>
              <a:t>NaN</a:t>
            </a:r>
            <a:r>
              <a:rPr lang="en-US" altLang="ko-KR" dirty="0"/>
              <a:t> (Not a Number)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ko-KR" altLang="en-US" dirty="0"/>
              <a:t>이 경우 정보를 상실하게 되더라도 예외는 일어나지 않음</a:t>
            </a:r>
          </a:p>
        </p:txBody>
      </p:sp>
      <p:sp>
        <p:nvSpPr>
          <p:cNvPr id="21508" name="슬라이드 번호 개체 틀 2">
            <a:extLst>
              <a:ext uri="{FF2B5EF4-FFF2-40B4-BE49-F238E27FC236}">
                <a16:creationId xmlns:a16="http://schemas.microsoft.com/office/drawing/2014/main" id="{91626493-2039-4364-8C72-51E8398C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2A6CAD-3553-44C4-9CF7-02911C2700F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11991</TotalTime>
  <Words>3285</Words>
  <Application>Microsoft Office PowerPoint</Application>
  <PresentationFormat>와이드스크린</PresentationFormat>
  <Paragraphs>471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D2Coding</vt:lpstr>
      <vt:lpstr>굴림</vt:lpstr>
      <vt:lpstr>나눔고딕</vt:lpstr>
      <vt:lpstr>맑은 고딕</vt:lpstr>
      <vt:lpstr>Arial</vt:lpstr>
      <vt:lpstr>Calibri</vt:lpstr>
      <vt:lpstr>Consolas</vt:lpstr>
      <vt:lpstr>Wingdings</vt:lpstr>
      <vt:lpstr>Wingdings 2</vt:lpstr>
      <vt:lpstr>011강의계획</vt:lpstr>
      <vt:lpstr>자바 프로그램의 구성 요소 3 연산자</vt:lpstr>
      <vt:lpstr>학습에 앞서</vt:lpstr>
      <vt:lpstr>학습 내용</vt:lpstr>
      <vt:lpstr>연산자</vt:lpstr>
      <vt:lpstr>계속</vt:lpstr>
      <vt:lpstr>계속</vt:lpstr>
      <vt:lpstr>ArithmeticOpTest1.java</vt:lpstr>
      <vt:lpstr>ArithmeticOpTest2.java</vt:lpstr>
      <vt:lpstr>계속</vt:lpstr>
      <vt:lpstr>OverflowUnderflow.java</vt:lpstr>
      <vt:lpstr>InfinityTest.java</vt:lpstr>
      <vt:lpstr>계속</vt:lpstr>
      <vt:lpstr>RelationalOpTest.java</vt:lpstr>
      <vt:lpstr>계속</vt:lpstr>
      <vt:lpstr>LogicalOpTest.java</vt:lpstr>
      <vt:lpstr>계속</vt:lpstr>
      <vt:lpstr>UnaryOpTest.java</vt:lpstr>
      <vt:lpstr>계속</vt:lpstr>
      <vt:lpstr>BitwiseOpTest2.java</vt:lpstr>
      <vt:lpstr>BitwiseOpTest.java</vt:lpstr>
      <vt:lpstr>BaseConversion.java</vt:lpstr>
      <vt:lpstr>BaseConversionTest.java</vt:lpstr>
      <vt:lpstr>계속</vt:lpstr>
      <vt:lpstr>계속</vt:lpstr>
      <vt:lpstr>계속</vt:lpstr>
      <vt:lpstr>계속</vt:lpstr>
      <vt:lpstr>EqualityTest.java</vt:lpstr>
      <vt:lpstr>연산자 우선 순위와 결합 방향</vt:lpstr>
      <vt:lpstr>학습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619</cp:revision>
  <dcterms:created xsi:type="dcterms:W3CDTF">2017-09-15T02:18:23Z</dcterms:created>
  <dcterms:modified xsi:type="dcterms:W3CDTF">2022-04-03T11:41:47Z</dcterms:modified>
</cp:coreProperties>
</file>