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9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1345"/>
    <p:restoredTop sz="94660"/>
  </p:normalViewPr>
  <p:slideViewPr>
    <p:cSldViewPr snapToGrid="0">
      <p:cViewPr varScale="1">
        <p:scale>
          <a:sx n="50" d="100"/>
          <a:sy n="50" d="100"/>
        </p:scale>
        <p:origin x="48" y="112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3F01320-4944-4938-A9CF-048AA6FA46B3}" type="datetime1">
              <a:rPr lang="ko-KR" altLang="en-US"/>
              <a:pPr lvl="0">
                <a:defRPr lang="ko-KR" altLang="en-US"/>
              </a:pPr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1862E3-7D78-41F0-B3E5-39063955237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5AA69968-5916-4491-B23C-5196DAD0633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FCC8195C-CBAD-4055-AEFF-7BA9045A56AD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25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A30B7B40-29F4-40F7-979F-61D07184EB7F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10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15C9A7A5-DD6F-4712-9C4B-DD2B5B67BFF8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11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F62D0C16-BFBE-4603-837D-A52E87AF0C15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13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71863757-8B2A-4003-A6CC-B518AD03EC53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18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801BC4BB-776F-413C-B368-6BFBEFD7E5E1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20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0EF207B8-2359-434D-AE37-CCC99805EE70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21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7F9B8DAD-854D-478D-BA61-82DDE2B1E164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23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336E13E4-BD16-44F0-BB22-873BE9FB55D8}" type="slidenum">
              <a:rPr lang="en-US" altLang="ko-KR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24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defRPr lang="ko-KR" altLang="en-US"/>
            </a:pPr>
            <a:r>
              <a:rPr lang="ko-KR" altLang="ko-KR">
                <a:latin typeface="굴림"/>
                <a:ea typeface="굴림"/>
              </a:rPr>
              <a:t/>
            </a:r>
            <a:endParaRPr lang="ko-KR" altLang="ko-KR">
              <a:latin typeface="굴림"/>
              <a:ea typeface="굴림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>
            <a:extLst>
              <a:ext uri="{FF2B5EF4-FFF2-40B4-BE49-F238E27FC236}">
                <a16:creationId xmlns:a16="http://schemas.microsoft.com/office/drawing/2014/main" id="{EC1650AF-F882-4B6D-96FB-C21B65FFB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자바 프로그램의 구성 요소 </a:t>
            </a:r>
            <a:r>
              <a:rPr lang="en-US" altLang="ko-KR" dirty="0"/>
              <a:t>4</a:t>
            </a:r>
            <a:br>
              <a:rPr lang="en-US" altLang="ko-KR" dirty="0"/>
            </a:br>
            <a:r>
              <a:rPr lang="ko-KR" altLang="en-US" dirty="0"/>
              <a:t>문장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F4D5C6B-D618-4D2D-9A01-5D46AA78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2FE7F88-14FC-4377-AAA8-BF445486D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if ~ else if ~ else</a:t>
            </a:r>
            <a:r>
              <a:rPr lang="ko-KR" altLang="en-US"/>
              <a:t>문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B60F623-5779-4A97-99BC-EAD74038E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if(</a:t>
            </a:r>
            <a:r>
              <a:rPr lang="ko-KR" altLang="en-US" dirty="0" err="1"/>
              <a:t>조건식</a:t>
            </a:r>
            <a:r>
              <a:rPr lang="en-US" altLang="ko-KR" dirty="0"/>
              <a:t>1) { 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경우 실행</a:t>
            </a:r>
            <a:br>
              <a:rPr lang="ko-KR" altLang="en-US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else if(</a:t>
            </a:r>
            <a:r>
              <a:rPr lang="ko-KR" altLang="en-US" dirty="0" err="1"/>
              <a:t>조건식</a:t>
            </a:r>
            <a:r>
              <a:rPr lang="en-US" altLang="ko-KR" dirty="0"/>
              <a:t>2) {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 실행</a:t>
            </a:r>
            <a:br>
              <a:rPr lang="ko-KR" altLang="en-US" dirty="0"/>
            </a:br>
            <a:r>
              <a:rPr lang="en-US" altLang="ko-KR" dirty="0"/>
              <a:t>} </a:t>
            </a:r>
            <a:br>
              <a:rPr lang="en-US" altLang="ko-KR" dirty="0"/>
            </a:br>
            <a:r>
              <a:rPr lang="en-US" altLang="ko-KR" dirty="0"/>
              <a:t>else { 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가 모두 </a:t>
            </a:r>
            <a:r>
              <a:rPr lang="en-US" altLang="ko-KR" dirty="0"/>
              <a:t>false</a:t>
            </a:r>
            <a:r>
              <a:rPr lang="ko-KR" altLang="en-US" dirty="0"/>
              <a:t>인 경우 실행</a:t>
            </a:r>
            <a:br>
              <a:rPr lang="ko-KR" altLang="en-US" dirty="0"/>
            </a:br>
            <a:r>
              <a:rPr lang="en-US" altLang="ko-KR" dirty="0"/>
              <a:t>}</a:t>
            </a:r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D3429E81-06F7-4351-9777-6573C25C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BAAE7-7BBC-413A-84C5-4C8D01B59ED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BFD0D1-31B4-463F-A9C4-CA156A86E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switch </a:t>
            </a:r>
            <a:r>
              <a:rPr lang="ko-KR" altLang="en-US"/>
              <a:t>문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AD4178A-DE9F-4EF2-9596-0CF1300A8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구조</a:t>
            </a:r>
          </a:p>
          <a:p>
            <a:pPr lvl="1">
              <a:defRPr/>
            </a:pPr>
            <a:r>
              <a:rPr lang="en-US" altLang="ko-KR" dirty="0"/>
              <a:t>switch(</a:t>
            </a:r>
            <a:r>
              <a:rPr lang="ko-KR" altLang="en-US" dirty="0"/>
              <a:t>수식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	case </a:t>
            </a:r>
            <a:r>
              <a:rPr lang="ko-KR" altLang="en-US" dirty="0" err="1"/>
              <a:t>정수형리터럴</a:t>
            </a:r>
            <a:r>
              <a:rPr lang="en-US" altLang="ko-KR" dirty="0"/>
              <a:t>1: &lt;</a:t>
            </a:r>
            <a:r>
              <a:rPr lang="ko-KR" altLang="en-US" dirty="0"/>
              <a:t>블록</a:t>
            </a:r>
            <a:r>
              <a:rPr lang="en-US" altLang="ko-KR" dirty="0"/>
              <a:t>1&gt;; break;</a:t>
            </a:r>
            <a:br>
              <a:rPr lang="en-US" altLang="ko-KR" dirty="0"/>
            </a:br>
            <a:r>
              <a:rPr lang="en-US" altLang="ko-KR" dirty="0"/>
              <a:t>		case </a:t>
            </a:r>
            <a:r>
              <a:rPr lang="ko-KR" altLang="en-US" dirty="0" err="1"/>
              <a:t>정수형리터럴</a:t>
            </a:r>
            <a:r>
              <a:rPr lang="en-US" altLang="ko-KR" dirty="0"/>
              <a:t>2 : &lt;</a:t>
            </a:r>
            <a:r>
              <a:rPr lang="ko-KR" altLang="en-US" dirty="0"/>
              <a:t>블록</a:t>
            </a:r>
            <a:r>
              <a:rPr lang="en-US" altLang="ko-KR" dirty="0"/>
              <a:t>2&gt;; break;</a:t>
            </a:r>
            <a:br>
              <a:rPr lang="en-US" altLang="ko-KR" dirty="0"/>
            </a:br>
            <a:r>
              <a:rPr lang="en-US" altLang="ko-KR" dirty="0"/>
              <a:t>		case </a:t>
            </a:r>
            <a:r>
              <a:rPr lang="ko-KR" altLang="en-US" dirty="0" err="1"/>
              <a:t>정수형리터럴</a:t>
            </a:r>
            <a:r>
              <a:rPr lang="en-US" altLang="ko-KR" dirty="0"/>
              <a:t>3: &lt;</a:t>
            </a:r>
            <a:r>
              <a:rPr lang="ko-KR" altLang="en-US" dirty="0"/>
              <a:t>블록</a:t>
            </a:r>
            <a:r>
              <a:rPr lang="en-US" altLang="ko-KR" dirty="0"/>
              <a:t>3&gt;; break;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default: &lt;</a:t>
            </a:r>
            <a:r>
              <a:rPr lang="ko-KR" altLang="en-US" dirty="0"/>
              <a:t>블록</a:t>
            </a:r>
            <a:r>
              <a:rPr lang="en-US" altLang="ko-KR" dirty="0"/>
              <a:t>n&gt;;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defRPr/>
            </a:pPr>
            <a:r>
              <a:rPr lang="ko-KR" altLang="en-US" dirty="0"/>
              <a:t>수식의 값이 정수형 </a:t>
            </a:r>
            <a:r>
              <a:rPr lang="ko-KR" altLang="en-US" dirty="0" err="1"/>
              <a:t>리터럴과</a:t>
            </a:r>
            <a:r>
              <a:rPr lang="ko-KR" altLang="en-US" dirty="0"/>
              <a:t> 동등한지를 확인한다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if(</a:t>
            </a:r>
            <a:r>
              <a:rPr lang="ko-KR" altLang="en-US" dirty="0"/>
              <a:t>수식 </a:t>
            </a:r>
            <a:r>
              <a:rPr lang="en-US" altLang="ko-KR" dirty="0"/>
              <a:t>== </a:t>
            </a:r>
            <a:r>
              <a:rPr lang="ko-KR" altLang="en-US" dirty="0" err="1"/>
              <a:t>정수형리터럴</a:t>
            </a:r>
            <a:r>
              <a:rPr lang="en-US" altLang="ko-KR" dirty="0"/>
              <a:t>1) </a:t>
            </a:r>
            <a:r>
              <a:rPr lang="ko-KR" altLang="en-US" dirty="0"/>
              <a:t>처럼 동등 연산</a:t>
            </a:r>
            <a:r>
              <a:rPr lang="en-US" altLang="ko-KR" dirty="0"/>
              <a:t>(==)</a:t>
            </a:r>
            <a:r>
              <a:rPr lang="ko-KR" altLang="en-US" dirty="0"/>
              <a:t>의 경우만 사용이 가능함</a:t>
            </a:r>
            <a:r>
              <a:rPr lang="en-US" altLang="ko-KR" dirty="0"/>
              <a:t>.</a:t>
            </a:r>
          </a:p>
        </p:txBody>
      </p:sp>
      <p:sp>
        <p:nvSpPr>
          <p:cNvPr id="24580" name="슬라이드 번호 개체 틀 2">
            <a:extLst>
              <a:ext uri="{FF2B5EF4-FFF2-40B4-BE49-F238E27FC236}">
                <a16:creationId xmlns:a16="http://schemas.microsoft.com/office/drawing/2014/main" id="{E742E3EE-F20B-4B85-934B-E52DFF89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55028-3204-46A5-93FC-291BFFC522A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33E75B4-7A73-455D-8393-A8F31ECE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개선된 </a:t>
            </a:r>
            <a:r>
              <a:rPr lang="en-US" altLang="ko-KR"/>
              <a:t>switch </a:t>
            </a:r>
            <a:r>
              <a:rPr lang="ko-KR" altLang="en-US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9CA0-CE98-4A73-BC8A-84B9CA5A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구조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switch(</a:t>
            </a:r>
            <a:r>
              <a:rPr lang="ko-KR" altLang="en-US" dirty="0"/>
              <a:t>수식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	case "</a:t>
            </a:r>
            <a:r>
              <a:rPr lang="ko-KR" altLang="en-US" dirty="0"/>
              <a:t>문자열</a:t>
            </a:r>
            <a:r>
              <a:rPr lang="en-US" altLang="ko-KR" dirty="0"/>
              <a:t>1": &lt;</a:t>
            </a:r>
            <a:r>
              <a:rPr lang="ko-KR" altLang="en-US" dirty="0"/>
              <a:t>블록</a:t>
            </a:r>
            <a:r>
              <a:rPr lang="en-US" altLang="ko-KR" dirty="0"/>
              <a:t>1&gt;; break;</a:t>
            </a:r>
            <a:br>
              <a:rPr lang="en-US" altLang="ko-KR" dirty="0"/>
            </a:br>
            <a:r>
              <a:rPr lang="en-US" altLang="ko-KR" dirty="0"/>
              <a:t>		case "</a:t>
            </a:r>
            <a:r>
              <a:rPr lang="ko-KR" altLang="en-US" dirty="0"/>
              <a:t>문자열</a:t>
            </a:r>
            <a:r>
              <a:rPr lang="en-US" altLang="ko-KR" dirty="0"/>
              <a:t>2": &lt;</a:t>
            </a:r>
            <a:r>
              <a:rPr lang="ko-KR" altLang="en-US" dirty="0"/>
              <a:t>블록</a:t>
            </a:r>
            <a:r>
              <a:rPr lang="en-US" altLang="ko-KR" dirty="0"/>
              <a:t>2&gt;; break;</a:t>
            </a:r>
            <a:br>
              <a:rPr lang="en-US" altLang="ko-KR" dirty="0"/>
            </a:br>
            <a:r>
              <a:rPr lang="en-US" altLang="ko-KR" dirty="0"/>
              <a:t>		case "</a:t>
            </a:r>
            <a:r>
              <a:rPr lang="ko-KR" altLang="en-US" dirty="0"/>
              <a:t>문자열</a:t>
            </a:r>
            <a:r>
              <a:rPr lang="en-US" altLang="ko-KR" dirty="0"/>
              <a:t>3": &lt;</a:t>
            </a:r>
            <a:r>
              <a:rPr lang="ko-KR" altLang="en-US" dirty="0"/>
              <a:t>블록</a:t>
            </a:r>
            <a:r>
              <a:rPr lang="en-US" altLang="ko-KR" dirty="0"/>
              <a:t>3&gt;; break;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default: &lt;</a:t>
            </a:r>
            <a:r>
              <a:rPr lang="ko-KR" altLang="en-US" dirty="0"/>
              <a:t>블록</a:t>
            </a:r>
            <a:r>
              <a:rPr lang="en-US" altLang="ko-KR" dirty="0"/>
              <a:t>n&gt;;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defRPr/>
            </a:pPr>
            <a:r>
              <a:rPr lang="ko-KR" altLang="en-US" dirty="0"/>
              <a:t>수식이 문자열 객체의 값과 </a:t>
            </a:r>
            <a:r>
              <a:rPr lang="en-US" altLang="ko-KR" dirty="0"/>
              <a:t>equals()</a:t>
            </a:r>
            <a:r>
              <a:rPr lang="ko-KR" altLang="en-US" dirty="0"/>
              <a:t>한 지를 비교한다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jdk1.7</a:t>
            </a:r>
            <a:r>
              <a:rPr lang="ko-KR" altLang="en-US" dirty="0">
                <a:solidFill>
                  <a:srgbClr val="FF0000"/>
                </a:solidFill>
              </a:rPr>
              <a:t>부터 사용 가능함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E51C1D44-FBD5-4F2C-B654-9D2FC030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D48418-9D8F-4264-9D51-9207B6D9B01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BABB8EF-5B40-4022-88E9-B38BDF29B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for </a:t>
            </a:r>
            <a:r>
              <a:rPr lang="ko-KR" altLang="en-US"/>
              <a:t>문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DB892B9-7843-4E98-A719-1D6BC9962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구조</a:t>
            </a:r>
          </a:p>
          <a:p>
            <a:pPr lvl="1" eaLnBrk="1" hangingPunct="1">
              <a:defRPr/>
            </a:pPr>
            <a:r>
              <a:rPr lang="en-US" altLang="ko-KR"/>
              <a:t>for(&lt;</a:t>
            </a:r>
            <a:r>
              <a:rPr lang="ko-KR" altLang="en-US"/>
              <a:t>식</a:t>
            </a:r>
            <a:r>
              <a:rPr lang="en-US" altLang="ko-KR"/>
              <a:t>1&gt;;&lt;</a:t>
            </a:r>
            <a:r>
              <a:rPr lang="ko-KR" altLang="en-US"/>
              <a:t>식</a:t>
            </a:r>
            <a:r>
              <a:rPr lang="en-US" altLang="ko-KR"/>
              <a:t>2&gt;;&lt;</a:t>
            </a:r>
            <a:r>
              <a:rPr lang="ko-KR" altLang="en-US"/>
              <a:t>식</a:t>
            </a:r>
            <a:r>
              <a:rPr lang="en-US" altLang="ko-KR"/>
              <a:t>3&gt;) {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		&lt;</a:t>
            </a:r>
            <a:r>
              <a:rPr lang="ko-KR" altLang="en-US"/>
              <a:t>블록</a:t>
            </a:r>
            <a:r>
              <a:rPr lang="en-US" altLang="ko-KR"/>
              <a:t>&gt;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}</a:t>
            </a:r>
          </a:p>
          <a:p>
            <a:pPr lvl="2" eaLnBrk="1" hangingPunct="1">
              <a:defRPr/>
            </a:pPr>
            <a:r>
              <a:rPr lang="en-US" altLang="ko-KR"/>
              <a:t>&lt;</a:t>
            </a:r>
            <a:r>
              <a:rPr lang="ko-KR" altLang="en-US"/>
              <a:t>식</a:t>
            </a:r>
            <a:r>
              <a:rPr lang="en-US" altLang="ko-KR"/>
              <a:t>1&gt; : </a:t>
            </a:r>
            <a:r>
              <a:rPr lang="ko-KR" altLang="en-US"/>
              <a:t>제어변수 초기화</a:t>
            </a:r>
          </a:p>
          <a:p>
            <a:pPr lvl="2" eaLnBrk="1" hangingPunct="1">
              <a:defRPr/>
            </a:pPr>
            <a:r>
              <a:rPr lang="en-US" altLang="ko-KR"/>
              <a:t>&lt;</a:t>
            </a:r>
            <a:r>
              <a:rPr lang="ko-KR" altLang="en-US"/>
              <a:t>식</a:t>
            </a:r>
            <a:r>
              <a:rPr lang="en-US" altLang="ko-KR"/>
              <a:t>2&gt; : </a:t>
            </a:r>
            <a:r>
              <a:rPr lang="ko-KR" altLang="en-US"/>
              <a:t>제어변수 검사</a:t>
            </a:r>
          </a:p>
          <a:p>
            <a:pPr lvl="2" eaLnBrk="1" hangingPunct="1">
              <a:defRPr/>
            </a:pPr>
            <a:r>
              <a:rPr lang="en-US" altLang="ko-KR"/>
              <a:t>&lt;</a:t>
            </a:r>
            <a:r>
              <a:rPr lang="ko-KR" altLang="en-US"/>
              <a:t>식</a:t>
            </a:r>
            <a:r>
              <a:rPr lang="en-US" altLang="ko-KR"/>
              <a:t>3&gt; : </a:t>
            </a:r>
            <a:r>
              <a:rPr lang="ko-KR" altLang="en-US"/>
              <a:t>제어변수 수정</a:t>
            </a:r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64867BEF-8C8D-4FD2-B451-9CF09D2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857C9-6891-47CB-8E3B-5200E60532E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4">
            <a:extLst>
              <a:ext uri="{FF2B5EF4-FFF2-40B4-BE49-F238E27FC236}">
                <a16:creationId xmlns:a16="http://schemas.microsoft.com/office/drawing/2014/main" id="{660B4B71-879C-41B9-AD21-A0716193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LoopStatementTest.java</a:t>
            </a:r>
            <a:endParaRPr lang="ko-KR" altLang="en-US"/>
          </a:p>
        </p:txBody>
      </p:sp>
      <p:sp>
        <p:nvSpPr>
          <p:cNvPr id="29701" name="슬라이드 번호 개체 틀 7">
            <a:extLst>
              <a:ext uri="{FF2B5EF4-FFF2-40B4-BE49-F238E27FC236}">
                <a16:creationId xmlns:a16="http://schemas.microsoft.com/office/drawing/2014/main" id="{75A6AAC0-5767-481E-BEDF-3E81F5CB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CBC39-0C48-4B77-ABE4-4260FF7AF8A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7B2E3-59A4-4472-B4CA-0F2BD6D5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357188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LoopStatementTest</a:t>
            </a:r>
            <a:r>
              <a:rPr lang="en-US" altLang="ko-KR" dirty="0"/>
              <a:t> {</a:t>
            </a:r>
          </a:p>
          <a:p>
            <a:pPr defTabSz="357188">
              <a:defRPr/>
            </a:pPr>
            <a:r>
              <a:rPr lang="en-US" altLang="ko-KR" dirty="0"/>
              <a:t>	public void </a:t>
            </a:r>
            <a:r>
              <a:rPr lang="en-US" altLang="ko-KR" dirty="0" err="1"/>
              <a:t>drawWindmill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size) {</a:t>
            </a:r>
          </a:p>
          <a:p>
            <a:pPr defTabSz="357188">
              <a:defRPr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&lt;=size;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defTabSz="357188">
              <a:defRPr/>
            </a:pPr>
            <a:r>
              <a:rPr lang="en-US" altLang="ko-KR" dirty="0"/>
              <a:t>			for(</a:t>
            </a:r>
            <a:r>
              <a:rPr lang="en-US" altLang="ko-KR" dirty="0" err="1"/>
              <a:t>int</a:t>
            </a:r>
            <a:r>
              <a:rPr lang="en-US" altLang="ko-KR" dirty="0"/>
              <a:t> j=1; j&lt;=</a:t>
            </a:r>
            <a:r>
              <a:rPr lang="en-US" altLang="ko-KR" dirty="0" err="1"/>
              <a:t>i;j</a:t>
            </a:r>
            <a:r>
              <a:rPr lang="en-US" altLang="ko-KR" dirty="0"/>
              <a:t>++){</a:t>
            </a:r>
          </a:p>
          <a:p>
            <a:pPr defTabSz="357188">
              <a:defRPr/>
            </a:pPr>
            <a:r>
              <a:rPr lang="en-US" altLang="ko-KR" dirty="0"/>
              <a:t>				</a:t>
            </a:r>
            <a:r>
              <a:rPr lang="en-US" altLang="ko-KR" dirty="0" err="1"/>
              <a:t>System.out.print</a:t>
            </a:r>
            <a:r>
              <a:rPr lang="en-US" altLang="ko-KR" dirty="0"/>
              <a:t>("*");</a:t>
            </a:r>
          </a:p>
          <a:p>
            <a:pPr defTabSz="357188">
              <a:defRPr/>
            </a:pPr>
            <a:r>
              <a:rPr lang="en-US" altLang="ko-KR" dirty="0"/>
              <a:t>			}</a:t>
            </a:r>
          </a:p>
          <a:p>
            <a:pPr defTabSz="357188">
              <a:defRPr/>
            </a:pPr>
            <a:r>
              <a:rPr lang="en-US" altLang="ko-KR" dirty="0"/>
              <a:t>			for(</a:t>
            </a:r>
            <a:r>
              <a:rPr lang="en-US" altLang="ko-KR" dirty="0" err="1"/>
              <a:t>int</a:t>
            </a:r>
            <a:r>
              <a:rPr lang="en-US" altLang="ko-KR" dirty="0"/>
              <a:t> k=size-1-i; k&gt;=0;k--){</a:t>
            </a:r>
          </a:p>
          <a:p>
            <a:pPr defTabSz="357188">
              <a:defRPr/>
            </a:pPr>
            <a:r>
              <a:rPr lang="en-US" altLang="ko-KR" dirty="0"/>
              <a:t>			    </a:t>
            </a:r>
            <a:r>
              <a:rPr lang="en-US" altLang="ko-KR" dirty="0" err="1"/>
              <a:t>System.out.print</a:t>
            </a:r>
            <a:r>
              <a:rPr lang="en-US" altLang="ko-KR" dirty="0"/>
              <a:t>(" ");</a:t>
            </a:r>
          </a:p>
          <a:p>
            <a:pPr defTabSz="357188">
              <a:defRPr/>
            </a:pPr>
            <a:r>
              <a:rPr lang="en-US" altLang="ko-KR" dirty="0"/>
              <a:t>			}</a:t>
            </a:r>
          </a:p>
          <a:p>
            <a:pPr defTabSz="357188">
              <a:defRPr/>
            </a:pPr>
            <a:r>
              <a:rPr lang="en-US" altLang="ko-KR" dirty="0"/>
              <a:t>			for(</a:t>
            </a:r>
            <a:r>
              <a:rPr lang="en-US" altLang="ko-KR" dirty="0" err="1"/>
              <a:t>int</a:t>
            </a:r>
            <a:r>
              <a:rPr lang="en-US" altLang="ko-KR" dirty="0"/>
              <a:t> l=size-</a:t>
            </a:r>
            <a:r>
              <a:rPr lang="en-US" altLang="ko-KR" dirty="0" err="1"/>
              <a:t>i</a:t>
            </a:r>
            <a:r>
              <a:rPr lang="en-US" altLang="ko-KR" dirty="0"/>
              <a:t>; l&gt;=0;l--){</a:t>
            </a:r>
          </a:p>
          <a:p>
            <a:pPr defTabSz="357188">
              <a:defRPr/>
            </a:pPr>
            <a:r>
              <a:rPr lang="en-US" altLang="ko-KR" dirty="0"/>
              <a:t>			    </a:t>
            </a:r>
            <a:r>
              <a:rPr lang="en-US" altLang="ko-KR" dirty="0" err="1"/>
              <a:t>System.out.print</a:t>
            </a:r>
            <a:r>
              <a:rPr lang="en-US" altLang="ko-KR" dirty="0"/>
              <a:t>("*");</a:t>
            </a:r>
          </a:p>
          <a:p>
            <a:pPr defTabSz="357188">
              <a:defRPr/>
            </a:pPr>
            <a:r>
              <a:rPr lang="en-US" altLang="ko-KR" dirty="0"/>
              <a:t>			}</a:t>
            </a:r>
          </a:p>
          <a:p>
            <a:pPr defTabSz="357188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defTabSz="357188">
              <a:defRPr/>
            </a:pPr>
            <a:r>
              <a:rPr lang="en-US" altLang="ko-KR" dirty="0"/>
              <a:t>		}</a:t>
            </a:r>
          </a:p>
          <a:p>
            <a:pPr defTabSz="357188">
              <a:defRPr/>
            </a:pPr>
            <a:r>
              <a:rPr lang="en-US" altLang="ko-KR" dirty="0"/>
              <a:t>		//</a:t>
            </a:r>
            <a:r>
              <a:rPr lang="ko-KR" altLang="en-US" dirty="0"/>
              <a:t>위쪽 바람개비 </a:t>
            </a:r>
          </a:p>
          <a:p>
            <a:pPr defTabSz="357188">
              <a:defRPr/>
            </a:pPr>
            <a:r>
              <a:rPr lang="ko-KR" altLang="en-US" dirty="0"/>
              <a:t>	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28855D-53A6-4684-A579-6DB38F1E8B51}"/>
              </a:ext>
            </a:extLst>
          </p:cNvPr>
          <p:cNvSpPr/>
          <p:nvPr/>
        </p:nvSpPr>
        <p:spPr>
          <a:xfrm>
            <a:off x="7391400" y="1125538"/>
            <a:ext cx="2808288" cy="3968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      *******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     ******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    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****   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*****  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****** 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     ********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    ** ******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   ***  *****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  ****   ****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 *****    ***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******     **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*******      *</a:t>
            </a:r>
            <a:endParaRPr lang="ko-KR" altLang="en-US" dirty="0">
              <a:solidFill>
                <a:schemeClr val="tx2">
                  <a:lumMod val="75000"/>
                </a:schemeClr>
              </a:solidFill>
              <a:ea typeface="나눔고딕" panose="020D0604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15DAA5CC-EB95-418E-83FD-366150EB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22DEA08C-122E-4BD5-86B7-A7E83DB9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81AF5F-DFE9-4BDA-8295-166E862D125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7BA7C-2975-40C4-A88A-6A060F86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57188">
              <a:defRPr/>
            </a:pPr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=1;i&lt;=</a:t>
            </a:r>
            <a:r>
              <a:rPr lang="en-US" altLang="ko-KR" dirty="0" err="1"/>
              <a:t>size;i</a:t>
            </a:r>
            <a:r>
              <a:rPr lang="en-US" altLang="ko-KR" dirty="0"/>
              <a:t>++) {</a:t>
            </a:r>
          </a:p>
          <a:p>
            <a:pPr defTabSz="357188">
              <a:defRPr/>
            </a:pPr>
            <a:r>
              <a:rPr lang="en-US" altLang="ko-KR" dirty="0"/>
              <a:t>		   for (</a:t>
            </a:r>
            <a:r>
              <a:rPr lang="en-US" altLang="ko-KR" dirty="0" err="1"/>
              <a:t>int</a:t>
            </a:r>
            <a:r>
              <a:rPr lang="en-US" altLang="ko-KR" dirty="0"/>
              <a:t> j=size-1-i;j&gt;=0;j-- ) {</a:t>
            </a:r>
          </a:p>
          <a:p>
            <a:pPr defTabSz="357188">
              <a:defRPr/>
            </a:pPr>
            <a:r>
              <a:rPr lang="en-US" altLang="ko-KR" dirty="0"/>
              <a:t>			   </a:t>
            </a:r>
            <a:r>
              <a:rPr lang="en-US" altLang="ko-KR" dirty="0" err="1"/>
              <a:t>System.out.print</a:t>
            </a:r>
            <a:r>
              <a:rPr lang="en-US" altLang="ko-KR" dirty="0"/>
              <a:t>(" ");</a:t>
            </a:r>
          </a:p>
          <a:p>
            <a:pPr defTabSz="357188">
              <a:defRPr/>
            </a:pPr>
            <a:r>
              <a:rPr lang="en-US" altLang="ko-KR" dirty="0"/>
              <a:t>		   }</a:t>
            </a:r>
          </a:p>
          <a:p>
            <a:pPr defTabSz="357188">
              <a:defRPr/>
            </a:pPr>
            <a:r>
              <a:rPr lang="en-US" altLang="ko-KR" dirty="0"/>
              <a:t>		   for (</a:t>
            </a:r>
            <a:r>
              <a:rPr lang="en-US" altLang="ko-KR" dirty="0" err="1"/>
              <a:t>int</a:t>
            </a:r>
            <a:r>
              <a:rPr lang="en-US" altLang="ko-KR" dirty="0"/>
              <a:t> k=0;k&lt;</a:t>
            </a:r>
            <a:r>
              <a:rPr lang="en-US" altLang="ko-KR" dirty="0" err="1"/>
              <a:t>i;k</a:t>
            </a:r>
            <a:r>
              <a:rPr lang="en-US" altLang="ko-KR" dirty="0"/>
              <a:t>++) {</a:t>
            </a:r>
          </a:p>
          <a:p>
            <a:pPr defTabSz="357188">
              <a:defRPr/>
            </a:pPr>
            <a:r>
              <a:rPr lang="en-US" altLang="ko-KR" dirty="0"/>
              <a:t>			   </a:t>
            </a:r>
            <a:r>
              <a:rPr lang="en-US" altLang="ko-KR" dirty="0" err="1"/>
              <a:t>System.out.print</a:t>
            </a:r>
            <a:r>
              <a:rPr lang="en-US" altLang="ko-KR" dirty="0"/>
              <a:t>("*");</a:t>
            </a:r>
          </a:p>
          <a:p>
            <a:pPr defTabSz="357188">
              <a:defRPr/>
            </a:pPr>
            <a:r>
              <a:rPr lang="en-US" altLang="ko-KR" dirty="0"/>
              <a:t>		   }</a:t>
            </a:r>
          </a:p>
          <a:p>
            <a:pPr defTabSz="357188">
              <a:defRPr/>
            </a:pPr>
            <a:r>
              <a:rPr lang="en-US" altLang="ko-KR" dirty="0"/>
              <a:t>		   for (</a:t>
            </a:r>
            <a:r>
              <a:rPr lang="en-US" altLang="ko-KR" dirty="0" err="1"/>
              <a:t>int</a:t>
            </a:r>
            <a:r>
              <a:rPr lang="en-US" altLang="ko-KR" dirty="0"/>
              <a:t> l=1;l&lt;</a:t>
            </a:r>
            <a:r>
              <a:rPr lang="en-US" altLang="ko-KR" dirty="0" err="1"/>
              <a:t>i;l</a:t>
            </a:r>
            <a:r>
              <a:rPr lang="en-US" altLang="ko-KR" dirty="0"/>
              <a:t>++) {</a:t>
            </a:r>
          </a:p>
          <a:p>
            <a:pPr defTabSz="357188">
              <a:defRPr/>
            </a:pPr>
            <a:r>
              <a:rPr lang="en-US" altLang="ko-KR" dirty="0"/>
              <a:t>			   </a:t>
            </a:r>
            <a:r>
              <a:rPr lang="en-US" altLang="ko-KR" dirty="0" err="1"/>
              <a:t>System.out.print</a:t>
            </a:r>
            <a:r>
              <a:rPr lang="en-US" altLang="ko-KR" dirty="0"/>
              <a:t>(" ");</a:t>
            </a:r>
          </a:p>
          <a:p>
            <a:pPr defTabSz="357188">
              <a:defRPr/>
            </a:pPr>
            <a:r>
              <a:rPr lang="en-US" altLang="ko-KR" dirty="0"/>
              <a:t>		   }</a:t>
            </a:r>
          </a:p>
          <a:p>
            <a:pPr defTabSz="357188">
              <a:defRPr/>
            </a:pPr>
            <a:r>
              <a:rPr lang="en-US" altLang="ko-KR" dirty="0"/>
              <a:t>		   for (</a:t>
            </a:r>
            <a:r>
              <a:rPr lang="en-US" altLang="ko-KR" dirty="0" err="1"/>
              <a:t>int</a:t>
            </a:r>
            <a:r>
              <a:rPr lang="en-US" altLang="ko-KR" dirty="0"/>
              <a:t> m=</a:t>
            </a:r>
            <a:r>
              <a:rPr lang="en-US" altLang="ko-KR" dirty="0" err="1"/>
              <a:t>size-i;m</a:t>
            </a:r>
            <a:r>
              <a:rPr lang="en-US" altLang="ko-KR" dirty="0"/>
              <a:t>&gt;=0 ;m--) {</a:t>
            </a:r>
          </a:p>
          <a:p>
            <a:pPr defTabSz="357188">
              <a:defRPr/>
            </a:pPr>
            <a:r>
              <a:rPr lang="en-US" altLang="ko-KR" dirty="0"/>
              <a:t>			   </a:t>
            </a:r>
            <a:r>
              <a:rPr lang="en-US" altLang="ko-KR" dirty="0" err="1"/>
              <a:t>System.out.print</a:t>
            </a:r>
            <a:r>
              <a:rPr lang="en-US" altLang="ko-KR" dirty="0"/>
              <a:t>("*");</a:t>
            </a:r>
          </a:p>
          <a:p>
            <a:pPr defTabSz="357188">
              <a:defRPr/>
            </a:pPr>
            <a:r>
              <a:rPr lang="en-US" altLang="ko-KR" dirty="0"/>
              <a:t>		   }</a:t>
            </a:r>
          </a:p>
          <a:p>
            <a:pPr defTabSz="357188">
              <a:defRPr/>
            </a:pPr>
            <a:r>
              <a:rPr lang="en-US" altLang="ko-KR" dirty="0"/>
              <a:t>		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defTabSz="357188">
              <a:defRPr/>
            </a:pPr>
            <a:r>
              <a:rPr lang="en-US" altLang="ko-KR" dirty="0"/>
              <a:t>		}</a:t>
            </a:r>
          </a:p>
          <a:p>
            <a:pPr defTabSz="357188">
              <a:defRPr/>
            </a:pPr>
            <a:r>
              <a:rPr lang="en-US" altLang="ko-KR" dirty="0"/>
              <a:t>		// </a:t>
            </a:r>
            <a:r>
              <a:rPr lang="ko-KR" altLang="en-US" dirty="0"/>
              <a:t>아래쪽 바람개비</a:t>
            </a:r>
          </a:p>
          <a:p>
            <a:pPr defTabSz="357188">
              <a:defRPr/>
            </a:pPr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pPr defTabSz="357188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57188">
              <a:defRPr/>
            </a:pPr>
            <a:r>
              <a:rPr lang="en-US" altLang="ko-KR" dirty="0"/>
              <a:t>		// TODO Auto-generated method stub</a:t>
            </a:r>
          </a:p>
          <a:p>
            <a:pPr defTabSz="357188">
              <a:defRPr/>
            </a:pPr>
            <a:r>
              <a:rPr lang="en-US" altLang="ko-KR" dirty="0"/>
              <a:t>		new </a:t>
            </a:r>
            <a:r>
              <a:rPr lang="en-US" altLang="ko-KR" dirty="0" err="1"/>
              <a:t>LoopStatementTest</a:t>
            </a:r>
            <a:r>
              <a:rPr lang="en-US" altLang="ko-KR" dirty="0"/>
              <a:t>().</a:t>
            </a:r>
            <a:r>
              <a:rPr lang="en-US" altLang="ko-KR" dirty="0" err="1"/>
              <a:t>drawWindmill</a:t>
            </a:r>
            <a:r>
              <a:rPr lang="en-US" altLang="ko-KR" dirty="0"/>
              <a:t>(7);</a:t>
            </a:r>
          </a:p>
          <a:p>
            <a:pPr defTabSz="357188">
              <a:defRPr/>
            </a:pPr>
            <a:r>
              <a:rPr lang="en-US" altLang="ko-KR" dirty="0"/>
              <a:t>	}</a:t>
            </a:r>
          </a:p>
          <a:p>
            <a:pPr defTabSz="357188">
              <a:defRPr/>
            </a:pPr>
            <a:r>
              <a:rPr lang="en-US" altLang="ko-KR" dirty="0"/>
              <a:t>}</a:t>
            </a:r>
          </a:p>
          <a:p>
            <a:pPr defTabSz="357188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06DB15BC-A74F-43C2-B89E-6E674606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개선된 </a:t>
            </a:r>
            <a:r>
              <a:rPr lang="en-US" altLang="ko-KR"/>
              <a:t>for </a:t>
            </a:r>
            <a:r>
              <a:rPr lang="ko-KR" altLang="en-US"/>
              <a:t>문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7415DDC3-77E9-4842-B120-04915B4B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컬렉션 또는</a:t>
            </a:r>
            <a:r>
              <a:rPr lang="en-US" altLang="ko-KR" dirty="0"/>
              <a:t> Iterator </a:t>
            </a:r>
            <a:r>
              <a:rPr lang="ko-KR" altLang="en-US" dirty="0"/>
              <a:t>인터페이스로 부터 상속을 받은 클래스들을 대상으로 순차적인 접근을 수행하고자 할 때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구문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for(&lt;</a:t>
            </a:r>
            <a:r>
              <a:rPr lang="ko-KR" altLang="en-US" dirty="0"/>
              <a:t>식</a:t>
            </a:r>
            <a:r>
              <a:rPr lang="en-US" altLang="ko-KR" dirty="0"/>
              <a:t>1&gt;:&lt;</a:t>
            </a:r>
            <a:r>
              <a:rPr lang="ko-KR" altLang="en-US" dirty="0"/>
              <a:t>식</a:t>
            </a:r>
            <a:r>
              <a:rPr lang="en-US" altLang="ko-KR" dirty="0"/>
              <a:t>2&gt;) 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블록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>
              <a:defRPr/>
            </a:pPr>
            <a:r>
              <a:rPr lang="ko-KR" altLang="en-US" dirty="0"/>
              <a:t>식</a:t>
            </a:r>
            <a:r>
              <a:rPr lang="en-US" altLang="ko-KR" dirty="0"/>
              <a:t>1 : </a:t>
            </a:r>
            <a:r>
              <a:rPr lang="ko-KR" altLang="en-US" dirty="0"/>
              <a:t>컬렉션의 요소</a:t>
            </a:r>
            <a:r>
              <a:rPr lang="en-US" altLang="ko-KR" dirty="0"/>
              <a:t>, </a:t>
            </a:r>
            <a:r>
              <a:rPr lang="ko-KR" altLang="en-US" dirty="0"/>
              <a:t>배열의 요소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식</a:t>
            </a:r>
            <a:r>
              <a:rPr lang="en-US" altLang="ko-KR" dirty="0"/>
              <a:t>2 : </a:t>
            </a:r>
            <a:r>
              <a:rPr lang="ko-KR" altLang="en-US" dirty="0"/>
              <a:t>컬렉션 객체</a:t>
            </a:r>
            <a:r>
              <a:rPr lang="en-US" altLang="ko-KR" dirty="0"/>
              <a:t>, </a:t>
            </a:r>
            <a:r>
              <a:rPr lang="ko-KR" altLang="en-US" dirty="0"/>
              <a:t>배열 객체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0FCB1BC1-008E-4500-8F29-BCA07B0C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1DF8F2-2F86-40AA-A7CE-0DFA726C4F5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4">
            <a:extLst>
              <a:ext uri="{FF2B5EF4-FFF2-40B4-BE49-F238E27FC236}">
                <a16:creationId xmlns:a16="http://schemas.microsoft.com/office/drawing/2014/main" id="{D23D42B7-A005-4E19-AADC-BBE627FB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EnhancedForTest.java</a:t>
            </a:r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53338A9F-3B46-4DDF-B67A-6A8EF61B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6CD70-37EB-477D-8C42-BE16FFFA64A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9DD44D-37D4-4E79-90AB-B81FDB32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EnhancedForTest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String[] teams = { "</a:t>
            </a:r>
            <a:r>
              <a:rPr lang="ko-KR" altLang="en-US" dirty="0"/>
              <a:t>삼성</a:t>
            </a:r>
            <a:r>
              <a:rPr lang="en-US" altLang="ko-KR" dirty="0"/>
              <a:t>", "</a:t>
            </a:r>
            <a:r>
              <a:rPr lang="ko-KR" altLang="en-US" dirty="0" err="1"/>
              <a:t>넥센</a:t>
            </a:r>
            <a:r>
              <a:rPr lang="en-US" altLang="ko-KR" dirty="0"/>
              <a:t>", "NC", "LG", "</a:t>
            </a:r>
            <a:r>
              <a:rPr lang="ko-KR" altLang="en-US" dirty="0"/>
              <a:t>두산</a:t>
            </a:r>
            <a:r>
              <a:rPr lang="en-US" altLang="ko-KR" dirty="0"/>
              <a:t>", "</a:t>
            </a:r>
            <a:r>
              <a:rPr lang="ko-KR" altLang="en-US" dirty="0" err="1"/>
              <a:t>롯데</a:t>
            </a:r>
            <a:r>
              <a:rPr lang="en-US" altLang="ko-KR" dirty="0"/>
              <a:t>", "SK", "KIA", "</a:t>
            </a:r>
            <a:r>
              <a:rPr lang="ko-KR" altLang="en-US" dirty="0"/>
              <a:t>한화</a:t>
            </a:r>
            <a:r>
              <a:rPr lang="en-US" altLang="ko-KR" dirty="0"/>
              <a:t>"};</a:t>
            </a:r>
          </a:p>
          <a:p>
            <a:pPr defTabSz="360363">
              <a:defRPr/>
            </a:pPr>
            <a:r>
              <a:rPr lang="en-US" altLang="ko-KR" dirty="0"/>
              <a:t>		String[] names = { "</a:t>
            </a:r>
            <a:r>
              <a:rPr lang="ko-KR" altLang="en-US" dirty="0" err="1"/>
              <a:t>라이온즈</a:t>
            </a:r>
            <a:r>
              <a:rPr lang="en-US" altLang="ko-KR" dirty="0"/>
              <a:t>", "</a:t>
            </a:r>
            <a:r>
              <a:rPr lang="ko-KR" altLang="en-US" dirty="0" err="1"/>
              <a:t>히어로즈</a:t>
            </a:r>
            <a:r>
              <a:rPr lang="en-US" altLang="ko-KR" dirty="0"/>
              <a:t>", "</a:t>
            </a:r>
            <a:r>
              <a:rPr lang="ko-KR" altLang="en-US" dirty="0" err="1"/>
              <a:t>트윈스</a:t>
            </a:r>
            <a:r>
              <a:rPr lang="en-US" altLang="ko-KR" dirty="0"/>
              <a:t>", "</a:t>
            </a:r>
            <a:r>
              <a:rPr lang="ko-KR" altLang="en-US" dirty="0" err="1"/>
              <a:t>베어스</a:t>
            </a:r>
            <a:r>
              <a:rPr lang="en-US" altLang="ko-KR" dirty="0"/>
              <a:t>", "</a:t>
            </a:r>
            <a:r>
              <a:rPr lang="ko-KR" altLang="en-US" dirty="0" err="1"/>
              <a:t>자이언츠</a:t>
            </a:r>
            <a:r>
              <a:rPr lang="en-US" altLang="ko-KR" dirty="0"/>
              <a:t>", "</a:t>
            </a:r>
            <a:r>
              <a:rPr lang="ko-KR" altLang="en-US" dirty="0" err="1"/>
              <a:t>나이츠</a:t>
            </a:r>
            <a:r>
              <a:rPr lang="en-US" altLang="ko-KR" dirty="0"/>
              <a:t>", "</a:t>
            </a:r>
            <a:r>
              <a:rPr lang="ko-KR" altLang="en-US" dirty="0"/>
              <a:t>타이거즈</a:t>
            </a:r>
            <a:r>
              <a:rPr lang="en-US" altLang="ko-KR" dirty="0"/>
              <a:t>", "</a:t>
            </a:r>
            <a:r>
              <a:rPr lang="ko-KR" altLang="en-US" dirty="0" err="1"/>
              <a:t>이글스</a:t>
            </a:r>
            <a:r>
              <a:rPr lang="en-US" altLang="ko-KR" dirty="0"/>
              <a:t>"};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팀 이름 </a:t>
            </a:r>
            <a:r>
              <a:rPr lang="en-US" altLang="ko-KR" dirty="0"/>
              <a:t>: ");</a:t>
            </a:r>
          </a:p>
          <a:p>
            <a:pPr defTabSz="360363">
              <a:defRPr/>
            </a:pPr>
            <a:r>
              <a:rPr lang="en-US" altLang="ko-KR" dirty="0"/>
              <a:t>		for(String team : teams)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(team + " ");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("\n</a:t>
            </a:r>
            <a:r>
              <a:rPr lang="ko-KR" altLang="en-US" dirty="0"/>
              <a:t>마스코트 </a:t>
            </a:r>
            <a:r>
              <a:rPr lang="en-US" altLang="ko-KR" dirty="0"/>
              <a:t>: ");</a:t>
            </a:r>
          </a:p>
          <a:p>
            <a:pPr defTabSz="360363">
              <a:defRPr/>
            </a:pPr>
            <a:r>
              <a:rPr lang="en-US" altLang="ko-KR" dirty="0"/>
              <a:t>		for(String name : names)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(name + " ");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CF226-E0BB-4179-9F61-410F777A0632}"/>
              </a:ext>
            </a:extLst>
          </p:cNvPr>
          <p:cNvSpPr/>
          <p:nvPr/>
        </p:nvSpPr>
        <p:spPr>
          <a:xfrm>
            <a:off x="3684087" y="5045410"/>
            <a:ext cx="7605712" cy="1477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실행결과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]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팀 이름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: 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삼성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넥센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NC LG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두산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롯데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SK KIA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한화 </a:t>
            </a: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마스코트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: </a:t>
            </a:r>
          </a:p>
          <a:p>
            <a:pPr>
              <a:defRPr/>
            </a:pP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라이온즈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히어로즈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트윈스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베어스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자이언츠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나이츠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타이거즈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이글스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나눔고딕" panose="020D0604000000000000"/>
              </a:rPr>
              <a:t> </a:t>
            </a:r>
            <a:endParaRPr lang="ko-KR" altLang="en-US" dirty="0">
              <a:solidFill>
                <a:schemeClr val="tx2">
                  <a:lumMod val="75000"/>
                </a:schemeClr>
              </a:solidFill>
              <a:ea typeface="나눔고딕" panose="020D0604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23EAD-C69A-4E10-B390-66BB1E0E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while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5F47F8B-4603-45CC-B68B-8401D872F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1&gt;</a:t>
            </a:r>
            <a:br>
              <a:rPr lang="en-US" altLang="ko-KR" dirty="0"/>
            </a:br>
            <a:r>
              <a:rPr lang="en-US" altLang="ko-KR" dirty="0"/>
              <a:t>while(&lt;</a:t>
            </a:r>
            <a:r>
              <a:rPr lang="ko-KR" altLang="en-US" dirty="0"/>
              <a:t>식</a:t>
            </a:r>
            <a:r>
              <a:rPr lang="en-US" altLang="ko-KR" dirty="0"/>
              <a:t>2&gt;)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블록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식</a:t>
            </a:r>
            <a:r>
              <a:rPr lang="en-US" altLang="ko-KR" dirty="0"/>
              <a:t>3&gt;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1&gt; : </a:t>
            </a:r>
            <a:r>
              <a:rPr lang="ko-KR" altLang="en-US" dirty="0"/>
              <a:t>제어변수 초기화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2&gt; : </a:t>
            </a:r>
            <a:r>
              <a:rPr lang="ko-KR" altLang="en-US" dirty="0"/>
              <a:t>제어변수 검사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3&gt; : </a:t>
            </a:r>
            <a:r>
              <a:rPr lang="ko-KR" altLang="en-US" dirty="0"/>
              <a:t>제어변수 수정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반복 조건을 먼저 확인하기 때문에 블록이 한 번도 실행되지 않을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796" name="슬라이드 번호 개체 틀 1">
            <a:extLst>
              <a:ext uri="{FF2B5EF4-FFF2-40B4-BE49-F238E27FC236}">
                <a16:creationId xmlns:a16="http://schemas.microsoft.com/office/drawing/2014/main" id="{9D83CE7F-492A-4142-8512-8E2F107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351BB-6F50-4F47-A20B-1F03664FC8C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4">
            <a:extLst>
              <a:ext uri="{FF2B5EF4-FFF2-40B4-BE49-F238E27FC236}">
                <a16:creationId xmlns:a16="http://schemas.microsoft.com/office/drawing/2014/main" id="{B8C314D5-60B5-4793-9F03-5E346D04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ContinueTest.java</a:t>
            </a:r>
            <a:endParaRPr lang="ko-KR" altLang="en-US"/>
          </a:p>
        </p:txBody>
      </p:sp>
      <p:sp>
        <p:nvSpPr>
          <p:cNvPr id="35844" name="슬라이드 번호 개체 틀 6">
            <a:extLst>
              <a:ext uri="{FF2B5EF4-FFF2-40B4-BE49-F238E27FC236}">
                <a16:creationId xmlns:a16="http://schemas.microsoft.com/office/drawing/2014/main" id="{B1C77F84-3F48-45DF-AE45-CA05B1B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D80B9-CBA6-470C-93E8-1CE618D71DD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02B3D-51B5-4D79-9680-422FA7E8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ContinueTest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num</a:t>
            </a:r>
            <a:r>
              <a:rPr lang="en-US" altLang="ko-KR" dirty="0"/>
              <a:t> = 0;</a:t>
            </a:r>
          </a:p>
          <a:p>
            <a:pPr defTabSz="360363">
              <a:defRPr/>
            </a:pPr>
            <a:r>
              <a:rPr lang="en-US" altLang="ko-KR" dirty="0"/>
              <a:t>		while (</a:t>
            </a:r>
            <a:r>
              <a:rPr lang="en-US" altLang="ko-KR" dirty="0" err="1"/>
              <a:t>num</a:t>
            </a:r>
            <a:r>
              <a:rPr lang="en-US" altLang="ko-KR" dirty="0"/>
              <a:t>++ &lt; 1000) {</a:t>
            </a:r>
          </a:p>
          <a:p>
            <a:pPr defTabSz="360363">
              <a:defRPr/>
            </a:pPr>
            <a:r>
              <a:rPr lang="en-US" altLang="ko-KR" dirty="0"/>
              <a:t>			// 5</a:t>
            </a:r>
            <a:r>
              <a:rPr lang="ko-KR" altLang="en-US" dirty="0"/>
              <a:t>와 </a:t>
            </a:r>
            <a:r>
              <a:rPr lang="en-US" altLang="ko-KR" dirty="0"/>
              <a:t>7</a:t>
            </a:r>
            <a:r>
              <a:rPr lang="ko-KR" altLang="en-US" dirty="0"/>
              <a:t>의 공배수가 아닌 경우 </a:t>
            </a:r>
            <a:r>
              <a:rPr lang="en-US" altLang="ko-KR" dirty="0"/>
              <a:t>continue </a:t>
            </a:r>
            <a:r>
              <a:rPr lang="ko-KR" altLang="en-US" dirty="0"/>
              <a:t>문장 실행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	if (</a:t>
            </a:r>
            <a:r>
              <a:rPr lang="en-US" altLang="ko-KR" dirty="0" err="1"/>
              <a:t>num</a:t>
            </a:r>
            <a:r>
              <a:rPr lang="en-US" altLang="ko-KR" dirty="0"/>
              <a:t> % 5 != 0 || </a:t>
            </a:r>
            <a:r>
              <a:rPr lang="en-US" altLang="ko-KR" dirty="0" err="1"/>
              <a:t>num</a:t>
            </a:r>
            <a:r>
              <a:rPr lang="en-US" altLang="ko-KR" dirty="0"/>
              <a:t> % 7 != 0) 				</a:t>
            </a:r>
          </a:p>
          <a:p>
            <a:pPr defTabSz="360363">
              <a:defRPr/>
            </a:pPr>
            <a:r>
              <a:rPr lang="en-US" altLang="ko-KR" dirty="0"/>
              <a:t>				continue;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}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0280E5-6F35-4E2C-A809-007C3E95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프로그램을 구성하는 최소 단위는 어휘이지만 실제적인 처리의 최소 단위는 문장이다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프로그래밍 언어는 다양한 문장을 제공하고 있고</a:t>
            </a:r>
            <a:r>
              <a:rPr lang="en-US" altLang="ko-KR" dirty="0"/>
              <a:t>, </a:t>
            </a:r>
            <a:r>
              <a:rPr lang="ko-KR" altLang="en-US" dirty="0"/>
              <a:t>알고리즘을 효율적으로 표현하기 위해 문장에 대한 이해가 필요하다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자바에서 제공하는 다양한 문장들에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배정문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표준입출력문</a:t>
            </a:r>
            <a:r>
              <a:rPr lang="en-US" altLang="ko-KR" dirty="0"/>
              <a:t>, </a:t>
            </a:r>
            <a:r>
              <a:rPr lang="ko-KR" altLang="en-US" dirty="0" err="1"/>
              <a:t>예외처리문</a:t>
            </a:r>
            <a:endParaRPr lang="ko-KR" altLang="en-US" dirty="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343F4DD5-6A4D-4749-A18C-D059685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4340" name="슬라이드 번호 개체 틀 2">
            <a:extLst>
              <a:ext uri="{FF2B5EF4-FFF2-40B4-BE49-F238E27FC236}">
                <a16:creationId xmlns:a16="http://schemas.microsoft.com/office/drawing/2014/main" id="{9C6AC2B5-C0ED-49AA-8CCB-351F4E3C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A3C1-8543-468C-91B6-BEB4B82F05F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B5F9EC-C189-4E81-8766-73C292B7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do ~ while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CF12D0-377B-44F6-A4E7-937CA7DC0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1&gt;</a:t>
            </a:r>
            <a:br>
              <a:rPr lang="en-US" altLang="ko-KR" dirty="0"/>
            </a:br>
            <a:r>
              <a:rPr lang="en-US" altLang="ko-KR" dirty="0"/>
              <a:t>do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블록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ko-KR" altLang="en-US" dirty="0"/>
              <a:t>식</a:t>
            </a:r>
            <a:r>
              <a:rPr lang="en-US" altLang="ko-KR" dirty="0"/>
              <a:t>3&gt;</a:t>
            </a:r>
            <a:br>
              <a:rPr lang="en-US" altLang="ko-KR" dirty="0"/>
            </a:br>
            <a:r>
              <a:rPr lang="en-US" altLang="ko-KR" dirty="0"/>
              <a:t>} while(&lt;</a:t>
            </a:r>
            <a:r>
              <a:rPr lang="ko-KR" altLang="en-US" dirty="0"/>
              <a:t>식</a:t>
            </a:r>
            <a:r>
              <a:rPr lang="en-US" altLang="ko-KR" dirty="0"/>
              <a:t>2&gt;);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1&gt; : </a:t>
            </a:r>
            <a:r>
              <a:rPr lang="ko-KR" altLang="en-US" dirty="0"/>
              <a:t>제어변수 초기화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2&gt; : </a:t>
            </a:r>
            <a:r>
              <a:rPr lang="ko-KR" altLang="en-US" dirty="0"/>
              <a:t>제어변수 검사</a:t>
            </a:r>
          </a:p>
          <a:p>
            <a:pPr lvl="2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식</a:t>
            </a:r>
            <a:r>
              <a:rPr lang="en-US" altLang="ko-KR" dirty="0"/>
              <a:t>3&gt; : </a:t>
            </a:r>
            <a:r>
              <a:rPr lang="ko-KR" altLang="en-US" dirty="0"/>
              <a:t>제어변수 수정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반복 조건을 뒤에 확인하기 때문에 최소한 블록을 한 번 이상 반복할 수 있다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41988" name="슬라이드 번호 개체 틀 1">
            <a:extLst>
              <a:ext uri="{FF2B5EF4-FFF2-40B4-BE49-F238E27FC236}">
                <a16:creationId xmlns:a16="http://schemas.microsoft.com/office/drawing/2014/main" id="{843749A3-39F3-47F0-A1AA-8CF3063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A126F-4655-411F-B379-13823626133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94C781C-EADE-418C-A606-A1B5FB9C3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break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3B57A33-0BF9-4A36-8B3A-F97DC6EE6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while, for, switch</a:t>
            </a:r>
            <a:r>
              <a:rPr lang="ko-KR" altLang="en-US" dirty="0"/>
              <a:t>문의 제어블록 밖으로 제어를 옮기는 문장</a:t>
            </a:r>
          </a:p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break [</a:t>
            </a:r>
            <a:r>
              <a:rPr lang="ko-KR" altLang="en-US" dirty="0"/>
              <a:t>레이블</a:t>
            </a:r>
            <a:r>
              <a:rPr lang="en-US" altLang="ko-KR" dirty="0"/>
              <a:t>]; // []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나타남</a:t>
            </a:r>
          </a:p>
        </p:txBody>
      </p:sp>
      <p:sp>
        <p:nvSpPr>
          <p:cNvPr id="36868" name="슬라이드 번호 개체 틀 1">
            <a:extLst>
              <a:ext uri="{FF2B5EF4-FFF2-40B4-BE49-F238E27FC236}">
                <a16:creationId xmlns:a16="http://schemas.microsoft.com/office/drawing/2014/main" id="{370EC991-9A79-48E6-89FD-79AF493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52C2E-F7C9-4A96-B424-0F8CC90F057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4">
            <a:extLst>
              <a:ext uri="{FF2B5EF4-FFF2-40B4-BE49-F238E27FC236}">
                <a16:creationId xmlns:a16="http://schemas.microsoft.com/office/drawing/2014/main" id="{9F595050-6772-45C5-B00A-B3B52D08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BreakTest.java</a:t>
            </a:r>
            <a:endParaRPr lang="ko-KR" altLang="en-US"/>
          </a:p>
        </p:txBody>
      </p:sp>
      <p:sp>
        <p:nvSpPr>
          <p:cNvPr id="38917" name="슬라이드 번호 개체 틀 7">
            <a:extLst>
              <a:ext uri="{FF2B5EF4-FFF2-40B4-BE49-F238E27FC236}">
                <a16:creationId xmlns:a16="http://schemas.microsoft.com/office/drawing/2014/main" id="{22C5D5F1-14D7-4C4A-98E4-8F5FFD7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22E20-DB52-4DDA-BE3C-F70CEC4B0B6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D2B2CF-DF80-4972-808C-3706B16B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BreakTest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// 2</a:t>
            </a:r>
            <a:r>
              <a:rPr lang="ko-KR" altLang="en-US" dirty="0"/>
              <a:t>의 배수이지만 </a:t>
            </a:r>
            <a:r>
              <a:rPr lang="en-US" altLang="ko-KR" dirty="0"/>
              <a:t>5</a:t>
            </a:r>
            <a:r>
              <a:rPr lang="ko-KR" altLang="en-US" dirty="0"/>
              <a:t>의 배수가 아닌 수를 최대 </a:t>
            </a:r>
            <a:r>
              <a:rPr lang="en-US" altLang="ko-KR" dirty="0"/>
              <a:t>10</a:t>
            </a:r>
            <a:r>
              <a:rPr lang="ko-KR" altLang="en-US" dirty="0"/>
              <a:t>개까지만 출력</a:t>
            </a:r>
          </a:p>
          <a:p>
            <a:pPr defTabSz="360363">
              <a:defRPr/>
            </a:pPr>
            <a:r>
              <a:rPr lang="ko-KR" altLang="en-US" dirty="0"/>
              <a:t>	</a:t>
            </a: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count = 0;</a:t>
            </a:r>
          </a:p>
          <a:p>
            <a:pPr defTabSz="360363">
              <a:defRPr/>
            </a:pPr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1000;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defTabSz="360363">
              <a:defRPr/>
            </a:pPr>
            <a:r>
              <a:rPr lang="en-US" altLang="ko-KR" dirty="0"/>
              <a:t>			if((</a:t>
            </a:r>
            <a:r>
              <a:rPr lang="en-US" altLang="ko-KR" dirty="0" err="1"/>
              <a:t>i</a:t>
            </a:r>
            <a:r>
              <a:rPr lang="en-US" altLang="ko-KR" dirty="0"/>
              <a:t> % 3) == 0 &amp;&amp; (</a:t>
            </a:r>
            <a:r>
              <a:rPr lang="en-US" altLang="ko-KR" dirty="0" err="1"/>
              <a:t>i</a:t>
            </a:r>
            <a:r>
              <a:rPr lang="en-US" altLang="ko-KR" dirty="0"/>
              <a:t> % 8) == 0) {</a:t>
            </a:r>
          </a:p>
          <a:p>
            <a:pPr defTabSz="360363">
              <a:defRPr/>
            </a:pPr>
            <a:r>
              <a:rPr lang="en-US" altLang="ko-KR" dirty="0"/>
              <a:t>				if(++count &gt; 10) </a:t>
            </a:r>
          </a:p>
          <a:p>
            <a:pPr defTabSz="360363">
              <a:defRPr/>
            </a:pPr>
            <a:r>
              <a:rPr lang="en-US" altLang="ko-KR" dirty="0"/>
              <a:t>					break; //</a:t>
            </a:r>
            <a:r>
              <a:rPr lang="ko-KR" altLang="en-US" dirty="0"/>
              <a:t>반복문의 유효범위를 탈출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(count + “ :“ +</a:t>
            </a:r>
            <a:r>
              <a:rPr lang="en-US" altLang="ko-KR" dirty="0" err="1"/>
              <a:t>i</a:t>
            </a:r>
            <a:r>
              <a:rPr lang="en-US" altLang="ko-KR" dirty="0"/>
              <a:t>);				</a:t>
            </a:r>
          </a:p>
          <a:p>
            <a:pPr defTabSz="360363">
              <a:defRPr/>
            </a:pPr>
            <a:r>
              <a:rPr lang="en-US" altLang="ko-KR" dirty="0"/>
              <a:t>			}				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631CED-6AFA-458F-94D0-89AFD633A5AB}"/>
              </a:ext>
            </a:extLst>
          </p:cNvPr>
          <p:cNvSpPr/>
          <p:nvPr/>
        </p:nvSpPr>
        <p:spPr>
          <a:xfrm>
            <a:off x="9085263" y="3167168"/>
            <a:ext cx="2268537" cy="31400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24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48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: 72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: 96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: 120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: 144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: 168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: 192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: 216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: 240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2A08640-3062-472F-8897-EEFBECD64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continue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2EBE436-42A3-4530-A5E5-673DFBCFC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for, while</a:t>
            </a:r>
            <a:r>
              <a:rPr lang="ko-KR" altLang="en-US" dirty="0"/>
              <a:t>문에서 제어를 제어변수 검사 부분으로 제어를 옮기는 문장</a:t>
            </a:r>
          </a:p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continue [</a:t>
            </a:r>
            <a:r>
              <a:rPr lang="ko-KR" altLang="en-US" dirty="0"/>
              <a:t>레이블</a:t>
            </a:r>
            <a:r>
              <a:rPr lang="en-US" altLang="ko-KR" dirty="0"/>
              <a:t>]; // []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나타남</a:t>
            </a:r>
          </a:p>
        </p:txBody>
      </p:sp>
      <p:sp>
        <p:nvSpPr>
          <p:cNvPr id="39940" name="슬라이드 번호 개체 틀 1">
            <a:extLst>
              <a:ext uri="{FF2B5EF4-FFF2-40B4-BE49-F238E27FC236}">
                <a16:creationId xmlns:a16="http://schemas.microsoft.com/office/drawing/2014/main" id="{B6D7508E-CF52-4D6C-A1BF-8DCE6AD1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49C92-9805-45BC-BC9F-B1F34827334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C18660-94C2-4BBD-831E-5626F1F29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return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590908C-9D85-493F-9D68-AE6BB8164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호출된 </a:t>
            </a:r>
            <a:r>
              <a:rPr lang="ko-KR" altLang="en-US" dirty="0" err="1"/>
              <a:t>메소드의</a:t>
            </a:r>
            <a:r>
              <a:rPr lang="ko-KR" altLang="en-US" dirty="0"/>
              <a:t> 실행을 종료하고 호출한 </a:t>
            </a:r>
            <a:r>
              <a:rPr lang="ko-KR" altLang="en-US" dirty="0" err="1"/>
              <a:t>메소드로</a:t>
            </a:r>
            <a:r>
              <a:rPr lang="ko-KR" altLang="en-US" dirty="0"/>
              <a:t> 제어를 넘겨주는 문장</a:t>
            </a:r>
          </a:p>
          <a:p>
            <a:pPr eaLnBrk="1" hangingPunct="1">
              <a:defRPr/>
            </a:pPr>
            <a:r>
              <a:rPr lang="ko-KR" altLang="en-US" dirty="0"/>
              <a:t>구문</a:t>
            </a:r>
          </a:p>
          <a:p>
            <a:pPr lvl="1" eaLnBrk="1" hangingPunct="1">
              <a:defRPr/>
            </a:pPr>
            <a:r>
              <a:rPr lang="en-US" altLang="ko-KR" dirty="0"/>
              <a:t>return [</a:t>
            </a:r>
            <a:r>
              <a:rPr lang="ko-KR" altLang="en-US" dirty="0"/>
              <a:t>식</a:t>
            </a:r>
            <a:r>
              <a:rPr lang="en-US" altLang="ko-KR" dirty="0"/>
              <a:t>]; // []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나타남</a:t>
            </a:r>
          </a:p>
        </p:txBody>
      </p:sp>
      <p:sp>
        <p:nvSpPr>
          <p:cNvPr id="44036" name="슬라이드 번호 개체 틀 1">
            <a:extLst>
              <a:ext uri="{FF2B5EF4-FFF2-40B4-BE49-F238E27FC236}">
                <a16:creationId xmlns:a16="http://schemas.microsoft.com/office/drawing/2014/main" id="{D207FB4E-1E67-424B-BB7A-4C684A3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A0796-ACCD-4DA4-B77A-54BE54D6BA9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C8A8382-4B26-4CA1-8854-F7049CFBA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표준 입출력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AF2C1F3-8DAE-4702-96D0-C10F6A482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시스템에서 미리 지정한 표준 파일에 입출력을 행하는 방법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/>
              <a:t>프로그래머가 특별하게 열기 또는 닫기를 할 필요가 없음</a:t>
            </a:r>
            <a:r>
              <a:rPr lang="en-US" altLang="ko-KR" dirty="0"/>
              <a:t>. </a:t>
            </a:r>
            <a:r>
              <a:rPr lang="ko-KR" altLang="en-US" dirty="0"/>
              <a:t>다른 입출력의 경우 자원을 프로그래머가 관리해야 함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표준 파일의 종류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/>
              <a:t>System.in (standard input) : </a:t>
            </a:r>
            <a:r>
              <a:rPr lang="ko-KR" altLang="en-US" dirty="0"/>
              <a:t>표준 입력 파일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err="1"/>
              <a:t>System.out</a:t>
            </a:r>
            <a:r>
              <a:rPr lang="en-US" altLang="ko-KR" dirty="0"/>
              <a:t> (standard output) : </a:t>
            </a:r>
            <a:r>
              <a:rPr lang="ko-KR" altLang="en-US" dirty="0"/>
              <a:t>표준 출력 파일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err="1"/>
              <a:t>System.err</a:t>
            </a:r>
            <a:r>
              <a:rPr lang="en-US" altLang="ko-KR" dirty="0"/>
              <a:t> (standard error) : </a:t>
            </a:r>
            <a:r>
              <a:rPr lang="ko-KR" altLang="en-US" dirty="0"/>
              <a:t>표준 에러 파일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dirty="0" err="1"/>
              <a:t>java.lang.System</a:t>
            </a:r>
            <a:r>
              <a:rPr lang="en-US" altLang="ko-KR" dirty="0"/>
              <a:t> </a:t>
            </a:r>
            <a:r>
              <a:rPr lang="ko-KR" altLang="en-US" dirty="0"/>
              <a:t>클래스에 정적 변수로 선언되어 있음</a:t>
            </a:r>
          </a:p>
        </p:txBody>
      </p:sp>
      <p:sp>
        <p:nvSpPr>
          <p:cNvPr id="46084" name="슬라이드 번호 개체 틀 1">
            <a:extLst>
              <a:ext uri="{FF2B5EF4-FFF2-40B4-BE49-F238E27FC236}">
                <a16:creationId xmlns:a16="http://schemas.microsoft.com/office/drawing/2014/main" id="{973CAF4A-DBB3-49CA-B67E-572F7EAC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4669F-B5CA-4156-A705-DF6753DC882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4">
            <a:extLst>
              <a:ext uri="{FF2B5EF4-FFF2-40B4-BE49-F238E27FC236}">
                <a16:creationId xmlns:a16="http://schemas.microsoft.com/office/drawing/2014/main" id="{CCE211DD-D8FE-4B2C-A07D-6F7779A8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ReadInt.java</a:t>
            </a:r>
            <a:endParaRPr lang="ko-KR" altLang="en-US"/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4CEE03AA-4F3D-44B2-8F6A-106E901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20EB3-4009-48C0-BC3D-60FF945F364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6F1D8-4317-447D-AA03-058B1916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ReadInt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readInt</a:t>
            </a:r>
            <a:r>
              <a:rPr lang="en-US" altLang="ko-KR" dirty="0"/>
              <a:t>() throws </a:t>
            </a:r>
            <a:r>
              <a:rPr lang="en-US" altLang="ko-KR" dirty="0" err="1"/>
              <a:t>java.io.IOException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	char </a:t>
            </a:r>
            <a:r>
              <a:rPr lang="en-US" altLang="ko-KR" dirty="0" err="1"/>
              <a:t>ch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 = 0;</a:t>
            </a:r>
          </a:p>
          <a:p>
            <a:pPr defTabSz="360363">
              <a:defRPr/>
            </a:pPr>
            <a:r>
              <a:rPr lang="en-US" altLang="ko-KR" dirty="0"/>
              <a:t>		while(!</a:t>
            </a:r>
            <a:r>
              <a:rPr lang="en-US" altLang="ko-KR" dirty="0" err="1"/>
              <a:t>Character.isDigit</a:t>
            </a:r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 = (char) </a:t>
            </a:r>
            <a:r>
              <a:rPr lang="en-US" altLang="ko-KR" dirty="0" err="1"/>
              <a:t>System.in.read</a:t>
            </a:r>
            <a:r>
              <a:rPr lang="en-US" altLang="ko-KR" dirty="0"/>
              <a:t>()));</a:t>
            </a:r>
          </a:p>
          <a:p>
            <a:pPr defTabSz="360363">
              <a:defRPr/>
            </a:pPr>
            <a:r>
              <a:rPr lang="en-US" altLang="ko-KR" dirty="0"/>
              <a:t>		do {</a:t>
            </a:r>
          </a:p>
          <a:p>
            <a:pPr defTabSz="360363">
              <a:defRPr/>
            </a:pPr>
            <a:r>
              <a:rPr lang="en-US" altLang="ko-KR" dirty="0"/>
              <a:t>			n = n*10 + (</a:t>
            </a:r>
            <a:r>
              <a:rPr lang="en-US" altLang="ko-KR" dirty="0" err="1"/>
              <a:t>ch</a:t>
            </a:r>
            <a:r>
              <a:rPr lang="en-US" altLang="ko-KR" dirty="0"/>
              <a:t> - '0');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ch</a:t>
            </a:r>
            <a:r>
              <a:rPr lang="en-US" altLang="ko-KR" dirty="0"/>
              <a:t> = (char)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} while (</a:t>
            </a:r>
            <a:r>
              <a:rPr lang="en-US" altLang="ko-KR" dirty="0" err="1"/>
              <a:t>Character.isDigit</a:t>
            </a:r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));			</a:t>
            </a:r>
          </a:p>
          <a:p>
            <a:pPr defTabSz="360363">
              <a:defRPr/>
            </a:pPr>
            <a:r>
              <a:rPr lang="en-US" altLang="ko-KR" dirty="0"/>
              <a:t>		return n;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throws </a:t>
            </a:r>
            <a:r>
              <a:rPr lang="en-US" altLang="ko-KR" dirty="0" err="1"/>
              <a:t>java.io.IOException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{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("***** input data : ");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("***** read data : " + </a:t>
            </a:r>
            <a:r>
              <a:rPr lang="en-US" altLang="ko-KR" dirty="0" err="1"/>
              <a:t>readInt</a:t>
            </a:r>
            <a:r>
              <a:rPr lang="en-US" altLang="ko-KR" dirty="0"/>
              <a:t>());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BB194CB-1F20-4756-B1E6-2D2CF479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6844A-872F-4A55-91C5-19CDCC32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/>
              <a:t>java.io.PrintStream</a:t>
            </a:r>
            <a:r>
              <a:rPr lang="en-US" altLang="ko-KR" dirty="0"/>
              <a:t> </a:t>
            </a:r>
            <a:r>
              <a:rPr lang="en-US" altLang="ko-KR" dirty="0" err="1"/>
              <a:t>System.out.printf</a:t>
            </a:r>
            <a:r>
              <a:rPr lang="en-US" altLang="ko-KR" dirty="0"/>
              <a:t>(...)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void </a:t>
            </a:r>
            <a:r>
              <a:rPr lang="en-US" altLang="ko-KR" dirty="0" err="1"/>
              <a:t>System.out.format</a:t>
            </a:r>
            <a:r>
              <a:rPr lang="en-US" altLang="ko-KR" dirty="0"/>
              <a:t>(...)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String.format</a:t>
            </a:r>
            <a:r>
              <a:rPr lang="en-US" altLang="ko-KR" dirty="0"/>
              <a:t>(...)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구문</a:t>
            </a:r>
            <a:r>
              <a:rPr lang="en-US" altLang="ko-KR" dirty="0"/>
              <a:t>%[</a:t>
            </a:r>
            <a:r>
              <a:rPr lang="en-US" altLang="ko-KR" dirty="0" err="1"/>
              <a:t>argument_index</a:t>
            </a:r>
            <a:r>
              <a:rPr lang="en-US" altLang="ko-KR" dirty="0"/>
              <a:t>$][flags][width][.precision] </a:t>
            </a:r>
            <a:r>
              <a:rPr lang="en-US" altLang="ko-KR" dirty="0" err="1"/>
              <a:t>conversion_character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flags : +(</a:t>
            </a:r>
            <a:r>
              <a:rPr lang="ko-KR" altLang="en-US" dirty="0"/>
              <a:t>오른쪽 정렬</a:t>
            </a:r>
            <a:r>
              <a:rPr lang="en-US" altLang="ko-KR" dirty="0"/>
              <a:t>, +</a:t>
            </a:r>
            <a:r>
              <a:rPr lang="ko-KR" altLang="en-US" dirty="0"/>
              <a:t>표시</a:t>
            </a:r>
            <a:r>
              <a:rPr lang="en-US" altLang="ko-KR" dirty="0"/>
              <a:t>), 0(0</a:t>
            </a:r>
            <a:r>
              <a:rPr lang="ko-KR" altLang="en-US" dirty="0"/>
              <a:t>으로 채우기</a:t>
            </a:r>
            <a:r>
              <a:rPr lang="en-US" altLang="ko-KR" dirty="0"/>
              <a:t>), -(</a:t>
            </a:r>
            <a:r>
              <a:rPr lang="ko-KR" altLang="en-US" dirty="0"/>
              <a:t>왼쪽 정렬</a:t>
            </a:r>
            <a:r>
              <a:rPr lang="en-US" altLang="ko-KR" dirty="0"/>
              <a:t>), ,(1000</a:t>
            </a:r>
            <a:r>
              <a:rPr lang="ko-KR" altLang="en-US" dirty="0"/>
              <a:t>단위로 </a:t>
            </a:r>
            <a:r>
              <a:rPr lang="en-US" altLang="ko-KR" dirty="0"/>
              <a:t>, </a:t>
            </a:r>
            <a:r>
              <a:rPr lang="ko-KR" altLang="en-US" dirty="0"/>
              <a:t>표시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width : </a:t>
            </a:r>
            <a:r>
              <a:rPr lang="ko-KR" altLang="en-US" dirty="0"/>
              <a:t>총 길이 </a:t>
            </a:r>
            <a:r>
              <a:rPr lang="en-US" altLang="ko-KR" dirty="0"/>
              <a:t>(</a:t>
            </a:r>
            <a:r>
              <a:rPr lang="ko-KR" altLang="en-US" dirty="0"/>
              <a:t>부호</a:t>
            </a:r>
            <a:r>
              <a:rPr lang="en-US" altLang="ko-KR" dirty="0"/>
              <a:t>, </a:t>
            </a:r>
            <a:r>
              <a:rPr lang="ko-KR" altLang="en-US" dirty="0"/>
              <a:t>소수점</a:t>
            </a:r>
            <a:r>
              <a:rPr lang="en-US" altLang="ko-KR" dirty="0"/>
              <a:t>, </a:t>
            </a:r>
            <a:r>
              <a:rPr lang="ko-KR" altLang="en-US" dirty="0"/>
              <a:t>자릿수 모두 포함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precision : </a:t>
            </a:r>
            <a:r>
              <a:rPr lang="ko-KR" altLang="en-US" dirty="0"/>
              <a:t>소수점 이하 자릿수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conversion_character</a:t>
            </a:r>
            <a:r>
              <a:rPr lang="en-US" altLang="ko-KR" dirty="0"/>
              <a:t> : </a:t>
            </a:r>
            <a:r>
              <a:rPr lang="ko-KR" altLang="en-US" dirty="0"/>
              <a:t>명세 문자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argument_index</a:t>
            </a:r>
            <a:r>
              <a:rPr lang="en-US" altLang="ko-KR" dirty="0"/>
              <a:t>$ : </a:t>
            </a:r>
            <a:r>
              <a:rPr lang="ko-KR" altLang="en-US" dirty="0"/>
              <a:t>매개변수 인덱스</a:t>
            </a:r>
            <a:r>
              <a:rPr lang="en-US" altLang="ko-KR" dirty="0"/>
              <a:t>, &lt;(</a:t>
            </a:r>
            <a:r>
              <a:rPr lang="ko-KR" altLang="en-US" dirty="0"/>
              <a:t>이전 매개변수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ko-KR" altLang="en-US" dirty="0"/>
          </a:p>
        </p:txBody>
      </p:sp>
      <p:sp>
        <p:nvSpPr>
          <p:cNvPr id="49156" name="슬라이드 번호 개체 틀 1">
            <a:extLst>
              <a:ext uri="{FF2B5EF4-FFF2-40B4-BE49-F238E27FC236}">
                <a16:creationId xmlns:a16="http://schemas.microsoft.com/office/drawing/2014/main" id="{5C088F7E-E33C-44CF-9276-CF4F20F5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A7044-8F53-42B6-B8E9-BAB7E5007A5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877BA7-F2F9-48CB-96B8-7260A54C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http://docs.oracle.com/javase/7/docs/api/java/util/Formatter.html</a:t>
            </a:r>
            <a:endParaRPr lang="ko-KR" altLang="en-US" dirty="0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3161DD9E-D1E6-4C9C-AE91-055A89DF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4F4E9971-C6A5-4017-8A76-2054B4A1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E4E8B-9EA2-43A5-8B03-8CAAA2A3739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12B548-FC07-4203-8A5D-F8A2AEA9244B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1196975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명세문자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%b,</a:t>
                      </a:r>
                      <a:r>
                        <a:rPr lang="en-US" altLang="ko-KR" sz="1800" baseline="0" dirty="0"/>
                        <a:t> %B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논리값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%h,</a:t>
                      </a:r>
                      <a:r>
                        <a:rPr lang="en-US" altLang="ko-KR" sz="1800" baseline="0" dirty="0"/>
                        <a:t> %H, %x, %X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%o,</a:t>
                      </a:r>
                      <a:r>
                        <a:rPr lang="en-US" altLang="ko-KR" sz="1800" baseline="0" dirty="0"/>
                        <a:t> %O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%c,</a:t>
                      </a:r>
                      <a:r>
                        <a:rPr lang="en-US" altLang="ko-KR" sz="1800" baseline="0" dirty="0"/>
                        <a:t> %C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%s, %S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%f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%t,</a:t>
                      </a:r>
                      <a:r>
                        <a:rPr lang="en-US" altLang="ko-KR" sz="1800" baseline="0" dirty="0"/>
                        <a:t> %T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날짜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4">
            <a:extLst>
              <a:ext uri="{FF2B5EF4-FFF2-40B4-BE49-F238E27FC236}">
                <a16:creationId xmlns:a16="http://schemas.microsoft.com/office/drawing/2014/main" id="{AA1008E2-50D6-4832-BD01-3568563F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PrintfTest.java</a:t>
            </a:r>
            <a:endParaRPr lang="ko-KR" altLang="en-US"/>
          </a:p>
        </p:txBody>
      </p:sp>
      <p:sp>
        <p:nvSpPr>
          <p:cNvPr id="51204" name="슬라이드 번호 개체 틀 6">
            <a:extLst>
              <a:ext uri="{FF2B5EF4-FFF2-40B4-BE49-F238E27FC236}">
                <a16:creationId xmlns:a16="http://schemas.microsoft.com/office/drawing/2014/main" id="{84D365C3-6AC8-4BD6-A20C-821705EB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30EF0-FC2E-4ADA-A933-2501B8A2B06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8D312-21F6-4F04-BD2C-9E9587C9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360363"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java.util.Calendar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PrintfTest</a:t>
            </a:r>
            <a:r>
              <a:rPr lang="en-US" altLang="ko-KR" dirty="0"/>
              <a:t> 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long l = 22222222222L;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("%,</a:t>
            </a:r>
            <a:r>
              <a:rPr lang="en-US" altLang="ko-KR" dirty="0" err="1"/>
              <a:t>d%n</a:t>
            </a:r>
            <a:r>
              <a:rPr lang="en-US" altLang="ko-KR" dirty="0"/>
              <a:t>", l);</a:t>
            </a:r>
          </a:p>
          <a:p>
            <a:pPr defTabSz="360363">
              <a:defRPr/>
            </a:pPr>
            <a:r>
              <a:rPr lang="en-US" altLang="ko-KR" dirty="0"/>
              <a:t>		double pi = </a:t>
            </a:r>
            <a:r>
              <a:rPr lang="en-US" altLang="ko-KR" dirty="0" err="1"/>
              <a:t>Math.PI</a:t>
            </a:r>
            <a:r>
              <a:rPr lang="en-US" altLang="ko-KR" dirty="0"/>
              <a:t>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</a:t>
            </a:r>
            <a:r>
              <a:rPr lang="en-US" altLang="ko-KR" dirty="0" err="1"/>
              <a:t>f%n</a:t>
            </a:r>
            <a:r>
              <a:rPr lang="en-US" altLang="ko-KR" dirty="0"/>
              <a:t>", pi); 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("%-10.3f%n", pi);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("%+10.3f%n", pi);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("%010.3f%n", pi);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("%f, %1$10.3f %n", pi);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System.out.printf</a:t>
            </a:r>
            <a:r>
              <a:rPr lang="en-US" altLang="ko-KR" dirty="0"/>
              <a:t>("%d, %f %2$10.3f %n", l, pi);</a:t>
            </a:r>
          </a:p>
          <a:p>
            <a:pPr defTabSz="360363">
              <a:defRPr/>
            </a:pPr>
            <a:r>
              <a:rPr lang="en-US" altLang="ko-KR" dirty="0"/>
              <a:t>		Calendar c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</a:t>
            </a:r>
            <a:r>
              <a:rPr lang="en-US" altLang="ko-KR" dirty="0" err="1"/>
              <a:t>tB</a:t>
            </a:r>
            <a:r>
              <a:rPr lang="en-US" altLang="ko-KR" dirty="0"/>
              <a:t> %</a:t>
            </a:r>
            <a:r>
              <a:rPr lang="en-US" altLang="ko-KR" dirty="0" err="1"/>
              <a:t>te</a:t>
            </a:r>
            <a:r>
              <a:rPr lang="en-US" altLang="ko-KR" dirty="0"/>
              <a:t>, %</a:t>
            </a:r>
            <a:r>
              <a:rPr lang="en-US" altLang="ko-KR" dirty="0" err="1"/>
              <a:t>tY%n</a:t>
            </a:r>
            <a:r>
              <a:rPr lang="en-US" altLang="ko-KR" dirty="0"/>
              <a:t>", c, c, c);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</a:t>
            </a:r>
            <a:r>
              <a:rPr lang="en-US" altLang="ko-KR" dirty="0" err="1"/>
              <a:t>tl</a:t>
            </a:r>
            <a:r>
              <a:rPr lang="en-US" altLang="ko-KR" dirty="0"/>
              <a:t>:%tm %</a:t>
            </a:r>
            <a:r>
              <a:rPr lang="en-US" altLang="ko-KR" dirty="0" err="1"/>
              <a:t>tp%n</a:t>
            </a:r>
            <a:r>
              <a:rPr lang="en-US" altLang="ko-KR" dirty="0"/>
              <a:t>", c, c, c); 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System.out.format</a:t>
            </a:r>
            <a:r>
              <a:rPr lang="en-US" altLang="ko-KR" dirty="0"/>
              <a:t>("%</a:t>
            </a:r>
            <a:r>
              <a:rPr lang="en-US" altLang="ko-KR" dirty="0" err="1"/>
              <a:t>tD%n</a:t>
            </a:r>
            <a:r>
              <a:rPr lang="en-US" altLang="ko-KR" dirty="0"/>
              <a:t>", c);   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</a:t>
            </a:r>
            <a:r>
              <a:rPr lang="en-US" altLang="ko-KR" dirty="0" err="1">
                <a:solidFill>
                  <a:srgbClr val="FF0000"/>
                </a:solidFill>
              </a:rPr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tB</a:t>
            </a:r>
            <a:r>
              <a:rPr lang="en-US" altLang="ko-KR" dirty="0"/>
              <a:t> %</a:t>
            </a:r>
            <a:r>
              <a:rPr lang="en-US" altLang="ko-KR" dirty="0" err="1"/>
              <a:t>te</a:t>
            </a:r>
            <a:r>
              <a:rPr lang="en-US" altLang="ko-KR" dirty="0"/>
              <a:t>, %</a:t>
            </a:r>
            <a:r>
              <a:rPr lang="en-US" altLang="ko-KR" dirty="0" err="1"/>
              <a:t>tY%n</a:t>
            </a:r>
            <a:r>
              <a:rPr lang="en-US" altLang="ko-KR" dirty="0"/>
              <a:t>", c, c, c);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1205" name="직사각형 7">
            <a:extLst>
              <a:ext uri="{FF2B5EF4-FFF2-40B4-BE49-F238E27FC236}">
                <a16:creationId xmlns:a16="http://schemas.microsoft.com/office/drawing/2014/main" id="{E81723D6-8142-422D-9064-D77B516D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1643063"/>
            <a:ext cx="3594100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</a:t>
            </a: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실행결과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22,222,222,222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3.141593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3.142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+3.142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000003.142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3.141593,      3.142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22222222222, 3.141593 3.142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9</a:t>
            </a: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월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1, 2014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9:09 </a:t>
            </a: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오후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09/01/14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9</a:t>
            </a: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월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1, 2014</a:t>
            </a: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C4AA13-00A2-4910-A648-31A76951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학습 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배정문</a:t>
            </a:r>
            <a:r>
              <a:rPr lang="en-US" altLang="ko-KR" dirty="0"/>
              <a:t>, </a:t>
            </a:r>
            <a:r>
              <a:rPr lang="ko-KR" altLang="en-US" dirty="0" err="1"/>
              <a:t>혼합문에</a:t>
            </a:r>
            <a:r>
              <a:rPr lang="ko-KR" altLang="en-US" dirty="0"/>
              <a:t> 대하여 알아보고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ko-KR" altLang="en-US" dirty="0"/>
              <a:t>유효범위에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프로그램 흐름을 제어하는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분기문에</a:t>
            </a:r>
            <a:r>
              <a:rPr lang="ko-KR" altLang="en-US" dirty="0"/>
              <a:t> 대하여 알아보고</a:t>
            </a:r>
            <a:r>
              <a:rPr lang="en-US" altLang="ko-KR" dirty="0"/>
              <a:t>, </a:t>
            </a:r>
            <a:r>
              <a:rPr lang="ko-KR" altLang="en-US" dirty="0"/>
              <a:t>문자열 지원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개선된 </a:t>
            </a:r>
            <a:r>
              <a:rPr lang="en-US" altLang="ko-KR" dirty="0"/>
              <a:t>for</a:t>
            </a:r>
            <a:r>
              <a:rPr lang="ko-KR" altLang="en-US" dirty="0"/>
              <a:t>문에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자바에서 기본적으로 제공하는 표준입출력에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실행시간에 발생하는 오류</a:t>
            </a:r>
            <a:r>
              <a:rPr lang="en-US" altLang="ko-KR" dirty="0"/>
              <a:t>, </a:t>
            </a:r>
            <a:r>
              <a:rPr lang="ko-KR" altLang="en-US" dirty="0"/>
              <a:t>즉 예외를 처리하는 방법에 대하여 살펴본다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ABB2A6AA-D681-48DF-9967-8B1A964B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21B34240-87EC-4FBA-8E1C-EF92421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40363-DA0B-4550-8C71-10A61F42783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898EE6-E5DF-41BD-9AED-A5B1CF89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예외의 정의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실행시간에 발생하는 예기치 않은 상황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dirty="0"/>
              <a:t>예외의 종류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예외</a:t>
            </a:r>
            <a:r>
              <a:rPr lang="en-US" altLang="ko-KR" dirty="0"/>
              <a:t>(exception) : </a:t>
            </a:r>
            <a:r>
              <a:rPr lang="ko-KR" altLang="en-US" dirty="0"/>
              <a:t>프로그래밍 처리로 해결이 가능한 경우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checked : </a:t>
            </a:r>
            <a:r>
              <a:rPr lang="ko-KR" altLang="en-US" dirty="0"/>
              <a:t>명시적으로 처리되거나 전파되어야 하는 예외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programmer-defined exception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 err="1"/>
              <a:t>java.lang.Exception</a:t>
            </a:r>
            <a:r>
              <a:rPr lang="ko-KR" altLang="en-US" dirty="0"/>
              <a:t>으로부터 상속받은 클래스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unchecked : </a:t>
            </a:r>
            <a:r>
              <a:rPr lang="ko-KR" altLang="en-US" dirty="0"/>
              <a:t>프로그램의 잘못으로 인하여 더 이상 프로그램 실행을 지속할 수 없을 때 자바 시스템에 의해 자동적으로 발생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system-defined exception, predefined exception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 err="1"/>
              <a:t>java.lang.RuntimeException</a:t>
            </a:r>
            <a:r>
              <a:rPr lang="ko-KR" altLang="en-US" dirty="0"/>
              <a:t>으로 확장된 클래스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오류</a:t>
            </a:r>
            <a:r>
              <a:rPr lang="en-US" altLang="ko-KR" dirty="0"/>
              <a:t>(error) : </a:t>
            </a:r>
            <a:r>
              <a:rPr lang="ko-KR" altLang="en-US" dirty="0"/>
              <a:t>자바 가상 </a:t>
            </a:r>
            <a:r>
              <a:rPr lang="ko-KR" altLang="en-US" dirty="0" err="1"/>
              <a:t>머신상에서</a:t>
            </a:r>
            <a:r>
              <a:rPr lang="ko-KR" altLang="en-US" dirty="0"/>
              <a:t> 처리되어야 하는 경우</a:t>
            </a:r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12ED17AA-7982-44C9-8E40-ACB4999C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처리문</a:t>
            </a:r>
          </a:p>
        </p:txBody>
      </p:sp>
      <p:sp>
        <p:nvSpPr>
          <p:cNvPr id="52228" name="슬라이드 번호 개체 틀 2">
            <a:extLst>
              <a:ext uri="{FF2B5EF4-FFF2-40B4-BE49-F238E27FC236}">
                <a16:creationId xmlns:a16="http://schemas.microsoft.com/office/drawing/2014/main" id="{10ADBA4D-9FC4-48B1-BB21-24E830BC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43D08F-C33B-4EA2-8724-01D3F9EDC08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CB9750-9F48-4E67-BC69-D621451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예외 </a:t>
            </a:r>
            <a:r>
              <a:rPr lang="ko-KR" altLang="en-US" dirty="0" err="1"/>
              <a:t>처리문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try {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동작 처리 코드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예외가 발생하면 </a:t>
            </a:r>
            <a:r>
              <a:rPr lang="en-US" altLang="ko-KR" dirty="0"/>
              <a:t>catch </a:t>
            </a:r>
            <a:r>
              <a:rPr lang="ko-KR" altLang="en-US" dirty="0"/>
              <a:t>문으로 제어가 이동된다</a:t>
            </a:r>
            <a:r>
              <a:rPr lang="en-US" altLang="ko-KR"/>
              <a:t>.</a:t>
            </a:r>
            <a:r>
              <a:rPr lang="ko-KR" altLang="en-US"/>
              <a:t>  </a:t>
            </a:r>
            <a:br>
              <a:rPr lang="en-US" altLang="ko-KR" dirty="0"/>
            </a:br>
            <a:r>
              <a:rPr lang="en-US" altLang="ko-KR" dirty="0"/>
              <a:t>} catch ( </a:t>
            </a:r>
            <a:r>
              <a:rPr lang="ko-KR" altLang="en-US" dirty="0"/>
              <a:t>예외 매개 변수들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예외 처리 코드</a:t>
            </a:r>
            <a:br>
              <a:rPr lang="en-US" altLang="ko-KR" dirty="0"/>
            </a:br>
            <a:r>
              <a:rPr lang="en-US" altLang="ko-KR" dirty="0"/>
              <a:t>} finally {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예외 발생 여부와 관계없이 꼭 실행되는 부분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FEEC9A5C-90B9-4F26-B442-E0FF0C59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3252" name="슬라이드 번호 개체 틀 2">
            <a:extLst>
              <a:ext uri="{FF2B5EF4-FFF2-40B4-BE49-F238E27FC236}">
                <a16:creationId xmlns:a16="http://schemas.microsoft.com/office/drawing/2014/main" id="{91D78E62-A3C5-4655-9CA9-D7B60EC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06A66-650A-48FC-9834-3AFEF8BD4FE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D798C-FEC1-4821-8D90-D7635B1E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배정문</a:t>
            </a:r>
            <a:r>
              <a:rPr lang="en-US" altLang="ko-KR" dirty="0"/>
              <a:t>, </a:t>
            </a:r>
            <a:r>
              <a:rPr lang="ko-KR" altLang="en-US" dirty="0" err="1"/>
              <a:t>혼합문에</a:t>
            </a:r>
            <a:r>
              <a:rPr lang="ko-KR" altLang="en-US" dirty="0"/>
              <a:t> 대하여 알아보았다</a:t>
            </a:r>
            <a:r>
              <a:rPr lang="en-US" altLang="ko-KR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프로그램 흐름을 제어하는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분기문에</a:t>
            </a:r>
            <a:r>
              <a:rPr lang="ko-KR" altLang="en-US" dirty="0"/>
              <a:t> 대하여 알아보았고</a:t>
            </a:r>
            <a:r>
              <a:rPr lang="en-US" altLang="ko-KR" dirty="0"/>
              <a:t>, </a:t>
            </a:r>
            <a:r>
              <a:rPr lang="ko-KR" altLang="en-US" dirty="0"/>
              <a:t>문자열 지원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개선된 </a:t>
            </a:r>
            <a:r>
              <a:rPr lang="en-US" altLang="ko-KR" dirty="0"/>
              <a:t>for</a:t>
            </a:r>
            <a:r>
              <a:rPr lang="ko-KR" altLang="en-US" dirty="0"/>
              <a:t>문에 대하여 알아보았다</a:t>
            </a:r>
            <a:r>
              <a:rPr lang="en-US" altLang="ko-KR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자바에서 기본적으로 제공하는 표준입출력에 대하여 알아보았다</a:t>
            </a:r>
            <a:r>
              <a:rPr lang="en-US" altLang="ko-KR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실행시간에 발생하는 오류</a:t>
            </a:r>
            <a:r>
              <a:rPr lang="en-US" altLang="ko-KR" dirty="0"/>
              <a:t>, </a:t>
            </a:r>
            <a:r>
              <a:rPr lang="ko-KR" altLang="en-US" dirty="0"/>
              <a:t>즉 예외를 처리하는 방법에 대하여 알아보았다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B6FC762A-9BF5-4DB9-B76C-376346DC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정리</a:t>
            </a:r>
          </a:p>
        </p:txBody>
      </p:sp>
      <p:sp>
        <p:nvSpPr>
          <p:cNvPr id="54276" name="슬라이드 번호 개체 틀 2">
            <a:extLst>
              <a:ext uri="{FF2B5EF4-FFF2-40B4-BE49-F238E27FC236}">
                <a16:creationId xmlns:a16="http://schemas.microsoft.com/office/drawing/2014/main" id="{0FB8C390-097A-4809-8878-F816FB0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EEC4D-C3CE-4AAC-AD52-409CBF9BAE3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87E36C-9B83-46DC-AB96-E7F80951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알고리즘을 프로그래밍 언어로 기술한 것으로 제어 흐름 관련 </a:t>
            </a:r>
            <a:r>
              <a:rPr lang="ko-KR" altLang="en-US" dirty="0" err="1"/>
              <a:t>예약어와</a:t>
            </a:r>
            <a:r>
              <a:rPr lang="ko-KR" altLang="en-US" dirty="0"/>
              <a:t> 식과 세미콜론</a:t>
            </a:r>
            <a:r>
              <a:rPr lang="en-US" altLang="ko-KR" dirty="0"/>
              <a:t>(;)</a:t>
            </a:r>
            <a:r>
              <a:rPr lang="ko-KR" altLang="en-US" dirty="0"/>
              <a:t>으로 구성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 eaLnBrk="1" hangingPunct="1">
              <a:defRPr/>
            </a:pPr>
            <a:r>
              <a:rPr lang="ko-KR" altLang="en-US" dirty="0"/>
              <a:t>배정문</a:t>
            </a:r>
          </a:p>
          <a:p>
            <a:pPr lvl="1" eaLnBrk="1" hangingPunct="1">
              <a:defRPr/>
            </a:pPr>
            <a:r>
              <a:rPr lang="ko-KR" altLang="en-US" dirty="0" err="1"/>
              <a:t>혼합문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 err="1"/>
              <a:t>표준입출력문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예외처리문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동기화문</a:t>
            </a:r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BA6046DC-3584-4FA8-913D-118866A1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문장</a:t>
            </a:r>
            <a:r>
              <a:rPr lang="en-US" altLang="ko-KR"/>
              <a:t>(Statement)</a:t>
            </a:r>
            <a:endParaRPr lang="ko-KR" altLang="en-US"/>
          </a:p>
        </p:txBody>
      </p:sp>
      <p:sp>
        <p:nvSpPr>
          <p:cNvPr id="16388" name="슬라이드 번호 개체 틀 2">
            <a:extLst>
              <a:ext uri="{FF2B5EF4-FFF2-40B4-BE49-F238E27FC236}">
                <a16:creationId xmlns:a16="http://schemas.microsoft.com/office/drawing/2014/main" id="{CEF730B4-EAB1-4331-A41C-E806E58A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E7E80-6A74-4099-9511-E484B6437C3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4B66B5-3F7E-441F-880F-110B511E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새로운 값 또는 수정된 값을 변수</a:t>
            </a:r>
            <a:r>
              <a:rPr lang="en-US" altLang="ko-KR" dirty="0"/>
              <a:t>(=</a:t>
            </a:r>
            <a:r>
              <a:rPr lang="ko-KR" altLang="en-US" dirty="0"/>
              <a:t>기억장소</a:t>
            </a:r>
            <a:r>
              <a:rPr lang="en-US" altLang="ko-KR" dirty="0"/>
              <a:t>)</a:t>
            </a:r>
            <a:r>
              <a:rPr lang="ko-KR" altLang="en-US" dirty="0"/>
              <a:t>에 저장하는 문장</a:t>
            </a:r>
          </a:p>
          <a:p>
            <a:pPr>
              <a:defRPr/>
            </a:pPr>
            <a:r>
              <a:rPr lang="ko-KR" altLang="en-US" dirty="0"/>
              <a:t>구문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변수</a:t>
            </a:r>
            <a:r>
              <a:rPr lang="en-US" altLang="ko-KR" dirty="0"/>
              <a:t>&gt; = &lt;</a:t>
            </a:r>
            <a:r>
              <a:rPr lang="ko-KR" altLang="en-US" dirty="0"/>
              <a:t>식</a:t>
            </a:r>
            <a:r>
              <a:rPr lang="en-US" altLang="ko-KR" dirty="0"/>
              <a:t>&gt;;</a:t>
            </a:r>
          </a:p>
          <a:p>
            <a:pPr lvl="2">
              <a:defRPr/>
            </a:pPr>
            <a:r>
              <a:rPr lang="ko-KR" altLang="en-US" dirty="0"/>
              <a:t>우측에 있는 식을 연산한 결과의 </a:t>
            </a:r>
            <a:r>
              <a:rPr lang="ko-KR" altLang="en-US" dirty="0" err="1"/>
              <a:t>자료형과</a:t>
            </a:r>
            <a:r>
              <a:rPr lang="ko-KR" altLang="en-US" dirty="0"/>
              <a:t> 좌측 변수의 </a:t>
            </a:r>
            <a:r>
              <a:rPr lang="ko-KR" altLang="en-US" dirty="0" err="1"/>
              <a:t>자료형이</a:t>
            </a:r>
            <a:r>
              <a:rPr lang="ko-KR" altLang="en-US" dirty="0"/>
              <a:t> 다른 경우 </a:t>
            </a:r>
          </a:p>
          <a:p>
            <a:pPr lvl="3">
              <a:defRPr/>
            </a:pPr>
            <a:r>
              <a:rPr lang="ko-KR" altLang="en-US" dirty="0"/>
              <a:t>광역화 </a:t>
            </a:r>
            <a:r>
              <a:rPr lang="ko-KR" altLang="en-US" dirty="0" err="1"/>
              <a:t>형변환을</a:t>
            </a:r>
            <a:r>
              <a:rPr lang="ko-KR" altLang="en-US" dirty="0"/>
              <a:t> 묵시적으로 수행</a:t>
            </a:r>
          </a:p>
          <a:p>
            <a:pPr lvl="3">
              <a:defRPr/>
            </a:pPr>
            <a:r>
              <a:rPr lang="ko-KR" altLang="en-US" dirty="0"/>
              <a:t>협소화 </a:t>
            </a:r>
            <a:r>
              <a:rPr lang="ko-KR" altLang="en-US" dirty="0" err="1"/>
              <a:t>형변화의</a:t>
            </a:r>
            <a:r>
              <a:rPr lang="ko-KR" altLang="en-US" dirty="0"/>
              <a:t> 경우 캐스팅 연산자로 </a:t>
            </a:r>
            <a:r>
              <a:rPr lang="ko-KR" altLang="en-US" dirty="0" err="1"/>
              <a:t>형변환해야</a:t>
            </a:r>
            <a:r>
              <a:rPr lang="ko-KR" altLang="en-US" dirty="0"/>
              <a:t> 함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en-US" altLang="ko-KR" dirty="0"/>
              <a:t>short </a:t>
            </a:r>
            <a:r>
              <a:rPr lang="en-US" altLang="ko-KR" dirty="0" err="1"/>
              <a:t>sType</a:t>
            </a:r>
            <a:r>
              <a:rPr lang="en-US" altLang="ko-KR" dirty="0"/>
              <a:t>;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iType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iType</a:t>
            </a:r>
            <a:r>
              <a:rPr lang="en-US" altLang="ko-KR" dirty="0"/>
              <a:t> = </a:t>
            </a:r>
            <a:r>
              <a:rPr lang="en-US" altLang="ko-KR" dirty="0" err="1"/>
              <a:t>sType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sType</a:t>
            </a:r>
            <a:r>
              <a:rPr lang="en-US" altLang="ko-KR" dirty="0"/>
              <a:t> = (short) </a:t>
            </a:r>
            <a:r>
              <a:rPr lang="en-US" altLang="ko-KR" dirty="0" err="1"/>
              <a:t>iType</a:t>
            </a:r>
            <a:r>
              <a:rPr lang="en-US" altLang="ko-KR" dirty="0"/>
              <a:t>; // </a:t>
            </a:r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54EE466D-A8A8-45D8-BF5F-305CBE92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배정문</a:t>
            </a:r>
            <a:r>
              <a:rPr lang="en-US" altLang="ko-KR"/>
              <a:t>(assignment statement)</a:t>
            </a:r>
            <a:endParaRPr lang="ko-KR" altLang="en-US"/>
          </a:p>
        </p:txBody>
      </p:sp>
      <p:sp>
        <p:nvSpPr>
          <p:cNvPr id="17412" name="슬라이드 번호 개체 틀 2">
            <a:extLst>
              <a:ext uri="{FF2B5EF4-FFF2-40B4-BE49-F238E27FC236}">
                <a16:creationId xmlns:a16="http://schemas.microsoft.com/office/drawing/2014/main" id="{697A2D73-5885-49EE-83B5-C98A67D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A1E41-09FE-4997-87B5-4C5CF3F618A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680233-F53F-4AFF-9BE1-3516660E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여러 문장을 하나의 문장으로 다루기 위한 방법</a:t>
            </a:r>
            <a:r>
              <a:rPr lang="en-US" altLang="ko-KR" dirty="0"/>
              <a:t>, </a:t>
            </a:r>
            <a:r>
              <a:rPr lang="ko-KR" altLang="en-US" dirty="0"/>
              <a:t>실행 블록이라고도 함</a:t>
            </a:r>
          </a:p>
          <a:p>
            <a:pPr>
              <a:defRPr/>
            </a:pPr>
            <a:r>
              <a:rPr lang="ko-KR" altLang="en-US" dirty="0"/>
              <a:t>구조</a:t>
            </a:r>
          </a:p>
          <a:p>
            <a:pPr lvl="1">
              <a:defRPr/>
            </a:pP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[</a:t>
            </a:r>
            <a:r>
              <a:rPr lang="ko-KR" altLang="en-US" dirty="0"/>
              <a:t>선언문</a:t>
            </a:r>
            <a:r>
              <a:rPr lang="en-US" altLang="ko-KR" dirty="0"/>
              <a:t>]0N</a:t>
            </a:r>
            <a:br>
              <a:rPr lang="en-US" altLang="ko-KR" dirty="0"/>
            </a:br>
            <a:r>
              <a:rPr lang="en-US" altLang="ko-KR" dirty="0"/>
              <a:t>    [</a:t>
            </a:r>
            <a:r>
              <a:rPr lang="ko-KR" altLang="en-US" dirty="0"/>
              <a:t>문장</a:t>
            </a:r>
            <a:r>
              <a:rPr lang="en-US" altLang="ko-KR" dirty="0"/>
              <a:t>]0N </a:t>
            </a:r>
            <a:br>
              <a:rPr lang="en-US" altLang="ko-KR" dirty="0"/>
            </a:br>
            <a:r>
              <a:rPr lang="en-US" altLang="ko-KR" dirty="0"/>
              <a:t>} // [ ]</a:t>
            </a:r>
            <a:r>
              <a:rPr lang="ko-KR" altLang="en-US" dirty="0"/>
              <a:t>은 선택적으로 </a:t>
            </a:r>
            <a:r>
              <a:rPr lang="en-US" altLang="ko-KR" dirty="0"/>
              <a:t>0 ~ N</a:t>
            </a:r>
            <a:r>
              <a:rPr lang="ko-KR" altLang="en-US" dirty="0"/>
              <a:t>개가 나타날 수 있음</a:t>
            </a:r>
          </a:p>
          <a:p>
            <a:pPr lvl="1">
              <a:defRPr/>
            </a:pPr>
            <a:r>
              <a:rPr lang="ko-KR" altLang="en-US" dirty="0" err="1"/>
              <a:t>혼합문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안에서 선언된 변수는 </a:t>
            </a:r>
            <a:r>
              <a:rPr lang="ko-KR" altLang="en-US" dirty="0" err="1"/>
              <a:t>혼합문</a:t>
            </a:r>
            <a:r>
              <a:rPr lang="ko-KR" altLang="en-US" dirty="0"/>
              <a:t> 안에서만 유효하다</a:t>
            </a:r>
          </a:p>
          <a:p>
            <a:pPr lvl="2">
              <a:defRPr/>
            </a:pPr>
            <a:r>
              <a:rPr lang="ko-KR" altLang="en-US" dirty="0"/>
              <a:t>지역변수의 유효범위를 제한할 수 있음</a:t>
            </a:r>
          </a:p>
          <a:p>
            <a:pPr lvl="2">
              <a:defRPr/>
            </a:pPr>
            <a:r>
              <a:rPr lang="ko-KR" altLang="en-US" dirty="0"/>
              <a:t>블록 밖에서 선언된 변수 이름과 블록 내 지역 변수 이름은 달라야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A423DF2F-CAE5-4F72-AC29-9261DE3A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혼합문</a:t>
            </a:r>
            <a:r>
              <a:rPr lang="en-US" altLang="ko-KR"/>
              <a:t>(compound statement)</a:t>
            </a:r>
            <a:endParaRPr lang="ko-KR" altLang="en-US"/>
          </a:p>
        </p:txBody>
      </p:sp>
      <p:sp>
        <p:nvSpPr>
          <p:cNvPr id="18436" name="슬라이드 번호 개체 틀 2">
            <a:extLst>
              <a:ext uri="{FF2B5EF4-FFF2-40B4-BE49-F238E27FC236}">
                <a16:creationId xmlns:a16="http://schemas.microsoft.com/office/drawing/2014/main" id="{7DEA7D15-9DC7-4309-A427-68353273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6B4A4-DCC1-4FA5-ADEE-5F91AE29FB8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4">
            <a:extLst>
              <a:ext uri="{FF2B5EF4-FFF2-40B4-BE49-F238E27FC236}">
                <a16:creationId xmlns:a16="http://schemas.microsoft.com/office/drawing/2014/main" id="{D8EF3281-7ED3-48E4-AC0E-3709E74A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BlockVariable.java</a:t>
            </a:r>
            <a:endParaRPr lang="ko-KR" altLang="en-US"/>
          </a:p>
        </p:txBody>
      </p:sp>
      <p:sp>
        <p:nvSpPr>
          <p:cNvPr id="19460" name="슬라이드 번호 개체 틀 1">
            <a:extLst>
              <a:ext uri="{FF2B5EF4-FFF2-40B4-BE49-F238E27FC236}">
                <a16:creationId xmlns:a16="http://schemas.microsoft.com/office/drawing/2014/main" id="{597B8210-2F1F-4AD3-BC94-0FF2F0C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6FB1A-F4E4-4BFD-80F6-60BBCDBF661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CC2B3-CAD5-4C87-8C32-E51BCEF4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360363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BlockVariable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{</a:t>
            </a:r>
          </a:p>
          <a:p>
            <a:pPr defTabSz="360363"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>
              <a:defRPr/>
            </a:pPr>
            <a:r>
              <a:rPr lang="en-US" altLang="ko-KR" dirty="0"/>
              <a:t>		int </a:t>
            </a:r>
            <a:r>
              <a:rPr lang="en-US" altLang="ko-KR" dirty="0" err="1"/>
              <a:t>iTypeOuter</a:t>
            </a:r>
            <a:r>
              <a:rPr lang="en-US" altLang="ko-KR" dirty="0"/>
              <a:t> = 1;</a:t>
            </a:r>
          </a:p>
          <a:p>
            <a:pPr defTabSz="360363">
              <a:defRPr/>
            </a:pPr>
            <a:r>
              <a:rPr lang="en-US" altLang="ko-KR" dirty="0"/>
              <a:t>		{</a:t>
            </a:r>
          </a:p>
          <a:p>
            <a:pPr defTabSz="360363">
              <a:defRPr/>
            </a:pPr>
            <a:r>
              <a:rPr lang="en-US" altLang="ko-KR" dirty="0"/>
              <a:t>			int </a:t>
            </a:r>
            <a:r>
              <a:rPr lang="en-US" altLang="ko-KR" dirty="0" err="1"/>
              <a:t>iTypeInner</a:t>
            </a:r>
            <a:r>
              <a:rPr lang="en-US" altLang="ko-KR" dirty="0"/>
              <a:t> = 2;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variable : " + </a:t>
            </a:r>
            <a:r>
              <a:rPr lang="en-US" altLang="ko-KR" dirty="0" err="1"/>
              <a:t>iTypeOuter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variable : " + </a:t>
            </a:r>
            <a:r>
              <a:rPr lang="en-US" altLang="ko-KR" dirty="0" err="1"/>
              <a:t>iTypeInner</a:t>
            </a:r>
            <a:r>
              <a:rPr lang="en-US" altLang="ko-KR" dirty="0"/>
              <a:t> );</a:t>
            </a:r>
          </a:p>
          <a:p>
            <a:pPr defTabSz="360363">
              <a:defRPr/>
            </a:pPr>
            <a:r>
              <a:rPr lang="en-US" altLang="ko-KR" dirty="0"/>
              <a:t>		}</a:t>
            </a:r>
          </a:p>
          <a:p>
            <a:pPr defTabSz="360363">
              <a:defRPr/>
            </a:pPr>
            <a:r>
              <a:rPr lang="en-US" altLang="ko-KR" dirty="0"/>
              <a:t>		{		</a:t>
            </a:r>
            <a:br>
              <a:rPr lang="en-US" altLang="ko-KR" dirty="0"/>
            </a:br>
            <a:r>
              <a:rPr lang="en-US" altLang="ko-KR" dirty="0"/>
              <a:t>			int </a:t>
            </a:r>
            <a:r>
              <a:rPr lang="en-US" altLang="ko-KR" dirty="0" err="1"/>
              <a:t>iTypeInner</a:t>
            </a:r>
            <a:r>
              <a:rPr lang="en-US" altLang="ko-KR" dirty="0"/>
              <a:t> = 3;</a:t>
            </a:r>
          </a:p>
          <a:p>
            <a:pPr defTabSz="360363">
              <a:defRPr/>
            </a:pPr>
            <a:r>
              <a:rPr lang="en-US" altLang="ko-KR" dirty="0"/>
              <a:t>			// </a:t>
            </a:r>
            <a:r>
              <a:rPr lang="ko-KR" altLang="en-US" dirty="0"/>
              <a:t>아래 주석을 해제하면</a:t>
            </a:r>
            <a:r>
              <a:rPr lang="en-US" altLang="ko-KR" dirty="0"/>
              <a:t> </a:t>
            </a:r>
            <a:r>
              <a:rPr lang="ko-KR" altLang="en-US" dirty="0"/>
              <a:t>외부 변수와 충돌로 인하여 오류 발생</a:t>
            </a:r>
            <a:endParaRPr lang="en-US" altLang="ko-KR" dirty="0"/>
          </a:p>
          <a:p>
            <a:pPr defTabSz="360363">
              <a:defRPr/>
            </a:pPr>
            <a:r>
              <a:rPr lang="en-US" altLang="ko-KR" dirty="0"/>
              <a:t>			// int </a:t>
            </a:r>
            <a:r>
              <a:rPr lang="en-US" altLang="ko-KR" dirty="0" err="1"/>
              <a:t>iTypeOuter</a:t>
            </a:r>
            <a:r>
              <a:rPr lang="en-US" altLang="ko-KR" dirty="0"/>
              <a:t> = 4; 			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variable : " + </a:t>
            </a:r>
            <a:r>
              <a:rPr lang="en-US" altLang="ko-KR" dirty="0" err="1"/>
              <a:t>iTypeOuter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variable : " + </a:t>
            </a:r>
            <a:r>
              <a:rPr lang="en-US" altLang="ko-KR" dirty="0" err="1"/>
              <a:t>iTypeInner</a:t>
            </a:r>
            <a:r>
              <a:rPr lang="en-US" altLang="ko-KR" dirty="0"/>
              <a:t> );</a:t>
            </a:r>
          </a:p>
          <a:p>
            <a:pPr defTabSz="360363">
              <a:defRPr/>
            </a:pPr>
            <a:r>
              <a:rPr lang="en-US" altLang="ko-KR" dirty="0"/>
              <a:t>		}</a:t>
            </a:r>
          </a:p>
          <a:p>
            <a:pPr defTabSz="360363">
              <a:defRPr/>
            </a:pPr>
            <a:r>
              <a:rPr lang="en-US" altLang="ko-KR" dirty="0"/>
              <a:t>	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</a:p>
          <a:p>
            <a:pPr defTabSz="360363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9FFC3F-5E10-4415-AD69-39B96C97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프로그램의 실행 순서나 실행 여부를 제어하는 문장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>
              <a:defRPr/>
            </a:pPr>
            <a:r>
              <a:rPr lang="ko-KR" altLang="en-US" dirty="0" err="1"/>
              <a:t>조건문</a:t>
            </a:r>
            <a:r>
              <a:rPr lang="en-US" altLang="ko-KR" dirty="0"/>
              <a:t>(conditional statement) </a:t>
            </a:r>
          </a:p>
          <a:p>
            <a:pPr lvl="2">
              <a:defRPr/>
            </a:pPr>
            <a:r>
              <a:rPr lang="ko-KR" altLang="en-US" dirty="0"/>
              <a:t>조건에 따라 실행되는 부분이 다른 경우에 사용되는 문장</a:t>
            </a:r>
          </a:p>
          <a:p>
            <a:pPr lvl="2">
              <a:defRPr/>
            </a:pPr>
            <a:r>
              <a:rPr lang="en-US" altLang="ko-KR" dirty="0"/>
              <a:t>if, if ~ else, if ~ else if ~ else, switch</a:t>
            </a:r>
          </a:p>
          <a:p>
            <a:pPr lvl="1">
              <a:defRPr/>
            </a:pPr>
            <a:r>
              <a:rPr lang="ko-KR" altLang="en-US" dirty="0" err="1"/>
              <a:t>반복문</a:t>
            </a:r>
            <a:r>
              <a:rPr lang="en-US" altLang="ko-KR" dirty="0"/>
              <a:t>(loop statement) </a:t>
            </a:r>
          </a:p>
          <a:p>
            <a:pPr lvl="2">
              <a:defRPr/>
            </a:pPr>
            <a:r>
              <a:rPr lang="ko-KR" altLang="en-US" dirty="0"/>
              <a:t>조건에 따라 반복적으로 </a:t>
            </a:r>
            <a:r>
              <a:rPr lang="ko-KR" altLang="en-US" dirty="0" err="1"/>
              <a:t>실행해야할</a:t>
            </a:r>
            <a:r>
              <a:rPr lang="ko-KR" altLang="en-US" dirty="0"/>
              <a:t> 경우에 사용되는 문장</a:t>
            </a:r>
          </a:p>
          <a:p>
            <a:pPr lvl="2">
              <a:defRPr/>
            </a:pPr>
            <a:r>
              <a:rPr lang="en-US" altLang="ko-KR" dirty="0"/>
              <a:t>for, while, do ~ while</a:t>
            </a:r>
          </a:p>
          <a:p>
            <a:pPr lvl="1">
              <a:defRPr/>
            </a:pPr>
            <a:r>
              <a:rPr lang="ko-KR" altLang="en-US" dirty="0" err="1"/>
              <a:t>분기분</a:t>
            </a:r>
            <a:r>
              <a:rPr lang="en-US" altLang="ko-KR" dirty="0"/>
              <a:t>(jump statement) </a:t>
            </a:r>
          </a:p>
          <a:p>
            <a:pPr lvl="2">
              <a:defRPr/>
            </a:pPr>
            <a:r>
              <a:rPr lang="ko-KR" altLang="en-US" dirty="0"/>
              <a:t>프로그램 내 특정한 위치로 실행 제어를 옮길 때 사용되는 문장</a:t>
            </a:r>
          </a:p>
          <a:p>
            <a:pPr lvl="2">
              <a:defRPr/>
            </a:pPr>
            <a:r>
              <a:rPr lang="en-US" altLang="ko-KR" dirty="0"/>
              <a:t>continue, break, return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0483" name="제목 4">
            <a:extLst>
              <a:ext uri="{FF2B5EF4-FFF2-40B4-BE49-F238E27FC236}">
                <a16:creationId xmlns:a16="http://schemas.microsoft.com/office/drawing/2014/main" id="{BB9B165B-0FCE-4872-84E5-4EF38CB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제어문</a:t>
            </a:r>
            <a:r>
              <a:rPr lang="en-US" altLang="ko-KR"/>
              <a:t>(control statement)</a:t>
            </a:r>
            <a:endParaRPr lang="ko-KR" altLang="en-US"/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C660B5DB-FE22-4B23-B9BD-E6CD1AF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5DB67-BC6C-4C09-9536-8003D245800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A06F9-8F89-498A-BA4E-E234409F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조건식을</a:t>
            </a:r>
            <a:r>
              <a:rPr lang="ko-KR" altLang="en-US" dirty="0"/>
              <a:t> 만족하는 경우 블록을 실행하고자 할 때 사용한다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구문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if(</a:t>
            </a:r>
            <a:r>
              <a:rPr lang="ko-KR" altLang="en-US" dirty="0" err="1"/>
              <a:t>조건식</a:t>
            </a:r>
            <a:r>
              <a:rPr lang="en-US" altLang="ko-KR" dirty="0"/>
              <a:t>) { </a:t>
            </a:r>
            <a:br>
              <a:rPr lang="en-US" altLang="ko-KR" dirty="0"/>
            </a:br>
            <a:r>
              <a:rPr lang="en-US" altLang="ko-KR" dirty="0"/>
              <a:t>		//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경우 실행</a:t>
            </a:r>
            <a:br>
              <a:rPr lang="ko-KR" altLang="en-US" dirty="0"/>
            </a:br>
            <a:r>
              <a:rPr lang="en-US" altLang="ko-KR" dirty="0"/>
              <a:t>}</a:t>
            </a:r>
          </a:p>
          <a:p>
            <a:pPr lvl="1">
              <a:defRPr/>
            </a:pPr>
            <a:r>
              <a:rPr lang="ko-KR" altLang="en-US" dirty="0" err="1"/>
              <a:t>조건식은</a:t>
            </a:r>
            <a:r>
              <a:rPr lang="ko-KR" altLang="en-US" dirty="0"/>
              <a:t> 식의 결과값이 논리값을 반환하는 식으로 관계식</a:t>
            </a:r>
            <a:r>
              <a:rPr lang="en-US" altLang="ko-KR" dirty="0"/>
              <a:t>, </a:t>
            </a:r>
            <a:r>
              <a:rPr lang="ko-KR" altLang="en-US" dirty="0" err="1"/>
              <a:t>논리식등이</a:t>
            </a:r>
            <a:r>
              <a:rPr lang="ko-KR" altLang="en-US" dirty="0"/>
              <a:t>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437AA75C-F125-4E56-A970-33C64B25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21508" name="슬라이드 번호 개체 틀 2">
            <a:extLst>
              <a:ext uri="{FF2B5EF4-FFF2-40B4-BE49-F238E27FC236}">
                <a16:creationId xmlns:a16="http://schemas.microsoft.com/office/drawing/2014/main" id="{63F0104F-7AB3-44F3-B541-42AE10DE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5CB7E-C0D0-4B94-B54B-245A4B7312A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1848</ep:Words>
  <ep:PresentationFormat>와이드스크린</ep:PresentationFormat>
  <ep:Paragraphs>360</ep:Paragraphs>
  <ep:Slides>32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011강의계획</vt:lpstr>
      <vt:lpstr>자바 프로그램의 구성 요소 4 문장</vt:lpstr>
      <vt:lpstr>학습에 앞서</vt:lpstr>
      <vt:lpstr>계속</vt:lpstr>
      <vt:lpstr>문장(Statement)</vt:lpstr>
      <vt:lpstr>배정문(assignment statement)</vt:lpstr>
      <vt:lpstr>혼합문(compound statement)</vt:lpstr>
      <vt:lpstr>BlockVariable.java</vt:lpstr>
      <vt:lpstr>제어문(control statement)</vt:lpstr>
      <vt:lpstr>if 문</vt:lpstr>
      <vt:lpstr>if ~ else if ~ else문</vt:lpstr>
      <vt:lpstr>switch 문</vt:lpstr>
      <vt:lpstr>개선된 switch 문</vt:lpstr>
      <vt:lpstr>for 문</vt:lpstr>
      <vt:lpstr>LoopStatementTest.java</vt:lpstr>
      <vt:lpstr>계속</vt:lpstr>
      <vt:lpstr>개선된 for 문</vt:lpstr>
      <vt:lpstr>EnhancedForTest.java</vt:lpstr>
      <vt:lpstr>while</vt:lpstr>
      <vt:lpstr>ContinueTest.java</vt:lpstr>
      <vt:lpstr>do ~ while</vt:lpstr>
      <vt:lpstr>break</vt:lpstr>
      <vt:lpstr>BreakTest.java</vt:lpstr>
      <vt:lpstr>continue</vt:lpstr>
      <vt:lpstr>return</vt:lpstr>
      <vt:lpstr>표준 입출력</vt:lpstr>
      <vt:lpstr>ReadInt.java</vt:lpstr>
      <vt:lpstr>계속</vt:lpstr>
      <vt:lpstr>계속</vt:lpstr>
      <vt:lpstr>PrintfTest.java</vt:lpstr>
      <vt:lpstr>예외 처리문</vt:lpstr>
      <vt:lpstr>계속</vt:lpstr>
      <vt:lpstr>학습 정리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2017-09-15T02:18:23.000</dcterms:created>
  <dc:creator>Windows 사용자</dc:creator>
  <cp:lastModifiedBy>jeong</cp:lastModifiedBy>
  <dcterms:modified xsi:type="dcterms:W3CDTF">2022-04-20T13:24:35.064</dcterms:modified>
  <cp:revision>622</cp:revision>
  <dc:title>PowerPoint 프레젠테이션</dc:title>
</cp:coreProperties>
</file>