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5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0" r:id="rId22"/>
    <p:sldId id="276" r:id="rId23"/>
    <p:sldId id="277" r:id="rId24"/>
    <p:sldId id="278" r:id="rId25"/>
    <p:sldId id="280" r:id="rId26"/>
    <p:sldId id="281" r:id="rId27"/>
    <p:sldId id="30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56F9A9F-7B7C-401F-A240-CEB25755FFA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4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F6A748E-D41B-4654-9E6C-F50FEB692366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356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9F082A-4DEA-4571-AB95-B5B602E98BF1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027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1F900D-04BD-49D9-B6E5-7E4D4881B7C5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5169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F2F5B25-2879-49FC-8469-C3A1F36A1C2F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516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E1A403E-5A2E-47D8-BB29-6DA4D09746C5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797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00E175-210F-4C33-AFF4-B3188BC3AD4E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843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0673718-0C39-4ADE-9E4F-2F0F7E9AFB75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989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B862F7C-6B5A-486A-BD62-80894BD98C3A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954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5A0781A-9071-448A-8FB6-9F388D045460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184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F7B7EC5-EE32-4995-92F0-72435F2F29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6020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B4E244-BD7B-446C-9686-8BC3483C812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466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FE2C995-2F77-451B-BD9B-AE084DFA4921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306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8DC3559-3A0F-49F2-9345-B22CEDBA806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237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115E9BD-838F-49AA-8F70-973E5EA90F56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0686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498D3BD-6DEB-46DC-84E2-CF447312DD0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658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430E613-29D4-4BCC-8DBC-5E83DB1E385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165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FFA3516-ABFE-4BB6-BFEF-CEEC79CECFD1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156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34D0D0-0DCE-4548-80FB-71FF3A5F3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7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8856632" y="6312605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egyou@induk.ac.kr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1</a:t>
            </a:fld>
            <a:endParaRPr lang="en-US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객체지향 프로그래밍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클래스와 객체</a:t>
            </a:r>
          </a:p>
        </p:txBody>
      </p:sp>
    </p:spTree>
    <p:extLst>
      <p:ext uri="{BB962C8B-B14F-4D97-AF65-F5344CB8AC3E}">
        <p14:creationId xmlns:p14="http://schemas.microsoft.com/office/powerpoint/2010/main" val="360660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선언</a:t>
            </a:r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217D9-1E3B-4B81-B842-965C2413706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구문 구조</a:t>
            </a:r>
            <a:r>
              <a:rPr lang="en-US" altLang="ko-KR" sz="2800" dirty="0"/>
              <a:t>(syntax)</a:t>
            </a:r>
          </a:p>
          <a:p>
            <a:pPr lvl="1">
              <a:defRPr/>
            </a:pPr>
            <a:r>
              <a:rPr lang="en-US" altLang="ko-KR" sz="2400" dirty="0"/>
              <a:t>[&lt;</a:t>
            </a:r>
            <a:r>
              <a:rPr lang="en-US" altLang="ko-KR" sz="2400" dirty="0" err="1"/>
              <a:t>classModifiers</a:t>
            </a:r>
            <a:r>
              <a:rPr lang="en-US" altLang="ko-KR" sz="2400" dirty="0"/>
              <a:t>&gt;] </a:t>
            </a:r>
            <a:r>
              <a:rPr lang="en-US" altLang="ko-KR" sz="2400" dirty="0">
                <a:solidFill>
                  <a:srgbClr val="FF0000"/>
                </a:solidFill>
              </a:rPr>
              <a:t>class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ClassName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r>
              <a:rPr lang="en-US" altLang="ko-KR" sz="2400" dirty="0"/>
              <a:t>			[</a:t>
            </a:r>
            <a:r>
              <a:rPr lang="en-US" altLang="ko-KR" sz="2400" dirty="0">
                <a:solidFill>
                  <a:srgbClr val="FF0000"/>
                </a:solidFill>
              </a:rPr>
              <a:t>extends</a:t>
            </a:r>
            <a:r>
              <a:rPr lang="en-US" altLang="ko-KR" sz="2400" dirty="0"/>
              <a:t> &lt;</a:t>
            </a:r>
            <a:r>
              <a:rPr lang="en-US" altLang="ko-KR" sz="2400" dirty="0" err="1"/>
              <a:t>SuperclassName</a:t>
            </a:r>
            <a:r>
              <a:rPr lang="en-US" altLang="ko-KR" sz="2400" dirty="0"/>
              <a:t>&gt;]</a:t>
            </a:r>
            <a:br>
              <a:rPr lang="en-US" altLang="ko-KR" sz="2400" dirty="0"/>
            </a:br>
            <a:r>
              <a:rPr lang="en-US" altLang="ko-KR" sz="2400" dirty="0"/>
              <a:t>			[</a:t>
            </a:r>
            <a:r>
              <a:rPr lang="en-US" altLang="ko-KR" sz="2400" dirty="0">
                <a:solidFill>
                  <a:srgbClr val="FF0000"/>
                </a:solidFill>
              </a:rPr>
              <a:t>implements</a:t>
            </a:r>
            <a:r>
              <a:rPr lang="en-US" altLang="ko-KR" sz="2400" dirty="0"/>
              <a:t> &lt;InterfaceName1&gt;, </a:t>
            </a:r>
            <a:r>
              <a:rPr lang="en-US" altLang="ko-KR" sz="2400" dirty="0">
                <a:latin typeface="새굴림" panose="02030600000101010101" pitchFamily="18" charset="-127"/>
              </a:rPr>
              <a:t>…</a:t>
            </a:r>
            <a:r>
              <a:rPr lang="en-US" altLang="ko-KR" sz="2400" dirty="0"/>
              <a:t>] </a:t>
            </a:r>
            <a:br>
              <a:rPr lang="en-US" altLang="ko-KR" sz="2400" dirty="0"/>
            </a:br>
            <a:r>
              <a:rPr lang="en-US" altLang="ko-KR" sz="2400" dirty="0"/>
              <a:t>{</a:t>
            </a:r>
            <a:br>
              <a:rPr lang="en-US" altLang="ko-KR" sz="2400" dirty="0"/>
            </a:br>
            <a:r>
              <a:rPr lang="en-US" altLang="ko-KR" sz="2400" dirty="0"/>
              <a:t>		// instance variable declarations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000" dirty="0"/>
              <a:t>[&lt;</a:t>
            </a:r>
            <a:r>
              <a:rPr lang="en-US" altLang="ko-KR" sz="2000" dirty="0" err="1"/>
              <a:t>fieldModifier</a:t>
            </a:r>
            <a:r>
              <a:rPr lang="en-US" altLang="ko-KR" sz="2000" dirty="0"/>
              <a:t>&gt;] &lt;</a:t>
            </a:r>
            <a:r>
              <a:rPr lang="en-US" altLang="ko-KR" sz="2000" dirty="0" err="1"/>
              <a:t>variableDeclarations</a:t>
            </a:r>
            <a:r>
              <a:rPr lang="en-US" altLang="ko-KR" sz="2000" dirty="0"/>
              <a:t>&gt;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		// methods declarations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000" dirty="0"/>
              <a:t>[&lt;</a:t>
            </a:r>
            <a:r>
              <a:rPr lang="en-US" altLang="ko-KR" sz="2000" dirty="0" err="1"/>
              <a:t>methodModifier</a:t>
            </a:r>
            <a:r>
              <a:rPr lang="en-US" altLang="ko-KR" sz="2000" dirty="0"/>
              <a:t>&gt;] &lt;</a:t>
            </a:r>
            <a:r>
              <a:rPr lang="en-US" altLang="ko-KR" sz="2000" dirty="0" err="1"/>
              <a:t>methodDeclarations</a:t>
            </a:r>
            <a:r>
              <a:rPr lang="en-US" altLang="ko-KR" sz="2000" dirty="0"/>
              <a:t>&gt; 			{ &lt;</a:t>
            </a:r>
            <a:r>
              <a:rPr lang="en-US" altLang="ko-KR" sz="2000" dirty="0" err="1"/>
              <a:t>methodBody</a:t>
            </a:r>
            <a:r>
              <a:rPr lang="en-US" altLang="ko-KR" sz="2000" dirty="0"/>
              <a:t>&gt;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8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45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1BD51-8E85-4243-B837-DFD89F97272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classModifier</a:t>
            </a:r>
            <a:r>
              <a:rPr lang="en-US" altLang="ko-KR" dirty="0"/>
              <a:t>&gt;</a:t>
            </a:r>
          </a:p>
          <a:p>
            <a:pPr lvl="2">
              <a:defRPr/>
            </a:pPr>
            <a:r>
              <a:rPr lang="en-US" altLang="ko-KR" dirty="0"/>
              <a:t>public : </a:t>
            </a:r>
            <a:r>
              <a:rPr lang="ko-KR" altLang="en-US" dirty="0"/>
              <a:t>다른 패키지에서도 접근 가능한 클래스 선언</a:t>
            </a:r>
          </a:p>
          <a:p>
            <a:pPr lvl="2">
              <a:defRPr/>
            </a:pPr>
            <a:r>
              <a:rPr lang="en-US" altLang="ko-KR" dirty="0"/>
              <a:t>final : </a:t>
            </a:r>
            <a:r>
              <a:rPr lang="ko-KR" altLang="en-US" dirty="0"/>
              <a:t>최종 클래스 선언</a:t>
            </a:r>
            <a:r>
              <a:rPr lang="en-US" altLang="ko-KR" dirty="0"/>
              <a:t>, </a:t>
            </a:r>
            <a:r>
              <a:rPr lang="ko-KR" altLang="en-US" dirty="0"/>
              <a:t>상속 불가능 클래스 선언</a:t>
            </a:r>
          </a:p>
          <a:p>
            <a:pPr lvl="2">
              <a:defRPr/>
            </a:pPr>
            <a:r>
              <a:rPr lang="en-US" altLang="ko-KR" dirty="0"/>
              <a:t>abstract : </a:t>
            </a:r>
            <a:r>
              <a:rPr lang="ko-KR" altLang="en-US" dirty="0"/>
              <a:t>추상 클래스 선언</a:t>
            </a:r>
          </a:p>
          <a:p>
            <a:pPr lvl="2">
              <a:defRPr/>
            </a:pPr>
            <a:r>
              <a:rPr lang="en-US" altLang="ko-KR" dirty="0" err="1"/>
              <a:t>strictfp</a:t>
            </a:r>
            <a:r>
              <a:rPr lang="en-US" altLang="ko-KR" dirty="0"/>
              <a:t> : </a:t>
            </a:r>
            <a:r>
              <a:rPr lang="ko-KR" altLang="en-US" dirty="0"/>
              <a:t>클래스 내부에 정의된 </a:t>
            </a:r>
            <a:r>
              <a:rPr lang="ko-KR" altLang="en-US" dirty="0" err="1"/>
              <a:t>메소드와</a:t>
            </a:r>
            <a:r>
              <a:rPr lang="ko-KR" altLang="en-US" dirty="0"/>
              <a:t> 변수초기화를 </a:t>
            </a:r>
            <a:r>
              <a:rPr lang="en-US" altLang="ko-KR" dirty="0"/>
              <a:t>FP-strict expression</a:t>
            </a:r>
            <a:r>
              <a:rPr lang="ko-KR" altLang="en-US" dirty="0"/>
              <a:t>으로 처리</a:t>
            </a:r>
          </a:p>
        </p:txBody>
      </p:sp>
    </p:spTree>
    <p:extLst>
      <p:ext uri="{BB962C8B-B14F-4D97-AF65-F5344CB8AC3E}">
        <p14:creationId xmlns:p14="http://schemas.microsoft.com/office/powerpoint/2010/main" val="106457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662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8B4CEA-CB80-4074-8FD1-3925F6246C4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fieldModifier</a:t>
            </a:r>
            <a:r>
              <a:rPr lang="en-US" altLang="ko-KR" dirty="0"/>
              <a:t>&gt;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private : </a:t>
            </a:r>
            <a:r>
              <a:rPr lang="ko-KR" altLang="en-US" dirty="0"/>
              <a:t>정의된 클래스 내에서만 접근 허용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protected : </a:t>
            </a:r>
            <a:r>
              <a:rPr lang="ko-KR" altLang="en-US" dirty="0"/>
              <a:t>정의된 클래스</a:t>
            </a:r>
            <a:r>
              <a:rPr lang="en-US" altLang="ko-KR" dirty="0"/>
              <a:t>, </a:t>
            </a:r>
            <a:r>
              <a:rPr lang="ko-KR" altLang="en-US" dirty="0"/>
              <a:t>같은 패키지</a:t>
            </a:r>
            <a:r>
              <a:rPr lang="en-US" altLang="ko-KR" dirty="0"/>
              <a:t>, </a:t>
            </a:r>
            <a:r>
              <a:rPr lang="ko-KR" altLang="en-US" dirty="0"/>
              <a:t>상속관계가 있는 경우 접근을 허용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public : </a:t>
            </a:r>
            <a:r>
              <a:rPr lang="ko-KR" altLang="en-US" dirty="0"/>
              <a:t>모든 클래스의 접근을 허용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static : </a:t>
            </a:r>
            <a:r>
              <a:rPr lang="ko-KR" altLang="en-US" dirty="0"/>
              <a:t>정적 메모리에 상주</a:t>
            </a:r>
            <a:r>
              <a:rPr lang="en-US" altLang="ko-KR" dirty="0"/>
              <a:t>, </a:t>
            </a:r>
            <a:r>
              <a:rPr lang="ko-KR" altLang="en-US" dirty="0"/>
              <a:t>정적 변수</a:t>
            </a:r>
            <a:r>
              <a:rPr lang="en-US" altLang="ko-KR" dirty="0"/>
              <a:t>, </a:t>
            </a:r>
            <a:r>
              <a:rPr lang="ko-KR" altLang="en-US" dirty="0"/>
              <a:t>클래스 변수라고 함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final : </a:t>
            </a:r>
            <a:r>
              <a:rPr lang="ko-KR" altLang="en-US" dirty="0"/>
              <a:t>값을 변경할 수 없음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선언시</a:t>
            </a:r>
            <a:r>
              <a:rPr lang="ko-KR" altLang="en-US" dirty="0">
                <a:solidFill>
                  <a:srgbClr val="FF0000"/>
                </a:solidFill>
              </a:rPr>
              <a:t> 반드시 초기값을 </a:t>
            </a:r>
            <a:r>
              <a:rPr lang="ko-KR" altLang="en-US" dirty="0" err="1">
                <a:solidFill>
                  <a:srgbClr val="FF0000"/>
                </a:solidFill>
              </a:rPr>
              <a:t>지정해야함</a:t>
            </a:r>
            <a:endParaRPr lang="ko-KR" altLang="en-US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transient : </a:t>
            </a:r>
            <a:r>
              <a:rPr lang="ko-KR" altLang="en-US" dirty="0"/>
              <a:t>객체 직렬화 시 지정된 변수는 제외함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volatile : </a:t>
            </a:r>
            <a:r>
              <a:rPr lang="ko-KR" altLang="en-US" dirty="0"/>
              <a:t>상수전파와 같은 최적화 방지</a:t>
            </a:r>
          </a:p>
        </p:txBody>
      </p:sp>
    </p:spTree>
    <p:extLst>
      <p:ext uri="{BB962C8B-B14F-4D97-AF65-F5344CB8AC3E}">
        <p14:creationId xmlns:p14="http://schemas.microsoft.com/office/powerpoint/2010/main" val="28317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867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34653-610C-4548-A577-E82CFC00A06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methodModifier</a:t>
            </a:r>
            <a:r>
              <a:rPr lang="en-US" altLang="ko-KR" dirty="0"/>
              <a:t>&gt;</a:t>
            </a:r>
          </a:p>
          <a:p>
            <a:pPr lvl="2">
              <a:defRPr/>
            </a:pPr>
            <a:r>
              <a:rPr lang="en-US" altLang="ko-KR" dirty="0"/>
              <a:t>private, protected, public </a:t>
            </a:r>
          </a:p>
          <a:p>
            <a:pPr lvl="2">
              <a:defRPr/>
            </a:pPr>
            <a:r>
              <a:rPr lang="en-US" altLang="ko-KR" dirty="0"/>
              <a:t>abstract : </a:t>
            </a:r>
            <a:r>
              <a:rPr lang="ko-KR" altLang="en-US" dirty="0"/>
              <a:t>선언만 있고</a:t>
            </a:r>
            <a:r>
              <a:rPr lang="en-US" altLang="ko-KR" dirty="0"/>
              <a:t>, </a:t>
            </a:r>
            <a:r>
              <a:rPr lang="ko-KR" altLang="en-US" dirty="0"/>
              <a:t>몸통은 없는 </a:t>
            </a:r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  <a:p>
            <a:pPr lvl="2">
              <a:defRPr/>
            </a:pPr>
            <a:r>
              <a:rPr lang="en-US" altLang="ko-KR" dirty="0"/>
              <a:t>static : </a:t>
            </a:r>
            <a:r>
              <a:rPr lang="ko-KR" altLang="en-US" dirty="0"/>
              <a:t>메모리에 상주하는 </a:t>
            </a:r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  <a:p>
            <a:pPr lvl="2">
              <a:defRPr/>
            </a:pPr>
            <a:r>
              <a:rPr lang="en-US" altLang="ko-KR" dirty="0"/>
              <a:t>final : </a:t>
            </a:r>
            <a:r>
              <a:rPr lang="ko-KR" altLang="en-US" dirty="0"/>
              <a:t>상속 시 수정 불가능한</a:t>
            </a:r>
            <a:r>
              <a:rPr lang="en-US" altLang="ko-KR" dirty="0"/>
              <a:t>(</a:t>
            </a:r>
            <a:r>
              <a:rPr lang="ko-KR" altLang="en-US" dirty="0"/>
              <a:t>재정의 불가능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  <a:p>
            <a:pPr lvl="2">
              <a:defRPr/>
            </a:pPr>
            <a:r>
              <a:rPr lang="en-US" altLang="ko-KR" dirty="0"/>
              <a:t>synchronized : </a:t>
            </a:r>
            <a:r>
              <a:rPr lang="ko-KR" altLang="en-US" dirty="0"/>
              <a:t>동기화 </a:t>
            </a:r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  <a:p>
            <a:pPr lvl="2">
              <a:defRPr/>
            </a:pPr>
            <a:r>
              <a:rPr lang="en-US" altLang="ko-KR" dirty="0"/>
              <a:t>native : </a:t>
            </a:r>
            <a:r>
              <a:rPr lang="ko-KR" altLang="en-US" dirty="0"/>
              <a:t>다른 프로그래밍 언어로 쓰여진 구현 부분을 이용할 때 사용</a:t>
            </a:r>
          </a:p>
          <a:p>
            <a:pPr lvl="2">
              <a:defRPr/>
            </a:pPr>
            <a:r>
              <a:rPr lang="en-US" altLang="ko-KR" dirty="0" err="1"/>
              <a:t>strictfp</a:t>
            </a:r>
            <a:r>
              <a:rPr lang="en-US" altLang="ko-KR" dirty="0"/>
              <a:t> :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FP-strict expression</a:t>
            </a:r>
            <a:r>
              <a:rPr lang="ko-KR" altLang="en-US" dirty="0"/>
              <a:t>으로 처리</a:t>
            </a:r>
          </a:p>
        </p:txBody>
      </p:sp>
    </p:spTree>
    <p:extLst>
      <p:ext uri="{BB962C8B-B14F-4D97-AF65-F5344CB8AC3E}">
        <p14:creationId xmlns:p14="http://schemas.microsoft.com/office/powerpoint/2010/main" val="165428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4F5607-6EEB-464F-A188-CBB36C05036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static modifier</a:t>
            </a:r>
          </a:p>
          <a:p>
            <a:pPr lvl="1">
              <a:defRPr/>
            </a:pPr>
            <a:r>
              <a:rPr lang="ko-KR" altLang="en-US" dirty="0"/>
              <a:t>한 클래스로부터 생성된 객체들이 공유해서 사용하는 </a:t>
            </a:r>
            <a:r>
              <a:rPr lang="ko-KR" altLang="en-US" dirty="0" err="1"/>
              <a:t>메소드</a:t>
            </a:r>
            <a:r>
              <a:rPr lang="ko-KR" altLang="en-US" dirty="0"/>
              <a:t> 또는 필드를 선언할 때 사용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final modifier</a:t>
            </a:r>
          </a:p>
          <a:p>
            <a:pPr lvl="1">
              <a:defRPr/>
            </a:pPr>
            <a:r>
              <a:rPr lang="ko-KR" altLang="en-US" dirty="0"/>
              <a:t>수정이 불가능한 필드 또는 </a:t>
            </a:r>
            <a:r>
              <a:rPr lang="ko-KR" altLang="en-US" dirty="0" err="1"/>
              <a:t>메소드를</a:t>
            </a:r>
            <a:r>
              <a:rPr lang="ko-KR" altLang="en-US" dirty="0"/>
              <a:t> 선언할 때 사용</a:t>
            </a:r>
            <a:r>
              <a:rPr lang="en-US" altLang="ko-KR" dirty="0"/>
              <a:t>, </a:t>
            </a:r>
            <a:r>
              <a:rPr lang="ko-KR" altLang="en-US" dirty="0"/>
              <a:t>상속할 때 수정</a:t>
            </a:r>
            <a:r>
              <a:rPr lang="en-US" altLang="ko-KR" dirty="0"/>
              <a:t>, </a:t>
            </a:r>
            <a:r>
              <a:rPr lang="ko-KR" altLang="en-US" dirty="0"/>
              <a:t>재정의 될 수 없음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static final</a:t>
            </a:r>
          </a:p>
          <a:p>
            <a:pPr lvl="1">
              <a:defRPr/>
            </a:pPr>
            <a:r>
              <a:rPr lang="ko-KR" altLang="en-US" dirty="0"/>
              <a:t>메모리에 상주하고</a:t>
            </a:r>
            <a:r>
              <a:rPr lang="en-US" altLang="ko-KR" dirty="0"/>
              <a:t> </a:t>
            </a:r>
            <a:r>
              <a:rPr lang="ko-KR" altLang="en-US" dirty="0"/>
              <a:t>수정이 불가능하며</a:t>
            </a:r>
            <a:r>
              <a:rPr lang="en-US" altLang="ko-KR" dirty="0"/>
              <a:t>, </a:t>
            </a:r>
            <a:r>
              <a:rPr lang="ko-KR" altLang="en-US" dirty="0"/>
              <a:t>한 클래스로부터 생성된 객체들이 공유해서 사용하는 필드 선언에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메모리에 상주하는 한 클래스로부터 생성된 객체들이 공유해서 사용하는 </a:t>
            </a:r>
            <a:r>
              <a:rPr lang="ko-KR" altLang="en-US" dirty="0" err="1"/>
              <a:t>메소드</a:t>
            </a:r>
            <a:r>
              <a:rPr lang="ko-KR" altLang="en-US" dirty="0"/>
              <a:t> 선언에 사용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39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상세 구성</a:t>
            </a:r>
            <a:endParaRPr lang="en-US" altLang="ko-KR"/>
          </a:p>
        </p:txBody>
      </p:sp>
      <p:sp>
        <p:nvSpPr>
          <p:cNvPr id="3174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BAA6E-5FC3-48CE-9F19-1B69ECA6730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공통적인 요소들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클래스 변수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</a:p>
          <a:p>
            <a:pPr lvl="1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정의</a:t>
            </a:r>
          </a:p>
          <a:p>
            <a:pPr lvl="2">
              <a:defRPr/>
            </a:pPr>
            <a:r>
              <a:rPr lang="ko-KR" altLang="en-US" dirty="0"/>
              <a:t>클래스 이름과 이름이 같은 </a:t>
            </a:r>
            <a:r>
              <a:rPr lang="ko-KR" altLang="en-US" dirty="0" err="1"/>
              <a:t>메소드로</a:t>
            </a:r>
            <a:r>
              <a:rPr lang="ko-KR" altLang="en-US" dirty="0"/>
              <a:t> 반환 유형이 없음</a:t>
            </a:r>
          </a:p>
          <a:p>
            <a:pPr lvl="3">
              <a:defRPr/>
            </a:pPr>
            <a:r>
              <a:rPr lang="en-US" altLang="ko-KR" dirty="0"/>
              <a:t>signature(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매개변수 개수</a:t>
            </a:r>
            <a:r>
              <a:rPr lang="en-US" altLang="ko-KR" dirty="0"/>
              <a:t>, </a:t>
            </a:r>
            <a:r>
              <a:rPr lang="ko-KR" altLang="en-US" dirty="0"/>
              <a:t>매개변수의 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에 따라 식별됨</a:t>
            </a:r>
          </a:p>
          <a:p>
            <a:pPr lvl="1">
              <a:defRPr/>
            </a:pPr>
            <a:r>
              <a:rPr lang="ko-KR" altLang="en-US" dirty="0"/>
              <a:t>접근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</a:p>
          <a:p>
            <a:pPr lvl="2">
              <a:defRPr/>
            </a:pPr>
            <a:r>
              <a:rPr lang="en-US" altLang="ko-KR" dirty="0"/>
              <a:t>getter, setter, </a:t>
            </a:r>
            <a:r>
              <a:rPr lang="ko-KR" altLang="en-US" dirty="0"/>
              <a:t>범위 확인 등</a:t>
            </a:r>
          </a:p>
          <a:p>
            <a:pPr lvl="1">
              <a:defRPr/>
            </a:pP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315309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06E82-B74A-42C6-AA04-C7080DF3397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33794" name="내용 개체 틀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23"/>
          <a:stretch/>
        </p:blipFill>
        <p:spPr>
          <a:xfrm>
            <a:off x="3006184" y="1260476"/>
            <a:ext cx="5250056" cy="4616797"/>
          </a:xfrm>
        </p:spPr>
      </p:pic>
      <p:sp>
        <p:nvSpPr>
          <p:cNvPr id="6" name="설명선 2 5"/>
          <p:cNvSpPr/>
          <p:nvPr/>
        </p:nvSpPr>
        <p:spPr>
          <a:xfrm>
            <a:off x="8421689" y="1341438"/>
            <a:ext cx="1851025" cy="1943100"/>
          </a:xfrm>
          <a:prstGeom prst="borderCallout2">
            <a:avLst>
              <a:gd name="adj1" fmla="val 14301"/>
              <a:gd name="adj2" fmla="val -9001"/>
              <a:gd name="adj3" fmla="val 14438"/>
              <a:gd name="adj4" fmla="val -47221"/>
              <a:gd name="adj5" fmla="val 33006"/>
              <a:gd name="adj6" fmla="val -74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outline view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에서 클래스의 구성을 확인할 수 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791" y="5110163"/>
            <a:ext cx="13270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public static</a:t>
            </a:r>
            <a:endParaRPr lang="ko-KR" altLang="en-US" b="1" dirty="0" err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0651" y="2482850"/>
            <a:ext cx="8560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private</a:t>
            </a:r>
            <a:endParaRPr lang="ko-KR" altLang="en-US" b="1" dirty="0" err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8902" y="3703638"/>
            <a:ext cx="7633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public</a:t>
            </a:r>
            <a:endParaRPr lang="ko-KR" altLang="en-US" b="1" dirty="0" err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3838" y="1484313"/>
            <a:ext cx="9616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package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4789" y="1843088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1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38BF09-AD57-4241-8622-4D76D4178D1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선언 가능한 변수의 종류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지역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메소드</a:t>
            </a:r>
            <a:r>
              <a:rPr lang="ko-KR" altLang="en-US" dirty="0"/>
              <a:t> 내부 또는 블록 내부에서 선언된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 메모리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초기화해서 사용해야 함</a:t>
            </a:r>
            <a:r>
              <a:rPr lang="en-US" altLang="ko-KR" dirty="0"/>
              <a:t>, </a:t>
            </a:r>
            <a:r>
              <a:rPr lang="ko-KR" altLang="en-US" dirty="0"/>
              <a:t>초기화하지 않는 경우 오류 발생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객체의 속성을 나타내는 변수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생성된 객체마다 다른 값을 가질 수 있음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 메모리 </a:t>
            </a:r>
            <a:r>
              <a:rPr lang="en-US" altLang="ko-KR" dirty="0"/>
              <a:t>: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초기화하지 않는 경우 기본값으로 초기화됨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133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18D5C-7A86-44EA-9AA1-3FA33946EB4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 변수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사용 메모리 </a:t>
            </a:r>
            <a:r>
              <a:rPr lang="en-US" altLang="ko-KR" dirty="0"/>
              <a:t>: </a:t>
            </a:r>
            <a:r>
              <a:rPr lang="ko-KR" altLang="en-US" dirty="0"/>
              <a:t>정적 메모리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static</a:t>
            </a:r>
            <a:r>
              <a:rPr lang="ko-KR" altLang="en-US" dirty="0"/>
              <a:t>으로 지정한 변수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해당 클래스로부터 생성된 객체들이 공유함</a:t>
            </a:r>
          </a:p>
          <a:p>
            <a:pPr lvl="1">
              <a:defRPr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90890"/>
              </p:ext>
            </p:extLst>
          </p:nvPr>
        </p:nvGraphicFramePr>
        <p:xfrm>
          <a:off x="2567781" y="1052340"/>
          <a:ext cx="7056437" cy="237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자료형</a:t>
                      </a:r>
                      <a:endParaRPr lang="ko-KR" altLang="en-US" sz="2000" dirty="0"/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기본값</a:t>
                      </a: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자료형</a:t>
                      </a:r>
                      <a:endParaRPr lang="ko-KR" altLang="en-US" sz="2000" dirty="0"/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기본값</a:t>
                      </a: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byte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(byte) 0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0.0.f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short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(short) 0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double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0.0d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char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‘\u0000’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long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0L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boolean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object reference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6" marR="91436" marT="45655" marB="456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5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4DC5E-6F02-4688-86F5-47404C1BA09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>
              <a:defRPr/>
            </a:pPr>
            <a:r>
              <a:rPr lang="ko-KR" altLang="en-US" dirty="0"/>
              <a:t>객체를 생성할 때 초기화를 위해 컴파일러에 의해 자동으로 호출되는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이름은 클래스 이름과 동일하고</a:t>
            </a:r>
            <a:r>
              <a:rPr lang="en-US" altLang="ko-KR" dirty="0"/>
              <a:t>, </a:t>
            </a:r>
            <a:r>
              <a:rPr lang="ko-KR" altLang="en-US" dirty="0" err="1"/>
              <a:t>반환값은</a:t>
            </a:r>
            <a:r>
              <a:rPr lang="ko-KR" altLang="en-US" dirty="0"/>
              <a:t> 없으며</a:t>
            </a:r>
            <a:r>
              <a:rPr lang="en-US" altLang="ko-KR" dirty="0"/>
              <a:t>, public </a:t>
            </a:r>
            <a:r>
              <a:rPr lang="ko-KR" altLang="en-US" dirty="0"/>
              <a:t>접근 가능함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</a:rPr>
              <a:t>생성자가 없는 경우 컴파일러는 매개변수가 없는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디폴트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가 있는 것으로 간주함</a:t>
            </a:r>
          </a:p>
          <a:p>
            <a:pPr lvl="2">
              <a:defRPr/>
            </a:pPr>
            <a:r>
              <a:rPr lang="ko-KR" altLang="en-US" dirty="0"/>
              <a:t>하나의 클래스에 다수의 생성자가 존재할 수 있음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  <a:r>
              <a:rPr lang="en-US" altLang="ko-KR" dirty="0"/>
              <a:t>(overloading)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생성자가 다수인 경우 컴파일러는 </a:t>
            </a:r>
            <a:r>
              <a:rPr lang="en-US" altLang="ko-KR" dirty="0"/>
              <a:t>signature</a:t>
            </a:r>
            <a:r>
              <a:rPr lang="ko-KR" altLang="en-US" dirty="0"/>
              <a:t>로 식별함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5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331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F3219-07CD-45B1-BEED-8572AA86483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현실 세계에서 우수한 제품을 만들기 위해서는 우수한 부품들을 활용하여 조립</a:t>
            </a:r>
            <a:r>
              <a:rPr lang="en-US" altLang="ko-KR" dirty="0"/>
              <a:t>(assemble)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각 부품들은 동일한 특징과 기능을 가질 수 있도록 하기 위해 규격화된 설계도와 생산 공정을 적용한다</a:t>
            </a:r>
            <a:r>
              <a:rPr lang="en-US" altLang="ko-KR" dirty="0"/>
              <a:t>. </a:t>
            </a:r>
            <a:r>
              <a:rPr lang="ko-KR" altLang="en-US" dirty="0"/>
              <a:t>잘 작성된 설계도와 생산 공정은 우수한 부품을 생산할 뿐 아니라 유사한 부품의 개발에도 활용이 되고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프로그램을 구성하는 우수한 요소를</a:t>
            </a:r>
            <a:r>
              <a:rPr lang="en-US" altLang="ko-KR" dirty="0"/>
              <a:t> </a:t>
            </a:r>
            <a:r>
              <a:rPr lang="ko-KR" altLang="en-US" dirty="0"/>
              <a:t>효율적으로 개발하기 위해서는 요소를 체계적으로 생성할 수 있는 프로그래밍 요소가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67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java.lang.Integer</a:t>
            </a:r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FAB5C-5D8A-450F-89DF-AB35A2F104B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360000">
              <a:buNone/>
              <a:defRPr/>
            </a:pPr>
            <a:r>
              <a:rPr lang="en-US" altLang="ko-KR" sz="1800" dirty="0"/>
              <a:t>package </a:t>
            </a:r>
            <a:r>
              <a:rPr lang="en-US" altLang="ko-KR" sz="1800" dirty="0" err="1"/>
              <a:t>java.lang</a:t>
            </a:r>
            <a:r>
              <a:rPr lang="en-US" altLang="ko-KR" sz="1800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public final class Integer extends Number implements Comparable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public static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  MIN_VALUE = 0x80000000;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public static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  MAX_VALUE = 0x7fffffff;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</a:t>
            </a:r>
            <a:r>
              <a:rPr lang="en-US" altLang="ko-KR" sz="1800" dirty="0">
                <a:solidFill>
                  <a:srgbClr val="FF0000"/>
                </a:solidFill>
              </a:rPr>
              <a:t>public Integer(</a:t>
            </a:r>
            <a:r>
              <a:rPr lang="en-US" altLang="ko-KR" sz="1800" dirty="0" err="1">
                <a:solidFill>
                  <a:srgbClr val="FF0000"/>
                </a:solidFill>
              </a:rPr>
              <a:t>int</a:t>
            </a:r>
            <a:r>
              <a:rPr lang="en-US" altLang="ko-KR" sz="1800" dirty="0">
                <a:solidFill>
                  <a:srgbClr val="FF0000"/>
                </a:solidFill>
              </a:rPr>
              <a:t> value) { // </a:t>
            </a:r>
            <a:r>
              <a:rPr lang="ko-KR" altLang="en-US" sz="1800" dirty="0" err="1">
                <a:solidFill>
                  <a:srgbClr val="FF0000"/>
                </a:solidFill>
              </a:rPr>
              <a:t>생성자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marL="0" indent="0" defTabSz="360000">
              <a:buNone/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	</a:t>
            </a:r>
            <a:r>
              <a:rPr lang="en-US" altLang="ko-KR" sz="1800" dirty="0">
                <a:solidFill>
                  <a:srgbClr val="FF0000"/>
                </a:solidFill>
              </a:rPr>
              <a:t>	</a:t>
            </a:r>
            <a:r>
              <a:rPr lang="en-US" altLang="ko-KR" sz="1800" dirty="0" err="1">
                <a:solidFill>
                  <a:srgbClr val="FF0000"/>
                </a:solidFill>
              </a:rPr>
              <a:t>this.value</a:t>
            </a:r>
            <a:r>
              <a:rPr lang="en-US" altLang="ko-KR" sz="1800" dirty="0">
                <a:solidFill>
                  <a:srgbClr val="FF0000"/>
                </a:solidFill>
              </a:rPr>
              <a:t> = value;</a:t>
            </a:r>
          </a:p>
          <a:p>
            <a:pPr marL="0" indent="0" defTabSz="360000">
              <a:buNone/>
              <a:defRPr/>
            </a:pPr>
            <a:r>
              <a:rPr lang="en-US" altLang="ko-KR" sz="1800" dirty="0">
                <a:solidFill>
                  <a:srgbClr val="FF0000"/>
                </a:solidFill>
              </a:rPr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public Integer(String s) throws </a:t>
            </a:r>
            <a:r>
              <a:rPr lang="en-US" altLang="ko-KR" sz="1800" dirty="0" err="1"/>
              <a:t>NumberFormatException</a:t>
            </a:r>
            <a:r>
              <a:rPr lang="en-US" altLang="ko-KR" sz="1800" dirty="0"/>
              <a:t> { // </a:t>
            </a:r>
            <a:r>
              <a:rPr lang="ko-KR" altLang="en-US" sz="1800" dirty="0" err="1"/>
              <a:t>생성자</a:t>
            </a:r>
            <a:endParaRPr lang="ko-KR" altLang="en-US" sz="1800" dirty="0"/>
          </a:p>
          <a:p>
            <a:pPr marL="0" indent="0" defTabSz="360000">
              <a:buNone/>
              <a:defRPr/>
            </a:pPr>
            <a:r>
              <a:rPr lang="ko-KR" altLang="en-US" sz="1800" dirty="0"/>
              <a:t>	</a:t>
            </a:r>
            <a:r>
              <a:rPr lang="en-US" altLang="ko-KR" sz="1800" dirty="0"/>
              <a:t>	</a:t>
            </a:r>
            <a:r>
              <a:rPr lang="en-US" altLang="ko-KR" sz="1800" dirty="0" err="1"/>
              <a:t>this.value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parseInt</a:t>
            </a:r>
            <a:r>
              <a:rPr lang="en-US" altLang="ko-KR" sz="1800" dirty="0"/>
              <a:t>(s, 10);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// </a:t>
            </a:r>
            <a:r>
              <a:rPr lang="ko-KR" altLang="en-US" sz="1800" dirty="0"/>
              <a:t>일부 코드 생략하였음</a:t>
            </a:r>
            <a:endParaRPr lang="en-US" altLang="ko-KR" sz="1800" dirty="0"/>
          </a:p>
          <a:p>
            <a:pPr marL="0" indent="0" defTabSz="360000">
              <a:buNone/>
              <a:defRPr/>
            </a:pPr>
            <a:endParaRPr lang="en-US" altLang="ko-KR" sz="1800" dirty="0"/>
          </a:p>
          <a:p>
            <a:pPr marL="0" indent="0" defTabSz="360000">
              <a:buNone/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237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21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360000">
              <a:buNone/>
              <a:defRPr/>
            </a:pPr>
            <a:r>
              <a:rPr lang="en-US" altLang="ko-KR" sz="1800" dirty="0"/>
              <a:t>	private static String </a:t>
            </a:r>
            <a:r>
              <a:rPr lang="en-US" altLang="ko-KR" sz="1800" dirty="0" err="1"/>
              <a:t>toUnsignedString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shift)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char[]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 = new char[32];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charPos</a:t>
            </a:r>
            <a:r>
              <a:rPr lang="en-US" altLang="ko-KR" sz="1800" dirty="0"/>
              <a:t> = 32;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radix = 1 &lt;&lt; shift;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mask = radix - 1;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do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   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[--</a:t>
            </a:r>
            <a:r>
              <a:rPr lang="en-US" altLang="ko-KR" sz="1800" dirty="0" err="1"/>
              <a:t>charPos</a:t>
            </a:r>
            <a:r>
              <a:rPr lang="en-US" altLang="ko-KR" sz="1800" dirty="0"/>
              <a:t>] = digits[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&amp; mask];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   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&gt;&gt;&gt;= shift;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} while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!= 0);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return new String(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charPos</a:t>
            </a:r>
            <a:r>
              <a:rPr lang="en-US" altLang="ko-KR" sz="1800" dirty="0"/>
              <a:t>, (32 - </a:t>
            </a:r>
            <a:r>
              <a:rPr lang="en-US" altLang="ko-KR" sz="1800" dirty="0" err="1"/>
              <a:t>charPos</a:t>
            </a:r>
            <a:r>
              <a:rPr lang="en-US" altLang="ko-KR" sz="1800" dirty="0"/>
              <a:t>));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 	}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}</a:t>
            </a:r>
          </a:p>
          <a:p>
            <a:pPr marL="0" indent="0" defTabSz="36000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502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89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C3925-CAFC-4BCA-8D95-FF93BC4F7A6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접근 </a:t>
            </a:r>
            <a:r>
              <a:rPr lang="ko-KR" altLang="en-US" dirty="0" err="1"/>
              <a:t>메소드</a:t>
            </a:r>
            <a:r>
              <a:rPr lang="en-US" altLang="ko-KR" dirty="0"/>
              <a:t>(getter/setter method)</a:t>
            </a:r>
            <a:endParaRPr lang="ko-KR" altLang="en-US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객체의 특징을 나타내는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값을 외부에서 접근하는 것은 매우 위험함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위험성을 줄이기 위해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값의 의미를 아는 </a:t>
            </a:r>
            <a:r>
              <a:rPr lang="en-US" altLang="ko-KR" dirty="0"/>
              <a:t>getter(), setter() </a:t>
            </a:r>
            <a:r>
              <a:rPr lang="ko-KR" altLang="en-US" dirty="0" err="1"/>
              <a:t>메소드</a:t>
            </a:r>
            <a:r>
              <a:rPr lang="ko-KR" altLang="en-US" dirty="0"/>
              <a:t> 제공하고</a:t>
            </a:r>
            <a:r>
              <a:rPr lang="en-US" altLang="ko-KR" dirty="0"/>
              <a:t>, </a:t>
            </a:r>
            <a:r>
              <a:rPr lang="ko-KR" altLang="en-US" dirty="0"/>
              <a:t>이를 통하여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접근하도록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40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Member.java</a:t>
            </a:r>
            <a:endParaRPr lang="ko-KR" altLang="en-US"/>
          </a:p>
        </p:txBody>
      </p:sp>
      <p:sp>
        <p:nvSpPr>
          <p:cNvPr id="4096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4516D9-D840-4F11-99CC-B18BA5160FD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40962" name="내용 개체 틀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69" y="1219201"/>
            <a:ext cx="3836039" cy="4937125"/>
          </a:xfrm>
        </p:spPr>
      </p:pic>
      <p:sp>
        <p:nvSpPr>
          <p:cNvPr id="40963" name="내용 개체 틀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public class Member {</a:t>
            </a:r>
          </a:p>
          <a:p>
            <a:pPr marL="0" indent="0">
              <a:buNone/>
            </a:pPr>
            <a:r>
              <a:rPr lang="en-US" altLang="ko-KR" sz="1400" dirty="0"/>
              <a:t>	private String id = null;	</a:t>
            </a:r>
          </a:p>
          <a:p>
            <a:pPr marL="0" indent="0">
              <a:buNone/>
            </a:pPr>
            <a:r>
              <a:rPr lang="en-US" altLang="ko-KR" sz="1400" dirty="0"/>
              <a:t>	private String password = null;</a:t>
            </a:r>
          </a:p>
          <a:p>
            <a:pPr marL="0" indent="0">
              <a:buNone/>
            </a:pPr>
            <a:r>
              <a:rPr lang="en-US" altLang="ko-KR" sz="1400" dirty="0"/>
              <a:t>	private String email = null;</a:t>
            </a:r>
          </a:p>
          <a:p>
            <a:pPr marL="0" indent="0">
              <a:buNone/>
            </a:pPr>
            <a:r>
              <a:rPr lang="en-US" altLang="ko-KR" sz="1400" dirty="0"/>
              <a:t>	private String name = null;</a:t>
            </a:r>
          </a:p>
          <a:p>
            <a:pPr marL="0" indent="0">
              <a:buNone/>
            </a:pPr>
            <a:r>
              <a:rPr lang="en-US" altLang="ko-KR" sz="1400" dirty="0"/>
              <a:t>	private String birth = null;</a:t>
            </a:r>
          </a:p>
          <a:p>
            <a:pPr marL="0" indent="0">
              <a:buNone/>
            </a:pPr>
            <a:r>
              <a:rPr lang="en-US" altLang="ko-KR" sz="1400" dirty="0"/>
              <a:t>	private String sex = null;</a:t>
            </a:r>
          </a:p>
          <a:p>
            <a:pPr marL="0" indent="0">
              <a:buNone/>
            </a:pPr>
            <a:r>
              <a:rPr lang="en-US" altLang="ko-KR" sz="1400" dirty="0"/>
              <a:t>	private String telephone = null;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26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19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098CC-7DBA-4AFB-BC05-AF431F05DE3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1600" dirty="0"/>
              <a:t>public class Member {</a:t>
            </a:r>
          </a:p>
          <a:p>
            <a:pPr marL="0" indent="0"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400" dirty="0"/>
              <a:t>private String id = null;	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password = null;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email = null;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name = null;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birth = null;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sex = null;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	private String telephone = null;</a:t>
            </a:r>
          </a:p>
          <a:p>
            <a:pPr marL="0" indent="0">
              <a:buNone/>
              <a:defRPr/>
            </a:pPr>
            <a:endParaRPr lang="en-US" altLang="ko-KR" sz="1600" dirty="0"/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B4559-7D36-4051-95FD-3AFBF7B63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Getter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Lombok</a:t>
            </a:r>
            <a:r>
              <a:rPr lang="ko-KR" altLang="en-US" dirty="0"/>
              <a:t>  활용</a:t>
            </a:r>
          </a:p>
        </p:txBody>
      </p:sp>
    </p:spTree>
    <p:extLst>
      <p:ext uri="{BB962C8B-B14F-4D97-AF65-F5344CB8AC3E}">
        <p14:creationId xmlns:p14="http://schemas.microsoft.com/office/powerpoint/2010/main" val="378739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EBBAB-2A5D-4B46-8F82-1F577D61E29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구조</a:t>
            </a:r>
          </a:p>
          <a:p>
            <a:pPr lvl="2">
              <a:defRPr/>
            </a:pPr>
            <a:r>
              <a:rPr lang="en-US" altLang="ko-KR" dirty="0"/>
              <a:t>[&lt;</a:t>
            </a:r>
            <a:r>
              <a:rPr lang="en-US" altLang="ko-KR" dirty="0" err="1"/>
              <a:t>methodModifier</a:t>
            </a:r>
            <a:r>
              <a:rPr lang="en-US" altLang="ko-KR" dirty="0"/>
              <a:t>&gt;] &lt;</a:t>
            </a:r>
            <a:r>
              <a:rPr lang="en-US" altLang="ko-KR" dirty="0" err="1"/>
              <a:t>methodDeclaration</a:t>
            </a:r>
            <a:r>
              <a:rPr lang="en-US" altLang="ko-KR" dirty="0"/>
              <a:t>&gt; { 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methodBody</a:t>
            </a:r>
            <a:r>
              <a:rPr lang="en-US" altLang="ko-KR" dirty="0"/>
              <a:t>&gt; 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methodDeclartion</a:t>
            </a:r>
            <a:r>
              <a:rPr lang="en-US" altLang="ko-KR" dirty="0"/>
              <a:t>&gt;</a:t>
            </a:r>
          </a:p>
          <a:p>
            <a:pPr lvl="3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returnType</a:t>
            </a:r>
            <a:r>
              <a:rPr lang="en-US" altLang="ko-KR" dirty="0"/>
              <a:t>&gt; </a:t>
            </a:r>
            <a:r>
              <a:rPr lang="en-US" altLang="ko-KR" dirty="0" err="1"/>
              <a:t>methodName</a:t>
            </a:r>
            <a:r>
              <a:rPr lang="en-US" altLang="ko-KR" dirty="0"/>
              <a:t> (&lt;</a:t>
            </a:r>
            <a:r>
              <a:rPr lang="en-US" altLang="ko-KR" dirty="0" err="1"/>
              <a:t>argumentList</a:t>
            </a:r>
            <a:r>
              <a:rPr lang="en-US" altLang="ko-KR" dirty="0"/>
              <a:t>&gt;)</a:t>
            </a:r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methodBody</a:t>
            </a:r>
            <a:r>
              <a:rPr lang="en-US" altLang="ko-KR" dirty="0"/>
              <a:t>&gt;</a:t>
            </a:r>
          </a:p>
          <a:p>
            <a:pPr lvl="3">
              <a:defRPr/>
            </a:pPr>
            <a:r>
              <a:rPr lang="ko-KR" altLang="en-US" dirty="0"/>
              <a:t>프로그래밍 </a:t>
            </a:r>
            <a:r>
              <a:rPr lang="ko-KR" altLang="en-US" dirty="0" err="1"/>
              <a:t>로직이나</a:t>
            </a:r>
            <a:r>
              <a:rPr lang="ko-KR" altLang="en-US" dirty="0"/>
              <a:t> 코드가 삽입된 영역</a:t>
            </a:r>
          </a:p>
        </p:txBody>
      </p:sp>
    </p:spTree>
    <p:extLst>
      <p:ext uri="{BB962C8B-B14F-4D97-AF65-F5344CB8AC3E}">
        <p14:creationId xmlns:p14="http://schemas.microsoft.com/office/powerpoint/2010/main" val="359921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java.util.ArrayList</a:t>
            </a: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6AB1E-540C-4405-8332-469B30B280B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defTabSz="360000">
              <a:buNone/>
              <a:defRPr/>
            </a:pPr>
            <a:r>
              <a:rPr lang="en-US" altLang="ko-KR" sz="1800" dirty="0"/>
              <a:t>package </a:t>
            </a:r>
            <a:r>
              <a:rPr lang="en-US" altLang="ko-KR" sz="1800" dirty="0" err="1"/>
              <a:t>java.util</a:t>
            </a:r>
            <a:r>
              <a:rPr lang="en-US" altLang="ko-KR" sz="1800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extends </a:t>
            </a:r>
            <a:r>
              <a:rPr lang="en-US" altLang="ko-KR" sz="1800" dirty="0" err="1"/>
              <a:t>AbstractList</a:t>
            </a:r>
            <a:r>
              <a:rPr lang="en-US" altLang="ko-KR" sz="1800" dirty="0"/>
              <a:t> implements List, </a:t>
            </a:r>
            <a:r>
              <a:rPr lang="en-US" altLang="ko-KR" sz="1800" dirty="0" err="1"/>
              <a:t>RandomAccess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Cloneable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java.io.Serializable</a:t>
            </a:r>
            <a:r>
              <a:rPr lang="en-US" altLang="ko-KR" sz="180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private static final long </a:t>
            </a:r>
            <a:r>
              <a:rPr lang="en-US" altLang="ko-KR" sz="1800" dirty="0" err="1"/>
              <a:t>serialVersionUID</a:t>
            </a:r>
            <a:r>
              <a:rPr lang="en-US" altLang="ko-KR" sz="1800" dirty="0"/>
              <a:t> = 8683452581122892189L;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private transient Object </a:t>
            </a:r>
            <a:r>
              <a:rPr lang="en-US" altLang="ko-KR" sz="1800" dirty="0" err="1"/>
              <a:t>elementData</a:t>
            </a:r>
            <a:r>
              <a:rPr lang="en-US" altLang="ko-KR" sz="1800" dirty="0"/>
              <a:t>[];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public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initialCapacity</a:t>
            </a:r>
            <a:r>
              <a:rPr lang="en-US" altLang="ko-KR" sz="1800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super();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    		if (</a:t>
            </a:r>
            <a:r>
              <a:rPr lang="en-US" altLang="ko-KR" sz="1800" dirty="0" err="1"/>
              <a:t>initialCapacity</a:t>
            </a:r>
            <a:r>
              <a:rPr lang="en-US" altLang="ko-KR" sz="1800" dirty="0"/>
              <a:t> &lt; 0)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            	throw new </a:t>
            </a:r>
            <a:r>
              <a:rPr lang="en-US" altLang="ko-KR" sz="1800" dirty="0" err="1"/>
              <a:t>IllegalArgumentException</a:t>
            </a:r>
            <a:r>
              <a:rPr lang="en-US" altLang="ko-KR" sz="1800" dirty="0"/>
              <a:t>("Illegal Capacity: "+ </a:t>
            </a:r>
            <a:r>
              <a:rPr lang="en-US" altLang="ko-KR" sz="1800" dirty="0" err="1"/>
              <a:t>initialCapacity</a:t>
            </a:r>
            <a:r>
              <a:rPr lang="en-US" altLang="ko-KR" sz="1800" dirty="0"/>
              <a:t>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</a:t>
            </a:r>
            <a:r>
              <a:rPr lang="en-US" altLang="ko-KR" sz="1800" dirty="0" err="1"/>
              <a:t>this.elementData</a:t>
            </a:r>
            <a:r>
              <a:rPr lang="en-US" altLang="ko-KR" sz="1800" dirty="0"/>
              <a:t> = new Object[</a:t>
            </a:r>
            <a:r>
              <a:rPr lang="en-US" altLang="ko-KR" sz="1800" dirty="0" err="1"/>
              <a:t>initialCapacity</a:t>
            </a:r>
            <a:r>
              <a:rPr lang="en-US" altLang="ko-KR" sz="1800" dirty="0"/>
              <a:t>];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public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() {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	this(10);</a:t>
            </a:r>
          </a:p>
          <a:p>
            <a:pPr marL="0" indent="0" defTabSz="360000">
              <a:buNone/>
              <a:defRPr/>
            </a:pPr>
            <a:r>
              <a:rPr lang="en-US" altLang="ko-KR" sz="1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7508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java.util.ArrayList</a:t>
            </a: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6AB1E-540C-4405-8332-469B30B280B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defTabSz="360000">
              <a:buNone/>
              <a:defRPr/>
            </a:pPr>
            <a:r>
              <a:rPr lang="en-US" altLang="ko-KR" dirty="0"/>
              <a:t>	public Object get(</a:t>
            </a:r>
            <a:r>
              <a:rPr lang="en-US" altLang="ko-KR" dirty="0" err="1"/>
              <a:t>int</a:t>
            </a:r>
            <a:r>
              <a:rPr lang="en-US" altLang="ko-KR" dirty="0"/>
              <a:t> index)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RangeCheck</a:t>
            </a:r>
            <a:r>
              <a:rPr lang="en-US" altLang="ko-KR" dirty="0"/>
              <a:t>(index);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elementData</a:t>
            </a:r>
            <a:r>
              <a:rPr lang="en-US" altLang="ko-KR" dirty="0"/>
              <a:t>[index];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public Object set(</a:t>
            </a:r>
            <a:r>
              <a:rPr lang="en-US" altLang="ko-KR" dirty="0" err="1"/>
              <a:t>int</a:t>
            </a:r>
            <a:r>
              <a:rPr lang="en-US" altLang="ko-KR" dirty="0"/>
              <a:t> index, Object element)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RangeCheck</a:t>
            </a:r>
            <a:r>
              <a:rPr lang="en-US" altLang="ko-KR" dirty="0"/>
              <a:t>(index);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Object </a:t>
            </a:r>
            <a:r>
              <a:rPr lang="en-US" altLang="ko-KR" dirty="0" err="1"/>
              <a:t>oldValue</a:t>
            </a:r>
            <a:r>
              <a:rPr lang="en-US" altLang="ko-KR" dirty="0"/>
              <a:t> = </a:t>
            </a:r>
            <a:r>
              <a:rPr lang="en-US" altLang="ko-KR" dirty="0" err="1"/>
              <a:t>elementData</a:t>
            </a:r>
            <a:r>
              <a:rPr lang="en-US" altLang="ko-KR" dirty="0"/>
              <a:t>[index];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elementData</a:t>
            </a:r>
            <a:r>
              <a:rPr lang="en-US" altLang="ko-KR" dirty="0"/>
              <a:t>[index] = element;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return </a:t>
            </a:r>
            <a:r>
              <a:rPr lang="en-US" altLang="ko-KR" dirty="0" err="1"/>
              <a:t>oldValue</a:t>
            </a:r>
            <a:r>
              <a:rPr lang="en-US" altLang="ko-KR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public </a:t>
            </a:r>
            <a:r>
              <a:rPr lang="en-US" altLang="ko-KR" dirty="0" err="1"/>
              <a:t>boolean</a:t>
            </a:r>
            <a:r>
              <a:rPr lang="en-US" altLang="ko-KR" dirty="0"/>
              <a:t> add(Object o)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ensureCapacity</a:t>
            </a:r>
            <a:r>
              <a:rPr lang="en-US" altLang="ko-KR" dirty="0"/>
              <a:t>(size + 1);  // Increments </a:t>
            </a:r>
            <a:r>
              <a:rPr lang="en-US" altLang="ko-KR" dirty="0" err="1"/>
              <a:t>modCount</a:t>
            </a:r>
            <a:r>
              <a:rPr lang="en-US" altLang="ko-KR" dirty="0"/>
              <a:t>!!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elementData</a:t>
            </a:r>
            <a:r>
              <a:rPr lang="en-US" altLang="ko-KR" dirty="0"/>
              <a:t>[size++] = o;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return true;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}</a:t>
            </a:r>
          </a:p>
          <a:p>
            <a:pPr marL="0" indent="0" defTabSz="360000">
              <a:buNone/>
              <a:defRPr/>
            </a:pPr>
            <a:endParaRPr lang="en-US" altLang="ko-KR" dirty="0"/>
          </a:p>
          <a:p>
            <a:pPr marL="0" indent="0" defTabSz="360000">
              <a:buNone/>
              <a:defRPr/>
            </a:pPr>
            <a:endParaRPr lang="en-US" altLang="ko-KR" dirty="0"/>
          </a:p>
          <a:p>
            <a:pPr marL="0" indent="0" defTabSz="36000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7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생성과 사용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D12144-40AE-47BF-BB05-5B002412714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What</a:t>
            </a:r>
          </a:p>
          <a:p>
            <a:pPr lvl="1">
              <a:defRPr/>
            </a:pPr>
            <a:r>
              <a:rPr lang="ko-KR" altLang="en-US" dirty="0"/>
              <a:t>클래스로부터 객체를 생성하는 것</a:t>
            </a:r>
            <a:r>
              <a:rPr lang="en-US" altLang="ko-KR" dirty="0"/>
              <a:t>, new </a:t>
            </a:r>
            <a:r>
              <a:rPr lang="ko-KR" altLang="en-US" dirty="0" err="1"/>
              <a:t>예약어를</a:t>
            </a:r>
            <a:r>
              <a:rPr lang="ko-KR" altLang="en-US" dirty="0"/>
              <a:t> 활용함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참조변수에 배정하는 것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How</a:t>
            </a:r>
          </a:p>
          <a:p>
            <a:pPr lvl="1"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java.util.ArrayList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en-US" altLang="ko-KR" dirty="0" err="1"/>
              <a:t>arrList</a:t>
            </a:r>
            <a:r>
              <a:rPr lang="en-US" altLang="ko-KR" dirty="0"/>
              <a:t> = new </a:t>
            </a:r>
            <a:r>
              <a:rPr lang="en-US" altLang="ko-KR" dirty="0" err="1"/>
              <a:t>ArrayList</a:t>
            </a:r>
            <a:r>
              <a:rPr lang="en-US" altLang="ko-KR" dirty="0"/>
              <a:t>();</a:t>
            </a:r>
          </a:p>
          <a:p>
            <a:pPr lvl="1">
              <a:defRPr/>
            </a:pPr>
            <a:r>
              <a:rPr lang="ko-KR" altLang="en-US" dirty="0"/>
              <a:t>설명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 형 참조 변수 </a:t>
            </a:r>
            <a:r>
              <a:rPr lang="en-US" altLang="ko-KR" dirty="0" err="1"/>
              <a:t>arrList</a:t>
            </a:r>
            <a:r>
              <a:rPr lang="ko-KR" altLang="en-US" dirty="0"/>
              <a:t>를 선언</a:t>
            </a:r>
          </a:p>
          <a:p>
            <a:pPr lvl="2">
              <a:defRPr/>
            </a:pPr>
            <a:r>
              <a:rPr lang="en-US" altLang="ko-KR" dirty="0"/>
              <a:t>new</a:t>
            </a:r>
            <a:r>
              <a:rPr lang="ko-KR" altLang="en-US" dirty="0"/>
              <a:t>는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()</a:t>
            </a:r>
            <a:r>
              <a:rPr lang="ko-KR" altLang="en-US" dirty="0"/>
              <a:t>를 호출하여 객체를 생성</a:t>
            </a:r>
          </a:p>
          <a:p>
            <a:pPr lvl="2">
              <a:defRPr/>
            </a:pPr>
            <a:r>
              <a:rPr lang="ko-KR" altLang="en-US" dirty="0"/>
              <a:t>생성된 객체를 참조 변수 </a:t>
            </a:r>
            <a:r>
              <a:rPr lang="en-US" altLang="ko-KR" dirty="0" err="1"/>
              <a:t>arrList</a:t>
            </a:r>
            <a:r>
              <a:rPr lang="ko-KR" altLang="en-US" dirty="0"/>
              <a:t>에 할당</a:t>
            </a:r>
          </a:p>
          <a:p>
            <a:pPr lvl="2">
              <a:defRPr/>
            </a:pPr>
            <a:r>
              <a:rPr lang="en-US" altLang="ko-KR" dirty="0"/>
              <a:t>import</a:t>
            </a:r>
            <a:r>
              <a:rPr lang="ko-KR" altLang="en-US" dirty="0"/>
              <a:t>문을 이용해서 사용하려는 클래스를 지정해야 함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지정하지 않아도 컴파일러가 </a:t>
            </a:r>
            <a:r>
              <a:rPr lang="en-US" altLang="ko-KR"/>
              <a:t>import</a:t>
            </a:r>
            <a:r>
              <a:rPr lang="ko-KR" altLang="en-US"/>
              <a:t>를 </a:t>
            </a:r>
            <a:r>
              <a:rPr lang="ko-KR" altLang="en-US" dirty="0"/>
              <a:t>수행함</a:t>
            </a:r>
            <a:r>
              <a:rPr lang="en-US" altLang="ko-KR" dirty="0"/>
              <a:t>. </a:t>
            </a:r>
            <a:r>
              <a:rPr lang="ko-KR" altLang="en-US" dirty="0"/>
              <a:t>디폴트 패키지라고 함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86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710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E2F0D-814D-4588-B603-D3AF8921976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생성 과정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메모리 할당</a:t>
            </a:r>
          </a:p>
          <a:p>
            <a:pPr lvl="2">
              <a:defRPr/>
            </a:pPr>
            <a:r>
              <a:rPr lang="ko-KR" altLang="en-US" dirty="0" err="1"/>
              <a:t>인스턴스</a:t>
            </a:r>
            <a:r>
              <a:rPr lang="ko-KR" altLang="en-US" dirty="0"/>
              <a:t> 변수 크기의 기억공간을 </a:t>
            </a:r>
            <a:r>
              <a:rPr lang="ko-KR" altLang="en-US" dirty="0" err="1"/>
              <a:t>힙에</a:t>
            </a:r>
            <a:r>
              <a:rPr lang="ko-KR" altLang="en-US" dirty="0"/>
              <a:t> 할당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초기값이 지정되지 않은 경우 묵시적 초기화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명시적인 초기화</a:t>
            </a:r>
          </a:p>
          <a:p>
            <a:pPr lvl="2">
              <a:defRPr/>
            </a:pPr>
            <a:r>
              <a:rPr lang="ko-KR" altLang="en-US" dirty="0"/>
              <a:t>초기값이 지정된 변수 초기화</a:t>
            </a:r>
          </a:p>
          <a:p>
            <a:pPr lvl="3">
              <a:defRPr/>
            </a:pPr>
            <a:r>
              <a:rPr lang="ko-KR" altLang="en-US" dirty="0"/>
              <a:t>참조 변수는 객체 생성 후 </a:t>
            </a:r>
            <a:r>
              <a:rPr lang="ko-KR" altLang="en-US" dirty="0" err="1"/>
              <a:t>참조값을</a:t>
            </a:r>
            <a:r>
              <a:rPr lang="ko-KR" altLang="en-US" dirty="0"/>
              <a:t> 참조 변수에 배정</a:t>
            </a:r>
          </a:p>
          <a:p>
            <a:pPr lvl="1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코드 실행</a:t>
            </a:r>
          </a:p>
          <a:p>
            <a:pPr lvl="1">
              <a:defRPr/>
            </a:pPr>
            <a:r>
              <a:rPr lang="ko-KR" altLang="en-US" dirty="0"/>
              <a:t>생성 완료된 객체 </a:t>
            </a:r>
            <a:r>
              <a:rPr lang="ko-KR" altLang="en-US" dirty="0" err="1"/>
              <a:t>참조값</a:t>
            </a:r>
            <a:r>
              <a:rPr lang="ko-KR" altLang="en-US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91928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DA11C-E503-4531-9EE9-4EC673138AF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객체지향의 기본 개념과 클래스</a:t>
            </a:r>
            <a:r>
              <a:rPr lang="en-US" altLang="ko-KR" dirty="0"/>
              <a:t>-</a:t>
            </a:r>
            <a:r>
              <a:rPr lang="ko-KR" altLang="en-US" dirty="0"/>
              <a:t>객체에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 err="1"/>
              <a:t>상속성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접근메소드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 err="1"/>
              <a:t>접근수정자</a:t>
            </a:r>
            <a:r>
              <a:rPr lang="en-US" altLang="ko-KR" dirty="0"/>
              <a:t>, static(</a:t>
            </a:r>
            <a:r>
              <a:rPr lang="ko-KR" altLang="en-US" dirty="0"/>
              <a:t>정적</a:t>
            </a:r>
            <a:r>
              <a:rPr lang="en-US" altLang="ko-KR" dirty="0"/>
              <a:t>), final(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990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사용</a:t>
            </a:r>
          </a:p>
        </p:txBody>
      </p:sp>
      <p:sp>
        <p:nvSpPr>
          <p:cNvPr id="491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98063-89FD-4F2A-B1B9-58204B86D25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What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생성된 객체가 가지고 있는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것</a:t>
            </a:r>
            <a:r>
              <a:rPr lang="en-US" altLang="ko-KR" dirty="0"/>
              <a:t> (</a:t>
            </a:r>
            <a:r>
              <a:rPr lang="ko-KR" altLang="en-US" dirty="0"/>
              <a:t>또는 수신 객체에 메시지를 전달하는 것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메시지</a:t>
            </a:r>
            <a:r>
              <a:rPr lang="en-US" altLang="ko-KR" dirty="0"/>
              <a:t>(Message) : </a:t>
            </a:r>
            <a:r>
              <a:rPr lang="ko-KR" altLang="en-US" dirty="0"/>
              <a:t>객체들 간의 주고 받는 정보를 의미함</a:t>
            </a:r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메시지 수신 객체의 </a:t>
            </a:r>
            <a:r>
              <a:rPr lang="ko-KR" altLang="en-US" dirty="0" err="1"/>
              <a:t>식별자와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How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 err="1"/>
              <a:t>StringTokenizer</a:t>
            </a:r>
            <a:r>
              <a:rPr lang="en-US" altLang="ko-KR" sz="2100" dirty="0"/>
              <a:t> </a:t>
            </a:r>
            <a:r>
              <a:rPr lang="en-US" altLang="ko-KR" sz="2100" dirty="0" err="1"/>
              <a:t>strTok</a:t>
            </a:r>
            <a:r>
              <a:rPr lang="en-US" altLang="ko-KR" sz="2100" dirty="0"/>
              <a:t> = new </a:t>
            </a:r>
            <a:r>
              <a:rPr lang="en-US" altLang="ko-KR" sz="2100" dirty="0" err="1"/>
              <a:t>StringTokenizer</a:t>
            </a:r>
            <a:r>
              <a:rPr lang="en-US" altLang="ko-KR" sz="2100" dirty="0"/>
              <a:t>(line);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 err="1"/>
              <a:t>ArrayList</a:t>
            </a:r>
            <a:r>
              <a:rPr lang="en-US" altLang="ko-KR" sz="2100" dirty="0"/>
              <a:t> </a:t>
            </a:r>
            <a:r>
              <a:rPr lang="en-US" altLang="ko-KR" sz="2100" dirty="0" err="1"/>
              <a:t>arrList</a:t>
            </a:r>
            <a:r>
              <a:rPr lang="en-US" altLang="ko-KR" sz="2100" dirty="0"/>
              <a:t> = new </a:t>
            </a:r>
            <a:r>
              <a:rPr lang="en-US" altLang="ko-KR" sz="2100" dirty="0" err="1"/>
              <a:t>ArrayList</a:t>
            </a:r>
            <a:r>
              <a:rPr lang="en-US" altLang="ko-KR" sz="2100" dirty="0"/>
              <a:t>();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/>
              <a:t>while (</a:t>
            </a:r>
            <a:r>
              <a:rPr lang="en-US" altLang="ko-KR" sz="2100" dirty="0" err="1"/>
              <a:t>strTok.hasMoreTokens</a:t>
            </a:r>
            <a:r>
              <a:rPr lang="en-US" altLang="ko-KR" sz="2100" dirty="0"/>
              <a:t>()) {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/>
              <a:t>	String </a:t>
            </a:r>
            <a:r>
              <a:rPr lang="en-US" altLang="ko-KR" sz="2100" dirty="0" err="1"/>
              <a:t>str</a:t>
            </a:r>
            <a:r>
              <a:rPr lang="en-US" altLang="ko-KR" sz="2100" dirty="0"/>
              <a:t> = </a:t>
            </a:r>
            <a:r>
              <a:rPr lang="en-US" altLang="ko-KR" sz="2100" dirty="0" err="1">
                <a:solidFill>
                  <a:srgbClr val="FF0000"/>
                </a:solidFill>
              </a:rPr>
              <a:t>strTok.nextToken</a:t>
            </a:r>
            <a:r>
              <a:rPr lang="en-US" altLang="ko-KR" sz="2100" dirty="0">
                <a:solidFill>
                  <a:srgbClr val="FF0000"/>
                </a:solidFill>
              </a:rPr>
              <a:t>()</a:t>
            </a:r>
            <a:r>
              <a:rPr lang="en-US" altLang="ko-KR" sz="2100" dirty="0"/>
              <a:t>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/>
              <a:t>	</a:t>
            </a:r>
            <a:r>
              <a:rPr lang="en-US" altLang="ko-KR" sz="2100" dirty="0" err="1">
                <a:solidFill>
                  <a:srgbClr val="FF0000"/>
                </a:solidFill>
              </a:rPr>
              <a:t>arrList.add</a:t>
            </a:r>
            <a:r>
              <a:rPr lang="en-US" altLang="ko-KR" sz="2100" dirty="0">
                <a:solidFill>
                  <a:srgbClr val="FF0000"/>
                </a:solidFill>
              </a:rPr>
              <a:t>(</a:t>
            </a:r>
            <a:r>
              <a:rPr lang="en-US" altLang="ko-KR" sz="2100" dirty="0" err="1">
                <a:solidFill>
                  <a:srgbClr val="FF0000"/>
                </a:solidFill>
              </a:rPr>
              <a:t>str</a:t>
            </a:r>
            <a:r>
              <a:rPr lang="en-US" altLang="ko-KR" sz="2100" dirty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ko-KR" sz="2100" dirty="0"/>
              <a:t>}</a:t>
            </a:r>
            <a:endParaRPr lang="ko-KR" altLang="en-US" dirty="0"/>
          </a:p>
          <a:p>
            <a:pPr lvl="1">
              <a:lnSpc>
                <a:spcPct val="80000"/>
              </a:lnSpc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812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120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F1C7D-39C7-4695-AD35-87D3AB3CEAA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매개변수의 종류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형식 매개변수</a:t>
            </a:r>
            <a:r>
              <a:rPr lang="en-US" altLang="ko-KR" dirty="0"/>
              <a:t>(formal parameter)</a:t>
            </a:r>
          </a:p>
          <a:p>
            <a:pPr lvl="2">
              <a:defRPr/>
            </a:pPr>
            <a:r>
              <a:rPr lang="ko-KR" altLang="en-US" dirty="0" err="1"/>
              <a:t>메소드를</a:t>
            </a:r>
            <a:r>
              <a:rPr lang="ko-KR" altLang="en-US" dirty="0"/>
              <a:t> 정의할 때 사용하는 매개변수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실제 매개변수</a:t>
            </a:r>
            <a:r>
              <a:rPr lang="en-US" altLang="ko-KR" dirty="0"/>
              <a:t>(actual parameter)</a:t>
            </a:r>
          </a:p>
          <a:p>
            <a:pPr lvl="2">
              <a:defRPr/>
            </a:pPr>
            <a:r>
              <a:rPr lang="ko-KR" altLang="en-US" dirty="0" err="1"/>
              <a:t>메소드를</a:t>
            </a:r>
            <a:r>
              <a:rPr lang="ko-KR" altLang="en-US" dirty="0"/>
              <a:t> 호출할 때 사용하는 매개변수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매개변수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r>
              <a:rPr lang="en-US" altLang="ko-KR" dirty="0"/>
              <a:t>(parameter transmission)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형식 매개변수에 실제 매개변수를 전달하는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형식 매개변수의 </a:t>
            </a:r>
            <a:r>
              <a:rPr lang="ko-KR" altLang="en-US" dirty="0" err="1"/>
              <a:t>자료형과</a:t>
            </a:r>
            <a:r>
              <a:rPr lang="ko-KR" altLang="en-US" dirty="0"/>
              <a:t> 개수는 실제 매개변수와 같아야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값을 통한 호출</a:t>
            </a:r>
            <a:r>
              <a:rPr lang="en-US" altLang="ko-KR" dirty="0"/>
              <a:t>(call by value)</a:t>
            </a:r>
          </a:p>
          <a:p>
            <a:pPr lvl="2">
              <a:defRPr/>
            </a:pPr>
            <a:r>
              <a:rPr lang="ko-KR" altLang="en-US" dirty="0" err="1"/>
              <a:t>인자값을</a:t>
            </a:r>
            <a:r>
              <a:rPr lang="ko-KR" altLang="en-US" dirty="0"/>
              <a:t> 복사해서 전달함</a:t>
            </a:r>
          </a:p>
          <a:p>
            <a:pPr lvl="2">
              <a:defRPr/>
            </a:pPr>
            <a:r>
              <a:rPr lang="ko-KR" altLang="en-US" dirty="0"/>
              <a:t>자바의 기본 </a:t>
            </a:r>
            <a:r>
              <a:rPr lang="ko-KR" altLang="en-US" dirty="0" err="1"/>
              <a:t>메소드</a:t>
            </a:r>
            <a:r>
              <a:rPr lang="ko-KR" altLang="en-US" dirty="0"/>
              <a:t> 호출 방법</a:t>
            </a:r>
          </a:p>
          <a:p>
            <a:pPr lvl="1">
              <a:defRPr/>
            </a:pPr>
            <a:r>
              <a:rPr lang="ko-KR" altLang="en-US" dirty="0"/>
              <a:t>주소를 통한 호출</a:t>
            </a:r>
            <a:r>
              <a:rPr lang="en-US" altLang="ko-KR" dirty="0"/>
              <a:t>(call by reference)</a:t>
            </a:r>
          </a:p>
          <a:p>
            <a:pPr lvl="2">
              <a:defRPr/>
            </a:pPr>
            <a:r>
              <a:rPr lang="ko-KR" altLang="en-US" dirty="0" err="1"/>
              <a:t>인자값의</a:t>
            </a:r>
            <a:r>
              <a:rPr lang="ko-KR" altLang="en-US" dirty="0"/>
              <a:t> 주소를 전달함</a:t>
            </a:r>
          </a:p>
        </p:txBody>
      </p:sp>
    </p:spTree>
    <p:extLst>
      <p:ext uri="{BB962C8B-B14F-4D97-AF65-F5344CB8AC3E}">
        <p14:creationId xmlns:p14="http://schemas.microsoft.com/office/powerpoint/2010/main" val="476630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/>
              <a:t>SwapByVal</a:t>
            </a:r>
          </a:p>
        </p:txBody>
      </p:sp>
      <p:sp>
        <p:nvSpPr>
          <p:cNvPr id="532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A444C-E18E-4CC8-9382-A37DE8346E0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SwapByVal</a:t>
            </a:r>
            <a:endParaRPr lang="en-US" altLang="ko-KR" sz="2000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{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x, y;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</a:t>
            </a:r>
            <a:r>
              <a:rPr lang="en-US" altLang="ko-KR" sz="2000" dirty="0" err="1"/>
              <a:t>SwapByVal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arg1,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arg2){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x = arg1;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y = arg2;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static void </a:t>
            </a:r>
            <a:r>
              <a:rPr lang="en-US" altLang="ko-KR" sz="2000" dirty="0" err="1"/>
              <a:t>swapVal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arg1,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arg2){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 = arg1;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arg1 = arg2;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arg2 = 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69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/>
              <a:t>SwapByRef</a:t>
            </a:r>
          </a:p>
        </p:txBody>
      </p:sp>
      <p:sp>
        <p:nvSpPr>
          <p:cNvPr id="5530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E8815-4BA8-4570-83EF-22C212E73E1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SwapByRef</a:t>
            </a:r>
            <a:endParaRPr lang="en-US" altLang="ko-KR" sz="2000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x, y;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</a:t>
            </a:r>
            <a:r>
              <a:rPr lang="en-US" altLang="ko-KR" sz="2000" dirty="0" err="1"/>
              <a:t>SwapByRef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arg1,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arg2){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x = arg1;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y = arg2;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static void </a:t>
            </a:r>
            <a:r>
              <a:rPr lang="en-US" altLang="ko-KR" sz="2000" dirty="0" err="1"/>
              <a:t>swapRef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SwapByRef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swapObj</a:t>
            </a:r>
            <a:r>
              <a:rPr lang="en-US" altLang="ko-KR" sz="2000" dirty="0"/>
              <a:t>){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swapObj.x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swapObj.x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swapObj.y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swapObj.y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imsi</a:t>
            </a:r>
            <a:r>
              <a:rPr lang="en-US" altLang="ko-KR" sz="2000" dirty="0"/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/>
              <a:t>CallByArgument</a:t>
            </a:r>
          </a:p>
        </p:txBody>
      </p:sp>
      <p:sp>
        <p:nvSpPr>
          <p:cNvPr id="5734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513947-BD62-483F-BCCB-E24B8A9DC3C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CallByArgument</a:t>
            </a:r>
            <a:endParaRPr lang="en-US" altLang="ko-KR" sz="1800" dirty="0"/>
          </a:p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{</a:t>
            </a:r>
          </a:p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</a:t>
            </a:r>
          </a:p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	{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int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=1, j = 2, k = 3, l  = 4;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SwapByVal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sVal</a:t>
            </a:r>
            <a:r>
              <a:rPr lang="en-US" altLang="ko-KR" sz="1800" b="1" dirty="0"/>
              <a:t> = new </a:t>
            </a:r>
            <a:r>
              <a:rPr lang="en-US" altLang="ko-KR" sz="1800" b="1" dirty="0" err="1"/>
              <a:t>SwapByVal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, j);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SwapByRef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sRef</a:t>
            </a:r>
            <a:r>
              <a:rPr lang="en-US" altLang="ko-KR" sz="1800" b="1" dirty="0"/>
              <a:t> = new </a:t>
            </a:r>
            <a:r>
              <a:rPr lang="en-US" altLang="ko-KR" sz="1800" b="1" dirty="0" err="1"/>
              <a:t>SwapByRef</a:t>
            </a:r>
            <a:r>
              <a:rPr lang="en-US" altLang="ko-KR" sz="1800" b="1" dirty="0"/>
              <a:t>(k, l);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Init</a:t>
            </a:r>
            <a:r>
              <a:rPr lang="en-US" altLang="ko-KR" sz="1800" b="1" dirty="0"/>
              <a:t> : </a:t>
            </a:r>
            <a:r>
              <a:rPr lang="en-US" altLang="ko-KR" sz="1800" b="1" dirty="0" err="1"/>
              <a:t>sVal.x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sVal.x</a:t>
            </a:r>
            <a:r>
              <a:rPr lang="en-US" altLang="ko-KR" sz="1800" b="1" dirty="0"/>
              <a:t> + ", </a:t>
            </a:r>
            <a:r>
              <a:rPr lang="en-US" altLang="ko-KR" sz="1800" b="1" dirty="0" err="1"/>
              <a:t>sVal.y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sVal.y</a:t>
            </a:r>
            <a:r>
              <a:rPr lang="en-US" altLang="ko-KR" sz="1800" b="1" dirty="0"/>
              <a:t>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</a:t>
            </a:r>
            <a:r>
              <a:rPr lang="en-US" altLang="ko-KR" sz="1800" b="1" dirty="0" err="1"/>
              <a:t>Init</a:t>
            </a:r>
            <a:r>
              <a:rPr lang="en-US" altLang="ko-KR" sz="1800" b="1" dirty="0"/>
              <a:t> : </a:t>
            </a:r>
            <a:r>
              <a:rPr lang="en-US" altLang="ko-KR" sz="1800" b="1" dirty="0" err="1"/>
              <a:t>sRef.x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sRef.x</a:t>
            </a:r>
            <a:r>
              <a:rPr lang="en-US" altLang="ko-KR" sz="1800" b="1" dirty="0"/>
              <a:t> + ", </a:t>
            </a:r>
            <a:r>
              <a:rPr lang="en-US" altLang="ko-KR" sz="1800" b="1" dirty="0" err="1"/>
              <a:t>sRef.y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sRef.y</a:t>
            </a:r>
            <a:r>
              <a:rPr lang="en-US" altLang="ko-KR" sz="1800" b="1" dirty="0"/>
              <a:t>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SwapByVal.swapVal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, j);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("Call By Value : </a:t>
            </a:r>
            <a:r>
              <a:rPr lang="en-US" altLang="ko-KR" sz="1800" b="1" dirty="0" err="1"/>
              <a:t>sVal.x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sVal.x</a:t>
            </a:r>
            <a:r>
              <a:rPr lang="en-US" altLang="ko-KR" sz="1800" b="1" dirty="0"/>
              <a:t> + ", </a:t>
            </a:r>
            <a:r>
              <a:rPr lang="en-US" altLang="ko-KR" sz="1800" b="1" dirty="0" err="1"/>
              <a:t>sVal.y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sVal.y</a:t>
            </a:r>
            <a:r>
              <a:rPr lang="en-US" altLang="ko-KR" sz="1800" b="1" dirty="0"/>
              <a:t>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SwapByRef.swapRef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sRef</a:t>
            </a:r>
            <a:r>
              <a:rPr lang="en-US" altLang="ko-KR" sz="1800" b="1" dirty="0"/>
              <a:t>);</a:t>
            </a:r>
          </a:p>
          <a:p>
            <a:pPr lvl="1" defTabSz="360000">
              <a:lnSpc>
                <a:spcPct val="80000"/>
              </a:lnSpc>
              <a:buNone/>
              <a:defRPr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System.out.println</a:t>
            </a:r>
            <a:r>
              <a:rPr lang="en-US" altLang="ko-KR" sz="1800" b="1" dirty="0"/>
              <a:t>("Call By Reference : </a:t>
            </a:r>
            <a:r>
              <a:rPr lang="en-US" altLang="ko-KR" sz="1800" b="1" dirty="0" err="1"/>
              <a:t>sRef.x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sRef.x</a:t>
            </a:r>
            <a:r>
              <a:rPr lang="en-US" altLang="ko-KR" sz="1800" b="1" dirty="0"/>
              <a:t> + ", </a:t>
            </a:r>
            <a:r>
              <a:rPr lang="en-US" altLang="ko-KR" sz="1800" b="1" dirty="0" err="1"/>
              <a:t>sRef.y</a:t>
            </a:r>
            <a:r>
              <a:rPr lang="en-US" altLang="ko-KR" sz="1800" b="1" dirty="0"/>
              <a:t> = " + </a:t>
            </a:r>
            <a:r>
              <a:rPr lang="en-US" altLang="ko-KR" sz="1800" b="1" dirty="0" err="1"/>
              <a:t>sRef.y</a:t>
            </a:r>
            <a:r>
              <a:rPr lang="en-US" altLang="ko-KR" sz="1800" b="1" dirty="0"/>
              <a:t>);</a:t>
            </a:r>
          </a:p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	}</a:t>
            </a:r>
          </a:p>
          <a:p>
            <a:pPr defTabSz="360000">
              <a:lnSpc>
                <a:spcPct val="80000"/>
              </a:lnSpc>
              <a:buNone/>
              <a:defRPr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6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8FD48-40D8-46E1-9B73-B77973E2318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가변 매개변수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실제 매개변수의 개수가 상황에 따라 가변적인 경우를 형식 매개변수를 결정할 수 없는 문제를 해결하기 위한 방법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jdk</a:t>
            </a:r>
            <a:r>
              <a:rPr lang="en-US" altLang="ko-KR" dirty="0"/>
              <a:t> 1.5</a:t>
            </a:r>
            <a:r>
              <a:rPr lang="ko-KR" altLang="en-US" dirty="0"/>
              <a:t>부터 지원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구문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&gt;...</a:t>
            </a:r>
            <a:r>
              <a:rPr lang="en-US" altLang="ko-KR" dirty="0"/>
              <a:t> &lt;</a:t>
            </a:r>
            <a:r>
              <a:rPr lang="ko-KR" altLang="en-US" dirty="0"/>
              <a:t>매개변수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263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CommnadLine.java</a:t>
            </a:r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99DB6-EA67-407E-AB08-B24AB8DFF98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defTabSz="36000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CommnadLine</a:t>
            </a:r>
            <a:r>
              <a:rPr lang="en-US" altLang="ko-KR" dirty="0"/>
              <a:t> {	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public static void </a:t>
            </a:r>
            <a:r>
              <a:rPr lang="en-US" altLang="ko-KR" dirty="0" err="1"/>
              <a:t>printVarArrays</a:t>
            </a:r>
            <a:r>
              <a:rPr lang="en-US" altLang="ko-KR" dirty="0"/>
              <a:t>(String... strings)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for(String s : strings)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(s + " , ");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("");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public static void </a:t>
            </a:r>
            <a:r>
              <a:rPr lang="en-US" altLang="ko-KR" dirty="0" err="1"/>
              <a:t>printArrays</a:t>
            </a:r>
            <a:r>
              <a:rPr lang="en-US" altLang="ko-KR" dirty="0"/>
              <a:t>(String[] strings)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for(String s : strings)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(s + " , ");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("");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CommnadLine.printVarArrays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CommnadLine.printVarArrays</a:t>
            </a:r>
            <a:r>
              <a:rPr lang="en-US" altLang="ko-KR" dirty="0"/>
              <a:t>("one", "two");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CommnadLine.printArrays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		// </a:t>
            </a:r>
            <a:r>
              <a:rPr lang="en-US" altLang="ko-KR" dirty="0" err="1"/>
              <a:t>CommnadLine.printArrays</a:t>
            </a:r>
            <a:r>
              <a:rPr lang="en-US" altLang="ko-KR" dirty="0"/>
              <a:t>("one", "two"); // </a:t>
            </a:r>
            <a:r>
              <a:rPr lang="ko-KR" altLang="en-US" dirty="0"/>
              <a:t>오류가 발생함</a:t>
            </a:r>
            <a:endParaRPr lang="en-US" altLang="ko-KR" dirty="0"/>
          </a:p>
          <a:p>
            <a:pPr marL="0" indent="0" defTabSz="360000">
              <a:buNone/>
              <a:defRPr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dirty="0"/>
              <a:t>}</a:t>
            </a:r>
          </a:p>
          <a:p>
            <a:pPr marL="0" indent="0" defTabSz="36000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148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117E7-5F39-48A2-BBFC-10D04B2203E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콘솔창에서</a:t>
            </a:r>
            <a:r>
              <a:rPr lang="ko-KR" altLang="en-US" dirty="0"/>
              <a:t> 실행 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$ java </a:t>
            </a:r>
            <a:r>
              <a:rPr lang="en-US" altLang="ko-KR" dirty="0" err="1"/>
              <a:t>CommandLine</a:t>
            </a:r>
            <a:r>
              <a:rPr lang="en-US" altLang="ko-KR" dirty="0"/>
              <a:t> one two three four &lt;Enter&gt; </a:t>
            </a:r>
            <a:br>
              <a:rPr lang="en-US" altLang="ko-KR" dirty="0"/>
            </a:br>
            <a:r>
              <a:rPr lang="en-US" altLang="ko-KR" dirty="0"/>
              <a:t>one , two , three, four ,</a:t>
            </a:r>
            <a:br>
              <a:rPr lang="en-US" altLang="ko-KR" dirty="0"/>
            </a:br>
            <a:r>
              <a:rPr lang="en-US" altLang="ko-KR" dirty="0"/>
              <a:t>one , two , </a:t>
            </a:r>
            <a:br>
              <a:rPr lang="en-US" altLang="ko-KR" dirty="0"/>
            </a:br>
            <a:r>
              <a:rPr lang="en-US" altLang="ko-KR" dirty="0"/>
              <a:t>one , two , three, four ,</a:t>
            </a:r>
          </a:p>
          <a:p>
            <a:pPr>
              <a:defRPr/>
            </a:pPr>
            <a:r>
              <a:rPr lang="en-US" altLang="ko-KR" dirty="0"/>
              <a:t>Eclipse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Properties - Run / Debug Setting </a:t>
            </a:r>
            <a:r>
              <a:rPr lang="ko-KR" altLang="en-US" dirty="0"/>
              <a:t>창</a:t>
            </a:r>
            <a:r>
              <a:rPr lang="en-US" altLang="ko-KR" dirty="0"/>
              <a:t> - Edit Configuration - Arguments </a:t>
            </a:r>
            <a:r>
              <a:rPr lang="ko-KR" altLang="en-US" dirty="0"/>
              <a:t>탭</a:t>
            </a:r>
          </a:p>
        </p:txBody>
      </p:sp>
    </p:spTree>
    <p:extLst>
      <p:ext uri="{BB962C8B-B14F-4D97-AF65-F5344CB8AC3E}">
        <p14:creationId xmlns:p14="http://schemas.microsoft.com/office/powerpoint/2010/main" val="3826140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246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6AE19-4158-4CB0-84EC-A6145DD6B5C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자바 프로그램의 시작점</a:t>
            </a:r>
          </a:p>
          <a:p>
            <a:pPr lvl="1">
              <a:defRPr/>
            </a:pPr>
            <a:r>
              <a:rPr lang="ko-KR" altLang="en-US" dirty="0"/>
              <a:t>정의한 클래스로부터 생성된 객체들을 테스트하는 모듈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args</a:t>
            </a:r>
            <a:r>
              <a:rPr lang="ko-KR" altLang="en-US" dirty="0"/>
              <a:t>는 </a:t>
            </a:r>
            <a:r>
              <a:rPr lang="ko-KR" altLang="en-US" dirty="0" err="1"/>
              <a:t>명령행</a:t>
            </a:r>
            <a:r>
              <a:rPr lang="ko-KR" altLang="en-US" dirty="0"/>
              <a:t> 매개 변수를 전달 받는 형식 매개변수임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class </a:t>
            </a:r>
            <a:r>
              <a:rPr lang="en-US" altLang="ko-KR" sz="2000" dirty="0" err="1"/>
              <a:t>CommandLine</a:t>
            </a:r>
            <a:r>
              <a:rPr lang="en-US" altLang="ko-KR" sz="2000" dirty="0"/>
              <a:t> {</a:t>
            </a:r>
            <a:br>
              <a:rPr lang="en-US" altLang="ko-KR" sz="2000" dirty="0"/>
            </a:br>
            <a:r>
              <a:rPr lang="en-US" altLang="ko-KR" sz="2000" dirty="0"/>
              <a:t>	  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  <a:br>
              <a:rPr lang="en-US" altLang="ko-KR" sz="2000" dirty="0"/>
            </a:br>
            <a:r>
              <a:rPr lang="en-US" altLang="ko-KR" sz="2000" dirty="0"/>
              <a:t>	      for(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agrs.length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  <a:br>
              <a:rPr lang="en-US" altLang="ko-KR" sz="2000" dirty="0"/>
            </a:br>
            <a:r>
              <a:rPr lang="en-US" altLang="ko-KR" sz="2000" dirty="0"/>
              <a:t>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[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/>
              <a:t>]  = 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agrs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]);</a:t>
            </a:r>
            <a:br>
              <a:rPr lang="en-US" altLang="ko-KR" sz="2000" dirty="0"/>
            </a:br>
            <a:r>
              <a:rPr lang="en-US" altLang="ko-KR" sz="2000" dirty="0"/>
              <a:t>    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655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55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6120C-FD63-497E-AE9E-B2EA85ABC166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정적 초기화문</a:t>
            </a:r>
          </a:p>
          <a:p>
            <a:pPr lvl="1">
              <a:defRPr/>
            </a:pPr>
            <a:r>
              <a:rPr lang="ko-KR" altLang="en-US" dirty="0"/>
              <a:t>초기화 식에 의해서 정적 변수를 초기화 할 수 없을 때 사용</a:t>
            </a:r>
          </a:p>
          <a:p>
            <a:pPr lvl="1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보다 먼저 실행됨</a:t>
            </a:r>
          </a:p>
          <a:p>
            <a:pPr lvl="1">
              <a:defRPr/>
            </a:pPr>
            <a:r>
              <a:rPr lang="ko-KR" altLang="en-US" dirty="0"/>
              <a:t>구문</a:t>
            </a:r>
          </a:p>
          <a:p>
            <a:pPr lvl="2">
              <a:defRPr/>
            </a:pPr>
            <a:r>
              <a:rPr lang="en-US" altLang="ko-KR" dirty="0"/>
              <a:t>static { </a:t>
            </a:r>
            <a:br>
              <a:rPr lang="en-US" altLang="ko-KR" dirty="0"/>
            </a:br>
            <a:r>
              <a:rPr lang="en-US" altLang="ko-KR" dirty="0"/>
              <a:t>	&lt;</a:t>
            </a:r>
            <a:r>
              <a:rPr lang="ko-KR" altLang="en-US" dirty="0"/>
              <a:t>문장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  <a:br>
              <a:rPr lang="en-US" altLang="ko-KR" dirty="0"/>
            </a:br>
            <a:r>
              <a:rPr lang="en-US" altLang="ko-KR" dirty="0"/>
              <a:t>     static { j = 4; }</a:t>
            </a:r>
          </a:p>
        </p:txBody>
      </p:sp>
    </p:spTree>
    <p:extLst>
      <p:ext uri="{BB962C8B-B14F-4D97-AF65-F5344CB8AC3E}">
        <p14:creationId xmlns:p14="http://schemas.microsoft.com/office/powerpoint/2010/main" val="186939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내용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6E5C3-D18B-4856-8AD3-BCBBEC4274B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객체와 클래스를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객체지향의 주요 특징에 대하여 알아본다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 err="1"/>
              <a:t>상속성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클래스 선언에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객체 생성 및 사용에 대하여 알아본다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23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75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ACA3F-A928-45A1-BAAD-B09BD4B9285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StaticInitialize</a:t>
            </a:r>
            <a:r>
              <a:rPr lang="en-US" altLang="ko-KR" sz="2000" dirty="0"/>
              <a:t>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/>
              <a:t>StaticInitialize</a:t>
            </a:r>
            <a:r>
              <a:rPr lang="en-US" altLang="ko-KR" sz="2000" dirty="0"/>
              <a:t>()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/>
              <a:t>Default Constructor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); //3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static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/>
              <a:t>Static Initialize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);  //1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public static void main() 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/>
              <a:t>Start of Main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);  //2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StaticInitialize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StaticInitialize</a:t>
            </a:r>
            <a:r>
              <a:rPr lang="en-US" altLang="ko-KR" sz="2000" dirty="0"/>
              <a:t>();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새굴림" panose="02030600000101010101" pitchFamily="18" charset="-127"/>
              </a:rPr>
              <a:t>“</a:t>
            </a:r>
            <a:r>
              <a:rPr lang="en-US" altLang="ko-KR" sz="2000" dirty="0"/>
              <a:t>End of Main</a:t>
            </a:r>
            <a:r>
              <a:rPr lang="en-US" altLang="ko-KR" sz="2000" dirty="0">
                <a:latin typeface="새굴림" panose="02030600000101010101" pitchFamily="18" charset="-127"/>
              </a:rPr>
              <a:t>”</a:t>
            </a:r>
            <a:r>
              <a:rPr lang="en-US" altLang="ko-KR" sz="2000" dirty="0"/>
              <a:t>);  //4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12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6963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AD89B-C802-4142-B67C-82BE3B1B35D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가비지 컬렉터</a:t>
            </a:r>
          </a:p>
          <a:p>
            <a:pPr lvl="1">
              <a:defRPr/>
            </a:pPr>
            <a:r>
              <a:rPr lang="ko-KR" altLang="en-US" sz="2400"/>
              <a:t>자바에서는 참조없는 객체를 자동 회수함</a:t>
            </a:r>
          </a:p>
          <a:p>
            <a:pPr lvl="1">
              <a:defRPr/>
            </a:pPr>
            <a:r>
              <a:rPr lang="ko-KR" altLang="en-US" sz="2400"/>
              <a:t>할당된 메모리를 회수하기 전에 그 객체의 </a:t>
            </a:r>
            <a:r>
              <a:rPr lang="en-US" altLang="ko-KR" sz="2400"/>
              <a:t>finalize </a:t>
            </a:r>
            <a:r>
              <a:rPr lang="ko-KR" altLang="en-US" sz="2400"/>
              <a:t>메소드를 호출함</a:t>
            </a:r>
          </a:p>
          <a:p>
            <a:pPr lvl="1">
              <a:defRPr/>
            </a:pPr>
            <a:r>
              <a:rPr lang="ko-KR" altLang="en-US" sz="2400"/>
              <a:t>응용 프로그램 종료 후 호출 됨</a:t>
            </a:r>
          </a:p>
          <a:p>
            <a:pPr lvl="2">
              <a:defRPr/>
            </a:pPr>
            <a:r>
              <a:rPr lang="ko-KR" altLang="en-US" sz="2000"/>
              <a:t>강제 호출도 가능 </a:t>
            </a:r>
            <a:r>
              <a:rPr lang="en-US" altLang="ko-KR" sz="2000"/>
              <a:t>: gc() </a:t>
            </a:r>
          </a:p>
          <a:p>
            <a:pPr>
              <a:defRPr/>
            </a:pPr>
            <a:r>
              <a:rPr lang="en-US" altLang="ko-KR" sz="2800"/>
              <a:t>finalize </a:t>
            </a:r>
            <a:r>
              <a:rPr lang="ko-KR" altLang="en-US" sz="2800"/>
              <a:t>메소드</a:t>
            </a:r>
          </a:p>
          <a:p>
            <a:pPr lvl="1">
              <a:defRPr/>
            </a:pPr>
            <a:r>
              <a:rPr lang="en-US" altLang="ko-KR" sz="2400"/>
              <a:t>Object </a:t>
            </a:r>
            <a:r>
              <a:rPr lang="ko-KR" altLang="en-US" sz="2400"/>
              <a:t>클래스에 정의되어 있음</a:t>
            </a:r>
          </a:p>
          <a:p>
            <a:pPr lvl="1">
              <a:defRPr/>
            </a:pPr>
            <a:r>
              <a:rPr lang="en-US" altLang="ko-KR" sz="2400"/>
              <a:t>protected void finalize() throws Throwable {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922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지향 </a:t>
            </a:r>
            <a:r>
              <a:rPr lang="en-US" altLang="ko-KR"/>
              <a:t>vs. </a:t>
            </a:r>
            <a:r>
              <a:rPr lang="ko-KR" altLang="en-US"/>
              <a:t>객체 기반</a:t>
            </a:r>
          </a:p>
        </p:txBody>
      </p:sp>
      <p:sp>
        <p:nvSpPr>
          <p:cNvPr id="7168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024B2-8C65-416F-89C7-4CE9ECAE263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객체지향</a:t>
            </a:r>
            <a:r>
              <a:rPr lang="en-US" altLang="ko-KR"/>
              <a:t>(object-oriented) </a:t>
            </a:r>
            <a:r>
              <a:rPr lang="ko-KR" altLang="en-US"/>
              <a:t>프로그래밍</a:t>
            </a:r>
          </a:p>
          <a:p>
            <a:pPr lvl="1">
              <a:defRPr/>
            </a:pPr>
            <a:r>
              <a:rPr lang="ko-KR" altLang="en-US"/>
              <a:t>클래스를 정의하고</a:t>
            </a:r>
            <a:r>
              <a:rPr lang="en-US" altLang="ko-KR"/>
              <a:t>, </a:t>
            </a:r>
            <a:r>
              <a:rPr lang="ko-KR" altLang="en-US"/>
              <a:t>클래스로부터 프로그램을 구성하는 객체를 생성하여 프로그램에서 사용</a:t>
            </a:r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3">
              <a:defRPr/>
            </a:pPr>
            <a:r>
              <a:rPr lang="en-US" altLang="ko-KR"/>
              <a:t>Java, Smalltalk, C++</a:t>
            </a:r>
          </a:p>
          <a:p>
            <a:pPr>
              <a:defRPr/>
            </a:pPr>
            <a:r>
              <a:rPr lang="ko-KR" altLang="en-US"/>
              <a:t>객체기반</a:t>
            </a:r>
            <a:r>
              <a:rPr lang="en-US" altLang="ko-KR"/>
              <a:t>(object-based) </a:t>
            </a:r>
            <a:r>
              <a:rPr lang="ko-KR" altLang="en-US"/>
              <a:t>프로그래밍</a:t>
            </a:r>
          </a:p>
          <a:p>
            <a:pPr lvl="1">
              <a:defRPr/>
            </a:pPr>
            <a:r>
              <a:rPr lang="ko-KR" altLang="en-US"/>
              <a:t>제공되는 객체로 프로그램에서 사용</a:t>
            </a:r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</a:p>
          <a:p>
            <a:pPr lvl="3">
              <a:defRPr/>
            </a:pPr>
            <a:r>
              <a:rPr lang="en-US" altLang="ko-KR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27994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 효과</a:t>
            </a:r>
          </a:p>
        </p:txBody>
      </p:sp>
      <p:sp>
        <p:nvSpPr>
          <p:cNvPr id="7373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229E9-C6F7-4E1C-88D7-42204C19A0E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객체지향 프로그래밍의 등장 배경에 대하여 알아보았고</a:t>
            </a:r>
            <a:r>
              <a:rPr lang="en-US" altLang="ko-KR" dirty="0"/>
              <a:t>, </a:t>
            </a:r>
            <a:r>
              <a:rPr lang="ko-KR" altLang="en-US" dirty="0"/>
              <a:t>객체지향의 주요 특징에 대하여 설명할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 err="1"/>
              <a:t>상속성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객체와 클래스의 정의와 관계를 설명할 수 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클래스 정의와 객체 생성 및 사용을 수행할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99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객체와 클래스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EFF2A-B61A-4456-9580-71A1E82F172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실제로 존재하는 구체적인 대상이고</a:t>
            </a:r>
            <a:r>
              <a:rPr lang="en-US" altLang="ko-KR" dirty="0"/>
              <a:t>, </a:t>
            </a:r>
            <a:r>
              <a:rPr lang="ko-KR" altLang="en-US" dirty="0"/>
              <a:t>다른 객체와 구분되는 고유성을 지니며</a:t>
            </a:r>
            <a:r>
              <a:rPr lang="en-US" altLang="ko-KR" dirty="0"/>
              <a:t>, </a:t>
            </a:r>
            <a:r>
              <a:rPr lang="ko-KR" altLang="en-US" dirty="0"/>
              <a:t>특징과 행동을 갖는 프로그램 실행 주체</a:t>
            </a:r>
          </a:p>
          <a:p>
            <a:pPr>
              <a:defRPr/>
            </a:pP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객체의 특징과 행위를 정의하는 프로그램 구성 요소</a:t>
            </a:r>
            <a:r>
              <a:rPr lang="en-US" altLang="ko-KR" dirty="0"/>
              <a:t>, </a:t>
            </a:r>
            <a:r>
              <a:rPr lang="ko-KR" altLang="en-US" dirty="0"/>
              <a:t>동일한 유형의 객체를 추상화시킨 것</a:t>
            </a:r>
          </a:p>
          <a:p>
            <a:pPr lvl="2">
              <a:defRPr/>
            </a:pPr>
            <a:r>
              <a:rPr lang="ko-KR" altLang="en-US" dirty="0" err="1"/>
              <a:t>재사용성</a:t>
            </a:r>
            <a:r>
              <a:rPr lang="en-US" altLang="ko-KR" dirty="0"/>
              <a:t>(reusability), </a:t>
            </a:r>
            <a:r>
              <a:rPr lang="ko-KR" altLang="en-US" dirty="0" err="1"/>
              <a:t>이식성</a:t>
            </a:r>
            <a:r>
              <a:rPr lang="en-US" altLang="ko-KR" dirty="0"/>
              <a:t>(portability), </a:t>
            </a:r>
            <a:r>
              <a:rPr lang="ko-KR" altLang="en-US" dirty="0"/>
              <a:t>유연성</a:t>
            </a:r>
            <a:r>
              <a:rPr lang="en-US" altLang="ko-KR" dirty="0"/>
              <a:t>(flexibility)</a:t>
            </a:r>
            <a:r>
              <a:rPr lang="ko-KR" altLang="en-US" dirty="0"/>
              <a:t>을 높여줌</a:t>
            </a:r>
          </a:p>
          <a:p>
            <a:pPr lvl="2">
              <a:defRPr/>
            </a:pPr>
            <a:r>
              <a:rPr lang="ko-KR" altLang="en-US" dirty="0"/>
              <a:t>객체의 유형</a:t>
            </a:r>
            <a:r>
              <a:rPr lang="en-US" altLang="ko-KR" dirty="0"/>
              <a:t>, </a:t>
            </a:r>
            <a:r>
              <a:rPr lang="ko-KR" altLang="en-US" dirty="0"/>
              <a:t>객체를 정의하는 템플릿이라고도 함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741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BB2D7-2502-4DEA-AC05-DEF565E7892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객체와 클래스의 관계</a:t>
            </a:r>
          </a:p>
          <a:p>
            <a:pPr lvl="1">
              <a:defRPr/>
            </a:pPr>
            <a:r>
              <a:rPr lang="ko-KR" altLang="en-US" dirty="0"/>
              <a:t>“객체는 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(instance)”</a:t>
            </a:r>
          </a:p>
          <a:p>
            <a:pPr lvl="2">
              <a:defRPr/>
            </a:pPr>
            <a:r>
              <a:rPr lang="ko-KR" altLang="en-US" dirty="0"/>
              <a:t>설계도와 생산 공정은 각 부품이 그 특징과 기능을 정의하지만</a:t>
            </a:r>
            <a:r>
              <a:rPr lang="en-US" altLang="ko-KR" dirty="0"/>
              <a:t>, </a:t>
            </a:r>
            <a:r>
              <a:rPr lang="ko-KR" altLang="en-US" dirty="0"/>
              <a:t>실제 조립되어 동작하는 것은 부품이다</a:t>
            </a:r>
            <a:r>
              <a:rPr lang="en-US" altLang="ko-KR" dirty="0"/>
              <a:t>. </a:t>
            </a:r>
          </a:p>
          <a:p>
            <a:pPr lvl="2">
              <a:defRPr/>
            </a:pPr>
            <a:r>
              <a:rPr lang="ko-KR" altLang="en-US" dirty="0"/>
              <a:t>객체지향 프로그래밍에서도 클래스는 객체의 특징과 기능을 정의하지만</a:t>
            </a:r>
            <a:r>
              <a:rPr lang="en-US" altLang="ko-KR" dirty="0"/>
              <a:t>, </a:t>
            </a:r>
            <a:r>
              <a:rPr lang="ko-KR" altLang="en-US" dirty="0"/>
              <a:t>실제 동작하는 것은 객체들이다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 err="1"/>
              <a:t>인스턴스화</a:t>
            </a:r>
            <a:r>
              <a:rPr lang="en-US" altLang="ko-KR" dirty="0"/>
              <a:t>(instantiation) </a:t>
            </a:r>
          </a:p>
          <a:p>
            <a:pPr lvl="2">
              <a:defRPr/>
            </a:pPr>
            <a:r>
              <a:rPr lang="ko-KR" altLang="en-US" dirty="0"/>
              <a:t>클래스로부터 실제 객체를 생성하는 행위 또는 작업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1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객체지향의 주요 특징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43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A907F-3CFA-4121-A1F9-13EF696C385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>
              <a:defRPr/>
            </a:pPr>
            <a:r>
              <a:rPr lang="en-US" altLang="ko-KR" dirty="0"/>
              <a:t>What</a:t>
            </a:r>
          </a:p>
          <a:p>
            <a:pPr lvl="2">
              <a:defRPr/>
            </a:pPr>
            <a:r>
              <a:rPr lang="ko-KR" altLang="en-US" dirty="0"/>
              <a:t>객체를 속성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과 행위를 묶어서 하나의 요소로 처리하는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컴포넌트 구현에 관한 내부적인 상세사항을 감추는 것</a:t>
            </a:r>
          </a:p>
          <a:p>
            <a:pPr lvl="2">
              <a:defRPr/>
            </a:pPr>
            <a:r>
              <a:rPr lang="ko-KR" altLang="en-US" dirty="0"/>
              <a:t>프로그래머는 밖에서 보이는 추상적인 인터페이스만을 생각하면 됨</a:t>
            </a:r>
          </a:p>
          <a:p>
            <a:pPr lvl="1">
              <a:defRPr/>
            </a:pPr>
            <a:r>
              <a:rPr lang="en-US" altLang="ko-KR" dirty="0"/>
              <a:t>Why</a:t>
            </a:r>
          </a:p>
          <a:p>
            <a:pPr lvl="2">
              <a:defRPr/>
            </a:pPr>
            <a:r>
              <a:rPr lang="ko-KR" altLang="en-US" dirty="0"/>
              <a:t>정보은닉</a:t>
            </a:r>
            <a:r>
              <a:rPr lang="en-US" altLang="ko-KR" dirty="0"/>
              <a:t>(Information Hiding)</a:t>
            </a:r>
          </a:p>
          <a:p>
            <a:pPr lvl="3">
              <a:defRPr/>
            </a:pPr>
            <a:r>
              <a:rPr lang="ko-KR" altLang="en-US" dirty="0"/>
              <a:t>객체의 속성 및 행위에 대한 접근을 제한 하여 불필요한 정보의 유출을 방지할 수 있음</a:t>
            </a:r>
          </a:p>
          <a:p>
            <a:pPr lvl="2">
              <a:defRPr/>
            </a:pPr>
            <a:r>
              <a:rPr lang="ko-KR" altLang="en-US" dirty="0"/>
              <a:t>유지보수가 용이함</a:t>
            </a:r>
          </a:p>
          <a:p>
            <a:pPr lvl="3">
              <a:defRPr/>
            </a:pPr>
            <a:r>
              <a:rPr lang="ko-KR" altLang="en-US" dirty="0"/>
              <a:t>절차지향 또는 구조적 프로그래밍에서는 데이터와 연산을 각각 정의하기 때문에 유지보수가 어려움</a:t>
            </a:r>
          </a:p>
        </p:txBody>
      </p:sp>
    </p:spTree>
    <p:extLst>
      <p:ext uri="{BB962C8B-B14F-4D97-AF65-F5344CB8AC3E}">
        <p14:creationId xmlns:p14="http://schemas.microsoft.com/office/powerpoint/2010/main" val="8157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객체지향의 주요 특징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46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5B786-1161-44A2-A135-8B995D79406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>
              <a:defRPr/>
            </a:pPr>
            <a:r>
              <a:rPr lang="en-US" altLang="ko-KR" dirty="0"/>
              <a:t>What</a:t>
            </a:r>
          </a:p>
          <a:p>
            <a:pPr lvl="2">
              <a:defRPr/>
            </a:pPr>
            <a:r>
              <a:rPr lang="ko-KR" altLang="en-US" dirty="0"/>
              <a:t>두 클래스간의 관계로 기존의 클래스로부터 새로운 클래스를 생성하는 것</a:t>
            </a:r>
          </a:p>
          <a:p>
            <a:pPr lvl="3">
              <a:defRPr/>
            </a:pPr>
            <a:r>
              <a:rPr lang="ko-KR" altLang="en-US" dirty="0"/>
              <a:t>새로운 속성이나 연산을 추가</a:t>
            </a:r>
          </a:p>
          <a:p>
            <a:pPr lvl="3">
              <a:defRPr/>
            </a:pPr>
            <a:r>
              <a:rPr lang="ko-KR" altLang="en-US" dirty="0"/>
              <a:t>기존 속성이나 연산을 재정의</a:t>
            </a:r>
          </a:p>
          <a:p>
            <a:pPr lvl="1">
              <a:defRPr/>
            </a:pPr>
            <a:r>
              <a:rPr lang="en-US" altLang="ko-KR" dirty="0"/>
              <a:t>Why or benefit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재사용성의 증가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검증된 코드 사용으로 오류 최소화</a:t>
            </a:r>
          </a:p>
        </p:txBody>
      </p:sp>
    </p:spTree>
    <p:extLst>
      <p:ext uri="{BB962C8B-B14F-4D97-AF65-F5344CB8AC3E}">
        <p14:creationId xmlns:p14="http://schemas.microsoft.com/office/powerpoint/2010/main" val="9439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객체지향의 주요 특징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48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03980-E9DC-4B76-9A45-D5600E1DB3C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1">
              <a:defRPr/>
            </a:pPr>
            <a:r>
              <a:rPr lang="en-US" altLang="ko-KR" dirty="0"/>
              <a:t>What</a:t>
            </a:r>
          </a:p>
          <a:p>
            <a:pPr lvl="2">
              <a:defRPr/>
            </a:pPr>
            <a:r>
              <a:rPr lang="ko-KR" altLang="en-US" dirty="0"/>
              <a:t>객체의 종류에 따라 </a:t>
            </a:r>
            <a:r>
              <a:rPr lang="en-US" altLang="ko-KR" dirty="0"/>
              <a:t>(</a:t>
            </a:r>
            <a:r>
              <a:rPr lang="ko-KR" altLang="en-US" dirty="0"/>
              <a:t>전달되는 메시지가 동일하더라도</a:t>
            </a:r>
            <a:r>
              <a:rPr lang="en-US" altLang="ko-KR" dirty="0"/>
              <a:t>)</a:t>
            </a:r>
            <a:r>
              <a:rPr lang="ko-KR" altLang="en-US" dirty="0"/>
              <a:t> 다른 연산을 수행하도록 하는 것</a:t>
            </a:r>
          </a:p>
          <a:p>
            <a:pPr lvl="3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4">
              <a:defRPr/>
            </a:pPr>
            <a:r>
              <a:rPr lang="ko-KR" altLang="en-US" dirty="0"/>
              <a:t>사람</a:t>
            </a:r>
            <a:r>
              <a:rPr lang="en-US" altLang="ko-KR" dirty="0"/>
              <a:t>.</a:t>
            </a:r>
            <a:r>
              <a:rPr lang="ko-KR" altLang="en-US" dirty="0"/>
              <a:t>달린다</a:t>
            </a:r>
            <a:r>
              <a:rPr lang="en-US" altLang="ko-KR" dirty="0"/>
              <a:t>() / </a:t>
            </a:r>
            <a:r>
              <a:rPr lang="ko-KR" altLang="en-US" dirty="0"/>
              <a:t>사자</a:t>
            </a:r>
            <a:r>
              <a:rPr lang="en-US" altLang="ko-KR" dirty="0"/>
              <a:t>.</a:t>
            </a:r>
            <a:r>
              <a:rPr lang="ko-KR" altLang="en-US" dirty="0"/>
              <a:t>달린다</a:t>
            </a:r>
            <a:r>
              <a:rPr lang="en-US" altLang="ko-KR" dirty="0"/>
              <a:t>()</a:t>
            </a:r>
          </a:p>
          <a:p>
            <a:pPr lvl="4">
              <a:defRPr/>
            </a:pPr>
            <a:r>
              <a:rPr lang="ko-KR" altLang="en-US" dirty="0" err="1"/>
              <a:t>요금을낸다</a:t>
            </a:r>
            <a:r>
              <a:rPr lang="en-US" altLang="ko-KR" dirty="0"/>
              <a:t>(</a:t>
            </a:r>
            <a:r>
              <a:rPr lang="ko-KR" altLang="en-US" dirty="0"/>
              <a:t>성인객체</a:t>
            </a:r>
            <a:r>
              <a:rPr lang="en-US" altLang="ko-KR" dirty="0"/>
              <a:t>) / </a:t>
            </a:r>
            <a:r>
              <a:rPr lang="ko-KR" altLang="en-US" dirty="0" err="1"/>
              <a:t>요금을낸다</a:t>
            </a:r>
            <a:r>
              <a:rPr lang="en-US" altLang="ko-KR" dirty="0"/>
              <a:t>(</a:t>
            </a:r>
            <a:r>
              <a:rPr lang="ko-KR" altLang="en-US" dirty="0"/>
              <a:t>청소년객체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ko-KR" altLang="en-US" dirty="0"/>
              <a:t>클래스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ko-KR" altLang="en-US" dirty="0"/>
              <a:t>오버로딩과 연관이 많음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Why or Benefit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프로그램 </a:t>
            </a:r>
            <a:r>
              <a:rPr lang="ko-KR" altLang="en-US" dirty="0" err="1"/>
              <a:t>확장성</a:t>
            </a:r>
            <a:r>
              <a:rPr lang="ko-KR" altLang="en-US" dirty="0"/>
              <a:t> 및 유지보수성 증대</a:t>
            </a:r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620568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12229</TotalTime>
  <Words>2849</Words>
  <Application>Microsoft Office PowerPoint</Application>
  <PresentationFormat>와이드스크린</PresentationFormat>
  <Paragraphs>494</Paragraphs>
  <Slides>43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D2Coding</vt:lpstr>
      <vt:lpstr>굴림</vt:lpstr>
      <vt:lpstr>나눔고딕</vt:lpstr>
      <vt:lpstr>맑은 고딕</vt:lpstr>
      <vt:lpstr>새굴림</vt:lpstr>
      <vt:lpstr>Arial</vt:lpstr>
      <vt:lpstr>Calibri</vt:lpstr>
      <vt:lpstr>Wingdings</vt:lpstr>
      <vt:lpstr>Wingdings 2</vt:lpstr>
      <vt:lpstr>011강의계획</vt:lpstr>
      <vt:lpstr>객체지향 프로그래밍 1 클래스와 객체</vt:lpstr>
      <vt:lpstr>학습에 앞서</vt:lpstr>
      <vt:lpstr>계속</vt:lpstr>
      <vt:lpstr>학습 내용</vt:lpstr>
      <vt:lpstr>객체와 클래스</vt:lpstr>
      <vt:lpstr>계속</vt:lpstr>
      <vt:lpstr>객체지향의 주요 특징1</vt:lpstr>
      <vt:lpstr>객체지향의 주요 특징2</vt:lpstr>
      <vt:lpstr>객체지향의 주요 특징3</vt:lpstr>
      <vt:lpstr>클래스 선언</vt:lpstr>
      <vt:lpstr>계속</vt:lpstr>
      <vt:lpstr>계속</vt:lpstr>
      <vt:lpstr>계속</vt:lpstr>
      <vt:lpstr>계속</vt:lpstr>
      <vt:lpstr>클래스 상세 구성</vt:lpstr>
      <vt:lpstr>계속</vt:lpstr>
      <vt:lpstr>계속</vt:lpstr>
      <vt:lpstr>계속</vt:lpstr>
      <vt:lpstr>계속</vt:lpstr>
      <vt:lpstr>java.lang.Integer</vt:lpstr>
      <vt:lpstr>계속</vt:lpstr>
      <vt:lpstr>계속</vt:lpstr>
      <vt:lpstr>Member.java</vt:lpstr>
      <vt:lpstr>계속</vt:lpstr>
      <vt:lpstr>계속</vt:lpstr>
      <vt:lpstr>java.util.ArrayList</vt:lpstr>
      <vt:lpstr>java.util.ArrayList</vt:lpstr>
      <vt:lpstr>객체 생성과 사용</vt:lpstr>
      <vt:lpstr>계속</vt:lpstr>
      <vt:lpstr>객체 사용</vt:lpstr>
      <vt:lpstr>계속</vt:lpstr>
      <vt:lpstr>SwapByVal</vt:lpstr>
      <vt:lpstr>SwapByRef</vt:lpstr>
      <vt:lpstr>CallByArgument</vt:lpstr>
      <vt:lpstr>계속</vt:lpstr>
      <vt:lpstr>CommnadLine.java</vt:lpstr>
      <vt:lpstr>계속</vt:lpstr>
      <vt:lpstr>계속</vt:lpstr>
      <vt:lpstr>계속</vt:lpstr>
      <vt:lpstr>계속</vt:lpstr>
      <vt:lpstr>계속</vt:lpstr>
      <vt:lpstr>객체 지향 vs. 객체 기반</vt:lpstr>
      <vt:lpstr>학습 후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635</cp:revision>
  <dcterms:created xsi:type="dcterms:W3CDTF">2017-09-15T02:18:23Z</dcterms:created>
  <dcterms:modified xsi:type="dcterms:W3CDTF">2022-04-11T04:46:19Z</dcterms:modified>
</cp:coreProperties>
</file>