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9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1345"/>
    <p:restoredTop sz="94660"/>
  </p:normalViewPr>
  <p:slideViewPr>
    <p:cSldViewPr snapToGrid="0">
      <p:cViewPr varScale="1">
        <p:scale>
          <a:sx n="50" d="100"/>
          <a:sy n="50" d="100"/>
        </p:scale>
        <p:origin x="48" y="112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3F01320-4944-4938-A9CF-048AA6FA46B3}" type="datetime1">
              <a:rPr lang="ko-KR" altLang="en-US"/>
              <a:pPr lvl="0">
                <a:defRPr lang="ko-KR" altLang="en-US"/>
              </a:pPr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1862E3-7D78-41F0-B3E5-3906395523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79BCDB8F-1675-4669-9E73-0248169FD76A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0F4A8BB1-B616-4286-AC8F-423D6DF84166}" type="slidenum">
              <a:rPr lang="en-US" altLang="ko-KR"/>
              <a:pPr lvl="0">
                <a:defRPr lang="ko-KR" altLang="en-US"/>
              </a:pPr>
              <a:t>25</a:t>
            </a:fld>
            <a:endParaRPr lang="en-US" altLang="ko-K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EB0D1D61-4B49-4C69-B7BA-1F6AE2DD4851}" type="slidenum">
              <a:rPr lang="en-US" altLang="ko-KR"/>
              <a:pPr lvl="0">
                <a:defRPr lang="ko-KR" altLang="en-US"/>
              </a:pPr>
              <a:t>26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8739B4C0-287B-4299-A7F3-4F5FA6B4C59D}" type="slidenum">
              <a:rPr lang="en-US" altLang="ko-KR"/>
              <a:pPr lvl="0">
                <a:defRPr lang="ko-KR" altLang="en-US"/>
              </a:pPr>
              <a:t>28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0778F264-5A93-4775-B405-8A592AAAE793}" type="slidenum">
              <a:rPr lang="en-US" altLang="ko-KR"/>
              <a:pPr lvl="0">
                <a:defRPr lang="ko-KR" altLang="en-US"/>
              </a:pPr>
              <a:t>29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7C6AD37B-5437-4C9D-AA1D-5AB0A44747B8}" type="slidenum">
              <a:rPr lang="en-US" altLang="ko-KR"/>
              <a:pPr lvl="0">
                <a:defRPr lang="ko-KR" altLang="en-US"/>
              </a:pPr>
              <a:t>30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73CAF43E-4E02-4311-A790-9B20D70456E1}" type="slidenum">
              <a:rPr lang="en-US" altLang="ko-KR"/>
              <a:pPr lvl="0">
                <a:defRPr lang="ko-KR" altLang="en-US"/>
              </a:pPr>
              <a:t>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CC031CBD-95D7-4564-9C33-BEF46E72B3C5}" type="slidenum">
              <a:rPr lang="en-US" altLang="ko-KR"/>
              <a:pPr lvl="0">
                <a:defRPr lang="ko-KR" altLang="en-US"/>
              </a:pPr>
              <a:t>4</a:t>
            </a:fld>
            <a:endParaRPr lang="en-US" altLang="ko-K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1BE59FA0-FCD4-497D-AAEA-49F14AB725BD}" type="slidenum">
              <a:rPr lang="en-US" altLang="ko-KR"/>
              <a:pPr lvl="0">
                <a:defRPr lang="ko-KR" altLang="en-US"/>
              </a:pPr>
              <a:t>5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AD99C7A4-E1A5-4AEE-AD53-70E24AB29070}" type="slidenum">
              <a:rPr lang="en-US" altLang="ko-KR"/>
              <a:pPr lvl="0">
                <a:defRPr lang="ko-KR" altLang="en-US"/>
              </a:pPr>
              <a:t>6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0F949094-BAFA-4754-B15B-178CF1E788B3}" type="slidenum">
              <a:rPr lang="en-US" altLang="ko-KR"/>
              <a:pPr lvl="0">
                <a:defRPr lang="ko-KR" altLang="en-US"/>
              </a:pPr>
              <a:t>8</a:t>
            </a:fld>
            <a:endParaRPr lang="en-US" altLang="ko-K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1A626262-D372-493A-B621-4489884926D0}" type="slidenum">
              <a:rPr lang="en-US" altLang="ko-KR"/>
              <a:pPr lvl="0">
                <a:defRPr lang="ko-KR" altLang="en-US"/>
              </a:pPr>
              <a:t>13</a:t>
            </a:fld>
            <a:endParaRPr lang="en-US" altLang="ko-K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A6A5211C-C3B7-4F36-ADFC-552B245C4819}" type="slidenum">
              <a:rPr lang="en-US" altLang="ko-KR"/>
              <a:pPr lvl="0">
                <a:defRPr lang="ko-KR" altLang="en-US"/>
              </a:pPr>
              <a:t>14</a:t>
            </a:fld>
            <a:endParaRPr lang="en-US" altLang="ko-K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BD0A19B9-B312-4D26-BE6F-84FDC5413063}" type="slidenum">
              <a:rPr lang="en-US" altLang="ko-KR"/>
              <a:pPr lvl="0">
                <a:defRPr lang="ko-KR" altLang="en-US"/>
              </a:pPr>
              <a:t>17</a:t>
            </a:fld>
            <a:endParaRPr lang="en-US" altLang="ko-K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34D0D0-0DCE-4548-80FB-71FF3A5F3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7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8856632" y="6312605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4"/>
          <p:cNvSpPr>
            <a:spLocks noGrp="1"/>
          </p:cNvSpPr>
          <p:nvPr>
            <p:ph type="ctrTitle"/>
          </p:nvPr>
        </p:nvSpPr>
        <p:spPr>
          <a:xfrm>
            <a:off x="2209800" y="1671639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객체지향 프로그래밍</a:t>
            </a:r>
            <a:r>
              <a:rPr lang="en-US" altLang="ko-KR"/>
              <a:t>2</a:t>
            </a:r>
            <a:br>
              <a:rPr lang="en-US" altLang="ko-KR"/>
            </a:br>
            <a:r>
              <a:rPr lang="ko-KR" altLang="en-US"/>
              <a:t>상속과 다형성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passion.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induk.ac.kr</a:t>
            </a:r>
          </a:p>
        </p:txBody>
      </p:sp>
    </p:spTree>
    <p:extLst>
      <p:ext uri="{BB962C8B-B14F-4D97-AF65-F5344CB8AC3E}">
        <p14:creationId xmlns:p14="http://schemas.microsoft.com/office/powerpoint/2010/main" val="422022586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371A-2B52-45EA-A7C9-C6B73B3A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023CC5-43D4-44F9-85B8-41AADE4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DA35E-DA30-4907-A06A-02B6C759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public class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PrivateModifierTest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{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static void main(String[]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) {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pm = new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pm.getName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());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SubPrivateModifier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spm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= new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SubPrivateModifier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spm.getName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());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371A-2B52-45EA-A7C9-C6B73B3A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023CC5-43D4-44F9-85B8-41AADE4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DA35E-DA30-4907-A06A-02B6C759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재정의를 이용한 해결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SubPrivateModifier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extends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{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private String name = "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SubPM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";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String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getName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return name;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void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(String name) {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this.name = name;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defTabSz="36036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1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74443-9093-4129-B566-8BE0AB2FA5C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CC9285-1BE8-4226-9491-F285DF9E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// </a:t>
            </a:r>
            <a:r>
              <a:rPr lang="ko-KR" altLang="en-US" dirty="0"/>
              <a:t>접근 메소드를 이용한 해결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SubPrivateModifier</a:t>
            </a:r>
            <a:r>
              <a:rPr lang="en-US" altLang="ko-KR" dirty="0"/>
              <a:t> extends </a:t>
            </a:r>
            <a:r>
              <a:rPr lang="en-US" altLang="ko-KR" dirty="0" err="1"/>
              <a:t>PrivateModifier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super.getName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pPr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super.setName</a:t>
            </a:r>
            <a:r>
              <a:rPr lang="en-US" altLang="ko-KR" dirty="0"/>
              <a:t>(name);</a:t>
            </a:r>
          </a:p>
          <a:p>
            <a:pPr>
              <a:defRPr/>
            </a:pPr>
            <a:r>
              <a:rPr lang="en-US" altLang="ko-KR" dirty="0"/>
              <a:t>	}	</a:t>
            </a:r>
          </a:p>
          <a:p>
            <a:pPr>
              <a:defRPr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1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공통점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생성 후 사용할 수 있는 </a:t>
            </a:r>
            <a:r>
              <a:rPr lang="ko-KR" altLang="en-US" dirty="0" err="1"/>
              <a:t>예약어임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super</a:t>
            </a:r>
          </a:p>
          <a:p>
            <a:pPr lvl="1">
              <a:defRPr/>
            </a:pPr>
            <a:r>
              <a:rPr lang="ko-KR" altLang="en-US" dirty="0" err="1"/>
              <a:t>수퍼</a:t>
            </a:r>
            <a:r>
              <a:rPr lang="ko-KR" altLang="en-US" dirty="0"/>
              <a:t> 클래스의 메소드나 데이터를 접근할 때 사용되는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상위 클래스의 메소드 접근 </a:t>
            </a:r>
            <a:r>
              <a:rPr lang="en-US" altLang="ko-KR" dirty="0"/>
              <a:t>: </a:t>
            </a:r>
            <a:r>
              <a:rPr lang="en-US" altLang="ko-KR" dirty="0" err="1"/>
              <a:t>super.MethodName</a:t>
            </a:r>
            <a:r>
              <a:rPr lang="en-US" altLang="ko-KR" dirty="0"/>
              <a:t>([</a:t>
            </a:r>
            <a:r>
              <a:rPr lang="en-US" altLang="ko-KR" dirty="0" err="1"/>
              <a:t>ArgumentList</a:t>
            </a:r>
            <a:r>
              <a:rPr lang="en-US" altLang="ko-KR" dirty="0"/>
              <a:t>]);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this</a:t>
            </a:r>
          </a:p>
          <a:p>
            <a:pPr lvl="1">
              <a:defRPr/>
            </a:pPr>
            <a:r>
              <a:rPr lang="ko-KR" altLang="en-US" dirty="0"/>
              <a:t>클래스로부터 생성되는 객체 자신을 나타내는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/>
              <a:t>public Integer(</a:t>
            </a:r>
            <a:r>
              <a:rPr lang="en-US" altLang="ko-KR" dirty="0" err="1"/>
              <a:t>int</a:t>
            </a:r>
            <a:r>
              <a:rPr lang="en-US" altLang="ko-KR" dirty="0"/>
              <a:t> value) { // </a:t>
            </a:r>
            <a:r>
              <a:rPr lang="ko-KR" altLang="en-US" dirty="0"/>
              <a:t>생성자</a:t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en-US" altLang="ko-KR" dirty="0" err="1">
                <a:solidFill>
                  <a:srgbClr val="FF0066"/>
                </a:solidFill>
              </a:rPr>
              <a:t>this</a:t>
            </a:r>
            <a:r>
              <a:rPr lang="en-US" altLang="ko-KR" dirty="0" err="1"/>
              <a:t>.value</a:t>
            </a:r>
            <a:r>
              <a:rPr lang="en-US" altLang="ko-KR" dirty="0"/>
              <a:t> = value; // </a:t>
            </a:r>
            <a:r>
              <a:rPr lang="ko-KR" altLang="en-US" dirty="0"/>
              <a:t>객체의 </a:t>
            </a:r>
            <a:r>
              <a:rPr lang="en-US" altLang="ko-KR" dirty="0"/>
              <a:t>value </a:t>
            </a:r>
            <a:r>
              <a:rPr lang="ko-KR" altLang="en-US" dirty="0"/>
              <a:t>값을 배정</a:t>
            </a:r>
            <a:br>
              <a:rPr lang="ko-KR" altLang="en-US" dirty="0"/>
            </a:br>
            <a:r>
              <a:rPr lang="en-US" altLang="ko-KR" dirty="0"/>
              <a:t>}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 vs. this</a:t>
            </a:r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CEC26-C4AC-43D5-A0AF-CFE7536CFE5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15540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/>
            </a:pPr>
            <a:r>
              <a:rPr lang="ko-KR" altLang="en-US"/>
              <a:t>시그니쳐</a:t>
            </a:r>
            <a:r>
              <a:rPr lang="en-US" altLang="ko-KR"/>
              <a:t>(signature)</a:t>
            </a:r>
            <a:endParaRPr lang="en-US" altLang="ko-KR"/>
          </a:p>
          <a:p>
            <a:pPr lvl="1">
              <a:defRPr lang="ko-KR"/>
            </a:pPr>
            <a:r>
              <a:rPr lang="ko-KR" altLang="en-US"/>
              <a:t>메소드 이름</a:t>
            </a:r>
            <a:r>
              <a:rPr lang="en-US" altLang="ko-KR"/>
              <a:t>, </a:t>
            </a:r>
            <a:r>
              <a:rPr lang="ko-KR" altLang="en-US"/>
              <a:t>매개변수 개수</a:t>
            </a:r>
            <a:r>
              <a:rPr lang="en-US" altLang="ko-KR"/>
              <a:t>, </a:t>
            </a:r>
            <a:r>
              <a:rPr lang="ko-KR" altLang="en-US"/>
              <a:t>매개변수 유형</a:t>
            </a:r>
            <a:endParaRPr lang="ko-KR" altLang="en-US"/>
          </a:p>
          <a:p>
            <a:pPr>
              <a:defRPr lang="ko-KR"/>
            </a:pPr>
            <a:r>
              <a:rPr lang="ko-KR" altLang="en-US"/>
              <a:t>재정의</a:t>
            </a:r>
            <a:r>
              <a:rPr lang="en-US" altLang="ko-KR"/>
              <a:t>(overriding)</a:t>
            </a:r>
            <a:endParaRPr lang="en-US" altLang="ko-KR"/>
          </a:p>
          <a:p>
            <a:pPr lvl="1">
              <a:defRPr lang="ko-KR"/>
            </a:pPr>
            <a:r>
              <a:rPr lang="ko-KR" altLang="en-US"/>
              <a:t>수퍼 클래스의 메소드와 시그니쳐가 같은 메소드를 만드는 것</a:t>
            </a:r>
            <a:endParaRPr lang="ko-KR" altLang="en-US"/>
          </a:p>
          <a:p>
            <a:pPr lvl="2">
              <a:defRPr lang="ko-KR"/>
            </a:pPr>
            <a:r>
              <a:rPr lang="ko-KR" altLang="en-US"/>
              <a:t>서브 클래스로부터 생성된 객체는 재정의한 수퍼 클래스의 메소드를 접근할 수 없음</a:t>
            </a:r>
            <a:endParaRPr lang="ko-KR" altLang="en-US"/>
          </a:p>
          <a:p>
            <a:pPr>
              <a:defRPr lang="ko-KR"/>
            </a:pPr>
            <a:r>
              <a:rPr lang="ko-KR" altLang="en-US"/>
              <a:t>중첩</a:t>
            </a:r>
            <a:r>
              <a:rPr lang="en-US" altLang="ko-KR"/>
              <a:t>(overloading)</a:t>
            </a:r>
            <a:endParaRPr lang="en-US" altLang="ko-KR"/>
          </a:p>
          <a:p>
            <a:pPr lvl="1">
              <a:defRPr lang="ko-KR"/>
            </a:pPr>
            <a:r>
              <a:rPr lang="ko-KR" altLang="en-US"/>
              <a:t>메소드 이름은 같고 나머지 시그니쳐가 다른 메소드를 만드는 것</a:t>
            </a:r>
            <a:endParaRPr lang="ko-KR" altLang="en-US"/>
          </a:p>
          <a:p>
            <a:pPr lvl="2">
              <a:defRPr lang="ko-KR"/>
            </a:pPr>
            <a:r>
              <a:rPr lang="ko-KR" altLang="en-US"/>
              <a:t>메소드 선언과 동일할 작업이고</a:t>
            </a:r>
            <a:r>
              <a:rPr lang="en-US" altLang="ko-KR"/>
              <a:t>, </a:t>
            </a:r>
            <a:endParaRPr lang="en-US" altLang="ko-KR"/>
          </a:p>
          <a:p>
            <a:pPr lvl="2">
              <a:defRPr lang="ko-KR"/>
            </a:pPr>
            <a:r>
              <a:rPr lang="ko-KR" altLang="en-US"/>
              <a:t>시그니쳐가 다른 경우</a:t>
            </a:r>
            <a:r>
              <a:rPr lang="en-US" altLang="ko-KR"/>
              <a:t>, </a:t>
            </a:r>
            <a:r>
              <a:rPr lang="ko-KR" altLang="en-US"/>
              <a:t>반환 유형이 달라져도 됨</a:t>
            </a:r>
            <a:endParaRPr lang="ko-KR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재정의와 중첩</a:t>
            </a:r>
            <a:endParaRPr lang="ko-KR" altLang="en-US"/>
          </a:p>
        </p:txBody>
      </p:sp>
      <p:sp>
        <p:nvSpPr>
          <p:cNvPr id="29700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rgbClr val="254061"/>
                </a:solidFill>
                <a:latin typeface="나눔고딕"/>
                <a:ea typeface="나눔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rgbClr val="254061"/>
                </a:solidFill>
                <a:latin typeface="나눔고딕"/>
                <a:ea typeface="나눔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rgbClr val="254061"/>
                </a:solidFill>
                <a:latin typeface="나눔고딕"/>
                <a:ea typeface="나눔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254061"/>
                </a:solidFill>
                <a:latin typeface="나눔고딕"/>
                <a:ea typeface="나눔고딕"/>
              </a:defRPr>
            </a:lvl9pPr>
          </a:lstStyle>
          <a:p>
            <a:pPr>
              <a:spcBef>
                <a:spcPct val="0"/>
              </a:spcBef>
              <a:buNone/>
              <a:defRPr lang="ko-KR" altLang="en-US"/>
            </a:pPr>
            <a:fld id="{57D166CB-7066-4396-830F-DEE7A27E616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None/>
                <a:defRPr lang="ko-KR" altLang="en-US"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재정의하는 </a:t>
            </a:r>
            <a:r>
              <a:rPr lang="ko-KR" altLang="en-US" dirty="0" err="1"/>
              <a:t>메소드는</a:t>
            </a:r>
            <a:r>
              <a:rPr lang="ko-KR" altLang="en-US" dirty="0"/>
              <a:t> 기존 </a:t>
            </a:r>
            <a:r>
              <a:rPr lang="ko-KR" altLang="en-US" dirty="0" err="1"/>
              <a:t>메소드와</a:t>
            </a:r>
            <a:r>
              <a:rPr lang="ko-KR" altLang="en-US" dirty="0"/>
              <a:t> 같거나 더 넓은 접근 범위를 나타내는 접근 </a:t>
            </a:r>
            <a:r>
              <a:rPr lang="ko-KR" altLang="en-US" dirty="0" err="1"/>
              <a:t>수정자로</a:t>
            </a:r>
            <a:r>
              <a:rPr lang="ko-KR" altLang="en-US" dirty="0"/>
              <a:t> 재정의 되어야 함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private, default, protected, public</a:t>
            </a:r>
          </a:p>
          <a:p>
            <a:pPr lvl="2">
              <a:defRPr/>
            </a:pPr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-&gt; default, protected, public</a:t>
            </a:r>
          </a:p>
          <a:p>
            <a:pPr lvl="2">
              <a:defRPr/>
            </a:pPr>
            <a:r>
              <a:rPr lang="en-US" altLang="ko-KR" dirty="0"/>
              <a:t>protected -&gt; protected, public</a:t>
            </a:r>
          </a:p>
          <a:p>
            <a:pPr lvl="2">
              <a:defRPr/>
            </a:pPr>
            <a:r>
              <a:rPr lang="en-US" altLang="ko-KR" dirty="0"/>
              <a:t>public -&gt; public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예외 처리시 같은 예외 형식이거나 같은 종류의 예외 형식이어야 함</a:t>
            </a:r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174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6F7C8-D919-4231-AE38-DBA73D12DAC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D7764-A2D7-4C63-A963-0DC2DFFE9A4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ReductionAccessModifier</a:t>
            </a:r>
            <a:r>
              <a:rPr lang="en-US" altLang="ko-KR" dirty="0"/>
              <a:t> extends </a:t>
            </a:r>
            <a:r>
              <a:rPr lang="en-US" altLang="ko-KR" dirty="0" err="1"/>
              <a:t>AccessModifier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protected</a:t>
            </a:r>
            <a:r>
              <a:rPr lang="en-US" altLang="ko-KR" dirty="0"/>
              <a:t> String </a:t>
            </a:r>
            <a:r>
              <a:rPr lang="en-US" altLang="ko-KR" dirty="0" err="1"/>
              <a:t>getName</a:t>
            </a:r>
            <a:r>
              <a:rPr lang="en-US" altLang="ko-KR" dirty="0"/>
              <a:t>() { </a:t>
            </a:r>
          </a:p>
          <a:p>
            <a:pPr marL="0" indent="0">
              <a:buNone/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super.getName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super.setName</a:t>
            </a:r>
            <a:r>
              <a:rPr lang="en-US" altLang="ko-KR" dirty="0"/>
              <a:t>(name);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AccessModifier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private String name = "PM";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public </a:t>
            </a:r>
            <a:r>
              <a:rPr lang="en-US" altLang="ko-KR" dirty="0"/>
              <a:t>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pPr marL="0" indent="0">
              <a:buNone/>
              <a:defRPr/>
            </a:pPr>
            <a:r>
              <a:rPr lang="en-US" altLang="ko-KR" dirty="0"/>
              <a:t>		return name;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pPr marL="0" indent="0">
              <a:buNone/>
              <a:defRPr/>
            </a:pPr>
            <a:r>
              <a:rPr lang="en-US" altLang="ko-KR" dirty="0"/>
              <a:t>		this.name = name;</a:t>
            </a:r>
          </a:p>
          <a:p>
            <a:pPr marL="0" indent="0">
              <a:buNone/>
              <a:defRPr/>
            </a:pPr>
            <a:r>
              <a:rPr lang="en-US" altLang="ko-KR" dirty="0"/>
              <a:t>	}	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6888164" y="2492375"/>
            <a:ext cx="3214687" cy="1944688"/>
          </a:xfrm>
          <a:prstGeom prst="wedgeRectCallout">
            <a:avLst>
              <a:gd name="adj1" fmla="val -109418"/>
              <a:gd name="adj2" fmla="val -1176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메소드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getName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을 재정의하는데 접근 범위를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 축소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(reduce)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하였기 때문에 오류 발생</a:t>
            </a:r>
          </a:p>
        </p:txBody>
      </p:sp>
    </p:spTree>
    <p:extLst>
      <p:ext uri="{BB962C8B-B14F-4D97-AF65-F5344CB8AC3E}">
        <p14:creationId xmlns:p14="http://schemas.microsoft.com/office/powerpoint/2010/main" val="386458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  <a:p>
            <a:pPr lvl="1">
              <a:defRPr/>
            </a:pPr>
            <a:r>
              <a:rPr lang="ko-KR" altLang="en-US" dirty="0"/>
              <a:t>모든 클래스의 상위 클래스</a:t>
            </a:r>
            <a:r>
              <a:rPr lang="en-US" altLang="ko-KR" dirty="0"/>
              <a:t>, </a:t>
            </a:r>
            <a:r>
              <a:rPr lang="ko-KR" altLang="en-US" dirty="0"/>
              <a:t>즉 모든 클래스는 </a:t>
            </a:r>
            <a:r>
              <a:rPr lang="en-US" altLang="ko-KR" dirty="0"/>
              <a:t>Object </a:t>
            </a:r>
            <a:r>
              <a:rPr lang="ko-KR" altLang="en-US" dirty="0"/>
              <a:t>클래스로부터 파생된다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 err="1"/>
              <a:t>toString</a:t>
            </a:r>
            <a:r>
              <a:rPr lang="en-US" altLang="ko-KR" dirty="0"/>
              <a:t>() : </a:t>
            </a:r>
            <a:r>
              <a:rPr lang="ko-KR" altLang="en-US" dirty="0" err="1"/>
              <a:t>데이터형과</a:t>
            </a:r>
            <a:r>
              <a:rPr lang="ko-KR" altLang="en-US" dirty="0"/>
              <a:t> 객체의 해시 정보를 출력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&lt;package&gt;.&lt;</a:t>
            </a:r>
            <a:r>
              <a:rPr lang="en-US" altLang="ko-KR" dirty="0" err="1"/>
              <a:t>className</a:t>
            </a:r>
            <a:r>
              <a:rPr lang="en-US" altLang="ko-KR" dirty="0"/>
              <a:t>&gt;@&lt;</a:t>
            </a:r>
            <a:r>
              <a:rPr lang="en-US" altLang="ko-KR" dirty="0" err="1"/>
              <a:t>hashcodeUsingHex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>
              <a:defRPr/>
            </a:pPr>
            <a:r>
              <a:rPr lang="en-US" altLang="ko-KR" dirty="0"/>
              <a:t>equals() : </a:t>
            </a:r>
            <a:r>
              <a:rPr lang="ko-KR" altLang="en-US" dirty="0"/>
              <a:t>객체 참조변수의 비트 패턴이 같은 지만을 판별</a:t>
            </a:r>
          </a:p>
          <a:p>
            <a:pPr lvl="1">
              <a:defRPr/>
            </a:pPr>
            <a:r>
              <a:rPr lang="ko-KR" altLang="en-US" dirty="0"/>
              <a:t>상속받는 클래스에서 재정의 해서 사용함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66"/>
                </a:solidFill>
              </a:rPr>
              <a:t>String</a:t>
            </a:r>
            <a:r>
              <a:rPr lang="ko-KR" altLang="en-US" dirty="0">
                <a:solidFill>
                  <a:srgbClr val="FF0066"/>
                </a:solidFill>
              </a:rPr>
              <a:t>의 </a:t>
            </a:r>
            <a:r>
              <a:rPr lang="en-US" altLang="ko-KR" dirty="0">
                <a:solidFill>
                  <a:srgbClr val="FF0066"/>
                </a:solidFill>
              </a:rPr>
              <a:t>equals() : </a:t>
            </a:r>
            <a:r>
              <a:rPr lang="ko-KR" altLang="en-US" dirty="0">
                <a:solidFill>
                  <a:srgbClr val="FF0066"/>
                </a:solidFill>
              </a:rPr>
              <a:t>문자열의 내용이 같은 지를 비교하도록 재정의 하여 사용함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379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65871F-3C5D-4D9A-AE97-BB8B1109D5A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35843" name="Picture 2" descr="obj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4950" y="1052513"/>
            <a:ext cx="6642100" cy="5256212"/>
          </a:xfrm>
          <a:noFill/>
        </p:spPr>
      </p:pic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BA842-332E-42D7-8366-7E1EBA91298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3584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4" y="1371600"/>
            <a:ext cx="3532187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15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final</a:t>
            </a:r>
          </a:p>
          <a:p>
            <a:pPr lvl="1">
              <a:defRPr/>
            </a:pPr>
            <a:r>
              <a:rPr lang="en-US" altLang="ko-KR" dirty="0"/>
              <a:t>final </a:t>
            </a:r>
            <a:r>
              <a:rPr lang="ko-KR" altLang="en-US" dirty="0" err="1"/>
              <a:t>메소드는</a:t>
            </a:r>
            <a:r>
              <a:rPr lang="ko-KR" altLang="en-US" dirty="0"/>
              <a:t> 재정의가 불가함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재정의를 시도하는 경우 오류가 발생함</a:t>
            </a:r>
          </a:p>
          <a:p>
            <a:pPr lvl="1">
              <a:defRPr/>
            </a:pPr>
            <a:r>
              <a:rPr lang="en-US" altLang="ko-KR" dirty="0"/>
              <a:t>final </a:t>
            </a:r>
            <a:r>
              <a:rPr lang="ko-KR" altLang="en-US" dirty="0"/>
              <a:t>클래스의 모드 </a:t>
            </a:r>
            <a:r>
              <a:rPr lang="ko-KR" altLang="en-US" dirty="0" err="1"/>
              <a:t>메소드는</a:t>
            </a:r>
            <a:r>
              <a:rPr lang="ko-KR" altLang="en-US" dirty="0"/>
              <a:t> 묵시적으로 </a:t>
            </a:r>
            <a:r>
              <a:rPr lang="en-US" altLang="ko-KR" dirty="0"/>
              <a:t>final </a:t>
            </a:r>
            <a:r>
              <a:rPr lang="ko-KR" altLang="en-US" dirty="0" err="1"/>
              <a:t>메소드임</a:t>
            </a:r>
            <a:endParaRPr lang="ko-KR" altLang="en-US" dirty="0"/>
          </a:p>
          <a:p>
            <a:pPr lvl="2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FinalClass</a:t>
            </a:r>
            <a:r>
              <a:rPr lang="en-US" altLang="ko-KR" dirty="0"/>
              <a:t> extends String 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// Error :  cannot inherit from final </a:t>
            </a:r>
            <a:r>
              <a:rPr lang="en-US" altLang="ko-KR" dirty="0" err="1"/>
              <a:t>java.lang.String</a:t>
            </a:r>
            <a:endParaRPr lang="en-US" altLang="ko-KR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686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39F49-5694-4D01-8DAE-9B964373E29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프로그램을 구성하는 요소들이 다양하고</a:t>
            </a:r>
            <a:r>
              <a:rPr lang="en-US" altLang="ko-KR" dirty="0"/>
              <a:t> </a:t>
            </a:r>
            <a:r>
              <a:rPr lang="ko-KR" altLang="en-US" dirty="0"/>
              <a:t>복잡해지고 있다</a:t>
            </a:r>
            <a:r>
              <a:rPr lang="en-US" altLang="ko-KR" dirty="0"/>
              <a:t>. </a:t>
            </a:r>
            <a:r>
              <a:rPr lang="ko-KR" altLang="en-US" dirty="0"/>
              <a:t>따라서 생산성과 코드의 안정성</a:t>
            </a:r>
            <a:r>
              <a:rPr lang="en-US" altLang="ko-KR" dirty="0"/>
              <a:t>, </a:t>
            </a:r>
            <a:r>
              <a:rPr lang="ko-KR" altLang="en-US" dirty="0"/>
              <a:t>유지보수의 용이성은 매우 중요하다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기존에 작성된 프로그램을 활용할 수 있다면 빠르고 검증된 프로그램을 작성이 용이하다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생산성과 검증된 코드 작성을 제공하는 상속과 유지보수의 용이성을 제공하는 다형성에 대하여 학습하고</a:t>
            </a:r>
            <a:r>
              <a:rPr lang="en-US" altLang="ko-KR" dirty="0"/>
              <a:t>, </a:t>
            </a:r>
            <a:r>
              <a:rPr lang="ko-KR" altLang="en-US" dirty="0"/>
              <a:t>실제 개발에 활용한다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수퍼</a:t>
            </a: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서브 클래스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, </a:t>
            </a:r>
            <a:r>
              <a:rPr lang="ko-KR" altLang="en-US" dirty="0"/>
              <a:t>재정의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331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75605-E7F0-41B4-AB33-2AB6F3C2F85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6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static</a:t>
            </a:r>
          </a:p>
          <a:p>
            <a:pPr lvl="1">
              <a:defRPr/>
            </a:pPr>
            <a:r>
              <a:rPr lang="ko-KR" altLang="en-US" dirty="0"/>
              <a:t>클래스가 사용되는 시점에서 메모리에 적재되어 메소드 사용이 가능함</a:t>
            </a:r>
            <a:r>
              <a:rPr lang="en-US" altLang="ko-KR" dirty="0"/>
              <a:t>. </a:t>
            </a:r>
            <a:r>
              <a:rPr lang="ko-KR" altLang="en-US" dirty="0"/>
              <a:t>객체마다 존재하지 않고</a:t>
            </a:r>
            <a:r>
              <a:rPr lang="en-US" altLang="ko-KR" dirty="0"/>
              <a:t>, </a:t>
            </a:r>
            <a:r>
              <a:rPr lang="ko-KR" altLang="en-US" dirty="0"/>
              <a:t>클래스 단위로 존재함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static </a:t>
            </a:r>
            <a:r>
              <a:rPr lang="ko-KR" altLang="en-US" dirty="0"/>
              <a:t>메소드 내부에서는 </a:t>
            </a:r>
            <a:r>
              <a:rPr lang="en-US" altLang="ko-KR" dirty="0"/>
              <a:t>non-static </a:t>
            </a:r>
            <a:r>
              <a:rPr lang="ko-KR" altLang="en-US" dirty="0"/>
              <a:t>메소드와 필드를 참조할 수 없음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static </a:t>
            </a:r>
            <a:r>
              <a:rPr lang="ko-KR" altLang="en-US" dirty="0"/>
              <a:t>메소드 내부에서는 </a:t>
            </a:r>
            <a:r>
              <a:rPr lang="en-US" altLang="ko-KR" dirty="0"/>
              <a:t>this, super</a:t>
            </a:r>
            <a:r>
              <a:rPr lang="ko-KR" altLang="en-US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사용할 수 없음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5F51A-A19A-40BF-BBC1-6EAEEEA01F9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0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FinalTest.java</a:t>
            </a:r>
            <a:endParaRPr lang="ko-KR" altLang="en-US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F8209-71FE-4509-89D0-B987F6D004A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360363">
              <a:defRPr/>
            </a:pP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FinalClass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finalMethod</a:t>
            </a:r>
            <a:r>
              <a:rPr lang="en-US" altLang="ko-KR" dirty="0"/>
              <a:t>() {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finalMethod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nonFinalMethod</a:t>
            </a:r>
            <a:r>
              <a:rPr lang="en-US" altLang="ko-KR" dirty="0"/>
              <a:t>()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nonFinalMethod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SubFinalClass</a:t>
            </a:r>
            <a:r>
              <a:rPr lang="en-US" altLang="ko-KR" dirty="0"/>
              <a:t> extends </a:t>
            </a:r>
            <a:r>
              <a:rPr lang="en-US" altLang="ko-KR" dirty="0" err="1"/>
              <a:t>FinalClass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finalMethod</a:t>
            </a:r>
            <a:r>
              <a:rPr lang="en-US" altLang="ko-KR" dirty="0"/>
              <a:t>()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("cannot inherit from final method");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nonFinalMethod</a:t>
            </a:r>
            <a:r>
              <a:rPr lang="en-US" altLang="ko-KR" dirty="0"/>
              <a:t>()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("inherit from non final method");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설명선 2 8"/>
          <p:cNvSpPr/>
          <p:nvPr/>
        </p:nvSpPr>
        <p:spPr>
          <a:xfrm>
            <a:off x="6816726" y="1268413"/>
            <a:ext cx="2663825" cy="1223962"/>
          </a:xfrm>
          <a:prstGeom prst="borderCallout2">
            <a:avLst>
              <a:gd name="adj1" fmla="val 18750"/>
              <a:gd name="adj2" fmla="val -8333"/>
              <a:gd name="adj3" fmla="val -47970"/>
              <a:gd name="adj4" fmla="val -56921"/>
              <a:gd name="adj5" fmla="val -721"/>
              <a:gd name="adj6" fmla="val -150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final void </a:t>
            </a:r>
            <a:r>
              <a:rPr lang="en-US" altLang="ko-KR" dirty="0" err="1">
                <a:solidFill>
                  <a:srgbClr val="FF0000"/>
                </a:solidFill>
              </a:rPr>
              <a:t>finalMethod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인 경우 오류 발생함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2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3156-BE05-4D47-B2E3-E5B77883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BAD9DD-5D83-45E0-8D98-FA79614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716C9-64AD-4732-B63C-8D075CB1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FinalTest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SubFinalClass</a:t>
            </a:r>
            <a:r>
              <a:rPr lang="en-US" altLang="ko-KR" dirty="0"/>
              <a:t> </a:t>
            </a:r>
            <a:r>
              <a:rPr lang="en-US" altLang="ko-KR" dirty="0" err="1"/>
              <a:t>sfc</a:t>
            </a:r>
            <a:r>
              <a:rPr lang="en-US" altLang="ko-KR" dirty="0"/>
              <a:t> = new </a:t>
            </a:r>
            <a:r>
              <a:rPr lang="en-US" altLang="ko-KR" dirty="0" err="1"/>
              <a:t>SubFinalClass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sfc.nonFinalMethod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sfc.finalMethod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8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상속 관계가 있는 두 클래스에서 서브 클래스로부터 객체를 생성할 경우 </a:t>
            </a:r>
          </a:p>
          <a:p>
            <a:pPr lvl="1">
              <a:defRPr/>
            </a:pPr>
            <a:r>
              <a:rPr lang="ko-KR" altLang="en-US" dirty="0"/>
              <a:t>실행 순서</a:t>
            </a:r>
          </a:p>
          <a:p>
            <a:pPr lvl="2">
              <a:defRPr/>
            </a:pPr>
            <a:r>
              <a:rPr lang="ko-KR" alt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클래스 변수</a:t>
            </a:r>
            <a:r>
              <a:rPr lang="en-US" altLang="ko-KR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클래스 메소드 적재</a:t>
            </a:r>
          </a:p>
          <a:p>
            <a:pPr lvl="2">
              <a:defRPr/>
            </a:pPr>
            <a:r>
              <a:rPr lang="ko-KR" altLang="en-US" dirty="0" err="1">
                <a:solidFill>
                  <a:srgbClr val="FF0000"/>
                </a:solidFill>
              </a:rPr>
              <a:t>수퍼</a:t>
            </a:r>
            <a:r>
              <a:rPr lang="ko-KR" altLang="en-US" dirty="0">
                <a:solidFill>
                  <a:srgbClr val="FF0000"/>
                </a:solidFill>
              </a:rPr>
              <a:t> 클래스의 인스턴스 변수 초기화 실행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ko-KR" altLang="en-US" dirty="0" err="1">
                <a:solidFill>
                  <a:srgbClr val="FF0000"/>
                </a:solidFill>
              </a:rPr>
              <a:t>수퍼</a:t>
            </a:r>
            <a:r>
              <a:rPr lang="ko-KR" altLang="en-US" dirty="0">
                <a:solidFill>
                  <a:srgbClr val="FF0000"/>
                </a:solidFill>
              </a:rPr>
              <a:t> 클래스의 생성자 실행</a:t>
            </a:r>
          </a:p>
          <a:p>
            <a:pPr lvl="2">
              <a:defRPr/>
            </a:pPr>
            <a:r>
              <a:rPr lang="ko-KR" altLang="en-US" dirty="0"/>
              <a:t>서브 클래스의 인스턴스 변수 초기화 실행</a:t>
            </a:r>
          </a:p>
          <a:p>
            <a:pPr lvl="2">
              <a:defRPr/>
            </a:pPr>
            <a:r>
              <a:rPr lang="ko-KR" altLang="en-US" dirty="0"/>
              <a:t>서브 클래스의 생성자 실행</a:t>
            </a:r>
          </a:p>
          <a:p>
            <a:pPr lvl="1">
              <a:defRPr/>
            </a:pPr>
            <a:r>
              <a:rPr lang="ko-KR" altLang="en-US" dirty="0"/>
              <a:t>호출된 생성자의 첫 줄에는 상위 클래스가 있는 경우 상위 클래스의 </a:t>
            </a:r>
            <a:r>
              <a:rPr lang="ko-KR" altLang="en-US" dirty="0">
                <a:solidFill>
                  <a:srgbClr val="FF0000"/>
                </a:solidFill>
              </a:rPr>
              <a:t>디폴트 생성자 호출이 생략</a:t>
            </a:r>
            <a:r>
              <a:rPr lang="ko-KR" altLang="en-US" dirty="0"/>
              <a:t>되어 있는 것으로 처리함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상속과 생성자</a:t>
            </a:r>
          </a:p>
        </p:txBody>
      </p:sp>
      <p:sp>
        <p:nvSpPr>
          <p:cNvPr id="3994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DF3A3-55B5-4417-9B73-18870C91AFC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SuperConstructor.java</a:t>
            </a:r>
            <a:endParaRPr lang="ko-KR" altLang="en-US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FA867-0B12-4A7A-9B2E-9BDEAA821DF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360363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SuperConstructor</a:t>
            </a:r>
            <a:r>
              <a:rPr lang="en-US" altLang="ko-KR" dirty="0"/>
              <a:t> 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/*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public </a:t>
            </a:r>
            <a:r>
              <a:rPr lang="en-US" altLang="ko-KR" dirty="0" err="1"/>
              <a:t>SuperConstructor</a:t>
            </a:r>
            <a:r>
              <a:rPr lang="en-US" altLang="ko-KR" dirty="0"/>
              <a:t>() 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("Super Default Constructor");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*/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public </a:t>
            </a:r>
            <a:r>
              <a:rPr lang="en-US" altLang="ko-KR" dirty="0" err="1"/>
              <a:t>SuperConstructor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/>
              <a:t>) 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("Super Constructor" + 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}	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}</a:t>
            </a:r>
          </a:p>
          <a:p>
            <a:pPr marL="0" indent="0" defTabSz="360363">
              <a:buNone/>
              <a:defRPr/>
            </a:pPr>
            <a:endParaRPr lang="en-US" altLang="ko-KR" dirty="0"/>
          </a:p>
          <a:p>
            <a:pPr marL="0" indent="0" defTabSz="360363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SubConstructor</a:t>
            </a:r>
            <a:r>
              <a:rPr lang="en-US" altLang="ko-KR" dirty="0"/>
              <a:t> extends </a:t>
            </a:r>
            <a:r>
              <a:rPr lang="en-US" altLang="ko-KR" dirty="0" err="1"/>
              <a:t>SuperConstructor</a:t>
            </a:r>
            <a:r>
              <a:rPr lang="en-US" altLang="ko-KR" dirty="0"/>
              <a:t> 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public </a:t>
            </a:r>
            <a:r>
              <a:rPr lang="en-US" altLang="ko-KR" dirty="0" err="1"/>
              <a:t>SubConstructor</a:t>
            </a:r>
            <a:r>
              <a:rPr lang="en-US" altLang="ko-KR" dirty="0"/>
              <a:t>(String str) { 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// </a:t>
            </a:r>
            <a:r>
              <a:rPr lang="ko-KR" altLang="en-US" dirty="0" err="1"/>
              <a:t>수퍼</a:t>
            </a:r>
            <a:r>
              <a:rPr lang="ko-KR" altLang="en-US" dirty="0"/>
              <a:t> 클래스에 디폴트 생성자가 존재하지 않는 경우 오류가 발생함</a:t>
            </a:r>
            <a:r>
              <a:rPr lang="en-US" altLang="ko-KR" dirty="0"/>
              <a:t>. </a:t>
            </a:r>
            <a:r>
              <a:rPr lang="ko-KR" altLang="en-US" dirty="0"/>
              <a:t>주석을 지우면 정상적으로 동작함</a:t>
            </a:r>
            <a:endParaRPr lang="en-US" altLang="ko-KR" dirty="0"/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("Sub Constructor" + 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5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 err="1"/>
              <a:t>수퍼</a:t>
            </a:r>
            <a:r>
              <a:rPr lang="en-US" altLang="ko-KR" dirty="0"/>
              <a:t>, </a:t>
            </a:r>
            <a:r>
              <a:rPr lang="ko-KR" altLang="en-US" dirty="0"/>
              <a:t>서브 클래스 모두 생성자가 없는 경우</a:t>
            </a:r>
          </a:p>
          <a:p>
            <a:pPr lvl="2">
              <a:defRPr/>
            </a:pPr>
            <a:r>
              <a:rPr lang="ko-KR" altLang="en-US" dirty="0"/>
              <a:t>컴파일러가 디폴트 생성자를 </a:t>
            </a:r>
            <a:r>
              <a:rPr lang="ko-KR" altLang="en-US" dirty="0" err="1"/>
              <a:t>수퍼</a:t>
            </a:r>
            <a:r>
              <a:rPr lang="ko-KR" altLang="en-US" dirty="0"/>
              <a:t> 클래스와 서브 클래스에 삽입</a:t>
            </a:r>
          </a:p>
          <a:p>
            <a:pPr lvl="1">
              <a:defRPr/>
            </a:pPr>
            <a:r>
              <a:rPr lang="ko-KR" altLang="en-US" dirty="0"/>
              <a:t>생성자가 있는 경우</a:t>
            </a:r>
          </a:p>
          <a:p>
            <a:pPr lvl="2">
              <a:defRPr/>
            </a:pPr>
            <a:r>
              <a:rPr lang="ko-KR" altLang="en-US" dirty="0"/>
              <a:t>디폴트 생성자는 삽입되지 않기 때문에 </a:t>
            </a:r>
            <a:r>
              <a:rPr lang="ko-KR" altLang="en-US" dirty="0">
                <a:sym typeface="Wingdings" panose="05000000000000000000" pitchFamily="2" charset="2"/>
              </a:rPr>
              <a:t>명시적으로 디폴트 생성자를 삽입해야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en-US" altLang="ko-KR" dirty="0"/>
              <a:t>uper([</a:t>
            </a:r>
            <a:r>
              <a:rPr lang="en-US" altLang="ko-KR" dirty="0" err="1"/>
              <a:t>ArgumentList</a:t>
            </a:r>
            <a:r>
              <a:rPr lang="en-US" altLang="ko-KR" dirty="0"/>
              <a:t>]);</a:t>
            </a:r>
            <a:r>
              <a:rPr lang="ko-KR" altLang="en-US" dirty="0">
                <a:sym typeface="Wingdings" panose="05000000000000000000" pitchFamily="2" charset="2"/>
              </a:rPr>
              <a:t>를 삽입해서 다른 생성자를 호출해야 함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상위 클래스 생성자 호출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super([</a:t>
            </a:r>
            <a:r>
              <a:rPr lang="en-US" altLang="ko-KR" dirty="0" err="1"/>
              <a:t>ArgumentList</a:t>
            </a:r>
            <a:r>
              <a:rPr lang="en-US" altLang="ko-KR" dirty="0"/>
              <a:t>]);</a:t>
            </a:r>
          </a:p>
          <a:p>
            <a:pPr lvl="1">
              <a:defRPr/>
            </a:pPr>
            <a:r>
              <a:rPr lang="ko-KR" altLang="en-US" dirty="0"/>
              <a:t>클래스 내 다른 생성자 호출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this([</a:t>
            </a:r>
            <a:r>
              <a:rPr lang="en-US" altLang="ko-KR" dirty="0" err="1"/>
              <a:t>ArgumentList</a:t>
            </a:r>
            <a:r>
              <a:rPr lang="en-US" altLang="ko-KR" dirty="0"/>
              <a:t>]);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14C7E-3D3F-4961-9DCE-5F4FC7963E3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8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  <a:defRPr/>
            </a:pPr>
            <a:r>
              <a:rPr lang="ko-KR" altLang="en-US" dirty="0">
                <a:ea typeface="나눔고딕" panose="020D0604000000000000"/>
              </a:rPr>
              <a:t>생성자가 없는 경우 컴파일러가 </a:t>
            </a:r>
            <a:r>
              <a:rPr lang="ko-KR" altLang="en-US" dirty="0">
                <a:solidFill>
                  <a:srgbClr val="FF0066"/>
                </a:solidFill>
                <a:ea typeface="나눔고딕" panose="020D0604000000000000"/>
              </a:rPr>
              <a:t>디폴트 생성자를 추가</a:t>
            </a:r>
          </a:p>
          <a:p>
            <a:pPr lvl="2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ea typeface="나눔고딕" panose="020D0604000000000000"/>
              </a:rPr>
              <a:t>class </a:t>
            </a:r>
            <a:r>
              <a:rPr lang="en-US" altLang="ko-KR" sz="2000" dirty="0" err="1">
                <a:ea typeface="나눔고딕" panose="020D0604000000000000"/>
              </a:rPr>
              <a:t>NotInsertDefaultConstructor</a:t>
            </a:r>
            <a:endParaRPr lang="en-US" altLang="ko-KR" sz="2000" dirty="0">
              <a:ea typeface="나눔고딕" panose="020D0604000000000000"/>
            </a:endParaRPr>
          </a:p>
          <a:p>
            <a:pPr lvl="2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ea typeface="나눔고딕" panose="020D0604000000000000"/>
              </a:rPr>
              <a:t>{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ea typeface="나눔고딕" panose="020D0604000000000000"/>
              </a:rPr>
              <a:t>	</a:t>
            </a:r>
            <a:r>
              <a:rPr lang="en-US" altLang="ko-KR" dirty="0">
                <a:ea typeface="나눔고딕" panose="020D0604000000000000"/>
              </a:rPr>
              <a:t>String name = "Not Insert";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public String </a:t>
            </a:r>
            <a:r>
              <a:rPr lang="en-US" altLang="ko-KR" dirty="0" err="1">
                <a:ea typeface="나눔고딕" panose="020D0604000000000000"/>
              </a:rPr>
              <a:t>toString</a:t>
            </a:r>
            <a:r>
              <a:rPr lang="en-US" altLang="ko-KR" dirty="0">
                <a:ea typeface="나눔고딕" panose="020D0604000000000000"/>
              </a:rPr>
              <a:t>() { 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FF0066"/>
                </a:solidFill>
                <a:ea typeface="나눔고딕" panose="020D0604000000000000"/>
              </a:rPr>
              <a:t>		// Object</a:t>
            </a:r>
            <a:r>
              <a:rPr lang="ko-KR" altLang="en-US" dirty="0">
                <a:solidFill>
                  <a:srgbClr val="FF0066"/>
                </a:solidFill>
                <a:ea typeface="나눔고딕" panose="020D0604000000000000"/>
              </a:rPr>
              <a:t>의 </a:t>
            </a:r>
            <a:r>
              <a:rPr lang="en-US" altLang="ko-KR" dirty="0" err="1">
                <a:solidFill>
                  <a:srgbClr val="FF0066"/>
                </a:solidFill>
                <a:ea typeface="나눔고딕" panose="020D0604000000000000"/>
              </a:rPr>
              <a:t>toString</a:t>
            </a:r>
            <a:r>
              <a:rPr lang="en-US" altLang="ko-KR" dirty="0">
                <a:solidFill>
                  <a:srgbClr val="FF0066"/>
                </a:solidFill>
                <a:ea typeface="나눔고딕" panose="020D0604000000000000"/>
              </a:rPr>
              <a:t>()</a:t>
            </a:r>
            <a:r>
              <a:rPr lang="ko-KR" altLang="en-US" dirty="0">
                <a:solidFill>
                  <a:srgbClr val="FF0066"/>
                </a:solidFill>
                <a:ea typeface="나눔고딕" panose="020D0604000000000000"/>
              </a:rPr>
              <a:t>을 재정의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ea typeface="나눔고딕" panose="020D0604000000000000"/>
              </a:rPr>
              <a:t>		</a:t>
            </a:r>
            <a:r>
              <a:rPr lang="en-US" altLang="ko-KR" dirty="0">
                <a:ea typeface="나눔고딕" panose="020D0604000000000000"/>
              </a:rPr>
              <a:t>return name;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}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public static void main(String[] </a:t>
            </a:r>
            <a:r>
              <a:rPr lang="en-US" altLang="ko-KR" dirty="0" err="1">
                <a:ea typeface="나눔고딕" panose="020D0604000000000000"/>
              </a:rPr>
              <a:t>args</a:t>
            </a:r>
            <a:r>
              <a:rPr lang="en-US" altLang="ko-KR" dirty="0">
                <a:ea typeface="나눔고딕" panose="020D0604000000000000"/>
              </a:rPr>
              <a:t>) {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	</a:t>
            </a:r>
            <a:r>
              <a:rPr lang="en-US" altLang="ko-KR" dirty="0">
                <a:solidFill>
                  <a:srgbClr val="FF0000"/>
                </a:solidFill>
                <a:ea typeface="나눔고딕" panose="020D0604000000000000"/>
              </a:rPr>
              <a:t>// </a:t>
            </a:r>
            <a:r>
              <a:rPr lang="ko-KR" altLang="en-US" dirty="0">
                <a:solidFill>
                  <a:srgbClr val="FF0000"/>
                </a:solidFill>
                <a:ea typeface="나눔고딕" panose="020D0604000000000000"/>
              </a:rPr>
              <a:t>생성자가 없지만 오류 발생하지 않음</a:t>
            </a:r>
            <a:endParaRPr lang="en-US" altLang="ko-KR" dirty="0">
              <a:solidFill>
                <a:srgbClr val="FF0000"/>
              </a:solidFill>
              <a:ea typeface="나눔고딕" panose="020D0604000000000000"/>
            </a:endParaRP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	Object </a:t>
            </a:r>
            <a:r>
              <a:rPr lang="en-US" altLang="ko-KR" dirty="0" err="1">
                <a:ea typeface="나눔고딕" panose="020D0604000000000000"/>
              </a:rPr>
              <a:t>obj</a:t>
            </a:r>
            <a:r>
              <a:rPr lang="en-US" altLang="ko-KR" dirty="0">
                <a:ea typeface="나눔고딕" panose="020D0604000000000000"/>
              </a:rPr>
              <a:t> = new </a:t>
            </a:r>
            <a:r>
              <a:rPr lang="en-US" altLang="ko-KR" dirty="0" err="1">
                <a:ea typeface="나눔고딕" panose="020D0604000000000000"/>
              </a:rPr>
              <a:t>NotInsertDefaultConstructor</a:t>
            </a:r>
            <a:r>
              <a:rPr lang="en-US" altLang="ko-KR" dirty="0">
                <a:ea typeface="나눔고딕" panose="020D0604000000000000"/>
              </a:rPr>
              <a:t>();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	</a:t>
            </a:r>
            <a:r>
              <a:rPr lang="en-US" altLang="ko-KR" dirty="0" err="1">
                <a:ea typeface="나눔고딕" panose="020D0604000000000000"/>
              </a:rPr>
              <a:t>System.out.println</a:t>
            </a:r>
            <a:r>
              <a:rPr lang="en-US" altLang="ko-KR" dirty="0">
                <a:ea typeface="나눔고딕" panose="020D0604000000000000"/>
              </a:rPr>
              <a:t>(</a:t>
            </a:r>
            <a:r>
              <a:rPr lang="en-US" altLang="ko-KR" dirty="0" err="1">
                <a:ea typeface="나눔고딕" panose="020D0604000000000000"/>
              </a:rPr>
              <a:t>obj</a:t>
            </a:r>
            <a:r>
              <a:rPr lang="en-US" altLang="ko-KR" dirty="0">
                <a:ea typeface="나눔고딕" panose="020D0604000000000000"/>
              </a:rPr>
              <a:t>);</a:t>
            </a:r>
          </a:p>
          <a:p>
            <a:pPr lvl="3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ea typeface="나눔고딕" panose="020D0604000000000000"/>
              </a:rPr>
              <a:t>	}</a:t>
            </a:r>
          </a:p>
          <a:p>
            <a:pPr lvl="2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ea typeface="나눔고딕" panose="020D0604000000000000"/>
              </a:rPr>
              <a:t>}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40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111DA-90A3-4494-A272-D96330A6A24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9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ko-KR" altLang="en-US" dirty="0"/>
              <a:t>생성자가 있는 경우 컴파일러가 디폴트 생성자를 추가하지 않음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class </a:t>
            </a:r>
            <a:r>
              <a:rPr lang="en-US" altLang="ko-KR" sz="2100" dirty="0" err="1"/>
              <a:t>NotInsertDC</a:t>
            </a:r>
            <a:endParaRPr lang="en-US" altLang="ko-KR" sz="2100" dirty="0"/>
          </a:p>
          <a:p>
            <a:pPr marL="914400" lvl="2" indent="0">
              <a:buNone/>
              <a:defRPr/>
            </a:pPr>
            <a:r>
              <a:rPr lang="en-US" altLang="ko-KR" sz="2100" dirty="0"/>
              <a:t>{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String name = “Not Insert”;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public </a:t>
            </a:r>
            <a:r>
              <a:rPr lang="en-US" altLang="ko-KR" sz="2100" dirty="0" err="1"/>
              <a:t>NotInsertDC</a:t>
            </a:r>
            <a:r>
              <a:rPr lang="en-US" altLang="ko-KR" sz="2100" dirty="0"/>
              <a:t>(String </a:t>
            </a:r>
            <a:r>
              <a:rPr lang="en-US" altLang="ko-KR" sz="2100" dirty="0" err="1"/>
              <a:t>str</a:t>
            </a:r>
            <a:r>
              <a:rPr lang="en-US" altLang="ko-KR" sz="2100" dirty="0"/>
              <a:t>) {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	</a:t>
            </a:r>
            <a:r>
              <a:rPr lang="en-US" altLang="ko-KR" sz="2100" dirty="0" err="1"/>
              <a:t>System.out.println</a:t>
            </a:r>
            <a:r>
              <a:rPr lang="en-US" altLang="ko-KR" sz="2100" dirty="0"/>
              <a:t>(name);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	name = </a:t>
            </a:r>
            <a:r>
              <a:rPr lang="en-US" altLang="ko-KR" sz="2100" dirty="0" err="1"/>
              <a:t>str</a:t>
            </a:r>
            <a:r>
              <a:rPr lang="en-US" altLang="ko-KR" sz="2100" dirty="0"/>
              <a:t>;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}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public static void main(String[] </a:t>
            </a:r>
            <a:r>
              <a:rPr lang="en-US" altLang="ko-KR" sz="2100" dirty="0" err="1"/>
              <a:t>args</a:t>
            </a:r>
            <a:r>
              <a:rPr lang="en-US" altLang="ko-KR" sz="2100" dirty="0"/>
              <a:t>) {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	</a:t>
            </a:r>
            <a:r>
              <a:rPr lang="en-US" altLang="ko-KR" sz="2100" dirty="0">
                <a:solidFill>
                  <a:srgbClr val="FF0000"/>
                </a:solidFill>
              </a:rPr>
              <a:t>// </a:t>
            </a:r>
            <a:r>
              <a:rPr lang="ko-KR" altLang="en-US" sz="2100" dirty="0">
                <a:solidFill>
                  <a:srgbClr val="FF0000"/>
                </a:solidFill>
              </a:rPr>
              <a:t>생성자가 없어서 오류발생</a:t>
            </a:r>
          </a:p>
          <a:p>
            <a:pPr marL="914400" lvl="2" indent="0">
              <a:buNone/>
              <a:defRPr/>
            </a:pPr>
            <a:r>
              <a:rPr lang="ko-KR" altLang="en-US" sz="2100" dirty="0">
                <a:solidFill>
                  <a:srgbClr val="FF0000"/>
                </a:solidFill>
              </a:rPr>
              <a:t>		</a:t>
            </a:r>
            <a:r>
              <a:rPr lang="en-US" altLang="ko-KR" sz="2100" dirty="0">
                <a:solidFill>
                  <a:srgbClr val="FF0000"/>
                </a:solidFill>
              </a:rPr>
              <a:t>Object </a:t>
            </a:r>
            <a:r>
              <a:rPr lang="en-US" altLang="ko-KR" sz="2100" dirty="0" err="1">
                <a:solidFill>
                  <a:srgbClr val="FF0000"/>
                </a:solidFill>
              </a:rPr>
              <a:t>obj</a:t>
            </a:r>
            <a:r>
              <a:rPr lang="en-US" altLang="ko-KR" sz="2100" dirty="0">
                <a:solidFill>
                  <a:srgbClr val="FF0000"/>
                </a:solidFill>
              </a:rPr>
              <a:t> = new </a:t>
            </a:r>
            <a:r>
              <a:rPr lang="en-US" altLang="ko-KR" sz="2100" dirty="0" err="1">
                <a:solidFill>
                  <a:srgbClr val="FF0000"/>
                </a:solidFill>
              </a:rPr>
              <a:t>NotInsertDC</a:t>
            </a:r>
            <a:r>
              <a:rPr lang="en-US" altLang="ko-KR" sz="2100" dirty="0">
                <a:solidFill>
                  <a:srgbClr val="FF0000"/>
                </a:solidFill>
              </a:rPr>
              <a:t>(); 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          		</a:t>
            </a:r>
            <a:r>
              <a:rPr lang="en-US" altLang="ko-KR" sz="2100" dirty="0" err="1"/>
              <a:t>System.out.println</a:t>
            </a:r>
            <a:r>
              <a:rPr lang="en-US" altLang="ko-KR" sz="2100" dirty="0"/>
              <a:t>(</a:t>
            </a:r>
            <a:r>
              <a:rPr lang="en-US" altLang="ko-KR" sz="2100" dirty="0" err="1"/>
              <a:t>obj</a:t>
            </a:r>
            <a:r>
              <a:rPr lang="en-US" altLang="ko-KR" sz="2100" dirty="0"/>
              <a:t>);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	}</a:t>
            </a:r>
          </a:p>
          <a:p>
            <a:pPr marL="914400" lvl="2" indent="0">
              <a:buNone/>
              <a:defRPr/>
            </a:pPr>
            <a:r>
              <a:rPr lang="en-US" altLang="ko-KR" sz="2100" dirty="0"/>
              <a:t>}</a:t>
            </a:r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6F2CE-76C5-4430-BF55-923A4642B9C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6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생성자 관련 상속 관계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생성자가 정의된 경우 하위 클래스 생성자는 상위 클래스의 디폴트 생성자를 자동으로 호출함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생성자가 정의되지 않은 경우 하위 생성자 첫 줄에 호출하려는 상위 생성자와 같은 인자정보를 가진 </a:t>
            </a:r>
            <a:r>
              <a:rPr lang="en-US" altLang="ko-KR" dirty="0"/>
              <a:t>super(</a:t>
            </a:r>
            <a:r>
              <a:rPr lang="ko-KR" altLang="en-US" dirty="0"/>
              <a:t>매개변수</a:t>
            </a:r>
            <a:r>
              <a:rPr lang="en-US" altLang="ko-KR" dirty="0"/>
              <a:t>);</a:t>
            </a:r>
            <a:r>
              <a:rPr lang="ko-KR" altLang="en-US" dirty="0"/>
              <a:t>를 삽입해야 함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상위 클래스</a:t>
            </a:r>
            <a:r>
              <a:rPr lang="en-US" altLang="ko-KR" dirty="0"/>
              <a:t>, </a:t>
            </a:r>
            <a:r>
              <a:rPr lang="ko-KR" altLang="en-US" dirty="0"/>
              <a:t>하위 클래스 모두 생성자를 정의하지 않은 경우 오류 발생하지 않음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상위 클래스에 생성자가 존재하는 경우</a:t>
            </a:r>
            <a:r>
              <a:rPr lang="en-US" altLang="ko-KR" dirty="0"/>
              <a:t>, </a:t>
            </a:r>
            <a:r>
              <a:rPr lang="ko-KR" altLang="en-US" dirty="0"/>
              <a:t>하위 클래스에서는 명시적으로 호출해야 함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710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EBD46-B8DE-4564-AA65-574C01C735A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정의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객체의 종류에 따라 동일한 메시지</a:t>
            </a:r>
            <a:r>
              <a:rPr lang="en-US" altLang="ko-KR" dirty="0"/>
              <a:t>(</a:t>
            </a:r>
            <a:r>
              <a:rPr lang="ko-KR" altLang="en-US" dirty="0"/>
              <a:t>대상 객체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가 다른 연산을 수행하도록 하는 것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3">
              <a:lnSpc>
                <a:spcPct val="90000"/>
              </a:lnSpc>
              <a:defRPr/>
            </a:pPr>
            <a:r>
              <a:rPr lang="ko-KR" altLang="en-US" dirty="0"/>
              <a:t>에어컨</a:t>
            </a:r>
            <a:r>
              <a:rPr lang="en-US" altLang="ko-KR" dirty="0"/>
              <a:t>.</a:t>
            </a:r>
            <a:r>
              <a:rPr lang="ko-KR" altLang="en-US" dirty="0"/>
              <a:t>동작한다</a:t>
            </a:r>
            <a:r>
              <a:rPr lang="en-US" altLang="ko-KR" dirty="0"/>
              <a:t>() / </a:t>
            </a:r>
            <a:r>
              <a:rPr lang="ko-KR" altLang="en-US" dirty="0"/>
              <a:t>온풍기</a:t>
            </a:r>
            <a:r>
              <a:rPr lang="en-US" altLang="ko-KR" dirty="0"/>
              <a:t>.</a:t>
            </a:r>
            <a:r>
              <a:rPr lang="ko-KR" altLang="en-US" dirty="0"/>
              <a:t>동작한다</a:t>
            </a:r>
            <a:r>
              <a:rPr lang="en-US" altLang="ko-KR" dirty="0"/>
              <a:t>()</a:t>
            </a:r>
          </a:p>
          <a:p>
            <a:pPr lvl="3">
              <a:lnSpc>
                <a:spcPct val="90000"/>
              </a:lnSpc>
              <a:defRPr/>
            </a:pPr>
            <a:r>
              <a:rPr lang="ko-KR" altLang="en-US" dirty="0"/>
              <a:t>요금을 낸다</a:t>
            </a:r>
            <a:r>
              <a:rPr lang="en-US" altLang="ko-KR" dirty="0"/>
              <a:t>(</a:t>
            </a:r>
            <a:r>
              <a:rPr lang="ko-KR" altLang="en-US" dirty="0"/>
              <a:t>성인객체</a:t>
            </a:r>
            <a:r>
              <a:rPr lang="en-US" altLang="ko-KR" dirty="0"/>
              <a:t>) / </a:t>
            </a:r>
            <a:r>
              <a:rPr lang="ko-KR" altLang="en-US" dirty="0"/>
              <a:t>요금을 낸다</a:t>
            </a:r>
            <a:r>
              <a:rPr lang="en-US" altLang="ko-KR" dirty="0"/>
              <a:t>(</a:t>
            </a:r>
            <a:r>
              <a:rPr lang="ko-KR" altLang="en-US" dirty="0"/>
              <a:t>청소년객체</a:t>
            </a:r>
            <a:r>
              <a:rPr lang="en-US" altLang="ko-KR" dirty="0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0000"/>
                </a:solidFill>
              </a:rPr>
              <a:t>다형성이</a:t>
            </a:r>
            <a:r>
              <a:rPr lang="ko-KR" altLang="en-US" dirty="0">
                <a:solidFill>
                  <a:srgbClr val="FF0000"/>
                </a:solidFill>
              </a:rPr>
              <a:t> 있는 메시지는 컴파일 시가 아니라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실행 시에 구체적으로 호출되는 연산을 결정됨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장점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코드의 중복을 줄여주고</a:t>
            </a:r>
            <a:r>
              <a:rPr lang="en-US" altLang="ko-KR" dirty="0"/>
              <a:t>, </a:t>
            </a:r>
            <a:r>
              <a:rPr lang="ko-KR" altLang="en-US" dirty="0"/>
              <a:t>프로그램 변경을 최소화하면서 프로그램 확장 및 유지보수가 가능하도록 함</a:t>
            </a:r>
            <a:endParaRPr lang="en-US" altLang="ko-KR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</a:t>
            </a:r>
            <a:r>
              <a:rPr lang="en-US" altLang="ko-KR"/>
              <a:t>(polymorphism)</a:t>
            </a:r>
          </a:p>
        </p:txBody>
      </p:sp>
      <p:sp>
        <p:nvSpPr>
          <p:cNvPr id="491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4950E2-5B6B-4FDF-BE65-251D4ECD6AA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접근 </a:t>
            </a:r>
            <a:r>
              <a:rPr lang="ko-KR" altLang="en-US" dirty="0" err="1"/>
              <a:t>수정자</a:t>
            </a:r>
            <a:r>
              <a:rPr lang="en-US" altLang="ko-KR" dirty="0"/>
              <a:t>, super, this</a:t>
            </a:r>
          </a:p>
          <a:p>
            <a:pPr>
              <a:defRPr/>
            </a:pPr>
            <a:r>
              <a:rPr lang="ko-KR" altLang="en-US" dirty="0"/>
              <a:t>재정의</a:t>
            </a:r>
            <a:r>
              <a:rPr lang="en-US" altLang="ko-KR" dirty="0"/>
              <a:t>(overriding)</a:t>
            </a:r>
            <a:r>
              <a:rPr lang="ko-KR" altLang="en-US" dirty="0"/>
              <a:t>와 중첩에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final, static, </a:t>
            </a:r>
            <a:r>
              <a:rPr lang="ko-KR" altLang="en-US" dirty="0"/>
              <a:t>생성자</a:t>
            </a:r>
            <a:r>
              <a:rPr lang="en-US" altLang="ko-KR" dirty="0"/>
              <a:t>, super(), this()</a:t>
            </a:r>
          </a:p>
          <a:p>
            <a:pPr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클래스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ko-KR" altLang="en-US" dirty="0"/>
              <a:t>다운캐스팅</a:t>
            </a:r>
            <a:r>
              <a:rPr lang="en-US" altLang="ko-KR" dirty="0"/>
              <a:t>, </a:t>
            </a:r>
            <a:r>
              <a:rPr lang="ko-KR" altLang="en-US" dirty="0" err="1"/>
              <a:t>업캐스팅</a:t>
            </a:r>
            <a:endParaRPr lang="en-US" altLang="ko-KR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내용</a:t>
            </a:r>
          </a:p>
        </p:txBody>
      </p:sp>
      <p:sp>
        <p:nvSpPr>
          <p:cNvPr id="143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699F2-A720-43C8-9BF9-9B2FEB81C0F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ko-KR" altLang="en-US" sz="2400" dirty="0"/>
              <a:t>컴파일 할 때는 참조 변수의 유형을 확인하지만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자바가상기계가 객체의 메소드를 호출할 때는 </a:t>
            </a:r>
            <a:r>
              <a:rPr lang="ko-KR" altLang="en-US" sz="2400" dirty="0">
                <a:solidFill>
                  <a:srgbClr val="FF0066"/>
                </a:solidFill>
              </a:rPr>
              <a:t>참조 변수가</a:t>
            </a:r>
            <a:r>
              <a:rPr lang="en-US" altLang="ko-KR" sz="2400" dirty="0">
                <a:solidFill>
                  <a:srgbClr val="FF0066"/>
                </a:solidFill>
              </a:rPr>
              <a:t> </a:t>
            </a:r>
            <a:r>
              <a:rPr lang="ko-KR" altLang="en-US" sz="2400" dirty="0">
                <a:solidFill>
                  <a:srgbClr val="FF0066"/>
                </a:solidFill>
              </a:rPr>
              <a:t>실제 참조하는 객체의 유형을 고려함</a:t>
            </a:r>
            <a:r>
              <a:rPr lang="en-US" altLang="ko-KR" sz="2400" dirty="0">
                <a:solidFill>
                  <a:srgbClr val="FF0066"/>
                </a:solidFill>
              </a:rPr>
              <a:t>(</a:t>
            </a:r>
            <a:r>
              <a:rPr lang="ko-KR" altLang="en-US" sz="2400" dirty="0">
                <a:solidFill>
                  <a:srgbClr val="FF0066"/>
                </a:solidFill>
              </a:rPr>
              <a:t>동적 바인딩</a:t>
            </a:r>
            <a:r>
              <a:rPr lang="en-US" altLang="ko-KR" sz="2400" dirty="0">
                <a:solidFill>
                  <a:srgbClr val="FF0066"/>
                </a:solidFill>
              </a:rPr>
              <a:t>, dynamic binding)</a:t>
            </a:r>
            <a:endParaRPr lang="ko-KR" altLang="en-US" sz="2000" dirty="0">
              <a:solidFill>
                <a:srgbClr val="FF0066"/>
              </a:solidFill>
            </a:endParaRP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ConsiderTypeOfRef</a:t>
            </a:r>
            <a:endParaRPr lang="en-US" altLang="en-US" sz="1800" dirty="0"/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{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String name = "Considering the type of Object Reference";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printString</a:t>
            </a:r>
            <a:r>
              <a:rPr lang="en-US" altLang="en-US" sz="1800" dirty="0"/>
              <a:t>() { 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	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(name);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}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public static void main(String[]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 {</a:t>
            </a:r>
            <a:br>
              <a:rPr lang="en-US" altLang="ko-KR" sz="1800" dirty="0"/>
            </a:br>
            <a:r>
              <a:rPr lang="en-US" altLang="en-US" sz="1800" dirty="0"/>
              <a:t>	Object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 = new </a:t>
            </a:r>
            <a:r>
              <a:rPr lang="en-US" altLang="en-US" sz="1800" dirty="0" err="1"/>
              <a:t>ConsiderTypeOfRef</a:t>
            </a:r>
            <a:r>
              <a:rPr lang="en-US" altLang="en-US" sz="1800" dirty="0"/>
              <a:t>();</a:t>
            </a:r>
            <a:r>
              <a:rPr lang="en-US" altLang="ko-KR" sz="1800" dirty="0"/>
              <a:t> 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	</a:t>
            </a:r>
            <a:r>
              <a:rPr lang="en-US" altLang="en-US" sz="1800" dirty="0" err="1"/>
              <a:t>ConsiderTypeOfRef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ctr</a:t>
            </a:r>
            <a:r>
              <a:rPr lang="en-US" altLang="en-US" sz="1800" dirty="0"/>
              <a:t> = new </a:t>
            </a:r>
            <a:r>
              <a:rPr lang="en-US" altLang="en-US" sz="1800" dirty="0" err="1"/>
              <a:t>ConsiderTypeOfRef</a:t>
            </a:r>
            <a:r>
              <a:rPr lang="en-US" altLang="en-US" sz="1800" dirty="0"/>
              <a:t>();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	</a:t>
            </a:r>
            <a:r>
              <a:rPr lang="en-US" altLang="en-US" sz="1800" dirty="0" err="1"/>
              <a:t>obj.printString</a:t>
            </a:r>
            <a:r>
              <a:rPr lang="en-US" altLang="en-US" sz="1800" dirty="0"/>
              <a:t>();</a:t>
            </a:r>
            <a:r>
              <a:rPr lang="en-US" altLang="ko-KR" sz="1800" dirty="0"/>
              <a:t> 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		// ((</a:t>
            </a:r>
            <a:r>
              <a:rPr lang="en-US" altLang="en-US" sz="1800" dirty="0" err="1"/>
              <a:t>ConsiderTypeOfRef</a:t>
            </a:r>
            <a:r>
              <a:rPr lang="en-US" altLang="en-US" sz="1800" dirty="0"/>
              <a:t>)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).</a:t>
            </a:r>
            <a:r>
              <a:rPr lang="en-US" altLang="en-US" sz="1800" dirty="0" err="1"/>
              <a:t>printString</a:t>
            </a:r>
            <a:r>
              <a:rPr lang="en-US" altLang="en-US" sz="1800" dirty="0"/>
              <a:t>()</a:t>
            </a:r>
            <a:endParaRPr lang="en-US" altLang="en-US" sz="1800" dirty="0">
              <a:solidFill>
                <a:srgbClr val="FF0066"/>
              </a:solidFill>
            </a:endParaRP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	</a:t>
            </a:r>
            <a:r>
              <a:rPr lang="en-US" altLang="en-US" sz="1800" dirty="0" err="1"/>
              <a:t>ctr.printString</a:t>
            </a:r>
            <a:r>
              <a:rPr lang="en-US" altLang="en-US" sz="1800" dirty="0"/>
              <a:t>();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	}</a:t>
            </a:r>
          </a:p>
          <a:p>
            <a:pPr lvl="2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/>
              <a:t>}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7726364" y="3141664"/>
            <a:ext cx="2663825" cy="503237"/>
          </a:xfrm>
          <a:prstGeom prst="wedgeRoundRectCallout">
            <a:avLst>
              <a:gd name="adj1" fmla="val -52662"/>
              <a:gd name="adj2" fmla="val 8381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Upcasting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7104064" y="5084763"/>
            <a:ext cx="2663825" cy="1223962"/>
          </a:xfrm>
          <a:prstGeom prst="wedgeRoundRectCallout">
            <a:avLst>
              <a:gd name="adj1" fmla="val -108713"/>
              <a:gd name="adj2" fmla="val -87074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오류발생 </a:t>
            </a:r>
            <a:r>
              <a:rPr lang="en-US" altLang="ko-KR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Object </a:t>
            </a:r>
            <a:r>
              <a:rPr lang="ko-KR" altLang="en-US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클래스에는 </a:t>
            </a:r>
            <a:r>
              <a:rPr lang="en-US" altLang="ko-KR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printString()</a:t>
            </a:r>
            <a:r>
              <a:rPr lang="ko-KR" altLang="en-US" sz="1800" b="1">
                <a:solidFill>
                  <a:srgbClr val="FF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메소드가 없음</a:t>
            </a:r>
          </a:p>
        </p:txBody>
      </p:sp>
      <p:sp>
        <p:nvSpPr>
          <p:cNvPr id="5120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F5800E-D2A2-4BB8-BCBC-C3BCB6BAF00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객체참조형</a:t>
            </a:r>
            <a:r>
              <a:rPr lang="en-US" altLang="ko-KR" dirty="0"/>
              <a:t>)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업캐스팅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메소드 감추기</a:t>
            </a:r>
            <a:r>
              <a:rPr lang="en-US" altLang="ko-KR" dirty="0"/>
              <a:t> </a:t>
            </a:r>
            <a:r>
              <a:rPr lang="ko-KR" altLang="en-US" dirty="0"/>
              <a:t>또는 기능 감추기</a:t>
            </a:r>
            <a:r>
              <a:rPr lang="en-US" altLang="ko-KR" dirty="0"/>
              <a:t>(invisible)</a:t>
            </a:r>
          </a:p>
          <a:p>
            <a:pPr lvl="2">
              <a:defRPr/>
            </a:pPr>
            <a:r>
              <a:rPr lang="ko-KR" altLang="en-US" dirty="0"/>
              <a:t>서브 클래스 형 객체를 </a:t>
            </a:r>
            <a:r>
              <a:rPr lang="ko-KR" altLang="en-US" dirty="0" err="1"/>
              <a:t>수퍼</a:t>
            </a:r>
            <a:r>
              <a:rPr lang="ko-KR" altLang="en-US" dirty="0"/>
              <a:t> 클래스 형으로 변환</a:t>
            </a:r>
          </a:p>
          <a:p>
            <a:pPr lvl="3">
              <a:defRPr/>
            </a:pPr>
            <a:r>
              <a:rPr lang="ko-KR" altLang="en-US" dirty="0"/>
              <a:t>서브 클래스의 멤버 변수와 메소드 중 </a:t>
            </a:r>
            <a:r>
              <a:rPr lang="ko-KR" altLang="en-US" dirty="0" err="1"/>
              <a:t>수퍼</a:t>
            </a:r>
            <a:r>
              <a:rPr lang="ko-KR" altLang="en-US" dirty="0"/>
              <a:t> 클래스에 구현된 부분만 사용이 가능하도록 제한함</a:t>
            </a:r>
          </a:p>
          <a:p>
            <a:pPr lvl="3">
              <a:defRPr/>
            </a:pPr>
            <a:r>
              <a:rPr lang="en-US" altLang="ko-KR" dirty="0"/>
              <a:t>Object </a:t>
            </a:r>
            <a:r>
              <a:rPr lang="en-US" altLang="ko-KR" dirty="0" err="1"/>
              <a:t>obj</a:t>
            </a:r>
            <a:r>
              <a:rPr lang="en-US" altLang="ko-KR" dirty="0"/>
              <a:t> = new </a:t>
            </a:r>
            <a:r>
              <a:rPr lang="en-US" altLang="ko-KR" dirty="0" err="1"/>
              <a:t>StringBuffer</a:t>
            </a:r>
            <a:r>
              <a:rPr lang="en-US" altLang="ko-KR" dirty="0"/>
              <a:t>(“</a:t>
            </a:r>
            <a:r>
              <a:rPr lang="en-US" altLang="ko-KR" dirty="0" err="1"/>
              <a:t>UpCasting</a:t>
            </a:r>
            <a:r>
              <a:rPr lang="en-US" altLang="ko-KR" dirty="0"/>
              <a:t>”);</a:t>
            </a:r>
          </a:p>
          <a:p>
            <a:pPr lvl="4">
              <a:defRPr/>
            </a:pPr>
            <a:r>
              <a:rPr lang="en-US" altLang="ko-KR" dirty="0" err="1"/>
              <a:t>obj</a:t>
            </a:r>
            <a:r>
              <a:rPr lang="ko-KR" altLang="en-US" dirty="0"/>
              <a:t>는 다운캐스팅이 </a:t>
            </a:r>
            <a:r>
              <a:rPr lang="ko-KR" altLang="en-US" dirty="0" err="1"/>
              <a:t>되기전까지</a:t>
            </a:r>
            <a:r>
              <a:rPr lang="ko-KR" altLang="en-US" dirty="0"/>
              <a:t> </a:t>
            </a:r>
            <a:r>
              <a:rPr lang="en-US" altLang="ko-KR" dirty="0"/>
              <a:t>Object </a:t>
            </a:r>
            <a:r>
              <a:rPr lang="ko-KR" altLang="en-US" dirty="0"/>
              <a:t>클래스에 구현된 부문만 사용이 가능하다</a:t>
            </a:r>
            <a:r>
              <a:rPr lang="en-US" altLang="ko-KR" dirty="0"/>
              <a:t>. </a:t>
            </a:r>
          </a:p>
          <a:p>
            <a:pPr lvl="4">
              <a:defRPr/>
            </a:pPr>
            <a:r>
              <a:rPr lang="en-US" altLang="ko-KR" dirty="0" err="1"/>
              <a:t>obj.length</a:t>
            </a:r>
            <a:r>
              <a:rPr lang="en-US" altLang="ko-KR" dirty="0"/>
              <a:t>()</a:t>
            </a:r>
            <a:r>
              <a:rPr lang="ko-KR" altLang="en-US" dirty="0"/>
              <a:t>를 호출하는 경우 오류가 발생함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497A0-2923-4F1B-8AC0-E9E61F162A6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20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다운캐스팅 </a:t>
            </a:r>
            <a:r>
              <a:rPr lang="en-US" altLang="ko-KR" dirty="0"/>
              <a:t>(</a:t>
            </a:r>
            <a:r>
              <a:rPr lang="ko-KR" altLang="en-US" dirty="0"/>
              <a:t>명시적인 </a:t>
            </a:r>
            <a:r>
              <a:rPr lang="ko-KR" altLang="en-US" dirty="0" err="1"/>
              <a:t>형변환이</a:t>
            </a:r>
            <a:r>
              <a:rPr lang="ko-KR" altLang="en-US" dirty="0"/>
              <a:t> 필수적으로 필요함</a:t>
            </a:r>
            <a:r>
              <a:rPr lang="en-US" altLang="ko-KR" dirty="0"/>
              <a:t>)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/>
              <a:t>업캐스팅된</a:t>
            </a:r>
            <a:r>
              <a:rPr lang="ko-KR" altLang="en-US" dirty="0"/>
              <a:t> 상위 클래스 형의 객체를 상속관계가 있는 하위 클래스 형으로 변환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(String) </a:t>
            </a:r>
            <a:r>
              <a:rPr lang="en-US" altLang="ko-KR" dirty="0" err="1"/>
              <a:t>obj</a:t>
            </a:r>
            <a:r>
              <a:rPr lang="en-US" altLang="ko-KR" dirty="0"/>
              <a:t>;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 err="1"/>
              <a:t>obj</a:t>
            </a:r>
            <a:r>
              <a:rPr lang="ko-KR" altLang="en-US" dirty="0"/>
              <a:t>가 참조하는 객체는 본래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업캐스팅한</a:t>
            </a:r>
            <a:r>
              <a:rPr lang="ko-KR" altLang="en-US" dirty="0"/>
              <a:t> 객체라면 </a:t>
            </a:r>
            <a:r>
              <a:rPr lang="en-US" altLang="ko-KR" dirty="0"/>
              <a:t>String </a:t>
            </a:r>
            <a:r>
              <a:rPr lang="ko-KR" altLang="en-US" dirty="0"/>
              <a:t>클래스로 </a:t>
            </a:r>
            <a:r>
              <a:rPr lang="ko-KR" altLang="en-US" dirty="0" err="1"/>
              <a:t>형변환을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연산자를 이용하여 참조하는 객체의 유형 확인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if(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en-US" altLang="ko-KR" dirty="0" err="1"/>
              <a:t>StringBuffer</a:t>
            </a:r>
            <a:r>
              <a:rPr lang="en-US" altLang="ko-KR" dirty="0"/>
              <a:t>) : </a:t>
            </a:r>
            <a:r>
              <a:rPr lang="en-US" altLang="ko-KR" dirty="0" err="1"/>
              <a:t>ture</a:t>
            </a:r>
            <a:r>
              <a:rPr lang="ko-KR" altLang="en-US" dirty="0"/>
              <a:t>를 반환함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if(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String) : false</a:t>
            </a:r>
            <a:r>
              <a:rPr lang="ko-KR" altLang="en-US" dirty="0"/>
              <a:t>를 반환함</a:t>
            </a:r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42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D760D-15A6-4C93-B90B-78D4A98232B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6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java.lang.StringBuffer</a:t>
            </a:r>
            <a:r>
              <a:rPr lang="ko-KR" altLang="en-US" dirty="0"/>
              <a:t>는 </a:t>
            </a:r>
            <a:r>
              <a:rPr lang="en-US" altLang="ko-KR" dirty="0" err="1"/>
              <a:t>java.lang.Object</a:t>
            </a:r>
            <a:r>
              <a:rPr lang="ko-KR" altLang="en-US" dirty="0"/>
              <a:t>의 하위 클래스이지만  </a:t>
            </a:r>
            <a:r>
              <a:rPr lang="en-US" altLang="ko-KR" dirty="0" err="1"/>
              <a:t>java.lang.String</a:t>
            </a:r>
            <a:r>
              <a:rPr lang="ko-KR" altLang="en-US" dirty="0"/>
              <a:t>과는 상속 관계가 없다</a:t>
            </a:r>
            <a:r>
              <a:rPr lang="en-US" altLang="ko-KR" dirty="0"/>
              <a:t>.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Object </a:t>
            </a:r>
            <a:r>
              <a:rPr lang="en-US" altLang="ko-KR" dirty="0" err="1"/>
              <a:t>obj</a:t>
            </a:r>
            <a:r>
              <a:rPr lang="en-US" altLang="ko-KR" dirty="0"/>
              <a:t> = new </a:t>
            </a:r>
            <a:r>
              <a:rPr lang="en-US" altLang="ko-KR" dirty="0" err="1"/>
              <a:t>StringBuffer</a:t>
            </a:r>
            <a:r>
              <a:rPr lang="en-US" altLang="ko-KR" dirty="0"/>
              <a:t>("</a:t>
            </a:r>
            <a:r>
              <a:rPr lang="en-US" altLang="ko-KR" dirty="0" err="1"/>
              <a:t>egyou</a:t>
            </a:r>
            <a:r>
              <a:rPr lang="en-US" altLang="ko-KR" dirty="0"/>
              <a:t>"); // </a:t>
            </a:r>
            <a:r>
              <a:rPr lang="ko-KR" altLang="en-US" dirty="0" err="1"/>
              <a:t>업캐스팅</a:t>
            </a:r>
            <a:endParaRPr lang="ko-KR" altLang="en-US" dirty="0"/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sb</a:t>
            </a:r>
            <a:r>
              <a:rPr lang="en-US" altLang="ko-KR" dirty="0"/>
              <a:t> = new </a:t>
            </a:r>
            <a:r>
              <a:rPr lang="en-US" altLang="ko-KR" dirty="0" err="1"/>
              <a:t>StringBuffer</a:t>
            </a:r>
            <a:r>
              <a:rPr lang="en-US" altLang="ko-KR" dirty="0"/>
              <a:t>("</a:t>
            </a:r>
            <a:r>
              <a:rPr lang="en-US" altLang="ko-KR" dirty="0" err="1"/>
              <a:t>egyou</a:t>
            </a:r>
            <a:r>
              <a:rPr lang="en-US" altLang="ko-KR" dirty="0"/>
              <a:t>");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obj.toString</a:t>
            </a:r>
            <a:r>
              <a:rPr lang="en-US" altLang="ko-KR" dirty="0"/>
              <a:t>());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sb.toString</a:t>
            </a:r>
            <a:r>
              <a:rPr lang="en-US" altLang="ko-KR" dirty="0"/>
              <a:t>());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obj.length</a:t>
            </a:r>
            <a:r>
              <a:rPr lang="en-US" altLang="ko-KR" dirty="0">
                <a:solidFill>
                  <a:srgbClr val="FF0000"/>
                </a:solidFill>
              </a:rPr>
              <a:t>()); // </a:t>
            </a:r>
            <a:r>
              <a:rPr lang="ko-KR" altLang="en-US" dirty="0">
                <a:solidFill>
                  <a:srgbClr val="FF0000"/>
                </a:solidFill>
              </a:rPr>
              <a:t>컴파일 시 오류 발생함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sb.length</a:t>
            </a:r>
            <a:r>
              <a:rPr lang="en-US" altLang="ko-KR" dirty="0"/>
              <a:t>());</a:t>
            </a:r>
          </a:p>
          <a:p>
            <a:pPr lvl="2">
              <a:lnSpc>
                <a:spcPct val="120000"/>
              </a:lnSpc>
              <a:defRPr/>
            </a:pP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Object </a:t>
            </a:r>
            <a:r>
              <a:rPr lang="ko-KR" altLang="en-US" dirty="0"/>
              <a:t>클래스에는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메서드는</a:t>
            </a:r>
            <a:r>
              <a:rPr lang="ko-KR" altLang="en-US" dirty="0"/>
              <a:t> 구현되어 있지만</a:t>
            </a:r>
            <a:r>
              <a:rPr lang="en-US" altLang="ko-KR" dirty="0"/>
              <a:t>, length() </a:t>
            </a:r>
            <a:r>
              <a:rPr lang="ko-KR" altLang="en-US" dirty="0" err="1"/>
              <a:t>메서드가</a:t>
            </a:r>
            <a:r>
              <a:rPr lang="ko-KR" altLang="en-US" dirty="0"/>
              <a:t> 구현되어 있지 않기 때문에 오류가 발생함</a:t>
            </a:r>
          </a:p>
          <a:p>
            <a:pPr marL="1371600" lvl="3" indent="0">
              <a:lnSpc>
                <a:spcPct val="120000"/>
              </a:lnSpc>
              <a:buNone/>
              <a:defRPr/>
            </a:pPr>
            <a:r>
              <a:rPr lang="en-US" altLang="ko-KR" dirty="0"/>
              <a:t>cannot find symbol</a:t>
            </a:r>
          </a:p>
          <a:p>
            <a:pPr marL="1371600" lvl="3" indent="0">
              <a:lnSpc>
                <a:spcPct val="120000"/>
              </a:lnSpc>
              <a:buNone/>
              <a:defRPr/>
            </a:pPr>
            <a:r>
              <a:rPr lang="en-US" altLang="ko-KR" dirty="0"/>
              <a:t>symbol : method length()</a:t>
            </a:r>
            <a:endParaRPr lang="ko-KR" altLang="en-US" dirty="0"/>
          </a:p>
        </p:txBody>
      </p:sp>
      <p:sp>
        <p:nvSpPr>
          <p:cNvPr id="552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AF748-C23A-41B4-A9CD-3E9E504A787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((</a:t>
            </a:r>
            <a:r>
              <a:rPr lang="en-US" altLang="ko-KR" dirty="0" err="1"/>
              <a:t>StringBuffer</a:t>
            </a:r>
            <a:r>
              <a:rPr lang="en-US" altLang="ko-KR" dirty="0"/>
              <a:t>) </a:t>
            </a:r>
            <a:r>
              <a:rPr lang="en-US" altLang="ko-KR" dirty="0" err="1"/>
              <a:t>obj</a:t>
            </a:r>
            <a:r>
              <a:rPr lang="en-US" altLang="ko-KR" dirty="0"/>
              <a:t>).length()</a:t>
            </a:r>
            <a:r>
              <a:rPr lang="ko-KR" altLang="en-US" dirty="0"/>
              <a:t>로 코드를 수정하면</a:t>
            </a:r>
            <a:r>
              <a:rPr lang="en-US" altLang="ko-KR" dirty="0"/>
              <a:t>, </a:t>
            </a:r>
            <a:r>
              <a:rPr lang="en-US" altLang="ko-KR" dirty="0" err="1"/>
              <a:t>obj</a:t>
            </a:r>
            <a:r>
              <a:rPr lang="ko-KR" altLang="en-US" dirty="0"/>
              <a:t>가 참조하는 객체는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형으로 다운캐스팅 된다</a:t>
            </a:r>
            <a:r>
              <a:rPr lang="en-US" altLang="ko-KR" dirty="0"/>
              <a:t>. </a:t>
            </a:r>
          </a:p>
          <a:p>
            <a:pPr lvl="3" eaLnBrk="1" hangingPunct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 err="1"/>
              <a:t>obj</a:t>
            </a:r>
            <a:r>
              <a:rPr lang="ko-KR" altLang="en-US" dirty="0"/>
              <a:t>가 원래 참조하던 객체가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형이였고</a:t>
            </a:r>
            <a:r>
              <a:rPr lang="en-US" altLang="ko-KR" dirty="0"/>
              <a:t>, Object </a:t>
            </a:r>
            <a:r>
              <a:rPr lang="ko-KR" altLang="en-US" dirty="0"/>
              <a:t>클래스 형으로 </a:t>
            </a:r>
            <a:r>
              <a:rPr lang="ko-KR" altLang="en-US" dirty="0" err="1"/>
              <a:t>업캐스트된</a:t>
            </a:r>
            <a:r>
              <a:rPr lang="ko-KR" altLang="en-US" dirty="0"/>
              <a:t> 객체이므로 오류가 발생하지 않는다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ko-KR" dirty="0"/>
              <a:t>((String) </a:t>
            </a:r>
            <a:r>
              <a:rPr lang="en-US" altLang="ko-KR" dirty="0" err="1"/>
              <a:t>obj</a:t>
            </a:r>
            <a:r>
              <a:rPr lang="en-US" altLang="ko-KR" dirty="0"/>
              <a:t>).length()</a:t>
            </a:r>
            <a:r>
              <a:rPr lang="ko-KR" altLang="en-US" dirty="0"/>
              <a:t>로 코드를 수정하면</a:t>
            </a:r>
            <a:r>
              <a:rPr lang="en-US" altLang="ko-KR" dirty="0"/>
              <a:t>, </a:t>
            </a:r>
            <a:r>
              <a:rPr lang="en-US" altLang="ko-KR" dirty="0" err="1"/>
              <a:t>obj</a:t>
            </a:r>
            <a:r>
              <a:rPr lang="ko-KR" altLang="en-US" dirty="0"/>
              <a:t>가 참조하는 객체는 </a:t>
            </a:r>
            <a:r>
              <a:rPr lang="en-US" altLang="ko-KR" dirty="0"/>
              <a:t>String </a:t>
            </a:r>
            <a:r>
              <a:rPr lang="ko-KR" altLang="en-US" dirty="0"/>
              <a:t>클래스 형으로 다운캐스팅 되어야 하지만</a:t>
            </a:r>
            <a:r>
              <a:rPr lang="en-US" altLang="ko-KR" dirty="0"/>
              <a:t>, </a:t>
            </a:r>
            <a:r>
              <a:rPr lang="en-US" altLang="ko-KR" dirty="0" err="1"/>
              <a:t>obj</a:t>
            </a:r>
            <a:r>
              <a:rPr lang="ko-KR" altLang="en-US" dirty="0"/>
              <a:t>가 참조하는 객체는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 err="1"/>
              <a:t>클래스형이</a:t>
            </a:r>
            <a:r>
              <a:rPr lang="ko-KR" altLang="en-US" dirty="0"/>
              <a:t> </a:t>
            </a:r>
            <a:r>
              <a:rPr lang="ko-KR" altLang="en-US" dirty="0" err="1"/>
              <a:t>업캐스트된</a:t>
            </a:r>
            <a:r>
              <a:rPr lang="ko-KR" altLang="en-US" dirty="0"/>
              <a:t> 객체이므로 </a:t>
            </a:r>
            <a:r>
              <a:rPr lang="en-US" altLang="ko-KR" dirty="0"/>
              <a:t>String </a:t>
            </a:r>
            <a:r>
              <a:rPr lang="ko-KR" altLang="en-US" dirty="0"/>
              <a:t>클래스로 </a:t>
            </a:r>
            <a:r>
              <a:rPr lang="ko-KR" altLang="en-US" dirty="0" err="1"/>
              <a:t>다운캐스팅하는</a:t>
            </a:r>
            <a:r>
              <a:rPr lang="ko-KR" altLang="en-US" dirty="0"/>
              <a:t> 경우 오류가 발생한다</a:t>
            </a:r>
            <a:r>
              <a:rPr lang="en-US" altLang="ko-KR" dirty="0"/>
              <a:t>.</a:t>
            </a:r>
          </a:p>
          <a:p>
            <a:pPr lvl="3" eaLnBrk="1" hangingPunct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 err="1"/>
              <a:t>java.lang.ClassCastException</a:t>
            </a:r>
            <a:r>
              <a:rPr lang="en-US" altLang="ko-KR" dirty="0"/>
              <a:t>: </a:t>
            </a:r>
            <a:r>
              <a:rPr lang="en-US" altLang="ko-KR" dirty="0" err="1"/>
              <a:t>java.lang.StringBuffer</a:t>
            </a:r>
            <a:r>
              <a:rPr lang="en-US" altLang="ko-KR" dirty="0"/>
              <a:t> cannot be cast to </a:t>
            </a:r>
            <a:r>
              <a:rPr lang="en-US" altLang="ko-KR" dirty="0" err="1"/>
              <a:t>java.lang.String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ko-KR" altLang="en-US" dirty="0"/>
              <a:t>실제로 </a:t>
            </a:r>
            <a:r>
              <a:rPr lang="en-US" altLang="ko-KR" dirty="0" err="1"/>
              <a:t>StringBuffer</a:t>
            </a:r>
            <a:r>
              <a:rPr lang="ko-KR" altLang="en-US" dirty="0"/>
              <a:t>를 </a:t>
            </a:r>
            <a:r>
              <a:rPr lang="en-US" altLang="ko-KR" dirty="0"/>
              <a:t>String </a:t>
            </a:r>
            <a:r>
              <a:rPr lang="ko-KR" altLang="en-US" dirty="0"/>
              <a:t>객체로 </a:t>
            </a:r>
            <a:r>
              <a:rPr lang="ko-KR" altLang="en-US" dirty="0" err="1"/>
              <a:t>형변환을</a:t>
            </a:r>
            <a:r>
              <a:rPr lang="ko-KR" altLang="en-US" dirty="0"/>
              <a:t> 시도하면 오류가 발생한다</a:t>
            </a:r>
            <a:r>
              <a:rPr lang="en-US" altLang="ko-KR" dirty="0"/>
              <a:t>.</a:t>
            </a:r>
          </a:p>
          <a:p>
            <a:pPr lvl="3" eaLnBrk="1" hangingPunct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(String) </a:t>
            </a:r>
            <a:r>
              <a:rPr lang="en-US" altLang="ko-KR" dirty="0" err="1"/>
              <a:t>sb</a:t>
            </a:r>
            <a:r>
              <a:rPr lang="en-US" altLang="ko-KR" dirty="0"/>
              <a:t>;</a:t>
            </a:r>
          </a:p>
          <a:p>
            <a:pPr marL="1828800" lvl="4" indent="0">
              <a:lnSpc>
                <a:spcPct val="120000"/>
              </a:lnSpc>
              <a:buNone/>
              <a:defRPr/>
            </a:pPr>
            <a:r>
              <a:rPr lang="en-US" altLang="ko-KR" dirty="0" err="1"/>
              <a:t>inconvertable</a:t>
            </a:r>
            <a:r>
              <a:rPr lang="en-US" altLang="ko-KR" dirty="0"/>
              <a:t> types found : </a:t>
            </a:r>
            <a:r>
              <a:rPr lang="en-US" altLang="ko-KR" dirty="0" err="1"/>
              <a:t>java.lang.StringBuffer</a:t>
            </a:r>
            <a:endParaRPr lang="ko-KR" altLang="en-US" dirty="0"/>
          </a:p>
        </p:txBody>
      </p:sp>
      <p:sp>
        <p:nvSpPr>
          <p:cNvPr id="563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B0859-62BB-4CFC-84A9-7AE4A382B0C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39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ClassCastingTest.java</a:t>
            </a:r>
            <a:endParaRPr lang="ko-KR" altLang="en-US"/>
          </a:p>
        </p:txBody>
      </p:sp>
      <p:sp>
        <p:nvSpPr>
          <p:cNvPr id="5734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102CD-38C1-426F-834D-16D6D455BE1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ClassCastingTest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SuperClass</a:t>
            </a:r>
            <a:r>
              <a:rPr lang="en-US" altLang="ko-KR" dirty="0"/>
              <a:t> sup = new </a:t>
            </a:r>
            <a:r>
              <a:rPr lang="en-US" altLang="ko-KR" dirty="0" err="1"/>
              <a:t>SuperClass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SubClass</a:t>
            </a:r>
            <a:r>
              <a:rPr lang="en-US" altLang="ko-KR" dirty="0"/>
              <a:t> sub = new </a:t>
            </a:r>
            <a:r>
              <a:rPr lang="en-US" altLang="ko-KR" dirty="0" err="1"/>
              <a:t>SubClass</a:t>
            </a:r>
            <a:r>
              <a:rPr lang="en-US" altLang="ko-KR" dirty="0"/>
              <a:t>();		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SuperClass</a:t>
            </a:r>
            <a:r>
              <a:rPr lang="en-US" altLang="ko-KR" dirty="0"/>
              <a:t> </a:t>
            </a:r>
            <a:r>
              <a:rPr lang="en-US" altLang="ko-KR" dirty="0" err="1"/>
              <a:t>upCast</a:t>
            </a:r>
            <a:r>
              <a:rPr lang="en-US" altLang="ko-KR" dirty="0"/>
              <a:t> = (</a:t>
            </a:r>
            <a:r>
              <a:rPr lang="en-US" altLang="ko-KR" dirty="0" err="1"/>
              <a:t>SuperClass</a:t>
            </a:r>
            <a:r>
              <a:rPr lang="en-US" altLang="ko-KR" dirty="0"/>
              <a:t>) sub; // down casting</a:t>
            </a:r>
            <a:r>
              <a:rPr lang="ko-KR" altLang="en-US" dirty="0"/>
              <a:t>은 가능하다</a:t>
            </a:r>
            <a:r>
              <a:rPr lang="en-US" altLang="ko-KR" dirty="0"/>
              <a:t>.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SubClass</a:t>
            </a:r>
            <a:r>
              <a:rPr lang="en-US" altLang="ko-KR" dirty="0"/>
              <a:t> </a:t>
            </a:r>
            <a:r>
              <a:rPr lang="en-US" altLang="ko-KR" dirty="0" err="1"/>
              <a:t>downCast</a:t>
            </a:r>
            <a:r>
              <a:rPr lang="en-US" altLang="ko-KR" dirty="0"/>
              <a:t> = (</a:t>
            </a:r>
            <a:r>
              <a:rPr lang="en-US" altLang="ko-KR" dirty="0" err="1"/>
              <a:t>SubClass</a:t>
            </a:r>
            <a:r>
              <a:rPr lang="en-US" altLang="ko-KR" dirty="0"/>
              <a:t>) </a:t>
            </a:r>
            <a:r>
              <a:rPr lang="en-US" altLang="ko-KR" dirty="0" err="1"/>
              <a:t>upCast</a:t>
            </a:r>
            <a:r>
              <a:rPr lang="en-US" altLang="ko-KR" dirty="0"/>
              <a:t>; // </a:t>
            </a:r>
            <a:r>
              <a:rPr lang="en-US" altLang="ko-KR" dirty="0" err="1"/>
              <a:t>upCast</a:t>
            </a:r>
            <a:r>
              <a:rPr lang="ko-KR" altLang="en-US" dirty="0"/>
              <a:t>가 참조하는 객체는 </a:t>
            </a:r>
            <a:r>
              <a:rPr lang="en-US" altLang="ko-KR" dirty="0" err="1"/>
              <a:t>SubClass</a:t>
            </a:r>
            <a:r>
              <a:rPr lang="ko-KR" altLang="en-US" dirty="0"/>
              <a:t>형 객체이다</a:t>
            </a:r>
            <a:r>
              <a:rPr lang="en-US" altLang="ko-KR" dirty="0"/>
              <a:t>.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en-US" altLang="ko-KR" dirty="0" err="1">
                <a:solidFill>
                  <a:srgbClr val="FF0000"/>
                </a:solidFill>
              </a:rPr>
              <a:t>downCast</a:t>
            </a:r>
            <a:r>
              <a:rPr lang="en-US" altLang="ko-KR" dirty="0">
                <a:solidFill>
                  <a:srgbClr val="FF0000"/>
                </a:solidFill>
              </a:rPr>
              <a:t> = (</a:t>
            </a:r>
            <a:r>
              <a:rPr lang="en-US" altLang="ko-KR" dirty="0" err="1">
                <a:solidFill>
                  <a:srgbClr val="FF0000"/>
                </a:solidFill>
              </a:rPr>
              <a:t>SubClass</a:t>
            </a:r>
            <a:r>
              <a:rPr lang="en-US" altLang="ko-KR" dirty="0">
                <a:solidFill>
                  <a:srgbClr val="FF0000"/>
                </a:solidFill>
              </a:rPr>
              <a:t>) sup; // </a:t>
            </a:r>
            <a:r>
              <a:rPr lang="en-US" altLang="ko-KR" dirty="0" err="1">
                <a:solidFill>
                  <a:srgbClr val="FF0000"/>
                </a:solidFill>
              </a:rPr>
              <a:t>ClassCastException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발생 </a:t>
            </a:r>
            <a:r>
              <a:rPr lang="en-US" altLang="ko-KR" dirty="0">
                <a:solidFill>
                  <a:srgbClr val="FF0000"/>
                </a:solidFill>
              </a:rPr>
              <a:t>: sup</a:t>
            </a:r>
            <a:r>
              <a:rPr lang="ko-KR" altLang="en-US" dirty="0">
                <a:solidFill>
                  <a:srgbClr val="FF0000"/>
                </a:solidFill>
              </a:rPr>
              <a:t>이 참조하는 객체는 </a:t>
            </a:r>
            <a:r>
              <a:rPr lang="en-US" altLang="ko-KR" dirty="0" err="1">
                <a:solidFill>
                  <a:srgbClr val="FF0000"/>
                </a:solidFill>
              </a:rPr>
              <a:t>SuperClass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		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sup.setName</a:t>
            </a:r>
            <a:r>
              <a:rPr lang="en-US" altLang="ko-KR" dirty="0"/>
              <a:t>("super");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sup.draw</a:t>
            </a:r>
            <a:r>
              <a:rPr lang="en-US" altLang="ko-KR" dirty="0"/>
              <a:t>("</a:t>
            </a:r>
            <a:r>
              <a:rPr lang="en-US" altLang="ko-KR" dirty="0" err="1"/>
              <a:t>superName</a:t>
            </a:r>
            <a:r>
              <a:rPr lang="en-US" altLang="ko-KR" dirty="0"/>
              <a:t>"); 		// </a:t>
            </a:r>
            <a:r>
              <a:rPr lang="en-US" altLang="ko-KR" dirty="0" err="1"/>
              <a:t>sup.draw</a:t>
            </a:r>
            <a:r>
              <a:rPr lang="en-US" altLang="ko-KR" dirty="0"/>
              <a:t>();  // invisible		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sub.setName</a:t>
            </a:r>
            <a:r>
              <a:rPr lang="en-US" altLang="ko-KR" dirty="0"/>
              <a:t>("sub");  // </a:t>
            </a:r>
            <a:r>
              <a:rPr lang="en-US" altLang="ko-KR" dirty="0" err="1"/>
              <a:t>SuperClass</a:t>
            </a:r>
            <a:r>
              <a:rPr lang="ko-KR" altLang="en-US" dirty="0"/>
              <a:t>에 정의된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</a:p>
          <a:p>
            <a:pPr defTabSz="360363">
              <a:defRPr/>
            </a:pPr>
            <a:r>
              <a:rPr lang="ko-KR" altLang="en-US" dirty="0"/>
              <a:t>		</a:t>
            </a:r>
            <a:r>
              <a:rPr lang="en-US" altLang="ko-KR" dirty="0" err="1"/>
              <a:t>sub.draw</a:t>
            </a:r>
            <a:r>
              <a:rPr lang="en-US" altLang="ko-KR" dirty="0"/>
              <a:t>("</a:t>
            </a:r>
            <a:r>
              <a:rPr lang="en-US" altLang="ko-KR" dirty="0" err="1"/>
              <a:t>subName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sub.getName</a:t>
            </a:r>
            <a:r>
              <a:rPr lang="en-US" altLang="ko-KR" dirty="0"/>
              <a:t>());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sub.draw</a:t>
            </a:r>
            <a:r>
              <a:rPr lang="en-US" altLang="ko-KR" dirty="0"/>
              <a:t>();		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upCast.setName</a:t>
            </a:r>
            <a:r>
              <a:rPr lang="en-US" altLang="ko-KR" dirty="0"/>
              <a:t>("</a:t>
            </a:r>
            <a:r>
              <a:rPr lang="en-US" altLang="ko-KR" dirty="0" err="1"/>
              <a:t>upCast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upCast.draw</a:t>
            </a:r>
            <a:r>
              <a:rPr lang="en-US" altLang="ko-KR" dirty="0"/>
              <a:t>("</a:t>
            </a:r>
            <a:r>
              <a:rPr lang="en-US" altLang="ko-KR" dirty="0" err="1"/>
              <a:t>upName</a:t>
            </a:r>
            <a:r>
              <a:rPr lang="en-US" altLang="ko-KR" dirty="0"/>
              <a:t>"); 	// </a:t>
            </a:r>
            <a:r>
              <a:rPr lang="en-US" altLang="ko-KR" dirty="0" err="1"/>
              <a:t>upCast</a:t>
            </a:r>
            <a:r>
              <a:rPr lang="ko-KR" altLang="en-US" dirty="0"/>
              <a:t>는 </a:t>
            </a:r>
            <a:r>
              <a:rPr lang="en-US" altLang="ko-KR" dirty="0" err="1"/>
              <a:t>SuperClass</a:t>
            </a:r>
            <a:r>
              <a:rPr lang="ko-KR" altLang="en-US" dirty="0"/>
              <a:t>형 객체이지만 </a:t>
            </a:r>
            <a:r>
              <a:rPr lang="en-US" altLang="ko-KR" dirty="0" err="1"/>
              <a:t>SubClass</a:t>
            </a:r>
            <a:r>
              <a:rPr lang="ko-KR" altLang="en-US" dirty="0"/>
              <a:t>형으로 </a:t>
            </a:r>
            <a:r>
              <a:rPr lang="ko-KR" altLang="en-US" dirty="0">
                <a:solidFill>
                  <a:srgbClr val="FF0000"/>
                </a:solidFill>
              </a:rPr>
              <a:t>동적 바인딩</a:t>
            </a:r>
            <a:r>
              <a:rPr lang="en-US" altLang="ko-KR" dirty="0"/>
              <a:t>	</a:t>
            </a:r>
          </a:p>
          <a:p>
            <a:pPr defTabSz="360363"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upCast.draw</a:t>
            </a:r>
            <a:r>
              <a:rPr lang="en-US" altLang="ko-KR" dirty="0"/>
              <a:t>(); // invisible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downCast.setName</a:t>
            </a:r>
            <a:r>
              <a:rPr lang="en-US" altLang="ko-KR" dirty="0"/>
              <a:t>("</a:t>
            </a:r>
            <a:r>
              <a:rPr lang="en-US" altLang="ko-KR" dirty="0" err="1"/>
              <a:t>downCast</a:t>
            </a:r>
            <a:r>
              <a:rPr lang="en-US" altLang="ko-KR" dirty="0"/>
              <a:t>"); // </a:t>
            </a:r>
            <a:r>
              <a:rPr lang="en-US" altLang="ko-KR" dirty="0" err="1"/>
              <a:t>SuperClass</a:t>
            </a:r>
            <a:r>
              <a:rPr lang="ko-KR" altLang="en-US" dirty="0"/>
              <a:t>에 정의된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호출		</a:t>
            </a:r>
          </a:p>
          <a:p>
            <a:pPr defTabSz="360363">
              <a:defRPr/>
            </a:pPr>
            <a:r>
              <a:rPr lang="ko-KR" altLang="en-US" dirty="0"/>
              <a:t>		</a:t>
            </a:r>
            <a:r>
              <a:rPr lang="en-US" altLang="ko-KR" dirty="0" err="1"/>
              <a:t>downCast.draw</a:t>
            </a:r>
            <a:r>
              <a:rPr lang="en-US" altLang="ko-KR" dirty="0"/>
              <a:t>("</a:t>
            </a:r>
            <a:r>
              <a:rPr lang="en-US" altLang="ko-KR" dirty="0" err="1"/>
              <a:t>downName</a:t>
            </a:r>
            <a:r>
              <a:rPr lang="en-US" altLang="ko-KR" dirty="0"/>
              <a:t>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downCast.getName</a:t>
            </a:r>
            <a:r>
              <a:rPr lang="en-US" altLang="ko-KR" dirty="0"/>
              <a:t>());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downCast.draw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951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ClassCastingTest.java</a:t>
            </a:r>
            <a:endParaRPr lang="ko-KR" altLang="en-US"/>
          </a:p>
        </p:txBody>
      </p:sp>
      <p:sp>
        <p:nvSpPr>
          <p:cNvPr id="5837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148B8-A97D-4E1B-8969-E59C2D1E12C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defTabSz="360363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SuperClass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private String name;</a:t>
            </a:r>
          </a:p>
          <a:p>
            <a:pPr defTabSz="360363">
              <a:defRPr/>
            </a:pPr>
            <a:r>
              <a:rPr lang="en-US" altLang="ko-KR" dirty="0"/>
              <a:t>	public void draw(String name)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("sup : " + name);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pPr defTabSz="360363">
              <a:defRPr/>
            </a:pPr>
            <a:r>
              <a:rPr lang="en-US" altLang="ko-KR" dirty="0"/>
              <a:t>		this.name = name;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("set name : " + this.name);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pPr defTabSz="360363">
              <a:defRPr/>
            </a:pPr>
            <a:r>
              <a:rPr lang="en-US" altLang="ko-KR" dirty="0"/>
              <a:t>		return name;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SubClass</a:t>
            </a:r>
            <a:r>
              <a:rPr lang="en-US" altLang="ko-KR" dirty="0"/>
              <a:t> extends </a:t>
            </a:r>
            <a:r>
              <a:rPr lang="en-US" altLang="ko-KR" dirty="0" err="1"/>
              <a:t>SuperClass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void draw(String name)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("Overriding : " + name);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public void draw()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("Overloading : " + </a:t>
            </a:r>
            <a:r>
              <a:rPr lang="en-US" altLang="ko-KR" dirty="0" err="1"/>
              <a:t>super.getName</a:t>
            </a:r>
            <a:r>
              <a:rPr lang="en-US" altLang="ko-KR" dirty="0"/>
              <a:t>());</a:t>
            </a:r>
          </a:p>
          <a:p>
            <a:pPr defTabSz="360363">
              <a:defRPr/>
            </a:pPr>
            <a:r>
              <a:rPr lang="en-US" altLang="ko-KR" dirty="0"/>
              <a:t>	}	</a:t>
            </a:r>
          </a:p>
          <a:p>
            <a:pPr defTabSz="360363">
              <a:defRPr/>
            </a:pPr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pPr defTabSz="360363">
              <a:defRPr/>
            </a:pPr>
            <a:r>
              <a:rPr lang="en-US" altLang="ko-KR" dirty="0"/>
              <a:t>		return "</a:t>
            </a:r>
            <a:r>
              <a:rPr lang="en-US" altLang="ko-KR" dirty="0" err="1"/>
              <a:t>SubClass</a:t>
            </a:r>
            <a:r>
              <a:rPr lang="en-US" altLang="ko-KR" dirty="0"/>
              <a:t> : " + </a:t>
            </a:r>
            <a:r>
              <a:rPr lang="en-US" altLang="ko-KR" dirty="0" err="1"/>
              <a:t>super.getName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}	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34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실행결과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8D924-4202-4CF0-9BAF-3C1F2C93F4A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set name : super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sup : </a:t>
            </a:r>
            <a:r>
              <a:rPr lang="en-US" altLang="ko-KR" dirty="0" err="1">
                <a:solidFill>
                  <a:srgbClr val="FF0000"/>
                </a:solidFill>
              </a:rPr>
              <a:t>superName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/>
              <a:t>set name : sub</a:t>
            </a:r>
          </a:p>
          <a:p>
            <a:pPr>
              <a:defRPr/>
            </a:pPr>
            <a:r>
              <a:rPr lang="en-US" altLang="ko-KR" dirty="0"/>
              <a:t>Overriding :</a:t>
            </a:r>
            <a:r>
              <a:rPr lang="en-US" altLang="ko-KR" dirty="0" err="1"/>
              <a:t>subName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SubClass</a:t>
            </a:r>
            <a:r>
              <a:rPr lang="en-US" altLang="ko-KR" dirty="0"/>
              <a:t> : sub</a:t>
            </a:r>
          </a:p>
          <a:p>
            <a:pPr>
              <a:defRPr/>
            </a:pPr>
            <a:r>
              <a:rPr lang="en-US" altLang="ko-KR" dirty="0"/>
              <a:t>Overloading : sub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set name : </a:t>
            </a:r>
            <a:r>
              <a:rPr lang="en-US" altLang="ko-KR" dirty="0" err="1"/>
              <a:t>upCast</a:t>
            </a:r>
            <a:endParaRPr lang="en-US" altLang="ko-KR" dirty="0"/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Overriding : </a:t>
            </a:r>
            <a:r>
              <a:rPr lang="en-US" altLang="ko-KR" dirty="0" err="1">
                <a:solidFill>
                  <a:srgbClr val="FF0000"/>
                </a:solidFill>
              </a:rPr>
              <a:t>upName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/>
              <a:t>set name : </a:t>
            </a:r>
            <a:r>
              <a:rPr lang="en-US" altLang="ko-KR" dirty="0" err="1"/>
              <a:t>downCast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Overriding : </a:t>
            </a:r>
            <a:r>
              <a:rPr lang="en-US" altLang="ko-KR" dirty="0" err="1"/>
              <a:t>downName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SubClass</a:t>
            </a:r>
            <a:r>
              <a:rPr lang="en-US" altLang="ko-KR" dirty="0"/>
              <a:t> : </a:t>
            </a:r>
            <a:r>
              <a:rPr lang="en-US" altLang="ko-KR" dirty="0" err="1"/>
              <a:t>downCast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Overloading : </a:t>
            </a:r>
            <a:r>
              <a:rPr lang="en-US" altLang="ko-KR" dirty="0" err="1"/>
              <a:t>downCast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028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예제</a:t>
            </a:r>
          </a:p>
          <a:p>
            <a:pPr lvl="1">
              <a:defRPr/>
            </a:pPr>
            <a:r>
              <a:rPr lang="en-US" altLang="ko-KR" dirty="0"/>
              <a:t>Stack =&gt; Object =&gt; Vector =&gt; Stack</a:t>
            </a:r>
          </a:p>
          <a:p>
            <a:pPr lvl="1">
              <a:defRPr/>
            </a:pPr>
            <a:r>
              <a:rPr lang="ko-KR" altLang="en-US" dirty="0"/>
              <a:t>상속 관계 </a:t>
            </a:r>
          </a:p>
          <a:p>
            <a:pPr marL="914400" lvl="2" indent="0">
              <a:buNone/>
              <a:defRPr/>
            </a:pPr>
            <a:r>
              <a:rPr lang="en-US" altLang="ko-KR" dirty="0" err="1"/>
              <a:t>java.lang.Object</a:t>
            </a: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  </a:t>
            </a:r>
            <a:r>
              <a:rPr lang="en-US" altLang="ko-KR" dirty="0" err="1"/>
              <a:t>java.util.AbstractCollection</a:t>
            </a:r>
            <a:r>
              <a:rPr lang="en-US" altLang="ko-KR" dirty="0"/>
              <a:t>&lt;E&gt;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java.util.AbstractList</a:t>
            </a:r>
            <a:r>
              <a:rPr lang="en-US" altLang="ko-KR" dirty="0"/>
              <a:t>&lt;E&gt;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      </a:t>
            </a:r>
            <a:r>
              <a:rPr lang="en-US" altLang="ko-KR" dirty="0" err="1"/>
              <a:t>java.util.Vector</a:t>
            </a:r>
            <a:r>
              <a:rPr lang="en-US" altLang="ko-KR" dirty="0"/>
              <a:t>&lt;E&gt;</a:t>
            </a:r>
          </a:p>
          <a:p>
            <a:pPr marL="914400" lvl="2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java.util.Stack</a:t>
            </a:r>
            <a:r>
              <a:rPr lang="en-US" altLang="ko-KR" dirty="0"/>
              <a:t>&lt;E&gt;</a:t>
            </a:r>
          </a:p>
          <a:p>
            <a:pPr lvl="1">
              <a:defRPr/>
            </a:pPr>
            <a:r>
              <a:rPr lang="ko-KR" altLang="en-US" dirty="0"/>
              <a:t>참고사이트</a:t>
            </a:r>
          </a:p>
          <a:p>
            <a:pPr lvl="2">
              <a:defRPr/>
            </a:pPr>
            <a:r>
              <a:rPr lang="en-US" altLang="ko-KR" dirty="0"/>
              <a:t>http://forum.codecall.net/topic/50451-upcasting-downcasting/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604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34EBF-918D-4137-A1E9-968E93EB72A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88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905F6-7B1C-4F85-8B36-D4E7EB65177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  <a:defRPr/>
            </a:pPr>
            <a:r>
              <a:rPr lang="en-US" altLang="ko-KR" dirty="0"/>
              <a:t>Object </a:t>
            </a:r>
            <a:r>
              <a:rPr lang="en-US" altLang="ko-KR" dirty="0" err="1"/>
              <a:t>obj</a:t>
            </a:r>
            <a:r>
              <a:rPr lang="en-US" altLang="ko-KR" dirty="0"/>
              <a:t> = null;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Vector&lt;Integer&gt; vector = null;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Stack&lt;Integer&gt; </a:t>
            </a:r>
            <a:r>
              <a:rPr lang="en-US" altLang="ko-KR" dirty="0" err="1"/>
              <a:t>st</a:t>
            </a:r>
            <a:r>
              <a:rPr lang="en-US" altLang="ko-KR" dirty="0"/>
              <a:t> = new Stack&lt;Integer&gt;();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 err="1"/>
              <a:t>st.push</a:t>
            </a:r>
            <a:r>
              <a:rPr lang="en-US" altLang="ko-KR" dirty="0"/>
              <a:t>(1);</a:t>
            </a:r>
          </a:p>
          <a:p>
            <a:pPr marL="457200" lvl="1" indent="0">
              <a:buNone/>
              <a:defRPr/>
            </a:pPr>
            <a:r>
              <a:rPr lang="en-US" altLang="ko-KR" dirty="0" err="1"/>
              <a:t>st.push</a:t>
            </a:r>
            <a:r>
              <a:rPr lang="en-US" altLang="ko-KR" dirty="0"/>
              <a:t>(3);</a:t>
            </a:r>
          </a:p>
          <a:p>
            <a:pPr marL="457200" lvl="1" indent="0">
              <a:buNone/>
              <a:defRPr/>
            </a:pPr>
            <a:r>
              <a:rPr lang="en-US" altLang="ko-KR" dirty="0" err="1"/>
              <a:t>st.push</a:t>
            </a:r>
            <a:r>
              <a:rPr lang="en-US" altLang="ko-KR" dirty="0"/>
              <a:t>(5);</a:t>
            </a:r>
          </a:p>
          <a:p>
            <a:pPr marL="457200" lvl="1" indent="0">
              <a:buNone/>
              <a:defRPr/>
            </a:pP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st</a:t>
            </a:r>
            <a:r>
              <a:rPr lang="en-US" altLang="ko-KR" dirty="0"/>
              <a:t>; // </a:t>
            </a:r>
            <a:r>
              <a:rPr lang="en-US" altLang="ko-KR" dirty="0" err="1"/>
              <a:t>upcasting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vector = (Vector&lt;Integer&gt;) </a:t>
            </a:r>
            <a:r>
              <a:rPr lang="en-US" altLang="ko-KR" dirty="0" err="1"/>
              <a:t>obj</a:t>
            </a:r>
            <a:r>
              <a:rPr lang="en-US" altLang="ko-KR" dirty="0"/>
              <a:t>; // </a:t>
            </a:r>
            <a:r>
              <a:rPr lang="en-US" altLang="ko-KR" dirty="0" err="1"/>
              <a:t>downcasting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 err="1"/>
              <a:t>vector.add</a:t>
            </a:r>
            <a:r>
              <a:rPr lang="en-US" altLang="ko-KR" dirty="0"/>
              <a:t>(2);</a:t>
            </a:r>
          </a:p>
          <a:p>
            <a:pPr marL="457200" lvl="1" indent="0">
              <a:buNone/>
              <a:defRPr/>
            </a:pPr>
            <a:r>
              <a:rPr lang="en-US" altLang="ko-KR" dirty="0" err="1"/>
              <a:t>vector.add</a:t>
            </a:r>
            <a:r>
              <a:rPr lang="en-US" altLang="ko-KR" dirty="0"/>
              <a:t>(4);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 err="1"/>
              <a:t>st</a:t>
            </a:r>
            <a:r>
              <a:rPr lang="en-US" altLang="ko-KR" dirty="0"/>
              <a:t> = (Stack&lt;Integer&gt;) vector; // </a:t>
            </a:r>
            <a:r>
              <a:rPr lang="en-US" altLang="ko-KR" dirty="0" err="1"/>
              <a:t>downcasting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while(</a:t>
            </a:r>
            <a:r>
              <a:rPr lang="en-US" altLang="ko-KR" dirty="0" err="1"/>
              <a:t>st.empty</a:t>
            </a:r>
            <a:r>
              <a:rPr lang="en-US" altLang="ko-KR" dirty="0"/>
              <a:t>() == false)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st.pop</a:t>
            </a:r>
            <a:r>
              <a:rPr lang="en-US" altLang="ko-KR" dirty="0"/>
              <a:t>());</a:t>
            </a:r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what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기존의 클래스가 가지고 있는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기반으로 필요한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추가하거나 기존 </a:t>
            </a:r>
            <a:r>
              <a:rPr lang="ko-KR" altLang="en-US" dirty="0" err="1"/>
              <a:t>메소드를</a:t>
            </a:r>
            <a:r>
              <a:rPr lang="ko-KR" altLang="en-US" dirty="0"/>
              <a:t> 수정하여 새로운 클래스를 정의하는 것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기존 </a:t>
            </a:r>
            <a:r>
              <a:rPr lang="ko-KR" altLang="en-US" dirty="0" err="1"/>
              <a:t>메소드의</a:t>
            </a:r>
            <a:r>
              <a:rPr lang="ko-KR" altLang="en-US" dirty="0"/>
              <a:t> 수정을 재정의</a:t>
            </a:r>
            <a:r>
              <a:rPr lang="en-US" altLang="ko-KR" dirty="0"/>
              <a:t>(overriding)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why or benefits</a:t>
            </a:r>
            <a:endParaRPr lang="ko-KR" altLang="en-US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비슷한 유형의 코드를 재사용하여 생산성이 높고 클래스 구조가 간소해진다</a:t>
            </a: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코드를 복사하는 방식이 아니기 때문에 효율적이다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검증된 코드를 사용하기 때문에 안정성이 증대된다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오류를 줄일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재정의</a:t>
            </a:r>
            <a:r>
              <a:rPr lang="en-US" altLang="ko-KR" dirty="0"/>
              <a:t>, </a:t>
            </a:r>
            <a:r>
              <a:rPr lang="ko-KR" altLang="en-US" dirty="0"/>
              <a:t>중첩으로 유연성과 </a:t>
            </a:r>
            <a:r>
              <a:rPr lang="ko-KR" altLang="en-US" dirty="0" err="1"/>
              <a:t>확장성이</a:t>
            </a:r>
            <a:r>
              <a:rPr lang="ko-KR" altLang="en-US" dirty="0"/>
              <a:t> 증대된다</a:t>
            </a:r>
            <a:r>
              <a:rPr lang="en-US" altLang="ko-KR" dirty="0"/>
              <a:t>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inheritance(</a:t>
            </a:r>
            <a:r>
              <a:rPr lang="ko-KR" altLang="en-US"/>
              <a:t>상속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3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74A66-D027-4C2A-901F-CA0589A581A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5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에 대하여 알아보았다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접근 </a:t>
            </a:r>
            <a:r>
              <a:rPr lang="ko-KR" altLang="en-US" dirty="0" err="1"/>
              <a:t>수정자</a:t>
            </a:r>
            <a:r>
              <a:rPr lang="en-US" altLang="ko-KR" dirty="0"/>
              <a:t>, super, this, </a:t>
            </a:r>
            <a:r>
              <a:rPr lang="ko-KR" altLang="en-US" dirty="0"/>
              <a:t>재정의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,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final, static, </a:t>
            </a:r>
            <a:r>
              <a:rPr lang="ko-KR" altLang="en-US" dirty="0"/>
              <a:t>생성자</a:t>
            </a:r>
            <a:r>
              <a:rPr lang="en-US" altLang="ko-KR" dirty="0"/>
              <a:t>, super(), this()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과 클래스 </a:t>
            </a:r>
            <a:r>
              <a:rPr lang="ko-KR" altLang="en-US" dirty="0" err="1"/>
              <a:t>형변환에</a:t>
            </a:r>
            <a:r>
              <a:rPr lang="ko-KR" altLang="en-US" dirty="0"/>
              <a:t> 대하여 알아보았다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 err="1"/>
              <a:t>업캐스팅</a:t>
            </a:r>
            <a:r>
              <a:rPr lang="en-US" altLang="ko-KR" dirty="0"/>
              <a:t>, </a:t>
            </a:r>
            <a:r>
              <a:rPr lang="ko-KR" altLang="en-US" dirty="0"/>
              <a:t>다운캐스팅</a:t>
            </a:r>
            <a:r>
              <a:rPr lang="en-US" altLang="ko-KR" dirty="0"/>
              <a:t>, </a:t>
            </a:r>
            <a:r>
              <a:rPr lang="ko-KR" altLang="en-US" dirty="0"/>
              <a:t>동적 바인딩</a:t>
            </a:r>
            <a:r>
              <a:rPr lang="en-US" altLang="ko-KR" dirty="0"/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dirty="0"/>
              <a:t>객체지향 프로그래밍을 함으로써 기존 프로그래밍 방법보다 재사용을 통한 생산성 향상과 검증된 코드를 통한 안전성 증대</a:t>
            </a:r>
            <a:r>
              <a:rPr lang="en-US" altLang="ko-KR" dirty="0"/>
              <a:t>, </a:t>
            </a:r>
            <a:r>
              <a:rPr lang="ko-KR" altLang="en-US" dirty="0" err="1"/>
              <a:t>다형성을</a:t>
            </a:r>
            <a:r>
              <a:rPr lang="ko-KR" altLang="en-US" dirty="0"/>
              <a:t> 통한 유연성과 유지보수성 향상이 가능함을 알 수 있었다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  <a:defRPr/>
            </a:pPr>
            <a:endParaRPr lang="ko-KR" altLang="en-US" dirty="0"/>
          </a:p>
        </p:txBody>
      </p:sp>
      <p:sp>
        <p:nvSpPr>
          <p:cNvPr id="624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정리</a:t>
            </a: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C4969-E346-49F0-A986-BD6CE1FE34C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상속 관계</a:t>
            </a:r>
          </a:p>
          <a:p>
            <a:pPr lvl="1">
              <a:defRPr/>
            </a:pPr>
            <a:r>
              <a:rPr lang="ko-KR" altLang="en-US" dirty="0"/>
              <a:t>기존 클래스</a:t>
            </a:r>
            <a:r>
              <a:rPr lang="en-US" altLang="ko-KR" dirty="0"/>
              <a:t>(existing class)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super class</a:t>
            </a:r>
            <a:r>
              <a:rPr lang="en-US" altLang="ko-KR" dirty="0"/>
              <a:t>, base class,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parent class</a:t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확장 클래스</a:t>
            </a:r>
            <a:r>
              <a:rPr lang="en-US" altLang="ko-KR" dirty="0"/>
              <a:t>(extended class)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sub class</a:t>
            </a:r>
            <a:r>
              <a:rPr lang="en-US" altLang="ko-KR" dirty="0"/>
              <a:t>, derived class,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child class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07768" y="3107358"/>
            <a:ext cx="2957512" cy="1401762"/>
            <a:chOff x="2195736" y="2924175"/>
            <a:chExt cx="2957512" cy="1401762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2195736" y="2924175"/>
              <a:ext cx="2957512" cy="14017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endParaRPr lang="ko-KR" altLang="ko-KR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037138" y="3013219"/>
              <a:ext cx="12747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25406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추가 정보</a:t>
              </a:r>
              <a:endPara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재정의</a:t>
              </a:r>
              <a:endParaRPr lang="en-US" altLang="ko-KR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중첩</a:t>
              </a:r>
              <a:r>
                <a:rPr lang="en-US" altLang="ko-KR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843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6AC9B-FDD0-4C2E-9D7C-60276B65754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7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서브 클래스 정의</a:t>
            </a:r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classModifier</a:t>
            </a:r>
            <a:r>
              <a:rPr lang="en-US" altLang="ko-KR" dirty="0"/>
              <a:t>&gt; class </a:t>
            </a:r>
            <a:r>
              <a:rPr lang="en-US" altLang="ko-KR" dirty="0" err="1"/>
              <a:t>SubClassName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en-US" altLang="ko-KR" dirty="0"/>
              <a:t> </a:t>
            </a:r>
            <a:r>
              <a:rPr lang="en-US" altLang="ko-KR" dirty="0" err="1"/>
              <a:t>SuperClassName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// instance variable declarations</a:t>
            </a:r>
            <a:br>
              <a:rPr lang="en-US" altLang="ko-KR" dirty="0"/>
            </a:br>
            <a:r>
              <a:rPr lang="en-US" altLang="ko-KR" dirty="0"/>
              <a:t>	[&lt;</a:t>
            </a:r>
            <a:r>
              <a:rPr lang="en-US" altLang="ko-KR" dirty="0" err="1"/>
              <a:t>fieldModifier</a:t>
            </a:r>
            <a:r>
              <a:rPr lang="en-US" altLang="ko-KR" dirty="0"/>
              <a:t>&gt;] &lt;</a:t>
            </a:r>
            <a:r>
              <a:rPr lang="en-US" altLang="ko-KR" dirty="0" err="1"/>
              <a:t>variableDeclarations</a:t>
            </a:r>
            <a:r>
              <a:rPr lang="en-US" altLang="ko-KR" dirty="0"/>
              <a:t>&gt;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// methods declarations</a:t>
            </a:r>
            <a:br>
              <a:rPr lang="en-US" altLang="ko-KR" dirty="0"/>
            </a:br>
            <a:r>
              <a:rPr lang="en-US" altLang="ko-KR" dirty="0"/>
              <a:t>	[&lt;</a:t>
            </a:r>
            <a:r>
              <a:rPr lang="en-US" altLang="ko-KR" dirty="0" err="1"/>
              <a:t>methodModifier</a:t>
            </a:r>
            <a:r>
              <a:rPr lang="en-US" altLang="ko-KR" dirty="0"/>
              <a:t>&gt;] &lt;</a:t>
            </a:r>
            <a:r>
              <a:rPr lang="en-US" altLang="ko-KR" dirty="0" err="1"/>
              <a:t>methodDeclarations</a:t>
            </a:r>
            <a:r>
              <a:rPr lang="en-US" altLang="ko-KR" dirty="0"/>
              <a:t>&gt; 		{ &lt;</a:t>
            </a:r>
            <a:r>
              <a:rPr lang="en-US" altLang="ko-KR" dirty="0" err="1"/>
              <a:t>methodBody</a:t>
            </a:r>
            <a:r>
              <a:rPr lang="en-US" altLang="ko-KR" dirty="0"/>
              <a:t>&gt;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defRPr/>
            </a:pPr>
            <a:r>
              <a:rPr lang="en-US" altLang="ko-KR" dirty="0"/>
              <a:t>[&lt;</a:t>
            </a:r>
            <a:r>
              <a:rPr lang="en-US" altLang="ko-KR" dirty="0" err="1"/>
              <a:t>classModifier</a:t>
            </a:r>
            <a:r>
              <a:rPr lang="en-US" altLang="ko-KR" dirty="0"/>
              <a:t>&gt;]</a:t>
            </a:r>
          </a:p>
          <a:p>
            <a:pPr lvl="2">
              <a:defRPr/>
            </a:pPr>
            <a:r>
              <a:rPr lang="en-US" altLang="ko-KR" dirty="0"/>
              <a:t>public, final, abstract, </a:t>
            </a:r>
            <a:r>
              <a:rPr lang="en-US" altLang="ko-KR" dirty="0" err="1"/>
              <a:t>strictfp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/>
              <a:t>public final class Integer </a:t>
            </a:r>
            <a:r>
              <a:rPr lang="en-US" altLang="ko-KR" dirty="0">
                <a:solidFill>
                  <a:srgbClr val="FF0066"/>
                </a:solidFill>
              </a:rPr>
              <a:t>extends Number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		implements Comparable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048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ACD72-A325-49AE-8ED0-A23633E0168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접근 </a:t>
            </a:r>
            <a:r>
              <a:rPr lang="ko-KR" altLang="en-US" dirty="0" err="1"/>
              <a:t>수정자</a:t>
            </a:r>
            <a:r>
              <a:rPr lang="en-US" altLang="ko-KR" dirty="0"/>
              <a:t>(access modifier)</a:t>
            </a:r>
          </a:p>
          <a:p>
            <a:pPr lvl="1">
              <a:defRPr/>
            </a:pP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메소드에</a:t>
            </a:r>
            <a:r>
              <a:rPr lang="ko-KR" altLang="en-US" dirty="0"/>
              <a:t> 대한 접근 권한을 제어함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914400" lvl="2" indent="0">
              <a:buNone/>
              <a:defRPr/>
            </a:pPr>
            <a:r>
              <a:rPr lang="en-US" altLang="ko-KR" dirty="0"/>
              <a:t>( O : </a:t>
            </a:r>
            <a:r>
              <a:rPr lang="ko-KR" altLang="en-US" dirty="0"/>
              <a:t>접근 허용</a:t>
            </a:r>
            <a:r>
              <a:rPr lang="en-US" altLang="ko-KR" dirty="0"/>
              <a:t>, X : </a:t>
            </a:r>
            <a:r>
              <a:rPr lang="ko-KR" altLang="en-US" dirty="0"/>
              <a:t>접근 불허를 나타냄 </a:t>
            </a:r>
            <a:r>
              <a:rPr lang="en-US" altLang="ko-KR" dirty="0"/>
              <a:t>)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graphicFrame>
        <p:nvGraphicFramePr>
          <p:cNvPr id="5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112370"/>
              </p:ext>
            </p:extLst>
          </p:nvPr>
        </p:nvGraphicFramePr>
        <p:xfrm>
          <a:off x="1990726" y="2014221"/>
          <a:ext cx="8208963" cy="2443165"/>
        </p:xfrm>
        <a:graphic>
          <a:graphicData uri="http://schemas.openxmlformats.org/drawingml/2006/table">
            <a:tbl>
              <a:tblPr/>
              <a:tblGrid>
                <a:gridCol w="15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패키지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패키지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상속관계</a:t>
                      </a:r>
                      <a:endParaRPr kumimoji="1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protected</a:t>
                      </a: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91439" marR="91439"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439" marR="9143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7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31E095-AF54-404F-AB76-E06B8A96DFD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ko-KR" dirty="0"/>
              <a:t>private</a:t>
            </a:r>
            <a:r>
              <a:rPr lang="ko-KR" altLang="en-US" dirty="0"/>
              <a:t>은 선언된 클래스나 그 클래스로부터 직접 생성된 객체만 접근 가능함</a:t>
            </a:r>
          </a:p>
          <a:p>
            <a:pPr lvl="1">
              <a:defRPr/>
            </a:pPr>
            <a:r>
              <a:rPr lang="en-US" altLang="ko-KR"/>
              <a:t>private </a:t>
            </a:r>
            <a:r>
              <a:rPr lang="ko-KR" altLang="en-US"/>
              <a:t>필드는 </a:t>
            </a:r>
            <a:r>
              <a:rPr lang="ko-KR" altLang="en-US" dirty="0"/>
              <a:t>상속 시 오류가 발생함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private </a:t>
            </a:r>
            <a:r>
              <a:rPr lang="en-US" altLang="ko-KR" dirty="0">
                <a:sym typeface="Wingdings" panose="05000000000000000000" pitchFamily="2" charset="2"/>
              </a:rPr>
              <a:t> public</a:t>
            </a:r>
            <a:r>
              <a:rPr lang="ko-KR" altLang="en-US" dirty="0">
                <a:sym typeface="Wingdings" panose="05000000000000000000" pitchFamily="2" charset="2"/>
              </a:rPr>
              <a:t>으로 변경해서 해결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재정의해서 해결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66"/>
                </a:solidFill>
                <a:sym typeface="Wingdings" panose="05000000000000000000" pitchFamily="2" charset="2"/>
              </a:rPr>
              <a:t>접근 메소드</a:t>
            </a:r>
            <a:r>
              <a:rPr lang="en-US" altLang="ko-KR" dirty="0">
                <a:solidFill>
                  <a:srgbClr val="FF0066"/>
                </a:solidFill>
                <a:sym typeface="Wingdings" panose="05000000000000000000" pitchFamily="2" charset="2"/>
              </a:rPr>
              <a:t>(setter, getter) </a:t>
            </a:r>
            <a:r>
              <a:rPr lang="ko-KR" altLang="en-US" dirty="0">
                <a:solidFill>
                  <a:srgbClr val="FF0066"/>
                </a:solidFill>
                <a:sym typeface="Wingdings" panose="05000000000000000000" pitchFamily="2" charset="2"/>
              </a:rPr>
              <a:t>제공을 통한 해결</a:t>
            </a:r>
            <a:endParaRPr lang="en-US" altLang="ko-KR" dirty="0">
              <a:solidFill>
                <a:srgbClr val="FF0066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/>
              <a:t>private</a:t>
            </a:r>
            <a:r>
              <a:rPr lang="ko-KR" altLang="en-US" dirty="0"/>
              <a:t>으로 정의되지 않은 인스턴스 변수와 메소드는 하위 클래스에서 사용할 수 있음</a:t>
            </a:r>
          </a:p>
          <a:p>
            <a:pPr lvl="2">
              <a:defRPr/>
            </a:pPr>
            <a:r>
              <a:rPr lang="ko-KR" altLang="en-US" dirty="0"/>
              <a:t>생성자의 경우 </a:t>
            </a:r>
            <a:r>
              <a:rPr lang="en-US" altLang="ko-KR" dirty="0"/>
              <a:t>private</a:t>
            </a:r>
            <a:r>
              <a:rPr lang="ko-KR" altLang="en-US" dirty="0"/>
              <a:t>으로 정의되지 않았지만 하위 클래스에서 사용할 수 없음</a:t>
            </a:r>
            <a:endParaRPr lang="ko-KR" altLang="en-US" dirty="0">
              <a:solidFill>
                <a:srgbClr val="FF0066"/>
              </a:solidFill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35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11498-D58C-4A80-B6F0-A305FECFC89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8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/>
                </a:solidFill>
              </a:rPr>
              <a:t>PrivateModifierTest.java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DA23F-9645-4F2F-8032-5CDEE71C9CB7}" type="slidenum">
              <a:rPr lang="ko-KR" altLang="en-US" sz="1400">
                <a:solidFill>
                  <a:srgbClr val="604A7B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604A7B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SubPrivateModifier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extends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String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getName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return name;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void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(String name)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this.name = name;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	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class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private String name = "PM"; // private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을 제거하면 정상적으로 동작함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String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getName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return name;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public void 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setName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(String name) {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	this.name = name;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	}	</a:t>
            </a:r>
          </a:p>
          <a:p>
            <a:pPr marL="0" indent="0" defTabSz="360363">
              <a:buNone/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6096000" y="1771938"/>
            <a:ext cx="2808287" cy="1441450"/>
          </a:xfrm>
          <a:prstGeom prst="wedgeRectCallout">
            <a:avLst>
              <a:gd name="adj1" fmla="val -121294"/>
              <a:gd name="adj2" fmla="val 764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 경우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SubPriavateModifier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에서 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PrivateModifier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클래스의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을 접근하지 못함</a:t>
            </a:r>
          </a:p>
        </p:txBody>
      </p:sp>
    </p:spTree>
    <p:extLst>
      <p:ext uri="{BB962C8B-B14F-4D97-AF65-F5344CB8AC3E}">
        <p14:creationId xmlns:p14="http://schemas.microsoft.com/office/powerpoint/2010/main" val="27528516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2176</ep:Words>
  <ep:PresentationFormat>와이드스크린</ep:PresentationFormat>
  <ep:Paragraphs>462</ep:Paragraphs>
  <ep:Slides>40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011강의계획</vt:lpstr>
      <vt:lpstr>객체지향 프로그래밍2 상속과 다형성</vt:lpstr>
      <vt:lpstr>학습에 앞서</vt:lpstr>
      <vt:lpstr>학습 내용</vt:lpstr>
      <vt:lpstr>inheritance(상속)</vt:lpstr>
      <vt:lpstr>계속</vt:lpstr>
      <vt:lpstr>계속</vt:lpstr>
      <vt:lpstr>계속</vt:lpstr>
      <vt:lpstr>계속</vt:lpstr>
      <vt:lpstr>PrivateModifierTest.java</vt:lpstr>
      <vt:lpstr>계속</vt:lpstr>
      <vt:lpstr>해결 방법</vt:lpstr>
      <vt:lpstr>계속</vt:lpstr>
      <vt:lpstr>super vs. this</vt:lpstr>
      <vt:lpstr>재정의와 중첩</vt:lpstr>
      <vt:lpstr>계속</vt:lpstr>
      <vt:lpstr>계속</vt:lpstr>
      <vt:lpstr>계속</vt:lpstr>
      <vt:lpstr>계속</vt:lpstr>
      <vt:lpstr>계속</vt:lpstr>
      <vt:lpstr>계속</vt:lpstr>
      <vt:lpstr>FinalTest.java</vt:lpstr>
      <vt:lpstr>계속</vt:lpstr>
      <vt:lpstr>상속과 생성자</vt:lpstr>
      <vt:lpstr>SuperConstructor.java</vt:lpstr>
      <vt:lpstr>계속</vt:lpstr>
      <vt:lpstr>계속</vt:lpstr>
      <vt:lpstr>계속</vt:lpstr>
      <vt:lpstr>계속</vt:lpstr>
      <vt:lpstr>다형성(polymorphism)</vt:lpstr>
      <vt:lpstr>계속</vt:lpstr>
      <vt:lpstr>계속</vt:lpstr>
      <vt:lpstr>계속</vt:lpstr>
      <vt:lpstr>계속</vt:lpstr>
      <vt:lpstr>계속</vt:lpstr>
      <vt:lpstr>ClassCastingTest.java</vt:lpstr>
      <vt:lpstr>ClassCastingTest.java</vt:lpstr>
      <vt:lpstr>실행결과</vt:lpstr>
      <vt:lpstr>계속</vt:lpstr>
      <vt:lpstr>계속</vt:lpstr>
      <vt:lpstr>학습 정리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2017-09-15T02:18:23.000</dcterms:created>
  <dc:creator>Windows 사용자</dc:creator>
  <cp:lastModifiedBy>jeong</cp:lastModifiedBy>
  <dcterms:modified xsi:type="dcterms:W3CDTF">2022-04-22T04:39:56.220</dcterms:modified>
  <cp:revision>636</cp:revision>
  <dc:title>PowerPoint 프레젠테이션</dc:title>
</cp:coreProperties>
</file>