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4" r:id="rId25"/>
    <p:sldId id="278" r:id="rId26"/>
    <p:sldId id="279" r:id="rId27"/>
    <p:sldId id="280" r:id="rId28"/>
    <p:sldId id="281" r:id="rId29"/>
    <p:sldId id="285" r:id="rId30"/>
    <p:sldId id="282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6298"/>
    <a:srgbClr val="EE9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1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01320-4944-4938-A9CF-048AA6FA46B3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862E3-7D78-41F0-B3E5-390639552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49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62E3-7D78-41F0-B3E5-3906395523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905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62E3-7D78-41F0-B3E5-39063955237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738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24F7964-D0D6-4DC5-B972-B6C833E823E5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14328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8E9E475-7781-4760-87B1-15869FD960A5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864265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62E3-7D78-41F0-B3E5-39063955237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67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31F1A12-D6AD-4882-A83A-75AD4091AA74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29977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62E3-7D78-41F0-B3E5-39063955237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410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05387FE-AE90-40FF-854F-2A280B968E13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49621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62E3-7D78-41F0-B3E5-39063955237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2099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62E3-7D78-41F0-B3E5-39063955237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75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6648BBD-CE75-4B16-AF75-211DA59AE158}" type="slidenum">
              <a:rPr lang="en-US" altLang="ko-KR" smtClean="0"/>
              <a:pPr/>
              <a:t>19</a:t>
            </a:fld>
            <a:endParaRPr lang="en-US" altLang="ko-KR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45786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62E3-7D78-41F0-B3E5-39063955237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5928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62E3-7D78-41F0-B3E5-39063955237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0634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62E3-7D78-41F0-B3E5-39063955237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4175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62E3-7D78-41F0-B3E5-39063955237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4954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62E3-7D78-41F0-B3E5-39063955237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9478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62E3-7D78-41F0-B3E5-39063955237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506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62E3-7D78-41F0-B3E5-39063955237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6737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62E3-7D78-41F0-B3E5-39063955237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650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62E3-7D78-41F0-B3E5-39063955237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5956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62E3-7D78-41F0-B3E5-39063955237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5677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62E3-7D78-41F0-B3E5-39063955237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685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54B3807-6847-4B7E-AF60-25E84CF1AF22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959457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62E3-7D78-41F0-B3E5-39063955237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000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98722C9-B01C-4382-B224-42135B74CF5A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020036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62E3-7D78-41F0-B3E5-39063955237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545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62E3-7D78-41F0-B3E5-39063955237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272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62E3-7D78-41F0-B3E5-39063955237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126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62E3-7D78-41F0-B3E5-39063955237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41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62E3-7D78-41F0-B3E5-39063955237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23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734D0D0-0DCE-4548-80FB-71FF3A5F3B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37" y="69850"/>
            <a:ext cx="10537602" cy="6718300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065DB0-B3C0-4462-8379-28A58C5BB6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4" t="35230" b="34991"/>
          <a:stretch/>
        </p:blipFill>
        <p:spPr>
          <a:xfrm>
            <a:off x="8856632" y="6312605"/>
            <a:ext cx="2579607" cy="4755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8799"/>
            <a:ext cx="9144000" cy="1681163"/>
          </a:xfrm>
          <a:solidFill>
            <a:schemeClr val="accent1">
              <a:lumMod val="20000"/>
              <a:lumOff val="80000"/>
              <a:alpha val="70000"/>
            </a:schemeClr>
          </a:solidFill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2762" y="4455458"/>
            <a:ext cx="5169352" cy="1294712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0520-CF0B-4213-AE7A-4B325371EF51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763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339"/>
            <a:ext cx="10515600" cy="638143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5701"/>
            <a:ext cx="10515600" cy="5458899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solidFill>
                  <a:schemeClr val="tx2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solidFill>
                  <a:schemeClr val="tx2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solidFill>
                  <a:schemeClr val="tx2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379D33F1-B78F-4F1B-9D64-FD203BB8CF0C}" type="datetime1">
              <a:rPr lang="ko-KR" altLang="en-US" smtClean="0"/>
              <a:pPr/>
              <a:t>2022-04-11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9C9B3298-2095-4B78-B0E8-A466356F5ED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8F61C8C-C64D-45E4-AFEB-15D287C162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28339"/>
            <a:ext cx="591519" cy="591519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99DD9F1-5F78-483B-8279-C10C67BD8BBA}"/>
              </a:ext>
            </a:extLst>
          </p:cNvPr>
          <p:cNvCxnSpPr>
            <a:cxnSpLocks/>
          </p:cNvCxnSpPr>
          <p:nvPr userDrawn="1"/>
        </p:nvCxnSpPr>
        <p:spPr>
          <a:xfrm>
            <a:off x="838200" y="818565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70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93343"/>
            <a:ext cx="5181600" cy="538403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93343"/>
            <a:ext cx="5181600" cy="538403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8CFB-B768-43FC-901C-86076AC65C88}" type="datetime1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9781E7C-F5D8-4AAF-B9F1-80CE4BB7AA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28339"/>
            <a:ext cx="591519" cy="591519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5AD52E-6CF7-4E8C-AA40-7B30BF0D9808}"/>
              </a:ext>
            </a:extLst>
          </p:cNvPr>
          <p:cNvCxnSpPr>
            <a:cxnSpLocks/>
          </p:cNvCxnSpPr>
          <p:nvPr userDrawn="1"/>
        </p:nvCxnSpPr>
        <p:spPr>
          <a:xfrm>
            <a:off x="838200" y="818565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7A59AE9A-96AA-471F-8574-8047D138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339"/>
            <a:ext cx="10515600" cy="638143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26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소스보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369"/>
            <a:ext cx="10515600" cy="456278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FE70-D6EE-4822-8260-A26592481954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640016"/>
            <a:ext cx="10515600" cy="567223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AB8324-C1E2-4F99-A4D6-9029EEE20D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01" y="157357"/>
            <a:ext cx="335666" cy="335666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B8AB5CC-2747-41D8-ADDA-C2B3CDDFA94D}"/>
              </a:ext>
            </a:extLst>
          </p:cNvPr>
          <p:cNvCxnSpPr>
            <a:cxnSpLocks/>
          </p:cNvCxnSpPr>
          <p:nvPr userDrawn="1"/>
        </p:nvCxnSpPr>
        <p:spPr>
          <a:xfrm>
            <a:off x="838200" y="585943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75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3149-ACF2-42CA-AB90-36762BF8387F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93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8339"/>
            <a:ext cx="10515600" cy="712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25975"/>
            <a:ext cx="10515600" cy="5398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230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E46094C3-A5C5-4FC3-BC05-13A46E5A1991}" type="datetime1">
              <a:rPr lang="ko-KR" altLang="en-US" smtClean="0"/>
              <a:t>2022-04-11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230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423025"/>
            <a:ext cx="628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9C9B3298-2095-4B78-B0E8-A466356F5E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69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2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>
              <a:lumMod val="50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3200" b="1" kern="1200">
          <a:solidFill>
            <a:schemeClr val="accent1">
              <a:lumMod val="50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4"/>
          <p:cNvSpPr>
            <a:spLocks noGrp="1"/>
          </p:cNvSpPr>
          <p:nvPr>
            <p:ph type="ctrTitle"/>
          </p:nvPr>
        </p:nvSpPr>
        <p:spPr>
          <a:xfrm>
            <a:off x="967666" y="1562101"/>
            <a:ext cx="10404629" cy="229968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dirty="0"/>
              <a:t>객체지향 프로그래밍</a:t>
            </a:r>
            <a:r>
              <a:rPr lang="en-US" altLang="ko-KR" dirty="0"/>
              <a:t>3</a:t>
            </a:r>
            <a:br>
              <a:rPr lang="en-US" altLang="ko-KR" dirty="0"/>
            </a:br>
            <a:r>
              <a:rPr lang="ko-KR" altLang="en-US" dirty="0"/>
              <a:t>추상클래스와 인터페이스</a:t>
            </a:r>
            <a:br>
              <a:rPr lang="ko-KR" altLang="en-US" dirty="0"/>
            </a:br>
            <a:r>
              <a:rPr lang="en-US" altLang="ko-KR" dirty="0"/>
              <a:t>(Abstract Class &amp; Interface)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유응구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(egyou@induk.ac.kr)</a:t>
            </a:r>
          </a:p>
          <a:p>
            <a:pPr eaLnBrk="1" hangingPunct="1">
              <a:defRPr/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http://lms.induk.ac.kr</a:t>
            </a:r>
          </a:p>
        </p:txBody>
      </p:sp>
    </p:spTree>
    <p:extLst>
      <p:ext uri="{BB962C8B-B14F-4D97-AF65-F5344CB8AC3E}">
        <p14:creationId xmlns:p14="http://schemas.microsoft.com/office/powerpoint/2010/main" val="946714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C16A8-03B6-434B-89D7-2F898CBF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1FCAD9-88B5-4152-BAA7-35BEE62F5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E1E8CA-D01B-406F-B101-C2E471338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360363">
              <a:defRPr/>
            </a:pPr>
            <a:r>
              <a:rPr lang="en-US" altLang="ko-KR" dirty="0"/>
              <a:t> 	public int </a:t>
            </a:r>
            <a:r>
              <a:rPr lang="en-US" altLang="ko-KR" dirty="0" err="1"/>
              <a:t>intValue</a:t>
            </a:r>
            <a:r>
              <a:rPr lang="en-US" altLang="ko-KR" dirty="0"/>
              <a:t>() { // </a:t>
            </a:r>
            <a:r>
              <a:rPr lang="ko-KR" altLang="en-US" dirty="0"/>
              <a:t>구현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        return (int)value;</a:t>
            </a:r>
          </a:p>
          <a:p>
            <a:pPr>
              <a:defRPr/>
            </a:pPr>
            <a:r>
              <a:rPr lang="en-US" altLang="ko-KR" dirty="0"/>
              <a:t>    }</a:t>
            </a:r>
          </a:p>
          <a:p>
            <a:pPr>
              <a:defRPr/>
            </a:pPr>
            <a:r>
              <a:rPr lang="en-US" altLang="ko-KR" dirty="0"/>
              <a:t>    public long </a:t>
            </a:r>
            <a:r>
              <a:rPr lang="en-US" altLang="ko-KR" dirty="0" err="1"/>
              <a:t>longValue</a:t>
            </a:r>
            <a:r>
              <a:rPr lang="en-US" altLang="ko-KR" dirty="0"/>
              <a:t>() { // </a:t>
            </a:r>
            <a:r>
              <a:rPr lang="ko-KR" altLang="en-US" dirty="0"/>
              <a:t>구현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        return (long)value;</a:t>
            </a:r>
          </a:p>
          <a:p>
            <a:pPr>
              <a:defRPr/>
            </a:pPr>
            <a:r>
              <a:rPr lang="en-US" altLang="ko-KR" dirty="0"/>
              <a:t>    }</a:t>
            </a:r>
          </a:p>
          <a:p>
            <a:pPr>
              <a:defRPr/>
            </a:pPr>
            <a:r>
              <a:rPr lang="en-US" altLang="ko-KR" dirty="0"/>
              <a:t>    public float </a:t>
            </a:r>
            <a:r>
              <a:rPr lang="en-US" altLang="ko-KR" dirty="0" err="1"/>
              <a:t>floatValue</a:t>
            </a:r>
            <a:r>
              <a:rPr lang="en-US" altLang="ko-KR" dirty="0"/>
              <a:t>() { // </a:t>
            </a:r>
            <a:r>
              <a:rPr lang="ko-KR" altLang="en-US" dirty="0"/>
              <a:t>구현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        return (float)value;</a:t>
            </a:r>
          </a:p>
          <a:p>
            <a:pPr>
              <a:defRPr/>
            </a:pPr>
            <a:r>
              <a:rPr lang="en-US" altLang="ko-KR" dirty="0"/>
              <a:t>    }</a:t>
            </a:r>
          </a:p>
          <a:p>
            <a:pPr>
              <a:defRPr/>
            </a:pPr>
            <a:r>
              <a:rPr lang="en-US" altLang="ko-KR" dirty="0"/>
              <a:t>    public double </a:t>
            </a:r>
            <a:r>
              <a:rPr lang="en-US" altLang="ko-KR" dirty="0" err="1"/>
              <a:t>doubleValue</a:t>
            </a:r>
            <a:r>
              <a:rPr lang="en-US" altLang="ko-KR" dirty="0"/>
              <a:t>() { // </a:t>
            </a:r>
            <a:r>
              <a:rPr lang="ko-KR" altLang="en-US" dirty="0"/>
              <a:t>구현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        return (double)value;</a:t>
            </a:r>
          </a:p>
          <a:p>
            <a:pPr>
              <a:defRPr/>
            </a:pPr>
            <a:r>
              <a:rPr lang="en-US" altLang="ko-KR" dirty="0"/>
              <a:t>    }</a:t>
            </a:r>
          </a:p>
          <a:p>
            <a:pPr>
              <a:defRPr/>
            </a:pPr>
            <a:r>
              <a:rPr lang="en-US" altLang="ko-KR" dirty="0"/>
              <a:t>    /** use </a:t>
            </a:r>
            <a:r>
              <a:rPr lang="en-US" altLang="ko-KR" dirty="0" err="1"/>
              <a:t>serialVersionUID</a:t>
            </a:r>
            <a:r>
              <a:rPr lang="en-US" altLang="ko-KR" dirty="0"/>
              <a:t> from JDK 1.0.2 for interoperability */</a:t>
            </a:r>
          </a:p>
          <a:p>
            <a:pPr>
              <a:defRPr/>
            </a:pPr>
            <a:r>
              <a:rPr lang="en-US" altLang="ko-KR" dirty="0"/>
              <a:t>    private static final long </a:t>
            </a:r>
            <a:r>
              <a:rPr lang="en-US" altLang="ko-KR" dirty="0" err="1"/>
              <a:t>serialVersionUID</a:t>
            </a:r>
            <a:r>
              <a:rPr lang="en-US" altLang="ko-KR" dirty="0"/>
              <a:t> = 4290774380558885855L;</a:t>
            </a:r>
          </a:p>
          <a:p>
            <a:pPr>
              <a:defRPr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847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22532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925360-02BA-46DD-80FC-E438DFEE9023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상속을 통해 서브 클래스를 정의하는 경우 모든 추상 메소드가 구현되어야 함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상속을 통해 서브 추상 클래스를 정의하는 경우</a:t>
            </a:r>
          </a:p>
          <a:p>
            <a:pPr lvl="2">
              <a:lnSpc>
                <a:spcPct val="110000"/>
              </a:lnSpc>
              <a:defRPr/>
            </a:pPr>
            <a:r>
              <a:rPr lang="ko-KR" altLang="en-US" dirty="0"/>
              <a:t>상속받은 추상 메소드를 구현하거나 새로운 추상 메소드를 삽입할 수 있음</a:t>
            </a:r>
            <a:endParaRPr lang="en-US" altLang="ko-KR" dirty="0"/>
          </a:p>
          <a:p>
            <a:pPr lvl="2">
              <a:lnSpc>
                <a:spcPct val="110000"/>
              </a:lnSpc>
              <a:defRPr/>
            </a:pPr>
            <a:r>
              <a:rPr lang="ko-KR" altLang="en-US" dirty="0"/>
              <a:t>추상 메소드가 존재하여도 됨</a:t>
            </a:r>
            <a:endParaRPr lang="en-US" altLang="ko-KR" dirty="0"/>
          </a:p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자바 인터프리터가 실행시간에 해당 메소드를 적절하게 선택하여 동작시킴</a:t>
            </a:r>
            <a:r>
              <a:rPr lang="en-US" altLang="ko-KR" dirty="0"/>
              <a:t>(</a:t>
            </a:r>
            <a:r>
              <a:rPr lang="ko-KR" altLang="en-US" dirty="0"/>
              <a:t>동적 바인딩</a:t>
            </a:r>
            <a:r>
              <a:rPr lang="en-US" altLang="ko-KR" dirty="0"/>
              <a:t>)</a:t>
            </a:r>
            <a:endParaRPr lang="ko-KR" altLang="en-US" dirty="0"/>
          </a:p>
          <a:p>
            <a:pPr lvl="2">
              <a:lnSpc>
                <a:spcPct val="110000"/>
              </a:lnSpc>
              <a:defRPr/>
            </a:pPr>
            <a:r>
              <a:rPr lang="ko-KR" altLang="en-US" dirty="0"/>
              <a:t>재정의된 메소드를 호출하는 경우 객체 참조 변수가 참조하는 </a:t>
            </a:r>
            <a:r>
              <a:rPr lang="ko-KR" altLang="en-US" u="sng" dirty="0">
                <a:solidFill>
                  <a:srgbClr val="FF0066"/>
                </a:solidFill>
              </a:rPr>
              <a:t>객체의 유형을 고려해서 메소드가 호출됨</a:t>
            </a:r>
          </a:p>
          <a:p>
            <a:pPr lvl="3">
              <a:lnSpc>
                <a:spcPct val="110000"/>
              </a:lnSpc>
              <a:defRPr/>
            </a:pPr>
            <a:r>
              <a:rPr lang="ko-KR" altLang="en-US" dirty="0"/>
              <a:t>컴파일 시에는 참조 변수의 유형을 고려함</a:t>
            </a:r>
          </a:p>
        </p:txBody>
      </p:sp>
    </p:spTree>
    <p:extLst>
      <p:ext uri="{BB962C8B-B14F-4D97-AF65-F5344CB8AC3E}">
        <p14:creationId xmlns:p14="http://schemas.microsoft.com/office/powerpoint/2010/main" val="3716962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인터페이스</a:t>
            </a:r>
            <a:r>
              <a:rPr lang="en-US" altLang="ko-KR"/>
              <a:t>(interface)</a:t>
            </a:r>
            <a:endParaRPr lang="ko-KR" altLang="en-US"/>
          </a:p>
        </p:txBody>
      </p:sp>
      <p:sp>
        <p:nvSpPr>
          <p:cNvPr id="24580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DAB551-F29E-4788-B5FB-57DA85CBACE7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3584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ko-KR" dirty="0"/>
              <a:t>What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모든 메소드는 추상 메소드이고</a:t>
            </a:r>
            <a:r>
              <a:rPr lang="en-US" altLang="ko-KR" dirty="0"/>
              <a:t>, public static final </a:t>
            </a:r>
            <a:r>
              <a:rPr lang="ko-KR" altLang="en-US" dirty="0"/>
              <a:t>속성을 갖는 인스턴스 변수들로 구성된 프로그램 구성 요소</a:t>
            </a:r>
            <a:endParaRPr lang="en-US" altLang="ko-KR" dirty="0"/>
          </a:p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상수와 추상 메소드들로 구성된 설계의 표현</a:t>
            </a:r>
            <a:endParaRPr lang="en-US" altLang="ko-KR" dirty="0"/>
          </a:p>
          <a:p>
            <a:pPr>
              <a:lnSpc>
                <a:spcPct val="110000"/>
              </a:lnSpc>
              <a:defRPr/>
            </a:pPr>
            <a:r>
              <a:rPr lang="en-US" altLang="ko-KR" dirty="0"/>
              <a:t>Why or Benefit</a:t>
            </a:r>
            <a:endParaRPr lang="ko-KR" altLang="en-US" dirty="0"/>
          </a:p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기능의 외부적 명시화에 유용</a:t>
            </a:r>
            <a:endParaRPr lang="en-US" altLang="ko-KR" dirty="0"/>
          </a:p>
          <a:p>
            <a:pPr lvl="2">
              <a:lnSpc>
                <a:spcPct val="110000"/>
              </a:lnSpc>
              <a:defRPr/>
            </a:pPr>
            <a:r>
              <a:rPr lang="ko-KR" altLang="en-US" dirty="0"/>
              <a:t>클래스의 정의를 알지 못해도</a:t>
            </a:r>
            <a:r>
              <a:rPr lang="en-US" altLang="ko-KR" dirty="0"/>
              <a:t>, </a:t>
            </a:r>
            <a:r>
              <a:rPr lang="ko-KR" altLang="en-US" dirty="0"/>
              <a:t>구현된 객체의 사용법을 명료하게 알 수 있음</a:t>
            </a:r>
            <a:endParaRPr lang="en-US" altLang="ko-KR" dirty="0"/>
          </a:p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아주 높은 유연성을 제공함</a:t>
            </a:r>
            <a:endParaRPr lang="en-US" altLang="ko-KR" dirty="0"/>
          </a:p>
          <a:p>
            <a:pPr lvl="2">
              <a:lnSpc>
                <a:spcPct val="110000"/>
              </a:lnSpc>
              <a:defRPr/>
            </a:pPr>
            <a:r>
              <a:rPr lang="ko-KR" altLang="en-US" dirty="0"/>
              <a:t>서로 관련성이 떨어지는 클래스를 특별한 상속 관계 없이 연결하여 사용할 수 있음</a:t>
            </a:r>
            <a:endParaRPr lang="en-US" altLang="ko-KR" dirty="0"/>
          </a:p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하나 이상의 클래스를 통해서 구현해야 하는 메소드 선언 시 사용</a:t>
            </a:r>
          </a:p>
          <a:p>
            <a:pPr lvl="1">
              <a:lnSpc>
                <a:spcPct val="110000"/>
              </a:lnSpc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294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7A1650-141D-45CE-B4ED-315AB20448DD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ko-KR" altLang="en-US" dirty="0"/>
              <a:t>인터페이스 선언</a:t>
            </a:r>
            <a:endParaRPr lang="en-US" altLang="ko-KR" dirty="0"/>
          </a:p>
          <a:p>
            <a:pPr lvl="1">
              <a:lnSpc>
                <a:spcPct val="110000"/>
              </a:lnSpc>
              <a:defRPr/>
            </a:pPr>
            <a:r>
              <a:rPr lang="en-US" altLang="ko-KR" dirty="0"/>
              <a:t>Syntax</a:t>
            </a:r>
          </a:p>
          <a:p>
            <a:pPr lvl="2">
              <a:lnSpc>
                <a:spcPct val="110000"/>
              </a:lnSpc>
              <a:defRPr/>
            </a:pPr>
            <a:r>
              <a:rPr lang="en-US" altLang="ko-KR" dirty="0"/>
              <a:t>[public] interface </a:t>
            </a:r>
            <a:r>
              <a:rPr lang="en-US" altLang="ko-KR" dirty="0" err="1"/>
              <a:t>InterfaceName</a:t>
            </a:r>
            <a:br>
              <a:rPr lang="en-US" altLang="ko-KR" dirty="0"/>
            </a:br>
            <a:r>
              <a:rPr lang="en-US" altLang="ko-KR" dirty="0"/>
              <a:t>			[extends </a:t>
            </a:r>
            <a:r>
              <a:rPr lang="en-US" altLang="ko-KR" dirty="0" err="1"/>
              <a:t>ListOfSuperInterface</a:t>
            </a:r>
            <a:r>
              <a:rPr lang="en-US" altLang="ko-KR" dirty="0"/>
              <a:t>] {</a:t>
            </a:r>
            <a:br>
              <a:rPr lang="en-US" altLang="ko-KR" dirty="0"/>
            </a:br>
            <a:r>
              <a:rPr lang="en-US" altLang="ko-KR" dirty="0"/>
              <a:t>		&lt;</a:t>
            </a:r>
            <a:r>
              <a:rPr lang="en-US" altLang="ko-KR" dirty="0" err="1"/>
              <a:t>constantDefinitions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		[&lt;</a:t>
            </a:r>
            <a:r>
              <a:rPr lang="en-US" altLang="ko-KR" dirty="0" err="1"/>
              <a:t>abstractMothod</a:t>
            </a:r>
            <a:r>
              <a:rPr lang="en-US" altLang="ko-KR" dirty="0"/>
              <a:t>&gt;]</a:t>
            </a:r>
            <a:r>
              <a:rPr lang="en-US" altLang="ko-KR" baseline="-25000" dirty="0"/>
              <a:t>0</a:t>
            </a:r>
            <a:r>
              <a:rPr lang="en-US" altLang="ko-KR" baseline="30000" dirty="0"/>
              <a:t>N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pPr lvl="2">
              <a:lnSpc>
                <a:spcPct val="110000"/>
              </a:lnSpc>
              <a:defRPr/>
            </a:pPr>
            <a:r>
              <a:rPr lang="ko-KR" altLang="en-US" dirty="0" err="1"/>
              <a:t>수퍼</a:t>
            </a:r>
            <a:r>
              <a:rPr lang="ko-KR" altLang="en-US" dirty="0"/>
              <a:t> 인터페이스 </a:t>
            </a:r>
            <a:r>
              <a:rPr lang="en-US" altLang="ko-KR" dirty="0"/>
              <a:t>: </a:t>
            </a:r>
            <a:r>
              <a:rPr lang="ko-KR" altLang="en-US" dirty="0"/>
              <a:t>상속해주는 인터페이스</a:t>
            </a:r>
            <a:endParaRPr lang="en-US" altLang="ko-KR" dirty="0"/>
          </a:p>
          <a:p>
            <a:pPr lvl="3">
              <a:lnSpc>
                <a:spcPct val="110000"/>
              </a:lnSpc>
              <a:defRPr/>
            </a:pPr>
            <a:r>
              <a:rPr lang="ko-KR" altLang="en-US" dirty="0" err="1"/>
              <a:t>수퍼</a:t>
            </a:r>
            <a:r>
              <a:rPr lang="ko-KR" altLang="en-US" dirty="0"/>
              <a:t> 인터페이스는 복수개가 나타날 수 있음</a:t>
            </a:r>
            <a:endParaRPr lang="en-US" altLang="ko-KR" dirty="0"/>
          </a:p>
          <a:p>
            <a:pPr lvl="3">
              <a:lnSpc>
                <a:spcPct val="110000"/>
              </a:lnSpc>
              <a:defRPr/>
            </a:pPr>
            <a:r>
              <a:rPr lang="en-US" altLang="ko-KR" dirty="0"/>
              <a:t>interface </a:t>
            </a:r>
            <a:r>
              <a:rPr lang="en-US" altLang="ko-KR" dirty="0" err="1"/>
              <a:t>MultiInheritInterface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		extends SuperInterface1, SuperInterface2</a:t>
            </a:r>
          </a:p>
          <a:p>
            <a:pPr lvl="2">
              <a:lnSpc>
                <a:spcPct val="110000"/>
              </a:lnSpc>
              <a:defRPr/>
            </a:pPr>
            <a:r>
              <a:rPr lang="ko-KR" altLang="en-US" dirty="0"/>
              <a:t>서브 인터페이스 </a:t>
            </a:r>
            <a:r>
              <a:rPr lang="en-US" altLang="ko-KR" dirty="0"/>
              <a:t>: </a:t>
            </a:r>
            <a:r>
              <a:rPr lang="ko-KR" altLang="en-US" dirty="0"/>
              <a:t>상속을 받는 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704819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27652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21A11E-9D1F-45A1-B05C-E474C8BDA81C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3686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특징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다중 상속이 가능함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모든 메소드는 </a:t>
            </a:r>
            <a:r>
              <a:rPr lang="ko-KR" altLang="en-US" dirty="0">
                <a:solidFill>
                  <a:srgbClr val="FF0066"/>
                </a:solidFill>
              </a:rPr>
              <a:t>묵시적으로 </a:t>
            </a:r>
            <a:r>
              <a:rPr lang="en-US" altLang="ko-KR" dirty="0">
                <a:solidFill>
                  <a:srgbClr val="FF0066"/>
                </a:solidFill>
              </a:rPr>
              <a:t>public</a:t>
            </a:r>
            <a:r>
              <a:rPr lang="ko-KR" altLang="en-US" dirty="0"/>
              <a:t>임</a:t>
            </a:r>
          </a:p>
          <a:p>
            <a:pPr lvl="2">
              <a:defRPr/>
            </a:pPr>
            <a:r>
              <a:rPr lang="en-US" altLang="ko-KR" dirty="0"/>
              <a:t>static</a:t>
            </a:r>
            <a:r>
              <a:rPr lang="ko-KR" altLang="en-US" dirty="0"/>
              <a:t>일 수 없음</a:t>
            </a:r>
          </a:p>
          <a:p>
            <a:pPr lvl="1">
              <a:defRPr/>
            </a:pPr>
            <a:r>
              <a:rPr lang="ko-KR" altLang="en-US" dirty="0"/>
              <a:t>모든 인스턴스 변수는 </a:t>
            </a:r>
            <a:r>
              <a:rPr lang="ko-KR" altLang="en-US" dirty="0">
                <a:solidFill>
                  <a:srgbClr val="FF0066"/>
                </a:solidFill>
              </a:rPr>
              <a:t>묵시적으로 </a:t>
            </a:r>
            <a:r>
              <a:rPr lang="en-US" altLang="ko-KR" dirty="0">
                <a:solidFill>
                  <a:srgbClr val="FF0066"/>
                </a:solidFill>
              </a:rPr>
              <a:t>public static final</a:t>
            </a:r>
            <a:r>
              <a:rPr lang="en-US" altLang="ko-KR" dirty="0"/>
              <a:t> </a:t>
            </a:r>
            <a:r>
              <a:rPr lang="ko-KR" altLang="en-US" dirty="0"/>
              <a:t>속성을 가짐</a:t>
            </a:r>
          </a:p>
          <a:p>
            <a:pPr lvl="2">
              <a:defRPr/>
            </a:pPr>
            <a:r>
              <a:rPr lang="ko-KR" altLang="en-US" dirty="0"/>
              <a:t>초기화가 필요함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생성자는 없음 </a:t>
            </a:r>
            <a:r>
              <a:rPr lang="en-US" altLang="ko-KR" dirty="0"/>
              <a:t>: </a:t>
            </a:r>
            <a:r>
              <a:rPr lang="ko-KR" altLang="en-US" dirty="0"/>
              <a:t>객체 생성이 아닌 설계가 목적임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private, protected, synchronized, volatile </a:t>
            </a:r>
            <a:r>
              <a:rPr lang="ko-KR" altLang="en-US" dirty="0"/>
              <a:t>사용 할 수 없음</a:t>
            </a:r>
          </a:p>
          <a:p>
            <a:pPr lvl="1"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3724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47FEC1-EF85-4831-BBDE-A923BB9DA38C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인터페이스와 상속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메소드 상속 시 </a:t>
            </a:r>
            <a:r>
              <a:rPr lang="en-US" altLang="ko-KR" dirty="0"/>
              <a:t>Signature</a:t>
            </a:r>
            <a:r>
              <a:rPr lang="ko-KR" altLang="en-US" dirty="0"/>
              <a:t>가 같은 메소드는 </a:t>
            </a:r>
            <a:r>
              <a:rPr lang="ko-KR" altLang="en-US" dirty="0">
                <a:solidFill>
                  <a:srgbClr val="FF0000"/>
                </a:solidFill>
              </a:rPr>
              <a:t>반환유형도 같아야 함</a:t>
            </a:r>
            <a:r>
              <a:rPr lang="en-US" altLang="ko-KR" dirty="0"/>
              <a:t>, </a:t>
            </a:r>
            <a:r>
              <a:rPr lang="ko-KR" altLang="en-US" dirty="0"/>
              <a:t>다른 경우 오류 발생</a:t>
            </a:r>
          </a:p>
          <a:p>
            <a:pPr lvl="1">
              <a:defRPr/>
            </a:pPr>
            <a:r>
              <a:rPr lang="ko-KR" altLang="en-US" dirty="0"/>
              <a:t>메소드 상속 시 </a:t>
            </a:r>
            <a:r>
              <a:rPr lang="en-US" altLang="ko-KR" dirty="0"/>
              <a:t>Signature</a:t>
            </a:r>
            <a:r>
              <a:rPr lang="ko-KR" altLang="en-US" dirty="0"/>
              <a:t>가 다른 경우 중첩</a:t>
            </a:r>
          </a:p>
          <a:p>
            <a:pPr lvl="1">
              <a:defRPr/>
            </a:pPr>
            <a:r>
              <a:rPr lang="ko-KR" altLang="en-US" dirty="0"/>
              <a:t>인터페이스 이름과 함께 인스턴스 변수를 기술하기 때문에 모호성이 발생하지 않음</a:t>
            </a:r>
          </a:p>
          <a:p>
            <a:pPr lvl="1"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768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0724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28E10F-2366-4032-A95C-BB5E4D0651EA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3789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다중 상속의 문제점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모호성</a:t>
            </a:r>
            <a:r>
              <a:rPr lang="en-US" altLang="ko-KR" dirty="0"/>
              <a:t>(ambiguity) : </a:t>
            </a:r>
            <a:r>
              <a:rPr lang="ko-KR" altLang="en-US" dirty="0"/>
              <a:t>참조하는 필드나 메소드의 출처가 혼동되는 문제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err="1"/>
              <a:t>시그니쳐가</a:t>
            </a:r>
            <a:r>
              <a:rPr lang="ko-KR" altLang="en-US" dirty="0"/>
              <a:t> 같은 메소드를 갖는 두 수퍼 클래스들을 다중상속한 경우 서브 클래스로부터 생성한 객체가 메소드를 호출하면 어느 수퍼 클래스의 메소드인지 혼동된다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자바에서는 인터페이스 다중 상속을 지원하므로</a:t>
            </a:r>
            <a:r>
              <a:rPr lang="en-US" altLang="ko-KR" dirty="0"/>
              <a:t>, </a:t>
            </a:r>
            <a:r>
              <a:rPr lang="ko-KR" altLang="en-US" dirty="0"/>
              <a:t>객체를 생성하기 위해서는 구현을 해야 하기 때문에 출처를 명확하게 알 수 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36615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746DEA-C843-4BE4-8AFB-B69736C9606A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/>
              <a:t>인터페이스 구현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Syntax</a:t>
            </a:r>
          </a:p>
          <a:p>
            <a:pPr lvl="2"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[&lt;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classModifiers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&gt;] class </a:t>
            </a:r>
            <a:r>
              <a:rPr lang="en-US" altLang="ko-KR" dirty="0"/>
              <a:t>&lt;</a:t>
            </a:r>
            <a:r>
              <a:rPr lang="en-US" altLang="ko-KR" dirty="0" err="1"/>
              <a:t>ClassName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			</a:t>
            </a:r>
            <a:r>
              <a:rPr lang="en-US" altLang="ko-KR" dirty="0">
                <a:solidFill>
                  <a:srgbClr val="FF0000"/>
                </a:solidFill>
              </a:rPr>
              <a:t>implements</a:t>
            </a:r>
            <a:r>
              <a:rPr lang="en-US" altLang="ko-KR" dirty="0"/>
              <a:t> &lt;InterfaceName1&gt;, </a:t>
            </a:r>
            <a:r>
              <a:rPr lang="en-US" altLang="ko-KR" dirty="0">
                <a:latin typeface="새굴림" panose="02030600000101010101" pitchFamily="18" charset="-127"/>
              </a:rPr>
              <a:t>…</a:t>
            </a:r>
            <a:br>
              <a:rPr lang="en-US" altLang="ko-KR" dirty="0"/>
            </a:b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		// instance variable declarations</a:t>
            </a:r>
            <a:br>
              <a:rPr lang="en-US" altLang="ko-KR" dirty="0"/>
            </a:br>
            <a:r>
              <a:rPr lang="en-US" altLang="ko-KR" dirty="0"/>
              <a:t>		</a:t>
            </a:r>
            <a:br>
              <a:rPr lang="en-US" altLang="ko-KR" dirty="0"/>
            </a:br>
            <a:r>
              <a:rPr lang="en-US" altLang="ko-KR" dirty="0"/>
              <a:t>		// methods declarations</a:t>
            </a:r>
            <a:br>
              <a:rPr lang="en-US" altLang="ko-KR" dirty="0"/>
            </a:br>
            <a:r>
              <a:rPr lang="en-US" altLang="ko-KR" dirty="0"/>
              <a:t>	}</a:t>
            </a:r>
          </a:p>
          <a:p>
            <a:pPr lvl="1">
              <a:defRPr/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marL="857250" lvl="2" indent="0">
              <a:buNone/>
              <a:defRPr/>
            </a:pPr>
            <a:r>
              <a:rPr lang="en-US" altLang="ko-KR" dirty="0"/>
              <a:t>public class </a:t>
            </a:r>
            <a:r>
              <a:rPr lang="en-US" altLang="ko-KR" dirty="0" err="1"/>
              <a:t>ArrayList</a:t>
            </a:r>
            <a:r>
              <a:rPr lang="en-US" altLang="ko-KR" dirty="0"/>
              <a:t> extends </a:t>
            </a:r>
            <a:r>
              <a:rPr lang="en-US" altLang="ko-KR" dirty="0" err="1"/>
              <a:t>AbstractList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en-US" altLang="ko-KR" dirty="0">
                <a:solidFill>
                  <a:srgbClr val="FF0000"/>
                </a:solidFill>
              </a:rPr>
              <a:t>implements List, </a:t>
            </a:r>
            <a:r>
              <a:rPr lang="en-US" altLang="ko-KR" dirty="0" err="1">
                <a:solidFill>
                  <a:srgbClr val="FF0000"/>
                </a:solidFill>
              </a:rPr>
              <a:t>RandomAccess</a:t>
            </a:r>
            <a:r>
              <a:rPr lang="en-US" altLang="ko-KR" dirty="0">
                <a:solidFill>
                  <a:srgbClr val="FF0000"/>
                </a:solidFill>
              </a:rPr>
              <a:t>, 				</a:t>
            </a:r>
            <a:r>
              <a:rPr lang="en-US" altLang="ko-KR" dirty="0" err="1">
                <a:solidFill>
                  <a:srgbClr val="FF0000"/>
                </a:solidFill>
              </a:rPr>
              <a:t>Cloneable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java.io.Serializable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 marL="857250" lvl="2" indent="0">
              <a:buNone/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 lvl="1"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7852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ImplementedClass.java</a:t>
            </a:r>
            <a:endParaRPr lang="ko-KR" altLang="en-US"/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E7B38B-1555-4D4F-ABE5-2DA00015E30B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defTabSz="360363">
              <a:buNone/>
              <a:defRPr/>
            </a:pPr>
            <a:r>
              <a:rPr lang="en-US" altLang="ko-KR" dirty="0"/>
              <a:t>interface </a:t>
            </a:r>
            <a:r>
              <a:rPr lang="en-US" altLang="ko-KR" dirty="0" err="1"/>
              <a:t>SuperInterface</a:t>
            </a:r>
            <a:endParaRPr lang="en-US" altLang="ko-KR" dirty="0"/>
          </a:p>
          <a:p>
            <a:pPr marL="0" indent="0" defTabSz="360363">
              <a:buNone/>
              <a:defRPr/>
            </a:pPr>
            <a:r>
              <a:rPr lang="en-US" altLang="ko-KR" dirty="0"/>
              <a:t>{</a:t>
            </a:r>
          </a:p>
          <a:p>
            <a:pPr marL="0" indent="0" defTabSz="360363">
              <a:buNone/>
              <a:defRPr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RED = 1;</a:t>
            </a:r>
          </a:p>
          <a:p>
            <a:pPr marL="0" indent="0" defTabSz="360363">
              <a:buNone/>
              <a:defRPr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GREEN = 2;</a:t>
            </a:r>
          </a:p>
          <a:p>
            <a:pPr marL="0" indent="0" defTabSz="360363">
              <a:buNone/>
              <a:defRPr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BLUE = 4;</a:t>
            </a:r>
          </a:p>
          <a:p>
            <a:pPr marL="0" indent="0" defTabSz="360363">
              <a:buNone/>
              <a:defRPr/>
            </a:pPr>
            <a:r>
              <a:rPr lang="en-US" altLang="ko-KR" dirty="0"/>
              <a:t>}</a:t>
            </a:r>
          </a:p>
          <a:p>
            <a:pPr marL="0" indent="0" defTabSz="360363">
              <a:buNone/>
              <a:defRPr/>
            </a:pPr>
            <a:r>
              <a:rPr lang="en-US" altLang="ko-KR" dirty="0"/>
              <a:t>interface </a:t>
            </a:r>
            <a:r>
              <a:rPr lang="en-US" altLang="ko-KR" dirty="0" err="1"/>
              <a:t>ExtendedInterface</a:t>
            </a:r>
            <a:r>
              <a:rPr lang="en-US" altLang="ko-KR" dirty="0"/>
              <a:t> extends </a:t>
            </a:r>
            <a:r>
              <a:rPr lang="en-US" altLang="ko-KR" dirty="0" err="1"/>
              <a:t>SuperInterface</a:t>
            </a:r>
            <a:r>
              <a:rPr lang="en-US" altLang="ko-KR" dirty="0"/>
              <a:t> </a:t>
            </a:r>
          </a:p>
          <a:p>
            <a:pPr marL="0" indent="0" defTabSz="360363">
              <a:buNone/>
              <a:defRPr/>
            </a:pPr>
            <a:r>
              <a:rPr lang="en-US" altLang="ko-KR" dirty="0"/>
              <a:t>{</a:t>
            </a:r>
          </a:p>
          <a:p>
            <a:pPr marL="0" indent="0" defTabSz="360363">
              <a:buNone/>
              <a:defRPr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RED = 1;</a:t>
            </a:r>
          </a:p>
          <a:p>
            <a:pPr marL="0" indent="0" defTabSz="360363">
              <a:buNone/>
              <a:defRPr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BLUE = 3;</a:t>
            </a:r>
          </a:p>
          <a:p>
            <a:pPr marL="0" indent="0" defTabSz="360363">
              <a:buNone/>
              <a:defRPr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YELLOW = 5;</a:t>
            </a:r>
          </a:p>
          <a:p>
            <a:pPr marL="0" indent="0" defTabSz="360363">
              <a:buNone/>
              <a:defRPr/>
            </a:pPr>
            <a:r>
              <a:rPr lang="en-US" altLang="ko-KR" dirty="0"/>
              <a:t>}</a:t>
            </a:r>
          </a:p>
          <a:p>
            <a:pPr marL="0" indent="0" defTabSz="360363">
              <a:buNone/>
              <a:defRPr/>
            </a:pPr>
            <a:r>
              <a:rPr lang="en-US" altLang="ko-KR" dirty="0"/>
              <a:t>class </a:t>
            </a:r>
            <a:r>
              <a:rPr lang="en-US" altLang="ko-KR" dirty="0" err="1"/>
              <a:t>ImplementedClass</a:t>
            </a:r>
            <a:r>
              <a:rPr lang="en-US" altLang="ko-KR" dirty="0"/>
              <a:t> implements </a:t>
            </a:r>
            <a:r>
              <a:rPr lang="en-US" altLang="ko-KR" dirty="0" err="1"/>
              <a:t>ExtendedInterface</a:t>
            </a:r>
            <a:endParaRPr lang="en-US" altLang="ko-KR" dirty="0"/>
          </a:p>
          <a:p>
            <a:pPr marL="0" indent="0" defTabSz="360363">
              <a:buNone/>
              <a:defRPr/>
            </a:pPr>
            <a:r>
              <a:rPr lang="en-US" altLang="ko-KR" dirty="0"/>
              <a:t>{</a:t>
            </a:r>
          </a:p>
          <a:p>
            <a:pPr marL="0" indent="0" defTabSz="360363">
              <a:buNone/>
              <a:defRPr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</a:t>
            </a:r>
          </a:p>
          <a:p>
            <a:pPr marL="0" indent="0" defTabSz="360363">
              <a:buNone/>
              <a:defRPr/>
            </a:pPr>
            <a:r>
              <a:rPr lang="en-US" altLang="ko-KR" dirty="0"/>
              <a:t>	{</a:t>
            </a:r>
          </a:p>
          <a:p>
            <a:pPr marL="0" indent="0" defTabSz="360363"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/>
              <a:t>정적 상수 변수 </a:t>
            </a:r>
            <a:r>
              <a:rPr lang="en-US" altLang="ko-KR" dirty="0"/>
              <a:t>: " + </a:t>
            </a:r>
            <a:r>
              <a:rPr lang="en-US" altLang="ko-KR" dirty="0" err="1"/>
              <a:t>SuperInterface.BLUE</a:t>
            </a:r>
            <a:r>
              <a:rPr lang="en-US" altLang="ko-KR" dirty="0"/>
              <a:t> + ", " + </a:t>
            </a:r>
            <a:r>
              <a:rPr lang="en-US" altLang="ko-KR" dirty="0" err="1"/>
              <a:t>ExtendedInterface.BLUE</a:t>
            </a:r>
            <a:r>
              <a:rPr lang="en-US" altLang="ko-KR" dirty="0"/>
              <a:t>);</a:t>
            </a:r>
          </a:p>
          <a:p>
            <a:pPr marL="0" indent="0" defTabSz="360363"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/>
              <a:t>새로운 정의 </a:t>
            </a:r>
            <a:r>
              <a:rPr lang="en-US" altLang="ko-KR" dirty="0"/>
              <a:t>: " + YELLOW);</a:t>
            </a:r>
          </a:p>
          <a:p>
            <a:pPr marL="0" indent="0" defTabSz="360363"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/>
              <a:t>재정의 </a:t>
            </a:r>
            <a:r>
              <a:rPr lang="en-US" altLang="ko-KR" dirty="0"/>
              <a:t>: " + RED + ", " + GREEN + ", " + BLUE);</a:t>
            </a:r>
          </a:p>
          <a:p>
            <a:pPr marL="0" indent="0" defTabSz="360363">
              <a:buNone/>
              <a:defRPr/>
            </a:pPr>
            <a:r>
              <a:rPr lang="en-US" altLang="ko-KR" dirty="0"/>
              <a:t>	}</a:t>
            </a:r>
          </a:p>
          <a:p>
            <a:pPr marL="0" indent="0" defTabSz="360363">
              <a:buNone/>
              <a:defRPr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61313" y="1052513"/>
            <a:ext cx="219162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실행결과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]</a:t>
            </a:r>
          </a:p>
          <a:p>
            <a:pPr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정적 상수 변수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: 4, 3</a:t>
            </a:r>
          </a:p>
          <a:p>
            <a:pPr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새로운 정의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: 5</a:t>
            </a:r>
          </a:p>
          <a:p>
            <a:pPr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재정의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: 1, 2, 3</a:t>
            </a:r>
          </a:p>
          <a:p>
            <a:pPr>
              <a:defRPr/>
            </a:pPr>
            <a:endParaRPr lang="ko-KR" altLang="en-US" b="1" dirty="0" err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114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4820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AB1C71-6876-448C-BEBD-24ABE619421D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4198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dirty="0"/>
              <a:t>다이아몬드 상속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수퍼</a:t>
            </a:r>
            <a:r>
              <a:rPr lang="ko-KR" altLang="en-US" dirty="0"/>
              <a:t> 클래스로부터 상속을 받고</a:t>
            </a:r>
            <a:r>
              <a:rPr lang="en-US" altLang="ko-KR" dirty="0"/>
              <a:t>, </a:t>
            </a:r>
            <a:r>
              <a:rPr lang="ko-KR" altLang="en-US" dirty="0"/>
              <a:t>인터페이스로 부터 구현하는 상속 관계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  <a:endParaRPr lang="ko-KR" altLang="en-US" dirty="0"/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dirty="0"/>
              <a:t>interface SuperInterface1 { }</a:t>
            </a: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dirty="0"/>
              <a:t>interface SuperInterface2 { }</a:t>
            </a: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dirty="0"/>
              <a:t>interface </a:t>
            </a:r>
            <a:r>
              <a:rPr lang="en-US" altLang="ko-KR" dirty="0" err="1"/>
              <a:t>ExtendedInterface</a:t>
            </a:r>
            <a:r>
              <a:rPr lang="en-US" altLang="ko-KR" dirty="0"/>
              <a:t> extends SuperInterface1 {}</a:t>
            </a: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dirty="0"/>
              <a:t>abstract class </a:t>
            </a:r>
            <a:r>
              <a:rPr lang="en-US" altLang="ko-KR" dirty="0" err="1"/>
              <a:t>SuperClass</a:t>
            </a:r>
            <a:r>
              <a:rPr lang="en-US" altLang="ko-KR" dirty="0"/>
              <a:t> implements SuperInterface1{}</a:t>
            </a: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dirty="0">
                <a:solidFill>
                  <a:srgbClr val="FF0000"/>
                </a:solidFill>
              </a:rPr>
              <a:t>class </a:t>
            </a:r>
            <a:r>
              <a:rPr lang="en-US" altLang="ko-KR" dirty="0" err="1">
                <a:solidFill>
                  <a:srgbClr val="FF0000"/>
                </a:solidFill>
              </a:rPr>
              <a:t>DiamondInheritance</a:t>
            </a:r>
            <a:r>
              <a:rPr lang="en-US" altLang="ko-KR" dirty="0">
                <a:solidFill>
                  <a:srgbClr val="FF0000"/>
                </a:solidFill>
              </a:rPr>
              <a:t> extends </a:t>
            </a:r>
            <a:r>
              <a:rPr lang="en-US" altLang="ko-KR" dirty="0" err="1">
                <a:solidFill>
                  <a:srgbClr val="FF0000"/>
                </a:solidFill>
              </a:rPr>
              <a:t>SuperClass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implements </a:t>
            </a:r>
            <a:r>
              <a:rPr lang="en-US" altLang="ko-KR" dirty="0" err="1">
                <a:solidFill>
                  <a:srgbClr val="FF0000"/>
                </a:solidFill>
              </a:rPr>
              <a:t>ExtendedInterface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ko-KR" altLang="en-US" dirty="0"/>
              <a:t>다이아모든 상속과 다중 구현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altLang="ko-KR" dirty="0"/>
              <a:t>class </a:t>
            </a:r>
            <a:r>
              <a:rPr lang="en-US" altLang="ko-KR" dirty="0" err="1"/>
              <a:t>DiamondMultiple</a:t>
            </a:r>
            <a:r>
              <a:rPr lang="en-US" altLang="ko-KR" dirty="0"/>
              <a:t> extends </a:t>
            </a:r>
            <a:r>
              <a:rPr lang="en-US" altLang="ko-KR" dirty="0" err="1"/>
              <a:t>SuperClass</a:t>
            </a:r>
            <a:br>
              <a:rPr lang="en-US" altLang="ko-KR" dirty="0"/>
            </a:br>
            <a:r>
              <a:rPr lang="en-US" altLang="ko-KR" dirty="0"/>
              <a:t>implements SuperIterface2, </a:t>
            </a:r>
            <a:r>
              <a:rPr lang="en-US" altLang="ko-KR" dirty="0" err="1"/>
              <a:t>ExtendedInterface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817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학습에 앞서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54383D-E0E5-4CAE-9C2A-EB916A4BD930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/>
              <a:t>학습 배경</a:t>
            </a: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r>
              <a:rPr lang="ko-KR" altLang="en-US" dirty="0"/>
              <a:t>제품을 만드는 과정에서 다양한 부품들이 동시에 개발된다</a:t>
            </a:r>
            <a:r>
              <a:rPr lang="en-US" altLang="ko-KR" dirty="0"/>
              <a:t>. </a:t>
            </a:r>
            <a:r>
              <a:rPr lang="ko-KR" altLang="en-US" dirty="0"/>
              <a:t>부품들을 개발하기 전에 부품들간의 연동을 위한 부분을 결정하고</a:t>
            </a:r>
            <a:r>
              <a:rPr lang="en-US" altLang="ko-KR" dirty="0"/>
              <a:t>, </a:t>
            </a:r>
            <a:r>
              <a:rPr lang="ko-KR" altLang="en-US" dirty="0"/>
              <a:t>독자적으로 개발을 수행한다</a:t>
            </a:r>
            <a:r>
              <a:rPr lang="en-US" altLang="ko-KR" dirty="0"/>
              <a:t>. 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dirty="0"/>
              <a:t>연동을 위한 부분을 결정하였기 때문에 연동할 때 문제가 발생하지 않는다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/>
              <a:t>학습 목표</a:t>
            </a: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r>
              <a:rPr lang="ko-KR" altLang="en-US" dirty="0"/>
              <a:t>유연하고 </a:t>
            </a:r>
            <a:r>
              <a:rPr lang="ko-KR" altLang="en-US" dirty="0" err="1"/>
              <a:t>확장성있는</a:t>
            </a:r>
            <a:r>
              <a:rPr lang="ko-KR" altLang="en-US" dirty="0"/>
              <a:t> 프로그래밍을 위한 방법에 대하여 알아본다</a:t>
            </a:r>
            <a:endParaRPr lang="en-US" altLang="ko-KR" dirty="0"/>
          </a:p>
          <a:p>
            <a:pPr>
              <a:lnSpc>
                <a:spcPct val="120000"/>
              </a:lnSpc>
              <a:defRPr/>
            </a:pPr>
            <a:r>
              <a:rPr lang="ko-KR" altLang="en-US" dirty="0"/>
              <a:t>주요 용어</a:t>
            </a: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r>
              <a:rPr lang="ko-KR" altLang="en-US" dirty="0"/>
              <a:t>추상 클래스</a:t>
            </a:r>
            <a:r>
              <a:rPr lang="en-US" altLang="ko-KR" dirty="0"/>
              <a:t>, </a:t>
            </a:r>
            <a:r>
              <a:rPr lang="ko-KR" altLang="en-US" dirty="0"/>
              <a:t>추상 메소드</a:t>
            </a:r>
            <a:r>
              <a:rPr lang="en-US" altLang="ko-KR" dirty="0"/>
              <a:t>, </a:t>
            </a:r>
            <a:r>
              <a:rPr lang="ko-KR" altLang="en-US" dirty="0"/>
              <a:t>인터페이스</a:t>
            </a:r>
            <a:r>
              <a:rPr lang="en-US" altLang="ko-KR" dirty="0"/>
              <a:t>, </a:t>
            </a:r>
            <a:r>
              <a:rPr lang="ko-KR" altLang="en-US" dirty="0"/>
              <a:t>중첩 클래스</a:t>
            </a:r>
            <a:r>
              <a:rPr lang="en-US" altLang="ko-KR" dirty="0"/>
              <a:t>, </a:t>
            </a:r>
            <a:r>
              <a:rPr lang="ko-KR" altLang="en-US" dirty="0"/>
              <a:t>익명 클래스</a:t>
            </a:r>
            <a:r>
              <a:rPr lang="en-US" altLang="ko-KR" dirty="0"/>
              <a:t>, </a:t>
            </a:r>
            <a:r>
              <a:rPr lang="ko-KR" altLang="en-US" dirty="0"/>
              <a:t>내부 클래스</a:t>
            </a:r>
            <a:r>
              <a:rPr lang="en-US" altLang="ko-KR" dirty="0"/>
              <a:t>, </a:t>
            </a:r>
            <a:r>
              <a:rPr lang="ko-KR" altLang="en-US" dirty="0"/>
              <a:t>지역 클래스</a:t>
            </a:r>
          </a:p>
        </p:txBody>
      </p:sp>
    </p:spTree>
    <p:extLst>
      <p:ext uri="{BB962C8B-B14F-4D97-AF65-F5344CB8AC3E}">
        <p14:creationId xmlns:p14="http://schemas.microsoft.com/office/powerpoint/2010/main" val="230464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비교</a:t>
            </a:r>
          </a:p>
        </p:txBody>
      </p:sp>
      <p:sp>
        <p:nvSpPr>
          <p:cNvPr id="3686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047CFA-00AB-4FE1-9B10-F2306EAB0E12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graphicFrame>
        <p:nvGraphicFramePr>
          <p:cNvPr id="5" name="Group 30"/>
          <p:cNvGraphicFramePr>
            <a:graphicFrameLocks noGrp="1"/>
          </p:cNvGraphicFramePr>
          <p:nvPr>
            <p:ph sz="quarter" idx="1"/>
          </p:nvPr>
        </p:nvGraphicFramePr>
        <p:xfrm>
          <a:off x="2017713" y="1260475"/>
          <a:ext cx="8167688" cy="4700588"/>
        </p:xfrm>
        <a:graphic>
          <a:graphicData uri="http://schemas.openxmlformats.org/drawingml/2006/table">
            <a:tbl>
              <a:tblPr/>
              <a:tblGrid>
                <a:gridCol w="1628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5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4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84357" marR="84357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추상 클래스</a:t>
                      </a:r>
                    </a:p>
                  </a:txBody>
                  <a:tcPr marL="84357" marR="8435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인터페이스</a:t>
                      </a:r>
                    </a:p>
                  </a:txBody>
                  <a:tcPr marL="84357" marR="8435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공통점</a:t>
                      </a:r>
                      <a:endParaRPr kumimoji="1" lang="ko-KR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84357" marR="84357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추상 </a:t>
                      </a:r>
                      <a:r>
                        <a:rPr kumimoji="1" lang="ko-KR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메소드를</a:t>
                      </a:r>
                      <a:r>
                        <a:rPr kumimoji="1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 가짐</a:t>
                      </a:r>
                    </a:p>
                  </a:txBody>
                  <a:tcPr marL="84357" marR="8435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62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다중 상속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여부</a:t>
                      </a:r>
                    </a:p>
                  </a:txBody>
                  <a:tcPr marL="84357" marR="84357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불가</a:t>
                      </a:r>
                    </a:p>
                  </a:txBody>
                  <a:tcPr marL="84357" marR="8435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가능</a:t>
                      </a:r>
                    </a:p>
                  </a:txBody>
                  <a:tcPr marL="84357" marR="8435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2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메소드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구현 여부</a:t>
                      </a:r>
                    </a:p>
                  </a:txBody>
                  <a:tcPr marL="84357" marR="84357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부분적인 구현도 가능</a:t>
                      </a:r>
                    </a:p>
                  </a:txBody>
                  <a:tcPr marL="84357" marR="8435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선언만 존재</a:t>
                      </a:r>
                    </a:p>
                  </a:txBody>
                  <a:tcPr marL="84357" marR="8435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3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참고</a:t>
                      </a:r>
                    </a:p>
                  </a:txBody>
                  <a:tcPr marL="84357" marR="84357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84357" marR="8435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변수 </a:t>
                      </a: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: </a:t>
                      </a:r>
                      <a:r>
                        <a:rPr kumimoji="1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묵시적으로 </a:t>
                      </a: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public static final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메소드 </a:t>
                      </a: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: </a:t>
                      </a:r>
                      <a:r>
                        <a:rPr kumimoji="1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묵시적으로 </a:t>
                      </a: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public, </a:t>
                      </a:r>
                      <a:r>
                        <a:rPr kumimoji="1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구현 시 명시적으로 </a:t>
                      </a: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public </a:t>
                      </a:r>
                    </a:p>
                  </a:txBody>
                  <a:tcPr marL="84357" marR="8435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8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중첩 클래스</a:t>
            </a:r>
            <a:r>
              <a:rPr lang="en-US" altLang="ko-KR"/>
              <a:t>(nested class)</a:t>
            </a:r>
            <a:endParaRPr lang="ko-KR" altLang="en-US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76B80C-4006-4818-B388-E039CA1E9305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what</a:t>
            </a:r>
          </a:p>
          <a:p>
            <a:pPr lvl="1">
              <a:defRPr/>
            </a:pPr>
            <a:r>
              <a:rPr lang="ko-KR" altLang="en-US" dirty="0"/>
              <a:t>다른 클래스 내부나 블록 내부에 선언된 클래스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inner class, static nested class, local class, anonymous class</a:t>
            </a:r>
          </a:p>
          <a:p>
            <a:pPr>
              <a:defRPr/>
            </a:pPr>
            <a:r>
              <a:rPr lang="en-US" altLang="ko-KR" dirty="0"/>
              <a:t>why or benefits</a:t>
            </a:r>
          </a:p>
          <a:p>
            <a:pPr lvl="1">
              <a:defRPr/>
            </a:pPr>
            <a:r>
              <a:rPr lang="ko-KR" altLang="en-US" dirty="0"/>
              <a:t>클래스 참조 범위를 제한하여 이름 충돌</a:t>
            </a:r>
            <a:r>
              <a:rPr lang="en-US" altLang="ko-KR" dirty="0"/>
              <a:t>(name conflicts) </a:t>
            </a:r>
            <a:r>
              <a:rPr lang="ko-KR" altLang="en-US" dirty="0"/>
              <a:t>문제를 해결할 수 있음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연관된 클래스들을 논리적으로 하나의 클래스에 모을 수 있기 때문에 </a:t>
            </a:r>
            <a:r>
              <a:rPr lang="ko-KR" altLang="en-US" dirty="0" err="1"/>
              <a:t>가독성과</a:t>
            </a:r>
            <a:r>
              <a:rPr lang="ko-KR" altLang="en-US" dirty="0"/>
              <a:t> 유지보수성이 향상됨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내부 클래스의 구현의 외부 노출을 방지함으로써 캡슐화가 더 향상됨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6418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250DFF-7AC7-461F-A77E-64298D7FA187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defTabSz="479425">
              <a:lnSpc>
                <a:spcPct val="120000"/>
              </a:lnSpc>
              <a:defRPr/>
            </a:pPr>
            <a:r>
              <a:rPr lang="en-US" altLang="ko-KR" dirty="0"/>
              <a:t>syntax</a:t>
            </a:r>
          </a:p>
          <a:p>
            <a:pPr lvl="1" defTabSz="479425">
              <a:lnSpc>
                <a:spcPct val="120000"/>
              </a:lnSpc>
              <a:defRPr/>
            </a:pPr>
            <a:r>
              <a:rPr lang="en-US" altLang="ko-KR" dirty="0"/>
              <a:t>class </a:t>
            </a:r>
            <a:r>
              <a:rPr lang="en-US" altLang="ko-KR" dirty="0" err="1"/>
              <a:t>OuterClass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		// outer class body</a:t>
            </a:r>
            <a:br>
              <a:rPr lang="en-US" altLang="ko-KR" dirty="0"/>
            </a:br>
            <a:r>
              <a:rPr lang="en-US" altLang="ko-KR" dirty="0"/>
              <a:t>		class </a:t>
            </a:r>
            <a:r>
              <a:rPr lang="en-US" altLang="ko-KR" dirty="0" err="1"/>
              <a:t>InnerClass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			// inner class body</a:t>
            </a:r>
            <a:br>
              <a:rPr lang="en-US" altLang="ko-KR" dirty="0"/>
            </a:br>
            <a:r>
              <a:rPr lang="en-US" altLang="ko-KR" dirty="0"/>
              <a:t>		}</a:t>
            </a:r>
            <a:br>
              <a:rPr lang="en-US" altLang="ko-KR" dirty="0"/>
            </a:br>
            <a:r>
              <a:rPr lang="en-US" altLang="ko-KR" dirty="0"/>
              <a:t>		static class </a:t>
            </a:r>
            <a:r>
              <a:rPr lang="en-US" altLang="ko-KR" dirty="0" err="1"/>
              <a:t>StaticNestedClass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			// static nested class body</a:t>
            </a:r>
            <a:br>
              <a:rPr lang="en-US" altLang="ko-KR" dirty="0"/>
            </a:br>
            <a:r>
              <a:rPr lang="en-US" altLang="ko-KR" dirty="0"/>
              <a:t>		}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pPr lvl="1" defTabSz="479425">
              <a:lnSpc>
                <a:spcPct val="120000"/>
              </a:lnSpc>
              <a:defRPr/>
            </a:pPr>
            <a:r>
              <a:rPr lang="ko-KR" altLang="en-US" dirty="0" err="1"/>
              <a:t>컴파일하면</a:t>
            </a:r>
            <a:r>
              <a:rPr lang="ko-KR" altLang="en-US" dirty="0"/>
              <a:t> </a:t>
            </a:r>
            <a:endParaRPr lang="en-US" altLang="ko-KR" dirty="0"/>
          </a:p>
          <a:p>
            <a:pPr lvl="2" defTabSz="479425">
              <a:lnSpc>
                <a:spcPct val="120000"/>
              </a:lnSpc>
              <a:defRPr/>
            </a:pPr>
            <a:r>
              <a:rPr lang="en-US" altLang="ko-KR" dirty="0" err="1"/>
              <a:t>OuterClass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.class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 lvl="2" defTabSz="479425">
              <a:lnSpc>
                <a:spcPct val="120000"/>
              </a:lnSpc>
              <a:defRPr/>
            </a:pPr>
            <a:r>
              <a:rPr lang="en-US" altLang="ko-KR" dirty="0" err="1"/>
              <a:t>OuterClass</a:t>
            </a:r>
            <a:r>
              <a:rPr lang="en-US" altLang="ko-KR" dirty="0" err="1">
                <a:solidFill>
                  <a:srgbClr val="FF0000"/>
                </a:solidFill>
              </a:rPr>
              <a:t>$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InnerClass.class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 lvl="2" defTabSz="479425">
              <a:lnSpc>
                <a:spcPct val="120000"/>
              </a:lnSpc>
              <a:defRPr/>
            </a:pPr>
            <a:r>
              <a:rPr lang="en-US" altLang="ko-KR" dirty="0" err="1"/>
              <a:t>OuterClass</a:t>
            </a:r>
            <a:r>
              <a:rPr lang="en-US" altLang="ko-KR" dirty="0" err="1">
                <a:solidFill>
                  <a:srgbClr val="FF0000"/>
                </a:solidFill>
              </a:rPr>
              <a:t>$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StaticNestedClass.class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 defTabSz="479425">
              <a:lnSpc>
                <a:spcPct val="120000"/>
              </a:lnSpc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3720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NestedClassTest.java</a:t>
            </a:r>
            <a:endParaRPr lang="ko-KR" altLang="en-US"/>
          </a:p>
        </p:txBody>
      </p:sp>
      <p:sp>
        <p:nvSpPr>
          <p:cNvPr id="3994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C9A765-8912-4ECF-B7AD-8D92E3F73DB1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360363">
              <a:buFont typeface="Arial" charset="0"/>
              <a:buNone/>
              <a:defRPr/>
            </a:pPr>
            <a:r>
              <a:rPr lang="en-US" altLang="ko-KR" dirty="0"/>
              <a:t>class </a:t>
            </a:r>
            <a:r>
              <a:rPr lang="en-US" altLang="ko-KR" dirty="0" err="1"/>
              <a:t>OuterClass</a:t>
            </a:r>
            <a:r>
              <a:rPr lang="en-US" altLang="ko-KR" dirty="0"/>
              <a:t> {</a:t>
            </a:r>
          </a:p>
          <a:p>
            <a:pPr defTabSz="360363">
              <a:buFont typeface="Arial" charset="0"/>
              <a:buNone/>
              <a:defRPr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rgbClr val="FF0000"/>
                </a:solidFill>
              </a:rPr>
              <a:t>class </a:t>
            </a:r>
            <a:r>
              <a:rPr lang="en-US" altLang="ko-KR" dirty="0" err="1">
                <a:solidFill>
                  <a:srgbClr val="FF0000"/>
                </a:solidFill>
              </a:rPr>
              <a:t>InnerClass</a:t>
            </a:r>
            <a:r>
              <a:rPr lang="en-US" altLang="ko-KR" dirty="0">
                <a:solidFill>
                  <a:srgbClr val="FF0000"/>
                </a:solidFill>
              </a:rPr>
              <a:t> { // </a:t>
            </a:r>
            <a:r>
              <a:rPr lang="ko-KR" altLang="en-US" dirty="0">
                <a:solidFill>
                  <a:srgbClr val="FF0000"/>
                </a:solidFill>
              </a:rPr>
              <a:t>내부 클래스</a:t>
            </a:r>
            <a:endParaRPr lang="en-US" altLang="ko-KR" dirty="0">
              <a:solidFill>
                <a:srgbClr val="FF0000"/>
              </a:solidFill>
            </a:endParaRPr>
          </a:p>
          <a:p>
            <a:pPr defTabSz="360363">
              <a:buFont typeface="Arial" charset="0"/>
              <a:buNone/>
              <a:defRPr/>
            </a:pPr>
            <a:r>
              <a:rPr lang="en-US" altLang="ko-KR" dirty="0"/>
              <a:t>		void </a:t>
            </a:r>
            <a:r>
              <a:rPr lang="en-US" altLang="ko-KR" dirty="0" err="1"/>
              <a:t>printInner</a:t>
            </a:r>
            <a:r>
              <a:rPr lang="en-US" altLang="ko-KR" dirty="0"/>
              <a:t>() {</a:t>
            </a:r>
          </a:p>
          <a:p>
            <a:pPr defTabSz="360363">
              <a:buFont typeface="Arial" charset="0"/>
              <a:buNone/>
              <a:defRPr/>
            </a:pPr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("Inner Class");</a:t>
            </a:r>
          </a:p>
          <a:p>
            <a:pPr defTabSz="360363">
              <a:buFont typeface="Arial" charset="0"/>
              <a:buNone/>
              <a:defRPr/>
            </a:pPr>
            <a:r>
              <a:rPr lang="en-US" altLang="ko-KR" dirty="0"/>
              <a:t>		}</a:t>
            </a:r>
          </a:p>
          <a:p>
            <a:pPr defTabSz="360363">
              <a:buFont typeface="Arial" charset="0"/>
              <a:buNone/>
              <a:defRPr/>
            </a:pPr>
            <a:r>
              <a:rPr lang="en-US" altLang="ko-KR" dirty="0"/>
              <a:t>	}</a:t>
            </a:r>
          </a:p>
          <a:p>
            <a:pPr defTabSz="360363">
              <a:buFont typeface="Arial" charset="0"/>
              <a:buNone/>
              <a:defRPr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rgbClr val="FF0000"/>
                </a:solidFill>
              </a:rPr>
              <a:t>static class </a:t>
            </a:r>
            <a:r>
              <a:rPr lang="en-US" altLang="ko-KR" dirty="0" err="1">
                <a:solidFill>
                  <a:srgbClr val="FF0000"/>
                </a:solidFill>
              </a:rPr>
              <a:t>StaticNestedClass</a:t>
            </a:r>
            <a:r>
              <a:rPr lang="en-US" altLang="ko-KR" dirty="0">
                <a:solidFill>
                  <a:srgbClr val="FF0000"/>
                </a:solidFill>
              </a:rPr>
              <a:t> { // </a:t>
            </a:r>
            <a:r>
              <a:rPr lang="ko-KR" altLang="en-US" dirty="0">
                <a:solidFill>
                  <a:srgbClr val="FF0000"/>
                </a:solidFill>
              </a:rPr>
              <a:t>정적 중첩 클래스</a:t>
            </a:r>
            <a:endParaRPr lang="en-US" altLang="ko-KR" dirty="0">
              <a:solidFill>
                <a:srgbClr val="FF0000"/>
              </a:solidFill>
            </a:endParaRPr>
          </a:p>
          <a:p>
            <a:pPr defTabSz="360363">
              <a:buFont typeface="Arial" charset="0"/>
              <a:buNone/>
              <a:defRPr/>
            </a:pPr>
            <a:r>
              <a:rPr lang="en-US" altLang="ko-KR" dirty="0"/>
              <a:t>		static void </a:t>
            </a:r>
            <a:r>
              <a:rPr lang="en-US" altLang="ko-KR" dirty="0" err="1"/>
              <a:t>printStatic</a:t>
            </a:r>
            <a:r>
              <a:rPr lang="en-US" altLang="ko-KR" dirty="0"/>
              <a:t>() {</a:t>
            </a:r>
          </a:p>
          <a:p>
            <a:pPr defTabSz="360363">
              <a:buFont typeface="Arial" charset="0"/>
              <a:buNone/>
              <a:defRPr/>
            </a:pPr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("Static Nested Class");</a:t>
            </a:r>
          </a:p>
          <a:p>
            <a:pPr defTabSz="360363">
              <a:buFont typeface="Arial" charset="0"/>
              <a:buNone/>
              <a:defRPr/>
            </a:pPr>
            <a:r>
              <a:rPr lang="en-US" altLang="ko-KR" dirty="0"/>
              <a:t>		}</a:t>
            </a:r>
          </a:p>
          <a:p>
            <a:pPr defTabSz="360363">
              <a:buFont typeface="Arial" charset="0"/>
              <a:buNone/>
              <a:defRPr/>
            </a:pPr>
            <a:r>
              <a:rPr lang="en-US" altLang="ko-KR" dirty="0"/>
              <a:t>	}</a:t>
            </a:r>
          </a:p>
          <a:p>
            <a:pPr defTabSz="360363">
              <a:buFont typeface="Arial" charset="0"/>
              <a:buNone/>
              <a:defRPr/>
            </a:pPr>
            <a:r>
              <a:rPr lang="en-US" altLang="ko-KR" dirty="0"/>
              <a:t>	void </a:t>
            </a:r>
            <a:r>
              <a:rPr lang="en-US" altLang="ko-KR" dirty="0" err="1"/>
              <a:t>printOuter</a:t>
            </a:r>
            <a:r>
              <a:rPr lang="en-US" altLang="ko-KR" dirty="0"/>
              <a:t>() {</a:t>
            </a:r>
          </a:p>
          <a:p>
            <a:pPr defTabSz="360363">
              <a:buFont typeface="Arial" charset="0"/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("Outer Class");</a:t>
            </a:r>
          </a:p>
          <a:p>
            <a:pPr defTabSz="360363">
              <a:buFont typeface="Arial" charset="0"/>
              <a:buNone/>
              <a:defRPr/>
            </a:pPr>
            <a:r>
              <a:rPr lang="en-US" altLang="ko-KR" dirty="0"/>
              <a:t>	}</a:t>
            </a:r>
          </a:p>
          <a:p>
            <a:pPr defTabSz="360363">
              <a:buFont typeface="Arial" charset="0"/>
              <a:buNone/>
              <a:defRPr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4495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NestedClassTest.java</a:t>
            </a:r>
            <a:endParaRPr lang="ko-KR" altLang="en-US"/>
          </a:p>
        </p:txBody>
      </p:sp>
      <p:sp>
        <p:nvSpPr>
          <p:cNvPr id="3994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C9A765-8912-4ECF-B7AD-8D92E3F73DB1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360363">
              <a:buFont typeface="Arial" charset="0"/>
              <a:buNone/>
              <a:defRPr/>
            </a:pPr>
            <a:r>
              <a:rPr lang="en-US" altLang="ko-KR" dirty="0"/>
              <a:t>public class </a:t>
            </a:r>
            <a:r>
              <a:rPr lang="en-US" altLang="ko-KR" dirty="0" err="1"/>
              <a:t>NestedClassTest</a:t>
            </a:r>
            <a:r>
              <a:rPr lang="en-US" altLang="ko-KR" dirty="0"/>
              <a:t> {	</a:t>
            </a:r>
          </a:p>
          <a:p>
            <a:pPr defTabSz="360363">
              <a:buFont typeface="Arial" charset="0"/>
              <a:buNone/>
              <a:defRPr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</a:t>
            </a:r>
            <a:r>
              <a:rPr lang="en-US" altLang="ko-KR" dirty="0"/>
              <a:t>) {		</a:t>
            </a:r>
          </a:p>
          <a:p>
            <a:pPr defTabSz="360363">
              <a:buFont typeface="Arial" charset="0"/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OuterClass.StaticNestedClass.printStatic</a:t>
            </a:r>
            <a:r>
              <a:rPr lang="en-US" altLang="ko-KR" dirty="0"/>
              <a:t>();		</a:t>
            </a:r>
          </a:p>
          <a:p>
            <a:pPr defTabSz="360363">
              <a:buFont typeface="Arial" charset="0"/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OuterClass</a:t>
            </a:r>
            <a:r>
              <a:rPr lang="en-US" altLang="ko-KR" dirty="0"/>
              <a:t> </a:t>
            </a:r>
            <a:r>
              <a:rPr lang="en-US" altLang="ko-KR" dirty="0" err="1"/>
              <a:t>oc</a:t>
            </a:r>
            <a:r>
              <a:rPr lang="en-US" altLang="ko-KR" dirty="0"/>
              <a:t> = new </a:t>
            </a:r>
            <a:r>
              <a:rPr lang="en-US" altLang="ko-KR" dirty="0" err="1"/>
              <a:t>OuterClass</a:t>
            </a:r>
            <a:r>
              <a:rPr lang="en-US" altLang="ko-KR" dirty="0"/>
              <a:t>();</a:t>
            </a:r>
          </a:p>
          <a:p>
            <a:pPr defTabSz="360363">
              <a:buFont typeface="Arial" charset="0"/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oc.printOuter</a:t>
            </a:r>
            <a:r>
              <a:rPr lang="en-US" altLang="ko-KR" dirty="0"/>
              <a:t>();</a:t>
            </a:r>
          </a:p>
          <a:p>
            <a:pPr defTabSz="360363">
              <a:buFont typeface="Arial" charset="0"/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OuterClass.InnerClass</a:t>
            </a:r>
            <a:r>
              <a:rPr lang="en-US" altLang="ko-KR" dirty="0"/>
              <a:t> </a:t>
            </a:r>
            <a:r>
              <a:rPr lang="en-US" altLang="ko-KR" dirty="0" err="1"/>
              <a:t>ic</a:t>
            </a:r>
            <a:r>
              <a:rPr lang="en-US" altLang="ko-KR" dirty="0"/>
              <a:t> = </a:t>
            </a:r>
            <a:r>
              <a:rPr lang="en-US" altLang="ko-KR" dirty="0" err="1"/>
              <a:t>oc.new</a:t>
            </a:r>
            <a:r>
              <a:rPr lang="en-US" altLang="ko-KR" dirty="0"/>
              <a:t> </a:t>
            </a:r>
            <a:r>
              <a:rPr lang="en-US" altLang="ko-KR" dirty="0" err="1"/>
              <a:t>InnerClass</a:t>
            </a:r>
            <a:r>
              <a:rPr lang="en-US" altLang="ko-KR" dirty="0"/>
              <a:t>();</a:t>
            </a:r>
          </a:p>
          <a:p>
            <a:pPr defTabSz="360363">
              <a:buFont typeface="Arial" charset="0"/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ic.printInner</a:t>
            </a:r>
            <a:r>
              <a:rPr lang="en-US" altLang="ko-KR" dirty="0"/>
              <a:t>();</a:t>
            </a:r>
          </a:p>
          <a:p>
            <a:pPr defTabSz="360363">
              <a:buFont typeface="Arial" charset="0"/>
              <a:buNone/>
              <a:defRPr/>
            </a:pPr>
            <a:r>
              <a:rPr lang="en-US" altLang="ko-KR" dirty="0"/>
              <a:t>	}</a:t>
            </a:r>
          </a:p>
          <a:p>
            <a:pPr defTabSz="360363">
              <a:buFont typeface="Arial" charset="0"/>
              <a:buNone/>
              <a:defRPr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330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40964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0891C1-5F9F-4E48-9B51-E0A96D388F20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지역 클래스</a:t>
            </a:r>
            <a:r>
              <a:rPr lang="en-US" altLang="ko-KR" dirty="0"/>
              <a:t>(local class)</a:t>
            </a:r>
          </a:p>
          <a:p>
            <a:pPr lvl="1">
              <a:defRPr/>
            </a:pPr>
            <a:r>
              <a:rPr lang="ko-KR" altLang="en-US" dirty="0"/>
              <a:t>블록</a:t>
            </a:r>
            <a:r>
              <a:rPr lang="en-US" altLang="ko-KR" dirty="0"/>
              <a:t>({  ~  }) </a:t>
            </a:r>
            <a:r>
              <a:rPr lang="ko-KR" altLang="en-US" dirty="0"/>
              <a:t>내부 또는 </a:t>
            </a:r>
            <a:r>
              <a:rPr lang="ko-KR" altLang="en-US" dirty="0" err="1"/>
              <a:t>메소드</a:t>
            </a:r>
            <a:r>
              <a:rPr lang="ko-KR" altLang="en-US" dirty="0"/>
              <a:t> 바디에 선언된 클래스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특징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유효 범위</a:t>
            </a:r>
            <a:r>
              <a:rPr lang="en-US" altLang="ko-KR" dirty="0"/>
              <a:t>, </a:t>
            </a:r>
            <a:r>
              <a:rPr lang="ko-KR" altLang="en-US" dirty="0"/>
              <a:t>즉 참조 가능한 범위가 </a:t>
            </a:r>
            <a:r>
              <a:rPr lang="ko-KR" altLang="en-US" dirty="0" err="1"/>
              <a:t>메소드</a:t>
            </a:r>
            <a:r>
              <a:rPr lang="ko-KR" altLang="en-US" dirty="0"/>
              <a:t> 바디 또는 블록 내부로 한정됨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컴파일이 생성되면 </a:t>
            </a:r>
            <a:r>
              <a:rPr lang="en-US" altLang="ko-KR" dirty="0" err="1"/>
              <a:t>LocalClassTest.class</a:t>
            </a:r>
            <a:r>
              <a:rPr lang="ko-KR" altLang="en-US" dirty="0"/>
              <a:t>와 </a:t>
            </a:r>
            <a:br>
              <a:rPr lang="en-US" altLang="ko-KR" dirty="0"/>
            </a:br>
            <a:r>
              <a:rPr lang="en-US" altLang="ko-KR" dirty="0"/>
              <a:t>LocalClassTest</a:t>
            </a:r>
            <a:r>
              <a:rPr lang="en-US" altLang="ko-KR" dirty="0">
                <a:solidFill>
                  <a:srgbClr val="FF0000"/>
                </a:solidFill>
              </a:rPr>
              <a:t>$1</a:t>
            </a:r>
            <a:r>
              <a:rPr lang="en-US" altLang="ko-KR" dirty="0"/>
              <a:t>LocalClass.class </a:t>
            </a:r>
            <a:r>
              <a:rPr lang="ko-KR" altLang="en-US" dirty="0"/>
              <a:t>가 생성됨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0870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LocalClassTest.java</a:t>
            </a:r>
            <a:endParaRPr lang="ko-KR" altLang="en-US"/>
          </a:p>
        </p:txBody>
      </p:sp>
      <p:sp>
        <p:nvSpPr>
          <p:cNvPr id="41988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4692F4-CC6F-4DB3-AB42-3770CCCA9886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US" altLang="ko-KR" dirty="0"/>
              <a:t>public class </a:t>
            </a:r>
            <a:r>
              <a:rPr lang="en-US" altLang="ko-KR" dirty="0" err="1"/>
              <a:t>LocalClassTest</a:t>
            </a:r>
            <a:r>
              <a:rPr lang="en-US" altLang="ko-KR" dirty="0"/>
              <a:t> {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	class </a:t>
            </a:r>
            <a:r>
              <a:rPr lang="en-US" altLang="ko-KR" dirty="0" err="1"/>
              <a:t>LocalClass</a:t>
            </a:r>
            <a:r>
              <a:rPr lang="en-US" altLang="ko-KR" dirty="0"/>
              <a:t> { </a:t>
            </a:r>
            <a:r>
              <a:rPr lang="en-US" altLang="ko-KR" dirty="0">
                <a:solidFill>
                  <a:srgbClr val="FF0000"/>
                </a:solidFill>
              </a:rPr>
              <a:t>// local class : </a:t>
            </a:r>
            <a:r>
              <a:rPr lang="ko-KR" altLang="en-US" dirty="0" err="1">
                <a:solidFill>
                  <a:srgbClr val="FF0000"/>
                </a:solidFill>
              </a:rPr>
              <a:t>메소드</a:t>
            </a:r>
            <a:r>
              <a:rPr lang="ko-KR" altLang="en-US" dirty="0">
                <a:solidFill>
                  <a:srgbClr val="FF0000"/>
                </a:solidFill>
              </a:rPr>
              <a:t> 바디에 선언된 클래스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		String </a:t>
            </a:r>
            <a:r>
              <a:rPr lang="en-US" altLang="ko-KR" dirty="0" err="1"/>
              <a:t>str</a:t>
            </a:r>
            <a:r>
              <a:rPr lang="en-US" altLang="ko-KR" dirty="0"/>
              <a:t>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		</a:t>
            </a:r>
            <a:r>
              <a:rPr lang="en-US" altLang="ko-KR" dirty="0" err="1"/>
              <a:t>LocalClass</a:t>
            </a:r>
            <a:r>
              <a:rPr lang="en-US" altLang="ko-KR" dirty="0"/>
              <a:t>(String s) {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			</a:t>
            </a:r>
            <a:r>
              <a:rPr lang="en-US" altLang="ko-KR" dirty="0" err="1"/>
              <a:t>str</a:t>
            </a:r>
            <a:r>
              <a:rPr lang="en-US" altLang="ko-KR" dirty="0"/>
              <a:t> = s;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		}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		void </a:t>
            </a:r>
            <a:r>
              <a:rPr lang="en-US" altLang="ko-KR" dirty="0" err="1"/>
              <a:t>printMethod</a:t>
            </a:r>
            <a:r>
              <a:rPr lang="en-US" altLang="ko-KR" dirty="0"/>
              <a:t>() {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);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		}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	}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	String </a:t>
            </a:r>
            <a:r>
              <a:rPr lang="en-US" altLang="ko-KR" dirty="0" err="1"/>
              <a:t>typeOfClass</a:t>
            </a:r>
            <a:r>
              <a:rPr lang="en-US" altLang="ko-KR" dirty="0"/>
              <a:t> = "local class";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LocalClass</a:t>
            </a:r>
            <a:r>
              <a:rPr lang="en-US" altLang="ko-KR" dirty="0"/>
              <a:t> </a:t>
            </a:r>
            <a:r>
              <a:rPr lang="en-US" altLang="ko-KR" dirty="0" err="1"/>
              <a:t>lc</a:t>
            </a:r>
            <a:r>
              <a:rPr lang="en-US" altLang="ko-KR" dirty="0"/>
              <a:t> = new </a:t>
            </a:r>
            <a:r>
              <a:rPr lang="en-US" altLang="ko-KR" dirty="0" err="1"/>
              <a:t>LocalClass</a:t>
            </a:r>
            <a:r>
              <a:rPr lang="en-US" altLang="ko-KR" dirty="0"/>
              <a:t>(</a:t>
            </a:r>
            <a:r>
              <a:rPr lang="en-US" altLang="ko-KR" dirty="0" err="1"/>
              <a:t>typeOfClass</a:t>
            </a:r>
            <a:r>
              <a:rPr lang="en-US" altLang="ko-KR" dirty="0"/>
              <a:t>);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lc.printMethod</a:t>
            </a:r>
            <a:r>
              <a:rPr lang="en-US" altLang="ko-KR" dirty="0"/>
              <a:t>();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}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4119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4301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E6CF5F-6279-422B-8034-3749DAF22A25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ko-KR" altLang="en-US" dirty="0"/>
              <a:t>익명 클래스</a:t>
            </a:r>
            <a:r>
              <a:rPr lang="en-US" altLang="ko-KR" dirty="0"/>
              <a:t>(anonymous class)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선언과 동시에 </a:t>
            </a:r>
            <a:r>
              <a:rPr lang="ko-KR" altLang="en-US" dirty="0" err="1"/>
              <a:t>인스턴스화를</a:t>
            </a:r>
            <a:r>
              <a:rPr lang="ko-KR" altLang="en-US" dirty="0"/>
              <a:t> 수행하는 클래스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클래스 이름이 없는 클래스</a:t>
            </a:r>
            <a:r>
              <a:rPr lang="en-US" altLang="ko-KR" dirty="0"/>
              <a:t>, </a:t>
            </a:r>
            <a:r>
              <a:rPr lang="ko-KR" altLang="en-US" dirty="0"/>
              <a:t>컴파일을 수행하면 </a:t>
            </a:r>
            <a:r>
              <a:rPr lang="en-US" altLang="ko-KR" dirty="0"/>
              <a:t>&lt;</a:t>
            </a:r>
            <a:r>
              <a:rPr lang="en-US" altLang="ko-KR" dirty="0" err="1"/>
              <a:t>className</a:t>
            </a:r>
            <a:r>
              <a:rPr lang="en-US" altLang="ko-KR" dirty="0"/>
              <a:t>&gt;$1.class , &lt;</a:t>
            </a:r>
            <a:r>
              <a:rPr lang="en-US" altLang="ko-KR" dirty="0" err="1"/>
              <a:t>className</a:t>
            </a:r>
            <a:r>
              <a:rPr lang="en-US" altLang="ko-KR" dirty="0"/>
              <a:t>&gt;$2.class </a:t>
            </a:r>
            <a:r>
              <a:rPr lang="ko-KR" altLang="en-US" dirty="0"/>
              <a:t>등의 파일이 생성됨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ko-KR" dirty="0"/>
              <a:t>syntax</a:t>
            </a:r>
          </a:p>
          <a:p>
            <a:pPr lvl="2">
              <a:lnSpc>
                <a:spcPct val="110000"/>
              </a:lnSpc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ClassName</a:t>
            </a:r>
            <a:r>
              <a:rPr lang="en-US" altLang="ko-KR" dirty="0"/>
              <a:t>&gt; &lt;</a:t>
            </a:r>
            <a:r>
              <a:rPr lang="en-US" altLang="ko-KR" dirty="0" err="1"/>
              <a:t>referenceVariable</a:t>
            </a:r>
            <a:r>
              <a:rPr lang="en-US" altLang="ko-KR" dirty="0"/>
              <a:t>&gt; = new &lt;</a:t>
            </a:r>
            <a:r>
              <a:rPr lang="en-US" altLang="ko-KR" dirty="0" err="1"/>
              <a:t>ClassConstructor</a:t>
            </a:r>
            <a:r>
              <a:rPr lang="en-US" altLang="ko-KR" dirty="0"/>
              <a:t>&gt;() {</a:t>
            </a:r>
            <a:br>
              <a:rPr lang="en-US" altLang="ko-KR" dirty="0"/>
            </a:br>
            <a:r>
              <a:rPr lang="en-US" altLang="ko-KR" dirty="0"/>
              <a:t>		//class body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ko-KR" dirty="0"/>
              <a:t>why or benefits</a:t>
            </a:r>
          </a:p>
          <a:p>
            <a:pPr lvl="2">
              <a:lnSpc>
                <a:spcPct val="110000"/>
              </a:lnSpc>
              <a:defRPr/>
            </a:pPr>
            <a:r>
              <a:rPr lang="ko-KR" altLang="en-US" dirty="0"/>
              <a:t>코드 간소화됨</a:t>
            </a:r>
          </a:p>
        </p:txBody>
      </p:sp>
    </p:spTree>
    <p:extLst>
      <p:ext uri="{BB962C8B-B14F-4D97-AF65-F5344CB8AC3E}">
        <p14:creationId xmlns:p14="http://schemas.microsoft.com/office/powerpoint/2010/main" val="937972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AnonymousClassTest.java</a:t>
            </a:r>
            <a:endParaRPr lang="ko-KR" altLang="en-US"/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FDD42E-6750-4073-A82F-14589EC80A08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altLang="ko-KR" dirty="0"/>
              <a:t>import </a:t>
            </a:r>
            <a:r>
              <a:rPr lang="en-US" altLang="ko-KR" dirty="0" err="1"/>
              <a:t>java.awt</a:t>
            </a:r>
            <a:r>
              <a:rPr lang="en-US" altLang="ko-KR" dirty="0"/>
              <a:t>.*;</a:t>
            </a:r>
          </a:p>
          <a:p>
            <a:pPr marL="0" indent="0">
              <a:buNone/>
              <a:defRPr/>
            </a:pPr>
            <a:r>
              <a:rPr lang="en-US" altLang="ko-KR" dirty="0"/>
              <a:t>import </a:t>
            </a:r>
            <a:r>
              <a:rPr lang="en-US" altLang="ko-KR" dirty="0" err="1"/>
              <a:t>java.awt.event</a:t>
            </a:r>
            <a:r>
              <a:rPr lang="en-US" altLang="ko-KR" dirty="0"/>
              <a:t>.*;</a:t>
            </a:r>
          </a:p>
          <a:p>
            <a:pPr marL="0" indent="0">
              <a:buNone/>
              <a:defRPr/>
            </a:pPr>
            <a:r>
              <a:rPr lang="en-US" altLang="ko-KR" dirty="0"/>
              <a:t>import </a:t>
            </a:r>
            <a:r>
              <a:rPr lang="en-US" altLang="ko-KR" dirty="0" err="1"/>
              <a:t>javax.swing</a:t>
            </a:r>
            <a:r>
              <a:rPr lang="en-US" altLang="ko-KR" dirty="0"/>
              <a:t>.*;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public class </a:t>
            </a:r>
            <a:r>
              <a:rPr lang="en-US" altLang="ko-KR" dirty="0" err="1"/>
              <a:t>AnonymousClassTest</a:t>
            </a:r>
            <a:r>
              <a:rPr lang="en-US" altLang="ko-KR" dirty="0"/>
              <a:t> extends </a:t>
            </a:r>
            <a:r>
              <a:rPr lang="en-US" altLang="ko-KR" dirty="0" err="1"/>
              <a:t>JFrame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{  </a:t>
            </a:r>
          </a:p>
          <a:p>
            <a:pPr marL="0" indent="0">
              <a:buNone/>
              <a:defRPr/>
            </a:pPr>
            <a:r>
              <a:rPr lang="en-US" altLang="ko-KR" dirty="0"/>
              <a:t>   private </a:t>
            </a:r>
            <a:r>
              <a:rPr lang="en-US" altLang="ko-KR" dirty="0" err="1"/>
              <a:t>int</a:t>
            </a:r>
            <a:r>
              <a:rPr lang="en-US" altLang="ko-KR" dirty="0"/>
              <a:t> X=0;</a:t>
            </a:r>
          </a:p>
          <a:p>
            <a:pPr marL="0" indent="0">
              <a:buNone/>
              <a:defRPr/>
            </a:pPr>
            <a:r>
              <a:rPr lang="en-US" altLang="ko-KR" dirty="0"/>
              <a:t>   private </a:t>
            </a:r>
            <a:r>
              <a:rPr lang="en-US" altLang="ko-KR" dirty="0" err="1"/>
              <a:t>int</a:t>
            </a:r>
            <a:r>
              <a:rPr lang="en-US" altLang="ko-KR" dirty="0"/>
              <a:t> Y=0;</a:t>
            </a:r>
          </a:p>
          <a:p>
            <a:pPr marL="0" indent="0">
              <a:buNone/>
              <a:defRPr/>
            </a:pPr>
            <a:r>
              <a:rPr lang="en-US" altLang="ko-KR" dirty="0"/>
              <a:t>   static </a:t>
            </a:r>
            <a:r>
              <a:rPr lang="en-US" altLang="ko-KR" dirty="0" err="1"/>
              <a:t>JLabel</a:t>
            </a:r>
            <a:r>
              <a:rPr lang="en-US" altLang="ko-KR" dirty="0"/>
              <a:t> </a:t>
            </a:r>
            <a:r>
              <a:rPr lang="en-US" altLang="ko-KR" dirty="0" err="1"/>
              <a:t>jlbl</a:t>
            </a:r>
            <a:r>
              <a:rPr lang="en-US" altLang="ko-KR" dirty="0"/>
              <a:t> = new </a:t>
            </a:r>
            <a:r>
              <a:rPr lang="en-US" altLang="ko-KR" dirty="0" err="1"/>
              <a:t>JLabel</a:t>
            </a:r>
            <a:r>
              <a:rPr lang="en-US" altLang="ko-KR" dirty="0"/>
              <a:t>("coordinate : ");  </a:t>
            </a:r>
          </a:p>
          <a:p>
            <a:pPr marL="0" indent="0">
              <a:buNone/>
              <a:defRPr/>
            </a:pPr>
            <a:r>
              <a:rPr lang="en-US" altLang="ko-KR" dirty="0"/>
              <a:t>   public </a:t>
            </a:r>
            <a:r>
              <a:rPr lang="en-US" altLang="ko-KR" dirty="0" err="1"/>
              <a:t>AnonymousClassTest</a:t>
            </a:r>
            <a:r>
              <a:rPr lang="en-US" altLang="ko-KR" dirty="0"/>
              <a:t> (){      </a:t>
            </a:r>
          </a:p>
          <a:p>
            <a:pPr marL="0" indent="0">
              <a:buNone/>
              <a:defRPr/>
            </a:pPr>
            <a:r>
              <a:rPr lang="en-US" altLang="ko-KR" dirty="0"/>
              <a:t>       </a:t>
            </a:r>
            <a:r>
              <a:rPr lang="en-US" altLang="ko-KR" dirty="0" err="1"/>
              <a:t>setBounds</a:t>
            </a:r>
            <a:r>
              <a:rPr lang="en-US" altLang="ko-KR" dirty="0"/>
              <a:t>(60,60,400,400);      </a:t>
            </a:r>
          </a:p>
          <a:p>
            <a:pPr marL="0" indent="0">
              <a:buNone/>
              <a:defRPr/>
            </a:pPr>
            <a:r>
              <a:rPr lang="en-US" altLang="ko-KR" dirty="0"/>
              <a:t>       </a:t>
            </a:r>
            <a:r>
              <a:rPr lang="en-US" altLang="ko-KR" dirty="0" err="1"/>
              <a:t>addWindowListener</a:t>
            </a:r>
            <a:r>
              <a:rPr lang="en-US" altLang="ko-KR" dirty="0"/>
              <a:t>(new </a:t>
            </a:r>
            <a:r>
              <a:rPr lang="en-US" altLang="ko-KR" dirty="0" err="1"/>
              <a:t>WindowAdapter</a:t>
            </a:r>
            <a:r>
              <a:rPr lang="en-US" altLang="ko-KR" dirty="0"/>
              <a:t>(){</a:t>
            </a:r>
          </a:p>
          <a:p>
            <a:pPr marL="0" indent="0">
              <a:buNone/>
              <a:defRPr/>
            </a:pPr>
            <a:r>
              <a:rPr lang="en-US" altLang="ko-KR" dirty="0"/>
              <a:t>           public void </a:t>
            </a:r>
            <a:r>
              <a:rPr lang="en-US" altLang="ko-KR" dirty="0" err="1"/>
              <a:t>windowClosing</a:t>
            </a:r>
            <a:r>
              <a:rPr lang="en-US" altLang="ko-KR" dirty="0"/>
              <a:t>(</a:t>
            </a:r>
            <a:r>
              <a:rPr lang="en-US" altLang="ko-KR" dirty="0" err="1"/>
              <a:t>WindowEvent</a:t>
            </a:r>
            <a:r>
              <a:rPr lang="en-US" altLang="ko-KR" dirty="0"/>
              <a:t> e){</a:t>
            </a:r>
          </a:p>
          <a:p>
            <a:pPr marL="0" indent="0">
              <a:buNone/>
              <a:defRPr/>
            </a:pPr>
            <a:r>
              <a:rPr lang="en-US" altLang="ko-KR" dirty="0"/>
              <a:t>               </a:t>
            </a:r>
            <a:r>
              <a:rPr lang="en-US" altLang="ko-KR" dirty="0" err="1"/>
              <a:t>System.exit</a:t>
            </a:r>
            <a:r>
              <a:rPr lang="en-US" altLang="ko-KR" dirty="0"/>
              <a:t>(0);	//An Exit Listener</a:t>
            </a:r>
          </a:p>
          <a:p>
            <a:pPr marL="0" indent="0">
              <a:buNone/>
              <a:defRPr/>
            </a:pPr>
            <a:r>
              <a:rPr lang="en-US" altLang="ko-KR" dirty="0"/>
              <a:t>           }           </a:t>
            </a:r>
          </a:p>
          <a:p>
            <a:pPr marL="0" indent="0">
              <a:buNone/>
              <a:defRPr/>
            </a:pPr>
            <a:r>
              <a:rPr lang="en-US" altLang="ko-KR" dirty="0"/>
              <a:t>       });  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32231" y="1074450"/>
            <a:ext cx="2921569" cy="120032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생성되는 클래스 파일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]</a:t>
            </a:r>
          </a:p>
          <a:p>
            <a:pPr>
              <a:defRPr/>
            </a:pPr>
            <a:r>
              <a:rPr lang="en-US" altLang="ko-KR" b="1" dirty="0" err="1">
                <a:solidFill>
                  <a:schemeClr val="tx2">
                    <a:lumMod val="75000"/>
                  </a:schemeClr>
                </a:solidFill>
              </a:rPr>
              <a:t>AnonymousClassTest.class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AnonymousClassTest$1.class</a:t>
            </a:r>
          </a:p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AnonymousClassTest$2.class</a:t>
            </a:r>
            <a:endParaRPr lang="ko-KR" altLang="en-US" b="1" dirty="0" err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484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D3965-B1A0-4378-97F0-9E36B004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ED792AA-413B-45BE-B9DC-AEC5A4F3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1F3A24-2D7E-436B-B0ED-808F8F758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360363">
              <a:defRPr/>
            </a:pPr>
            <a:r>
              <a:rPr lang="en-US" altLang="ko-KR" dirty="0"/>
              <a:t> 		//Print (X,Y) coordinates on Mouse Click</a:t>
            </a:r>
          </a:p>
          <a:p>
            <a:pPr defTabSz="360363">
              <a:defRPr/>
            </a:pPr>
            <a:r>
              <a:rPr lang="en-US" altLang="ko-KR" dirty="0"/>
              <a:t>       	</a:t>
            </a:r>
            <a:r>
              <a:rPr lang="en-US" altLang="ko-KR" dirty="0" err="1"/>
              <a:t>addMouseListener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new </a:t>
            </a:r>
            <a:r>
              <a:rPr lang="en-US" altLang="ko-KR" dirty="0" err="1">
                <a:solidFill>
                  <a:srgbClr val="FF0000"/>
                </a:solidFill>
              </a:rPr>
              <a:t>MouseAdapter</a:t>
            </a:r>
            <a:r>
              <a:rPr lang="en-US" altLang="ko-KR" dirty="0">
                <a:solidFill>
                  <a:srgbClr val="FF0000"/>
                </a:solidFill>
              </a:rPr>
              <a:t>() { // </a:t>
            </a:r>
            <a:r>
              <a:rPr lang="ko-KR" altLang="en-US" dirty="0">
                <a:solidFill>
                  <a:srgbClr val="FF0000"/>
                </a:solidFill>
              </a:rPr>
              <a:t>익명 클래스</a:t>
            </a:r>
            <a:endParaRPr lang="en-US" altLang="ko-KR" dirty="0">
              <a:solidFill>
                <a:srgbClr val="FF0000"/>
              </a:solidFill>
            </a:endParaRPr>
          </a:p>
          <a:p>
            <a:pPr defTabSz="360363">
              <a:defRPr/>
            </a:pPr>
            <a:r>
              <a:rPr lang="en-US" altLang="ko-KR" dirty="0">
                <a:solidFill>
                  <a:srgbClr val="FF0000"/>
                </a:solidFill>
              </a:rPr>
              <a:t>         	public void </a:t>
            </a:r>
            <a:r>
              <a:rPr lang="en-US" altLang="ko-KR" dirty="0" err="1">
                <a:solidFill>
                  <a:srgbClr val="FF0000"/>
                </a:solidFill>
              </a:rPr>
              <a:t>mousePressed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MouseEvent</a:t>
            </a:r>
            <a:r>
              <a:rPr lang="en-US" altLang="ko-KR" dirty="0">
                <a:solidFill>
                  <a:srgbClr val="FF0000"/>
                </a:solidFill>
              </a:rPr>
              <a:t> e){</a:t>
            </a:r>
          </a:p>
          <a:p>
            <a:pPr defTabSz="360363">
              <a:defRPr/>
            </a:pPr>
            <a:r>
              <a:rPr lang="en-US" altLang="ko-KR" dirty="0">
                <a:solidFill>
                  <a:srgbClr val="FF0000"/>
                </a:solidFill>
              </a:rPr>
              <a:t>             		X=</a:t>
            </a:r>
            <a:r>
              <a:rPr lang="en-US" altLang="ko-KR" dirty="0" err="1">
                <a:solidFill>
                  <a:srgbClr val="FF0000"/>
                </a:solidFill>
              </a:rPr>
              <a:t>e.getX</a:t>
            </a:r>
            <a:r>
              <a:rPr lang="en-US" altLang="ko-KR" dirty="0">
                <a:solidFill>
                  <a:srgbClr val="FF0000"/>
                </a:solidFill>
              </a:rPr>
              <a:t>();</a:t>
            </a:r>
          </a:p>
          <a:p>
            <a:pPr defTabSz="360363">
              <a:defRPr/>
            </a:pPr>
            <a:r>
              <a:rPr lang="en-US" altLang="ko-KR" dirty="0">
                <a:solidFill>
                  <a:srgbClr val="FF0000"/>
                </a:solidFill>
              </a:rPr>
              <a:t>               	Y=</a:t>
            </a:r>
            <a:r>
              <a:rPr lang="en-US" altLang="ko-KR" dirty="0" err="1">
                <a:solidFill>
                  <a:srgbClr val="FF0000"/>
                </a:solidFill>
              </a:rPr>
              <a:t>e.getY</a:t>
            </a:r>
            <a:r>
              <a:rPr lang="en-US" altLang="ko-KR" dirty="0">
                <a:solidFill>
                  <a:srgbClr val="FF0000"/>
                </a:solidFill>
              </a:rPr>
              <a:t>();</a:t>
            </a:r>
          </a:p>
          <a:p>
            <a:pPr defTabSz="360363">
              <a:defRPr/>
            </a:pPr>
            <a:r>
              <a:rPr lang="en-US" altLang="ko-KR" dirty="0">
                <a:solidFill>
                  <a:srgbClr val="FF0000"/>
                </a:solidFill>
              </a:rPr>
              <a:t>               	</a:t>
            </a:r>
            <a:r>
              <a:rPr lang="en-US" altLang="ko-KR" dirty="0" err="1">
                <a:solidFill>
                  <a:srgbClr val="FF0000"/>
                </a:solidFill>
              </a:rPr>
              <a:t>AnonymousClassTest.jlbl.setText</a:t>
            </a:r>
            <a:r>
              <a:rPr lang="en-US" altLang="ko-KR" dirty="0">
                <a:solidFill>
                  <a:srgbClr val="FF0000"/>
                </a:solidFill>
              </a:rPr>
              <a:t>("coordinate : " + "[" + X + "," + Y + "]");</a:t>
            </a:r>
          </a:p>
          <a:p>
            <a:pPr defTabSz="360363">
              <a:defRPr/>
            </a:pPr>
            <a:r>
              <a:rPr lang="en-US" altLang="ko-KR" dirty="0">
                <a:solidFill>
                  <a:srgbClr val="FF0000"/>
                </a:solidFill>
              </a:rPr>
              <a:t>       	}</a:t>
            </a:r>
            <a:r>
              <a:rPr lang="en-US" altLang="ko-KR" dirty="0"/>
              <a:t>);</a:t>
            </a:r>
          </a:p>
          <a:p>
            <a:pPr defTabSz="360363">
              <a:defRPr/>
            </a:pPr>
            <a:r>
              <a:rPr lang="en-US" altLang="ko-KR" dirty="0"/>
              <a:t>		add(</a:t>
            </a:r>
            <a:r>
              <a:rPr lang="en-US" altLang="ko-KR" dirty="0" err="1"/>
              <a:t>jlbl</a:t>
            </a:r>
            <a:r>
              <a:rPr lang="en-US" altLang="ko-KR" dirty="0"/>
              <a:t>);</a:t>
            </a:r>
          </a:p>
          <a:p>
            <a:pPr defTabSz="360363"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setVisible</a:t>
            </a:r>
            <a:r>
              <a:rPr lang="en-US" altLang="ko-KR" dirty="0"/>
              <a:t>(true);</a:t>
            </a:r>
          </a:p>
          <a:p>
            <a:pPr defTabSz="360363">
              <a:defRPr/>
            </a:pPr>
            <a:r>
              <a:rPr lang="en-US" altLang="ko-KR" dirty="0"/>
              <a:t>   }</a:t>
            </a:r>
          </a:p>
          <a:p>
            <a:pPr defTabSz="360363">
              <a:defRPr/>
            </a:pPr>
            <a:r>
              <a:rPr lang="en-US" altLang="ko-KR" dirty="0"/>
              <a:t>   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){</a:t>
            </a:r>
          </a:p>
          <a:p>
            <a:pPr defTabSz="360363">
              <a:defRPr/>
            </a:pPr>
            <a:r>
              <a:rPr lang="en-US" altLang="ko-KR" dirty="0"/>
              <a:t>       new </a:t>
            </a:r>
            <a:r>
              <a:rPr lang="en-US" altLang="ko-KR" dirty="0" err="1"/>
              <a:t>AnonymousClassTest</a:t>
            </a:r>
            <a:r>
              <a:rPr lang="en-US" altLang="ko-KR" dirty="0"/>
              <a:t> ();</a:t>
            </a:r>
          </a:p>
          <a:p>
            <a:pPr defTabSz="360363">
              <a:defRPr/>
            </a:pPr>
            <a:r>
              <a:rPr lang="en-US" altLang="ko-KR" dirty="0"/>
              <a:t>   }</a:t>
            </a:r>
          </a:p>
          <a:p>
            <a:pPr defTabSz="360363">
              <a:defRPr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693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13316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A1B8EB-D318-4788-BCFD-5888A0BA2FCF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추상 클래스에 대하여 알아본다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인터페이스에 대하여 알아본다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중첩 클래스</a:t>
            </a:r>
            <a:r>
              <a:rPr lang="en-US" altLang="ko-KR" dirty="0"/>
              <a:t>(nested class)</a:t>
            </a:r>
            <a:r>
              <a:rPr lang="ko-KR" altLang="en-US" dirty="0"/>
              <a:t>에 대하여 알아본다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지역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(local class), </a:t>
            </a:r>
            <a:r>
              <a:rPr lang="ko-KR" altLang="en-US" dirty="0"/>
              <a:t>내부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(inner class), </a:t>
            </a:r>
            <a:r>
              <a:rPr lang="ko-KR" altLang="en-US" dirty="0"/>
              <a:t>정적 중첩 클래스</a:t>
            </a:r>
            <a:r>
              <a:rPr lang="en-US" altLang="ko-KR" dirty="0"/>
              <a:t>(static nested class), </a:t>
            </a:r>
            <a:r>
              <a:rPr lang="ko-KR" altLang="en-US" dirty="0"/>
              <a:t>익명 클래스</a:t>
            </a:r>
            <a:r>
              <a:rPr lang="en-US" altLang="ko-KR" dirty="0"/>
              <a:t>(anonymous class)</a:t>
            </a:r>
          </a:p>
        </p:txBody>
      </p:sp>
    </p:spTree>
    <p:extLst>
      <p:ext uri="{BB962C8B-B14F-4D97-AF65-F5344CB8AC3E}">
        <p14:creationId xmlns:p14="http://schemas.microsoft.com/office/powerpoint/2010/main" val="27342953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학습 정리</a:t>
            </a:r>
          </a:p>
        </p:txBody>
      </p:sp>
      <p:sp>
        <p:nvSpPr>
          <p:cNvPr id="45060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2B93E3-7189-424A-9FBD-47D49EC499F5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/>
              <a:t>추상 클래스는 개발자가 새로운 클래스를 정의하는 기준을 제시하여 높은 생산성과 </a:t>
            </a:r>
            <a:r>
              <a:rPr lang="ko-KR" altLang="en-US" dirty="0" err="1"/>
              <a:t>확장성을</a:t>
            </a:r>
            <a:r>
              <a:rPr lang="ko-KR" altLang="en-US" dirty="0"/>
              <a:t> 제공하는 요소이다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/>
              <a:t>인터페이스는 기능에 대한 외부 정의만을 제공하여 기능의 명시화와 높은 유연성을 제공하는 요소이다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/>
              <a:t>중첩 클래스</a:t>
            </a:r>
            <a:r>
              <a:rPr lang="en-US" altLang="ko-KR" dirty="0"/>
              <a:t>(nested class)</a:t>
            </a:r>
            <a:r>
              <a:rPr lang="ko-KR" altLang="en-US" dirty="0"/>
              <a:t>는 높은 </a:t>
            </a:r>
            <a:r>
              <a:rPr lang="ko-KR" altLang="en-US" dirty="0" err="1"/>
              <a:t>가독성과</a:t>
            </a:r>
            <a:r>
              <a:rPr lang="ko-KR" altLang="en-US" dirty="0"/>
              <a:t> 유지보수성 및 향상된 캡슐화를 제공하는 요소이다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dirty="0"/>
              <a:t>지역 클래스</a:t>
            </a:r>
            <a:r>
              <a:rPr lang="en-US" altLang="ko-KR" dirty="0"/>
              <a:t>(local class), </a:t>
            </a:r>
            <a:r>
              <a:rPr lang="ko-KR" altLang="en-US" dirty="0"/>
              <a:t>내부 클래스</a:t>
            </a:r>
            <a:r>
              <a:rPr lang="en-US" altLang="ko-KR" dirty="0"/>
              <a:t>(inner class), </a:t>
            </a:r>
            <a:r>
              <a:rPr lang="ko-KR" altLang="en-US" dirty="0"/>
              <a:t>정적 중첩 클래스</a:t>
            </a:r>
            <a:r>
              <a:rPr lang="en-US" altLang="ko-KR" dirty="0"/>
              <a:t>(static nested class)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dirty="0"/>
              <a:t>익명 클래스</a:t>
            </a:r>
            <a:r>
              <a:rPr lang="en-US" altLang="ko-KR" dirty="0"/>
              <a:t>(anonymous class)</a:t>
            </a:r>
            <a:r>
              <a:rPr lang="ko-KR" altLang="en-US" dirty="0"/>
              <a:t>는 간소화된 코드 작성을 지원하는 요소이다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16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추상 클래스</a:t>
            </a:r>
            <a:r>
              <a:rPr lang="en-US" altLang="ko-KR"/>
              <a:t>(abstract class)</a:t>
            </a:r>
            <a:endParaRPr lang="ko-KR" altLang="en-US"/>
          </a:p>
        </p:txBody>
      </p:sp>
      <p:sp>
        <p:nvSpPr>
          <p:cNvPr id="15364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717354-F0AC-4216-8592-B37A00FD38F2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3174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ko-KR" dirty="0"/>
              <a:t>What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서브 클래스를 정의하는 기준을 제시하기 위해 하나 이상의 추상 메소드를 갖는 클래스</a:t>
            </a:r>
            <a:endParaRPr lang="en-US" altLang="ko-KR" dirty="0"/>
          </a:p>
          <a:p>
            <a:pPr lvl="2">
              <a:lnSpc>
                <a:spcPct val="110000"/>
              </a:lnSpc>
              <a:defRPr/>
            </a:pPr>
            <a:r>
              <a:rPr lang="ko-KR" altLang="en-US" dirty="0"/>
              <a:t>추상 메소드 </a:t>
            </a:r>
            <a:r>
              <a:rPr lang="en-US" altLang="ko-KR" dirty="0"/>
              <a:t>: </a:t>
            </a:r>
            <a:r>
              <a:rPr lang="ko-KR" altLang="en-US" dirty="0"/>
              <a:t>구현 코드가 없이 선언만으로 구성된 메소드</a:t>
            </a:r>
            <a:endParaRPr lang="en-US" altLang="ko-KR" dirty="0"/>
          </a:p>
          <a:p>
            <a:pPr>
              <a:lnSpc>
                <a:spcPct val="110000"/>
              </a:lnSpc>
              <a:defRPr/>
            </a:pPr>
            <a:r>
              <a:rPr lang="en-US" altLang="ko-KR" dirty="0"/>
              <a:t>Why or Benefits</a:t>
            </a:r>
            <a:endParaRPr lang="ko-KR" altLang="en-US" dirty="0"/>
          </a:p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높은 유연성과 </a:t>
            </a:r>
            <a:r>
              <a:rPr lang="ko-KR" altLang="en-US" dirty="0" err="1"/>
              <a:t>확장성을</a:t>
            </a:r>
            <a:r>
              <a:rPr lang="ko-KR" altLang="en-US" dirty="0"/>
              <a:t> 제공하기 위한 방법</a:t>
            </a:r>
            <a:endParaRPr lang="en-US" altLang="ko-KR" dirty="0"/>
          </a:p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일관성 있는 설계가 가능함</a:t>
            </a:r>
          </a:p>
        </p:txBody>
      </p:sp>
    </p:spTree>
    <p:extLst>
      <p:ext uri="{BB962C8B-B14F-4D97-AF65-F5344CB8AC3E}">
        <p14:creationId xmlns:p14="http://schemas.microsoft.com/office/powerpoint/2010/main" val="332378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21CA0B-FF40-4CE6-9D57-8A2317F60F03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ko-KR" altLang="en-US" dirty="0"/>
              <a:t>추상 클래스 선언</a:t>
            </a:r>
            <a:endParaRPr lang="en-US" altLang="ko-KR" dirty="0"/>
          </a:p>
          <a:p>
            <a:pPr lvl="1">
              <a:lnSpc>
                <a:spcPct val="110000"/>
              </a:lnSpc>
              <a:defRPr/>
            </a:pPr>
            <a:r>
              <a:rPr lang="en-US" altLang="ko-KR" dirty="0"/>
              <a:t>Syntax</a:t>
            </a:r>
          </a:p>
          <a:p>
            <a:pPr lvl="2">
              <a:lnSpc>
                <a:spcPct val="110000"/>
              </a:lnSpc>
              <a:defRPr/>
            </a:pPr>
            <a:r>
              <a:rPr lang="en-US" altLang="ko-KR" dirty="0">
                <a:solidFill>
                  <a:srgbClr val="FF0000"/>
                </a:solidFill>
              </a:rPr>
              <a:t>[public] abstract </a:t>
            </a:r>
            <a:r>
              <a:rPr lang="en-US" altLang="ko-KR" dirty="0"/>
              <a:t>class &lt;</a:t>
            </a:r>
            <a:r>
              <a:rPr lang="en-US" altLang="ko-KR" dirty="0" err="1"/>
              <a:t>className</a:t>
            </a:r>
            <a:r>
              <a:rPr lang="en-US" altLang="ko-KR" dirty="0"/>
              <a:t>&gt; {</a:t>
            </a:r>
            <a:br>
              <a:rPr lang="en-US" altLang="ko-KR" dirty="0"/>
            </a:br>
            <a:r>
              <a:rPr lang="en-US" altLang="ko-KR" dirty="0"/>
              <a:t>		&lt;</a:t>
            </a:r>
            <a:r>
              <a:rPr lang="en-US" altLang="ko-KR" dirty="0" err="1"/>
              <a:t>fieldDeclarations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		&lt;</a:t>
            </a:r>
            <a:r>
              <a:rPr lang="en-US" altLang="ko-KR" dirty="0" err="1"/>
              <a:t>methodDeclarations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 		[&lt;</a:t>
            </a:r>
            <a:r>
              <a:rPr lang="en-US" altLang="ko-KR" dirty="0" err="1"/>
              <a:t>abstractMothod</a:t>
            </a:r>
            <a:r>
              <a:rPr lang="en-US" altLang="ko-KR" dirty="0"/>
              <a:t>&gt;]</a:t>
            </a:r>
            <a:r>
              <a:rPr lang="en-US" altLang="ko-KR" sz="1600" baseline="-10000" dirty="0"/>
              <a:t>1</a:t>
            </a:r>
            <a:r>
              <a:rPr lang="en-US" altLang="ko-KR" sz="1600" baseline="60000" dirty="0"/>
              <a:t>N</a:t>
            </a:r>
            <a:br>
              <a:rPr lang="en-US" altLang="ko-KR" dirty="0"/>
            </a:br>
            <a:r>
              <a:rPr lang="en-US" altLang="ko-KR" dirty="0"/>
              <a:t>	}</a:t>
            </a:r>
          </a:p>
          <a:p>
            <a:pPr lvl="3">
              <a:lnSpc>
                <a:spcPct val="110000"/>
              </a:lnSpc>
              <a:defRPr/>
            </a:pPr>
            <a:r>
              <a:rPr lang="en-US" altLang="ko-KR" dirty="0"/>
              <a:t>private, final </a:t>
            </a:r>
            <a:r>
              <a:rPr lang="ko-KR" altLang="en-US" dirty="0" err="1"/>
              <a:t>예약어는</a:t>
            </a:r>
            <a:r>
              <a:rPr lang="ko-KR" altLang="en-US" dirty="0"/>
              <a:t> 사용할 수 없음</a:t>
            </a:r>
          </a:p>
        </p:txBody>
      </p:sp>
    </p:spTree>
    <p:extLst>
      <p:ext uri="{BB962C8B-B14F-4D97-AF65-F5344CB8AC3E}">
        <p14:creationId xmlns:p14="http://schemas.microsoft.com/office/powerpoint/2010/main" val="2831626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D732B5-DBF7-4BF6-B59F-6EE553AEF34C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ko-KR" altLang="en-US" dirty="0"/>
              <a:t>특징</a:t>
            </a:r>
            <a:endParaRPr lang="en-US" altLang="ko-KR" dirty="0"/>
          </a:p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추상 메소드가 존재하기 때문에 인스턴스를 생성할 수 없음</a:t>
            </a:r>
            <a:endParaRPr lang="en-US" altLang="ko-KR" dirty="0"/>
          </a:p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단일 상속만을 가능함</a:t>
            </a:r>
            <a:endParaRPr lang="en-US" altLang="ko-KR" dirty="0"/>
          </a:p>
          <a:p>
            <a:pPr lvl="2">
              <a:lnSpc>
                <a:spcPct val="110000"/>
              </a:lnSpc>
              <a:defRPr/>
            </a:pPr>
            <a:r>
              <a:rPr lang="ko-KR" altLang="en-US" dirty="0"/>
              <a:t>하나의 추상 클래스만을 상속받을 수 있음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extends </a:t>
            </a:r>
            <a:r>
              <a:rPr lang="ko-KR" altLang="en-US" dirty="0"/>
              <a:t>예약어 뒤에는 하나의 추상 클래스만 가능함</a:t>
            </a:r>
            <a:endParaRPr lang="en-US" altLang="ko-KR" sz="3200" dirty="0"/>
          </a:p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추상 메소드를 구현할 때 </a:t>
            </a:r>
            <a:r>
              <a:rPr lang="ko-KR" altLang="en-US" dirty="0">
                <a:solidFill>
                  <a:srgbClr val="FF0000"/>
                </a:solidFill>
              </a:rPr>
              <a:t>접근 수정자는 항상 일치해야 함</a:t>
            </a:r>
          </a:p>
        </p:txBody>
      </p:sp>
    </p:spTree>
    <p:extLst>
      <p:ext uri="{BB962C8B-B14F-4D97-AF65-F5344CB8AC3E}">
        <p14:creationId xmlns:p14="http://schemas.microsoft.com/office/powerpoint/2010/main" val="423537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ConcreteClass.java</a:t>
            </a:r>
            <a:endParaRPr lang="ko-KR" altLang="en-US"/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6D8E17-26B4-4786-95A8-D8EEA4EE8FBE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  <a:defRPr/>
            </a:pPr>
            <a:r>
              <a:rPr lang="en-US" altLang="ko-KR" dirty="0"/>
              <a:t>abstract class </a:t>
            </a:r>
            <a:r>
              <a:rPr lang="en-US" altLang="ko-KR" dirty="0" err="1"/>
              <a:t>AbstractClass</a:t>
            </a:r>
            <a:r>
              <a:rPr lang="en-US" altLang="ko-KR" dirty="0"/>
              <a:t> {</a:t>
            </a:r>
          </a:p>
          <a:p>
            <a:pPr marL="0" indent="0">
              <a:buNone/>
              <a:defRPr/>
            </a:pPr>
            <a:r>
              <a:rPr lang="en-US" altLang="ko-KR" dirty="0"/>
              <a:t>	abstract void </a:t>
            </a:r>
            <a:r>
              <a:rPr lang="en-US" altLang="ko-KR" dirty="0" err="1"/>
              <a:t>abstractMethod</a:t>
            </a:r>
            <a:r>
              <a:rPr lang="en-US" altLang="ko-KR" dirty="0"/>
              <a:t>(); // no method body</a:t>
            </a:r>
          </a:p>
          <a:p>
            <a:pPr marL="0" indent="0">
              <a:buNone/>
              <a:defRPr/>
            </a:pPr>
            <a:r>
              <a:rPr lang="en-US" altLang="ko-KR" dirty="0"/>
              <a:t>}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public class </a:t>
            </a:r>
            <a:r>
              <a:rPr lang="en-US" altLang="ko-KR" dirty="0" err="1"/>
              <a:t>ConcreteClass</a:t>
            </a:r>
            <a:r>
              <a:rPr lang="en-US" altLang="ko-KR" dirty="0"/>
              <a:t> extends </a:t>
            </a:r>
            <a:r>
              <a:rPr lang="en-US" altLang="ko-KR" dirty="0" err="1"/>
              <a:t>AbstractClass</a:t>
            </a:r>
            <a:r>
              <a:rPr lang="en-US" altLang="ko-KR" dirty="0"/>
              <a:t> {</a:t>
            </a:r>
          </a:p>
          <a:p>
            <a:pPr marL="0" indent="0">
              <a:buNone/>
              <a:defRPr/>
            </a:pPr>
            <a:r>
              <a:rPr lang="en-US" altLang="ko-KR" dirty="0"/>
              <a:t>	void </a:t>
            </a:r>
            <a:r>
              <a:rPr lang="en-US" altLang="ko-KR" dirty="0" err="1"/>
              <a:t>abstractMethod</a:t>
            </a:r>
            <a:r>
              <a:rPr lang="en-US" altLang="ko-KR" dirty="0"/>
              <a:t>() {</a:t>
            </a:r>
          </a:p>
          <a:p>
            <a:pPr marL="0" indent="0"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("Implementing Abstract Class");</a:t>
            </a:r>
          </a:p>
          <a:p>
            <a:pPr marL="0" indent="0">
              <a:buNone/>
              <a:defRPr/>
            </a:pPr>
            <a:r>
              <a:rPr lang="en-US" altLang="ko-KR" dirty="0"/>
              <a:t>	}</a:t>
            </a:r>
          </a:p>
          <a:p>
            <a:pPr marL="0" indent="0">
              <a:buNone/>
              <a:defRPr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marL="0" indent="0"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ConcreteClass</a:t>
            </a:r>
            <a:r>
              <a:rPr lang="en-US" altLang="ko-KR" dirty="0"/>
              <a:t> </a:t>
            </a:r>
            <a:r>
              <a:rPr lang="en-US" altLang="ko-KR" dirty="0" err="1"/>
              <a:t>ConClass</a:t>
            </a:r>
            <a:r>
              <a:rPr lang="en-US" altLang="ko-KR" dirty="0"/>
              <a:t> = new </a:t>
            </a:r>
            <a:r>
              <a:rPr lang="en-US" altLang="ko-KR" dirty="0" err="1"/>
              <a:t>ConcreteClass</a:t>
            </a:r>
            <a:r>
              <a:rPr lang="en-US" altLang="ko-KR" dirty="0"/>
              <a:t>();</a:t>
            </a:r>
          </a:p>
          <a:p>
            <a:pPr marL="0" indent="0"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ConClass.abstractMethod</a:t>
            </a:r>
            <a:r>
              <a:rPr lang="en-US" altLang="ko-KR" dirty="0"/>
              <a:t>();</a:t>
            </a:r>
          </a:p>
          <a:p>
            <a:pPr marL="0" indent="0">
              <a:buNone/>
              <a:defRPr/>
            </a:pPr>
            <a:r>
              <a:rPr lang="en-US" altLang="ko-KR" dirty="0"/>
              <a:t>	}</a:t>
            </a:r>
          </a:p>
          <a:p>
            <a:pPr marL="0" indent="0">
              <a:buNone/>
              <a:defRPr/>
            </a:pPr>
            <a:r>
              <a:rPr lang="en-US" altLang="ko-KR" dirty="0"/>
              <a:t>}</a:t>
            </a:r>
          </a:p>
          <a:p>
            <a:pPr marL="0" indent="0">
              <a:buNone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7021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java.lang.Number.java</a:t>
            </a:r>
            <a:endParaRPr lang="ko-KR" altLang="en-US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3414BB-D7C7-4A24-A0F6-89733570B856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ko-KR" dirty="0"/>
              <a:t>package </a:t>
            </a:r>
            <a:r>
              <a:rPr lang="en-US" altLang="ko-KR" dirty="0" err="1"/>
              <a:t>java.lang</a:t>
            </a:r>
            <a:r>
              <a:rPr lang="en-US" altLang="ko-KR" dirty="0"/>
              <a:t>;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public </a:t>
            </a:r>
            <a:r>
              <a:rPr lang="en-US" altLang="ko-KR" dirty="0">
                <a:solidFill>
                  <a:srgbClr val="FF0000"/>
                </a:solidFill>
              </a:rPr>
              <a:t>abstract class </a:t>
            </a:r>
            <a:r>
              <a:rPr lang="en-US" altLang="ko-KR" dirty="0"/>
              <a:t>Number implements </a:t>
            </a:r>
            <a:r>
              <a:rPr lang="en-US" altLang="ko-KR" dirty="0" err="1"/>
              <a:t>java.io.Serializable</a:t>
            </a:r>
            <a:r>
              <a:rPr lang="en-US" altLang="ko-KR" dirty="0"/>
              <a:t> {</a:t>
            </a:r>
          </a:p>
          <a:p>
            <a:pPr>
              <a:defRPr/>
            </a:pPr>
            <a:r>
              <a:rPr lang="en-US" altLang="ko-KR" dirty="0"/>
              <a:t>    public abstract int </a:t>
            </a:r>
            <a:r>
              <a:rPr lang="en-US" altLang="ko-KR" dirty="0" err="1"/>
              <a:t>intValue</a:t>
            </a:r>
            <a:r>
              <a:rPr lang="en-US" altLang="ko-KR" dirty="0"/>
              <a:t>();</a:t>
            </a:r>
          </a:p>
          <a:p>
            <a:pPr>
              <a:defRPr/>
            </a:pPr>
            <a:r>
              <a:rPr lang="en-US" altLang="ko-KR" dirty="0"/>
              <a:t>    public abstract long </a:t>
            </a:r>
            <a:r>
              <a:rPr lang="en-US" altLang="ko-KR" dirty="0" err="1"/>
              <a:t>longValue</a:t>
            </a:r>
            <a:r>
              <a:rPr lang="en-US" altLang="ko-KR" dirty="0"/>
              <a:t>();</a:t>
            </a:r>
          </a:p>
          <a:p>
            <a:pPr>
              <a:defRPr/>
            </a:pPr>
            <a:r>
              <a:rPr lang="en-US" altLang="ko-KR" dirty="0"/>
              <a:t>    public abstract float </a:t>
            </a:r>
            <a:r>
              <a:rPr lang="en-US" altLang="ko-KR" dirty="0" err="1"/>
              <a:t>floatValue</a:t>
            </a:r>
            <a:r>
              <a:rPr lang="en-US" altLang="ko-KR" dirty="0"/>
              <a:t>();</a:t>
            </a:r>
          </a:p>
          <a:p>
            <a:pPr>
              <a:defRPr/>
            </a:pPr>
            <a:r>
              <a:rPr lang="en-US" altLang="ko-KR" dirty="0"/>
              <a:t>    public abstract double </a:t>
            </a:r>
            <a:r>
              <a:rPr lang="en-US" altLang="ko-KR" dirty="0" err="1"/>
              <a:t>doubleValue</a:t>
            </a:r>
            <a:r>
              <a:rPr lang="en-US" altLang="ko-KR" dirty="0"/>
              <a:t>();</a:t>
            </a:r>
          </a:p>
          <a:p>
            <a:pPr>
              <a:defRPr/>
            </a:pPr>
            <a:r>
              <a:rPr lang="en-US" altLang="ko-KR" dirty="0"/>
              <a:t>    public byte </a:t>
            </a:r>
            <a:r>
              <a:rPr lang="en-US" altLang="ko-KR" dirty="0" err="1"/>
              <a:t>byteValue</a:t>
            </a:r>
            <a:r>
              <a:rPr lang="en-US" altLang="ko-KR" dirty="0"/>
              <a:t>() {</a:t>
            </a:r>
          </a:p>
          <a:p>
            <a:pPr>
              <a:defRPr/>
            </a:pPr>
            <a:r>
              <a:rPr lang="en-US" altLang="ko-KR" dirty="0"/>
              <a:t>        return (byte)</a:t>
            </a:r>
            <a:r>
              <a:rPr lang="en-US" altLang="ko-KR" dirty="0" err="1"/>
              <a:t>intValue</a:t>
            </a:r>
            <a:r>
              <a:rPr lang="en-US" altLang="ko-KR" dirty="0"/>
              <a:t>();</a:t>
            </a:r>
          </a:p>
          <a:p>
            <a:pPr>
              <a:defRPr/>
            </a:pPr>
            <a:r>
              <a:rPr lang="en-US" altLang="ko-KR" dirty="0"/>
              <a:t>    }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    public short </a:t>
            </a:r>
            <a:r>
              <a:rPr lang="en-US" altLang="ko-KR" dirty="0" err="1"/>
              <a:t>shortValue</a:t>
            </a:r>
            <a:r>
              <a:rPr lang="en-US" altLang="ko-KR" dirty="0"/>
              <a:t>() {</a:t>
            </a:r>
          </a:p>
          <a:p>
            <a:pPr>
              <a:defRPr/>
            </a:pPr>
            <a:r>
              <a:rPr lang="en-US" altLang="ko-KR" dirty="0"/>
              <a:t>        return (short)</a:t>
            </a:r>
            <a:r>
              <a:rPr lang="en-US" altLang="ko-KR" dirty="0" err="1"/>
              <a:t>intValue</a:t>
            </a:r>
            <a:r>
              <a:rPr lang="en-US" altLang="ko-KR" dirty="0"/>
              <a:t>();</a:t>
            </a:r>
          </a:p>
          <a:p>
            <a:pPr>
              <a:defRPr/>
            </a:pPr>
            <a:r>
              <a:rPr lang="en-US" altLang="ko-KR" dirty="0"/>
              <a:t>    }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    /** use </a:t>
            </a:r>
            <a:r>
              <a:rPr lang="en-US" altLang="ko-KR" dirty="0" err="1"/>
              <a:t>serialVersionUID</a:t>
            </a:r>
            <a:r>
              <a:rPr lang="en-US" altLang="ko-KR" dirty="0"/>
              <a:t> from JDK 1.0.2 for interoperability */</a:t>
            </a:r>
          </a:p>
          <a:p>
            <a:pPr>
              <a:defRPr/>
            </a:pPr>
            <a:r>
              <a:rPr lang="en-US" altLang="ko-KR" dirty="0"/>
              <a:t>    private static final long </a:t>
            </a:r>
            <a:r>
              <a:rPr lang="en-US" altLang="ko-KR" dirty="0" err="1"/>
              <a:t>serialVersionUID</a:t>
            </a:r>
            <a:r>
              <a:rPr lang="en-US" altLang="ko-KR" dirty="0"/>
              <a:t> = -8742448824652078965L;</a:t>
            </a:r>
          </a:p>
          <a:p>
            <a:pPr>
              <a:defRPr/>
            </a:pPr>
            <a:r>
              <a:rPr lang="en-US" altLang="ko-KR" dirty="0"/>
              <a:t>}</a:t>
            </a:r>
          </a:p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273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java.lang.Long.java</a:t>
            </a:r>
            <a:endParaRPr lang="ko-KR" altLang="en-US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7651AD-6588-4E27-89DF-5470060750F2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dirty="0"/>
              <a:t>package </a:t>
            </a:r>
            <a:r>
              <a:rPr lang="en-US" altLang="ko-KR" dirty="0" err="1"/>
              <a:t>java.lang</a:t>
            </a:r>
            <a:r>
              <a:rPr lang="en-US" altLang="ko-KR" dirty="0"/>
              <a:t>;</a:t>
            </a:r>
          </a:p>
          <a:p>
            <a:pPr marL="0" indent="0">
              <a:buNone/>
              <a:defRPr/>
            </a:pPr>
            <a:r>
              <a:rPr lang="en-US" altLang="ko-KR" dirty="0"/>
              <a:t>public final </a:t>
            </a:r>
            <a:r>
              <a:rPr lang="en-US" altLang="ko-KR" dirty="0">
                <a:solidFill>
                  <a:srgbClr val="FF0000"/>
                </a:solidFill>
              </a:rPr>
              <a:t>class Long </a:t>
            </a:r>
            <a:r>
              <a:rPr lang="en-US" altLang="ko-KR" dirty="0"/>
              <a:t>extends Number implements Comparable&lt;Long&gt; {</a:t>
            </a:r>
          </a:p>
          <a:p>
            <a:pPr marL="0" indent="0">
              <a:buNone/>
              <a:defRPr/>
            </a:pPr>
            <a:r>
              <a:rPr lang="en-US" altLang="ko-KR" dirty="0"/>
              <a:t>    private final long value;</a:t>
            </a:r>
          </a:p>
          <a:p>
            <a:pPr marL="0" indent="0">
              <a:buNone/>
              <a:defRPr/>
            </a:pPr>
            <a:r>
              <a:rPr lang="en-US" altLang="ko-KR" dirty="0"/>
              <a:t>    public Long(long value) {</a:t>
            </a:r>
          </a:p>
          <a:p>
            <a:pPr marL="0" indent="0">
              <a:buNone/>
              <a:defRPr/>
            </a:pPr>
            <a:r>
              <a:rPr lang="en-US" altLang="ko-KR" dirty="0"/>
              <a:t>        </a:t>
            </a:r>
            <a:r>
              <a:rPr lang="en-US" altLang="ko-KR" dirty="0" err="1"/>
              <a:t>this.value</a:t>
            </a:r>
            <a:r>
              <a:rPr lang="en-US" altLang="ko-KR" dirty="0"/>
              <a:t> = value;</a:t>
            </a:r>
          </a:p>
          <a:p>
            <a:pPr marL="0" indent="0">
              <a:buNone/>
              <a:defRPr/>
            </a:pPr>
            <a:r>
              <a:rPr lang="en-US" altLang="ko-KR" dirty="0"/>
              <a:t>    }    </a:t>
            </a:r>
          </a:p>
          <a:p>
            <a:pPr marL="0" indent="0">
              <a:buNone/>
              <a:defRPr/>
            </a:pPr>
            <a:r>
              <a:rPr lang="en-US" altLang="ko-KR" dirty="0"/>
              <a:t>    public Long(String s) throws </a:t>
            </a:r>
            <a:r>
              <a:rPr lang="en-US" altLang="ko-KR" dirty="0" err="1"/>
              <a:t>NumberFormatException</a:t>
            </a:r>
            <a:r>
              <a:rPr lang="en-US" altLang="ko-KR" dirty="0"/>
              <a:t> {</a:t>
            </a:r>
          </a:p>
          <a:p>
            <a:pPr marL="0" indent="0">
              <a:buNone/>
              <a:defRPr/>
            </a:pPr>
            <a:r>
              <a:rPr lang="en-US" altLang="ko-KR" dirty="0"/>
              <a:t>        </a:t>
            </a:r>
            <a:r>
              <a:rPr lang="en-US" altLang="ko-KR" dirty="0" err="1"/>
              <a:t>this.value</a:t>
            </a:r>
            <a:r>
              <a:rPr lang="en-US" altLang="ko-KR" dirty="0"/>
              <a:t> = </a:t>
            </a:r>
            <a:r>
              <a:rPr lang="en-US" altLang="ko-KR" dirty="0" err="1"/>
              <a:t>parseLong</a:t>
            </a:r>
            <a:r>
              <a:rPr lang="en-US" altLang="ko-KR" dirty="0"/>
              <a:t>(s, 10);</a:t>
            </a:r>
          </a:p>
          <a:p>
            <a:pPr marL="0" indent="0">
              <a:buNone/>
              <a:defRPr/>
            </a:pPr>
            <a:r>
              <a:rPr lang="en-US" altLang="ko-KR" dirty="0"/>
              <a:t>    }</a:t>
            </a:r>
          </a:p>
          <a:p>
            <a:pPr marL="0" indent="0">
              <a:buNone/>
              <a:defRPr/>
            </a:pPr>
            <a:r>
              <a:rPr lang="en-US" altLang="ko-KR" dirty="0"/>
              <a:t>    public byte </a:t>
            </a:r>
            <a:r>
              <a:rPr lang="en-US" altLang="ko-KR" dirty="0" err="1"/>
              <a:t>byteValue</a:t>
            </a:r>
            <a:r>
              <a:rPr lang="en-US" altLang="ko-KR" dirty="0"/>
              <a:t>() { // </a:t>
            </a:r>
            <a:r>
              <a:rPr lang="ko-KR" altLang="en-US" dirty="0"/>
              <a:t>재정의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      return (byte)value;</a:t>
            </a:r>
          </a:p>
          <a:p>
            <a:pPr marL="0" indent="0">
              <a:buNone/>
              <a:defRPr/>
            </a:pPr>
            <a:r>
              <a:rPr lang="en-US" altLang="ko-KR" dirty="0"/>
              <a:t>    }</a:t>
            </a:r>
          </a:p>
          <a:p>
            <a:pPr marL="0" indent="0">
              <a:buNone/>
              <a:defRPr/>
            </a:pPr>
            <a:r>
              <a:rPr lang="en-US" altLang="ko-KR" dirty="0"/>
              <a:t>    public short </a:t>
            </a:r>
            <a:r>
              <a:rPr lang="en-US" altLang="ko-KR" dirty="0" err="1"/>
              <a:t>shortValue</a:t>
            </a:r>
            <a:r>
              <a:rPr lang="en-US" altLang="ko-KR" dirty="0"/>
              <a:t>() { // </a:t>
            </a:r>
            <a:r>
              <a:rPr lang="ko-KR" altLang="en-US" dirty="0"/>
              <a:t>재정의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      return (short)value;</a:t>
            </a:r>
          </a:p>
          <a:p>
            <a:pPr marL="0" indent="0">
              <a:buNone/>
              <a:defRPr/>
            </a:pPr>
            <a:r>
              <a:rPr lang="en-US" altLang="ko-KR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766528153"/>
      </p:ext>
    </p:extLst>
  </p:cSld>
  <p:clrMapOvr>
    <a:masterClrMapping/>
  </p:clrMapOvr>
</p:sld>
</file>

<file path=ppt/theme/theme1.xml><?xml version="1.0" encoding="utf-8"?>
<a:theme xmlns:a="http://schemas.openxmlformats.org/drawingml/2006/main" name="011강의계획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01-1강의계획</Template>
  <TotalTime>12226</TotalTime>
  <Words>2131</Words>
  <Application>Microsoft Office PowerPoint</Application>
  <PresentationFormat>와이드스크린</PresentationFormat>
  <Paragraphs>377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1" baseType="lpstr">
      <vt:lpstr>D2Coding</vt:lpstr>
      <vt:lpstr>HY견고딕</vt:lpstr>
      <vt:lpstr>굴림</vt:lpstr>
      <vt:lpstr>나눔고딕</vt:lpstr>
      <vt:lpstr>맑은 고딕</vt:lpstr>
      <vt:lpstr>새굴림</vt:lpstr>
      <vt:lpstr>Arial</vt:lpstr>
      <vt:lpstr>Calibri</vt:lpstr>
      <vt:lpstr>Wingdings</vt:lpstr>
      <vt:lpstr>Wingdings 2</vt:lpstr>
      <vt:lpstr>011강의계획</vt:lpstr>
      <vt:lpstr>객체지향 프로그래밍3 추상클래스와 인터페이스 (Abstract Class &amp; Interface)</vt:lpstr>
      <vt:lpstr>학습에 앞서</vt:lpstr>
      <vt:lpstr>학습 내용</vt:lpstr>
      <vt:lpstr>추상 클래스(abstract class)</vt:lpstr>
      <vt:lpstr>계속</vt:lpstr>
      <vt:lpstr>계속</vt:lpstr>
      <vt:lpstr>ConcreteClass.java</vt:lpstr>
      <vt:lpstr>java.lang.Number.java</vt:lpstr>
      <vt:lpstr>java.lang.Long.java</vt:lpstr>
      <vt:lpstr>계속</vt:lpstr>
      <vt:lpstr>계속</vt:lpstr>
      <vt:lpstr>인터페이스(interface)</vt:lpstr>
      <vt:lpstr>계속</vt:lpstr>
      <vt:lpstr>계속</vt:lpstr>
      <vt:lpstr>계속</vt:lpstr>
      <vt:lpstr>계속</vt:lpstr>
      <vt:lpstr>계속</vt:lpstr>
      <vt:lpstr>ImplementedClass.java</vt:lpstr>
      <vt:lpstr>계속</vt:lpstr>
      <vt:lpstr>비교</vt:lpstr>
      <vt:lpstr>중첩 클래스(nested class)</vt:lpstr>
      <vt:lpstr>계속</vt:lpstr>
      <vt:lpstr>NestedClassTest.java</vt:lpstr>
      <vt:lpstr>NestedClassTest.java</vt:lpstr>
      <vt:lpstr>계속</vt:lpstr>
      <vt:lpstr>LocalClassTest.java</vt:lpstr>
      <vt:lpstr>계속</vt:lpstr>
      <vt:lpstr>AnonymousClassTest.java</vt:lpstr>
      <vt:lpstr>계속</vt:lpstr>
      <vt:lpstr>학습 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blessu</cp:lastModifiedBy>
  <cp:revision>634</cp:revision>
  <dcterms:created xsi:type="dcterms:W3CDTF">2017-09-15T02:18:23Z</dcterms:created>
  <dcterms:modified xsi:type="dcterms:W3CDTF">2022-04-11T04:48:54Z</dcterms:modified>
</cp:coreProperties>
</file>