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2" r:id="rId7"/>
    <p:sldId id="281" r:id="rId8"/>
    <p:sldId id="283" r:id="rId9"/>
    <p:sldId id="284" r:id="rId10"/>
    <p:sldId id="286" r:id="rId11"/>
    <p:sldId id="287" r:id="rId12"/>
    <p:sldId id="285" r:id="rId13"/>
    <p:sldId id="291" r:id="rId14"/>
    <p:sldId id="288" r:id="rId15"/>
    <p:sldId id="289" r:id="rId16"/>
    <p:sldId id="290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6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5.90:8080/jsp/02/hello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5.90:8080/jsp/02/hello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92.168.45.90/jsp/02/hello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24405" y="379920"/>
            <a:ext cx="8329218" cy="742591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제 </a:t>
            </a:r>
            <a:r>
              <a:rPr lang="en-US" altLang="ko-KR" sz="3300" dirty="0"/>
              <a:t>8</a:t>
            </a:r>
            <a:r>
              <a:rPr lang="ko-KR" altLang="en-US" sz="3300" dirty="0"/>
              <a:t>강 </a:t>
            </a:r>
            <a:r>
              <a:rPr lang="ko-KR" altLang="en-US" sz="3300" dirty="0" err="1"/>
              <a:t>모바일</a:t>
            </a:r>
            <a:r>
              <a:rPr lang="ko-KR" altLang="en-US" sz="3300" dirty="0"/>
              <a:t> </a:t>
            </a:r>
            <a:r>
              <a:rPr lang="ko-KR" altLang="en-US" sz="3300" dirty="0" err="1"/>
              <a:t>웹시스템과</a:t>
            </a:r>
            <a:r>
              <a:rPr lang="ko-KR" altLang="en-US" sz="3300" dirty="0"/>
              <a:t> </a:t>
            </a:r>
            <a:r>
              <a:rPr lang="ko-KR" altLang="en-US" sz="3300" dirty="0" err="1"/>
              <a:t>웹페이지</a:t>
            </a:r>
            <a:r>
              <a:rPr lang="ko-KR" altLang="en-US" sz="3300" dirty="0"/>
              <a:t> 작성</a:t>
            </a:r>
            <a:r>
              <a:rPr lang="en-US" altLang="ko-KR" sz="3300" dirty="0"/>
              <a:t>(2)</a:t>
            </a:r>
            <a:endParaRPr lang="ko-KR" altLang="en-US" sz="3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4876" cy="19862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202825"/>
            <a:ext cx="20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담당교수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전응섭 교수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연구실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은봉관 </a:t>
            </a:r>
            <a:r>
              <a:rPr lang="en-US" altLang="ko-KR" sz="1200" dirty="0">
                <a:solidFill>
                  <a:srgbClr val="00B0F0"/>
                </a:solidFill>
              </a:rPr>
              <a:t>8</a:t>
            </a:r>
            <a:r>
              <a:rPr lang="ko-KR" altLang="en-US" sz="1200" dirty="0">
                <a:solidFill>
                  <a:srgbClr val="00B0F0"/>
                </a:solidFill>
              </a:rPr>
              <a:t>층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연락처 </a:t>
            </a:r>
            <a:r>
              <a:rPr lang="en-US" altLang="ko-KR" sz="12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7814" y="1508055"/>
            <a:ext cx="4248472" cy="91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 </a:t>
            </a:r>
            <a:r>
              <a:rPr lang="ko-KR" altLang="en-US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웹문서를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스마트폰으로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보기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000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73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2618" b="58639"/>
          <a:stretch/>
        </p:blipFill>
        <p:spPr>
          <a:xfrm>
            <a:off x="87229" y="1099029"/>
            <a:ext cx="12104771" cy="46806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648974" y="4097547"/>
            <a:ext cx="2018581" cy="448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8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51" y="116670"/>
            <a:ext cx="11271434" cy="658605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02257" y="2104845"/>
            <a:ext cx="6745856" cy="156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9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2" y="895010"/>
            <a:ext cx="11231592" cy="555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162" y="25879"/>
            <a:ext cx="970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“C:/</a:t>
            </a:r>
            <a:r>
              <a:rPr lang="en-US" altLang="ko-KR" dirty="0" err="1"/>
              <a:t>jsp</a:t>
            </a:r>
            <a:r>
              <a:rPr lang="en-US" altLang="ko-KR" dirty="0"/>
              <a:t>” </a:t>
            </a:r>
            <a:r>
              <a:rPr lang="ko-KR" altLang="en-US" dirty="0"/>
              <a:t>폴더 경로에 대해 </a:t>
            </a:r>
            <a:r>
              <a:rPr lang="en-US" altLang="ko-KR" dirty="0"/>
              <a:t>“</a:t>
            </a:r>
            <a:r>
              <a:rPr lang="en-US" altLang="ko-KR" dirty="0" err="1"/>
              <a:t>jsp</a:t>
            </a:r>
            <a:r>
              <a:rPr lang="en-US" altLang="ko-KR" dirty="0"/>
              <a:t>”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가상 </a:t>
            </a:r>
            <a:r>
              <a:rPr lang="ko-KR" altLang="en-US" dirty="0" err="1"/>
              <a:t>디렉토리</a:t>
            </a:r>
            <a:r>
              <a:rPr lang="ko-KR" altLang="en-US" dirty="0"/>
              <a:t> 명을 설정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server.xml</a:t>
            </a:r>
            <a:r>
              <a:rPr lang="ko-KR" altLang="en-US" dirty="0"/>
              <a:t>이 변경되면 </a:t>
            </a:r>
            <a:r>
              <a:rPr lang="en-US" altLang="ko-KR" dirty="0"/>
              <a:t>Tomcat</a:t>
            </a:r>
            <a:r>
              <a:rPr lang="ko-KR" altLang="en-US" dirty="0"/>
              <a:t>이 다시 시작해야 변경된 시스템 환경이 인식된다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091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4871" y="64874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“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http://</a:t>
            </a:r>
            <a:r>
              <a:rPr lang="ko-KR" altLang="en-US" dirty="0" err="1">
                <a:solidFill>
                  <a:prstClr val="black"/>
                </a:solidFill>
                <a:latin typeface="맑은 고딕"/>
                <a:ea typeface="맑은 고딕"/>
              </a:rPr>
              <a:t>도메인명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/>
              </a:rPr>
              <a:t>test.jsp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를 지정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예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: “http://localhost:8080/</a:t>
            </a: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/02/2.4/hello.html”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/>
                <a:ea typeface="맑은 고딕"/>
              </a:rPr>
              <a:t>환경이 변경되면 </a:t>
            </a:r>
            <a:r>
              <a:rPr lang="en-US" altLang="ko-KR" dirty="0">
                <a:latin typeface="맑은 고딕"/>
                <a:ea typeface="맑은 고딕"/>
              </a:rPr>
              <a:t>Tomcat</a:t>
            </a:r>
            <a:r>
              <a:rPr lang="ko-KR" altLang="en-US" dirty="0">
                <a:latin typeface="맑은 고딕"/>
                <a:ea typeface="맑은 고딕"/>
              </a:rPr>
              <a:t>를 다시 시작해야 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13" y="1076443"/>
            <a:ext cx="6679255" cy="566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5131" b="34470"/>
          <a:stretch/>
        </p:blipFill>
        <p:spPr>
          <a:xfrm>
            <a:off x="284672" y="925436"/>
            <a:ext cx="9031856" cy="57866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672" y="60385"/>
            <a:ext cx="1164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hello.html </a:t>
            </a:r>
            <a:r>
              <a:rPr lang="ko-KR" altLang="en-US" dirty="0" err="1"/>
              <a:t>웹문서를</a:t>
            </a:r>
            <a:r>
              <a:rPr lang="ko-KR" altLang="en-US" dirty="0"/>
              <a:t> </a:t>
            </a:r>
            <a:r>
              <a:rPr lang="en-US" altLang="ko-KR" dirty="0"/>
              <a:t>“C:/</a:t>
            </a:r>
            <a:r>
              <a:rPr lang="en-US" altLang="ko-KR" dirty="0" err="1"/>
              <a:t>jsp</a:t>
            </a:r>
            <a:r>
              <a:rPr lang="en-US" altLang="ko-KR" dirty="0"/>
              <a:t>/02/” </a:t>
            </a:r>
            <a:r>
              <a:rPr lang="ko-KR" altLang="en-US" dirty="0"/>
              <a:t>폴더에 저장하고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웹브라우저의</a:t>
            </a:r>
            <a:r>
              <a:rPr lang="ko-KR" altLang="en-US" dirty="0"/>
              <a:t> </a:t>
            </a:r>
            <a:r>
              <a:rPr lang="ko-KR" altLang="en-US" dirty="0" err="1"/>
              <a:t>주소창에</a:t>
            </a:r>
            <a:r>
              <a:rPr lang="ko-KR" altLang="en-US" dirty="0"/>
              <a:t> </a:t>
            </a:r>
            <a:r>
              <a:rPr lang="en-US" altLang="ko-KR" dirty="0"/>
              <a:t>“http://localhost:8080/</a:t>
            </a:r>
            <a:r>
              <a:rPr lang="en-US" altLang="ko-KR" dirty="0" err="1"/>
              <a:t>jsp</a:t>
            </a:r>
            <a:r>
              <a:rPr lang="en-US" altLang="ko-KR" dirty="0"/>
              <a:t>/02/hello.html”</a:t>
            </a:r>
            <a:r>
              <a:rPr lang="ko-KR" altLang="en-US" dirty="0"/>
              <a:t>이라는 </a:t>
            </a:r>
            <a:r>
              <a:rPr lang="en-US" altLang="ko-KR" dirty="0"/>
              <a:t>URL</a:t>
            </a:r>
            <a:r>
              <a:rPr lang="ko-KR" altLang="en-US" dirty="0"/>
              <a:t>을 입력하면 해당 </a:t>
            </a:r>
            <a:r>
              <a:rPr lang="ko-KR" altLang="en-US" dirty="0" err="1"/>
              <a:t>웹문서가</a:t>
            </a:r>
            <a:r>
              <a:rPr lang="ko-KR" altLang="en-US" dirty="0"/>
              <a:t>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0572" b="33446"/>
          <a:stretch/>
        </p:blipFill>
        <p:spPr>
          <a:xfrm>
            <a:off x="4800600" y="2464646"/>
            <a:ext cx="6888192" cy="41382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14868" y="3252158"/>
            <a:ext cx="1026543" cy="362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648974" y="2323564"/>
            <a:ext cx="3096883" cy="1118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92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2775" b="51061"/>
          <a:stretch/>
        </p:blipFill>
        <p:spPr>
          <a:xfrm>
            <a:off x="483079" y="847799"/>
            <a:ext cx="11502175" cy="44919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33909" y="1104181"/>
            <a:ext cx="7073661" cy="52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60385" y="0"/>
            <a:ext cx="1100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여기서 </a:t>
            </a:r>
            <a:r>
              <a:rPr lang="en-US" altLang="ko-KR" dirty="0"/>
              <a:t>localhost</a:t>
            </a:r>
            <a:r>
              <a:rPr lang="ko-KR" altLang="en-US" dirty="0"/>
              <a:t>대신에 </a:t>
            </a:r>
            <a:r>
              <a:rPr lang="ko-KR" altLang="en-US" dirty="0" err="1"/>
              <a:t>스마트폰</a:t>
            </a:r>
            <a:r>
              <a:rPr lang="ko-KR" altLang="en-US" dirty="0"/>
              <a:t> </a:t>
            </a:r>
            <a:r>
              <a:rPr lang="ko-KR" altLang="en-US" dirty="0" err="1"/>
              <a:t>웹브라우저에서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http://192.168.45.90:8080/jsp/02/hello.html</a:t>
            </a:r>
            <a:r>
              <a:rPr lang="ko-KR" altLang="en-US" dirty="0"/>
              <a:t>을 치면 </a:t>
            </a:r>
            <a:endParaRPr lang="en-US" altLang="ko-KR" dirty="0"/>
          </a:p>
          <a:p>
            <a:r>
              <a:rPr lang="ko-KR" altLang="en-US" dirty="0" err="1"/>
              <a:t>스마트폰에</a:t>
            </a:r>
            <a:r>
              <a:rPr lang="ko-KR" altLang="en-US" dirty="0"/>
              <a:t> 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65480" y="1182620"/>
            <a:ext cx="467948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http://192.168.45.90:8080/jsp/02/hello.html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13787" y="0"/>
            <a:ext cx="2736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홈디렉토리</a:t>
            </a:r>
            <a:r>
              <a:rPr lang="ko-KR" altLang="en-US" sz="2400" dirty="0"/>
              <a:t> 변경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461665"/>
            <a:ext cx="12863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홈디렉토리</a:t>
            </a:r>
            <a:r>
              <a:rPr lang="en-US" altLang="ko-KR" sz="16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: “http://localhost:8080” </a:t>
            </a:r>
            <a:r>
              <a:rPr lang="ko-KR" altLang="en-US" sz="16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또는“외부에서 </a:t>
            </a:r>
            <a:r>
              <a:rPr lang="en-US" altLang="ko-KR" sz="1600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localhost</a:t>
            </a:r>
            <a:r>
              <a:rPr lang="en-US" altLang="ko-KR" sz="16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대신 </a:t>
            </a:r>
            <a:r>
              <a:rPr lang="en-US" altLang="ko-KR" sz="1600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ip</a:t>
            </a:r>
            <a:r>
              <a:rPr lang="en-US" altLang="ko-KR" sz="16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주소나 </a:t>
            </a:r>
            <a:r>
              <a:rPr lang="ko-KR" altLang="en-US" sz="1600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도메인명으로</a:t>
            </a:r>
            <a:r>
              <a:rPr lang="ko-KR" altLang="en-US" sz="16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접속할 때 참조하는 폴더</a:t>
            </a:r>
            <a:endParaRPr lang="en-US" altLang="ko-KR" sz="1600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디폴트 </a:t>
            </a:r>
            <a:r>
              <a:rPr lang="ko-KR" altLang="en-US" sz="1600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홈디렉토리</a:t>
            </a:r>
            <a:r>
              <a:rPr lang="en-US" altLang="ko-KR" sz="16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: </a:t>
            </a:r>
            <a:r>
              <a:rPr lang="ko-KR" altLang="en-US" sz="16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“</a:t>
            </a:r>
            <a:r>
              <a:rPr lang="en-US" altLang="ko-KR" sz="16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C:/Program Files/Apache Software Foundation/Tomcat8.0/</a:t>
            </a:r>
            <a:r>
              <a:rPr lang="en-US" altLang="ko-KR" sz="1600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webapps</a:t>
            </a:r>
            <a:r>
              <a:rPr lang="en-US" altLang="ko-KR" sz="16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/ROOT”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관련 파일</a:t>
            </a:r>
            <a:r>
              <a:rPr lang="en-US" altLang="ko-KR" sz="16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: server.xml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92662"/>
            <a:ext cx="9182417" cy="373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730114" y="5321449"/>
            <a:ext cx="5352837" cy="36933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HY그래픽M" panose="02030600000101010101" pitchFamily="18" charset="-127"/>
                <a:cs typeface="+mn-cs"/>
              </a:rPr>
              <a:t>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HY그래픽M" panose="02030600000101010101" pitchFamily="18" charset="-127"/>
                <a:cs typeface="+mn-cs"/>
              </a:rPr>
              <a:t>c:/jsp”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HY그래픽M" panose="02030600000101010101" pitchFamily="18" charset="-127"/>
                <a:cs typeface="+mn-cs"/>
              </a:rPr>
              <a:t>라는 폴더를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HY그래픽M" panose="0203060000010101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HY그래픽M" panose="02030600000101010101" pitchFamily="18" charset="-127"/>
                <a:cs typeface="+mn-cs"/>
              </a:rPr>
              <a:t>홈디렉토리로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HY그래픽M" panose="02030600000101010101" pitchFamily="18" charset="-127"/>
                <a:cs typeface="+mn-cs"/>
              </a:rPr>
              <a:t> 설정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4688512" y="4666891"/>
            <a:ext cx="442248" cy="654558"/>
          </a:xfrm>
          <a:prstGeom prst="downArrow">
            <a:avLst/>
          </a:prstGeom>
          <a:solidFill>
            <a:srgbClr val="FF0000"/>
          </a:solidFill>
          <a:ln w="15875" cap="flat" cmpd="sng" algn="ctr">
            <a:solidFill>
              <a:srgbClr val="4E67C8">
                <a:shade val="50000"/>
                <a:shade val="75000"/>
                <a:satMod val="125000"/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HY그래픽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34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768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dirty="0"/>
              <a:t>홈페이지 기본문서 변경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578297"/>
            <a:ext cx="11846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>
                <a:solidFill>
                  <a:prstClr val="black"/>
                </a:solidFill>
                <a:latin typeface="맑은 고딕"/>
                <a:ea typeface="맑은 고딕"/>
              </a:rPr>
              <a:t>홈디렉토리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 또는 </a:t>
            </a:r>
            <a:r>
              <a:rPr lang="ko-KR" altLang="en-US" dirty="0" err="1">
                <a:solidFill>
                  <a:prstClr val="black"/>
                </a:solidFill>
                <a:latin typeface="맑은 고딕"/>
                <a:ea typeface="맑은 고딕"/>
              </a:rPr>
              <a:t>가상디렉토리에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 접속할 때 기본적으로 불려지는 문서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예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: http://www.google.com/ 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이라고 </a:t>
            </a:r>
            <a:r>
              <a:rPr lang="ko-KR" altLang="en-US" dirty="0" err="1">
                <a:solidFill>
                  <a:prstClr val="black"/>
                </a:solidFill>
                <a:latin typeface="맑은 고딕"/>
                <a:ea typeface="맑은 고딕"/>
              </a:rPr>
              <a:t>웹브라우저의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맑은 고딕"/>
                <a:ea typeface="맑은 고딕"/>
              </a:rPr>
              <a:t>주소창에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 입력했을 때 나타나는 첫  화면이 </a:t>
            </a:r>
            <a:r>
              <a:rPr lang="ko-KR" altLang="en-US" dirty="0" err="1">
                <a:solidFill>
                  <a:prstClr val="black"/>
                </a:solidFill>
                <a:latin typeface="맑은 고딕"/>
                <a:ea typeface="맑은 고딕"/>
              </a:rPr>
              <a:t>구글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 홈페이지의 기본문서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관련 파일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: web.xml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87" y="1895258"/>
            <a:ext cx="9212488" cy="271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785417" y="4884648"/>
            <a:ext cx="5904656" cy="36933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index.html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가 없으면 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index.jsp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가 홈페이지로 출력된다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.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5233689" y="3981454"/>
            <a:ext cx="504056" cy="9031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0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7650" b="2293"/>
          <a:stretch/>
        </p:blipFill>
        <p:spPr>
          <a:xfrm>
            <a:off x="0" y="0"/>
            <a:ext cx="8241639" cy="62714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42803" b="15211"/>
          <a:stretch/>
        </p:blipFill>
        <p:spPr>
          <a:xfrm>
            <a:off x="3806897" y="-1"/>
            <a:ext cx="8385103" cy="66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94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385" y="0"/>
            <a:ext cx="2802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/>
              <a:t>Port </a:t>
            </a:r>
            <a:r>
              <a:rPr lang="ko-KR" altLang="en-US" sz="2400" dirty="0"/>
              <a:t>번호의 변경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8021" y="461665"/>
            <a:ext cx="11511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Port: </a:t>
            </a:r>
            <a:r>
              <a:rPr lang="ko-KR" altLang="en-US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웹서버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(WAS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서버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로 사용자의 데이터 및 서버의 데이터가 출입하는 통로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마이 </a:t>
            </a:r>
            <a:r>
              <a:rPr lang="ko-KR" altLang="en-US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크로소프트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IIS(internet information services) 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등의 </a:t>
            </a:r>
            <a:r>
              <a:rPr lang="ko-KR" altLang="en-US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웹서버는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80 Port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가 기본 환경으로 설정됨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Tomcat 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등의 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WAS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는 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8080 Port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로 설정되어 있음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웸문서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실행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: “http://localhost/jsp/hello.html”   </a:t>
            </a:r>
            <a:r>
              <a:rPr lang="en-US" altLang="ko-KR" dirty="0">
                <a:solidFill>
                  <a:srgbClr val="FF0000"/>
                </a:solidFill>
                <a:latin typeface="Trebuchet MS"/>
                <a:ea typeface="HY그래픽M" panose="02030600000101010101" pitchFamily="18" charset="-127"/>
              </a:rPr>
              <a:t>(80</a:t>
            </a:r>
            <a:r>
              <a:rPr lang="ko-KR" altLang="en-US" dirty="0">
                <a:solidFill>
                  <a:srgbClr val="FF0000"/>
                </a:solidFill>
                <a:latin typeface="Trebuchet MS"/>
                <a:ea typeface="HY그래픽M" panose="02030600000101010101" pitchFamily="18" charset="-127"/>
              </a:rPr>
              <a:t>은</a:t>
            </a:r>
            <a:r>
              <a:rPr lang="en-US" altLang="ko-KR" dirty="0">
                <a:solidFill>
                  <a:srgbClr val="FF0000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Trebuchet MS"/>
                <a:ea typeface="HY그래픽M" panose="02030600000101010101" pitchFamily="18" charset="-127"/>
              </a:rPr>
              <a:t>디폴트로 설정</a:t>
            </a:r>
            <a:r>
              <a:rPr lang="en-US" altLang="ko-KR" dirty="0">
                <a:solidFill>
                  <a:srgbClr val="FF0000"/>
                </a:solidFill>
                <a:latin typeface="Trebuchet MS"/>
                <a:ea typeface="HY그래픽M" panose="02030600000101010101" pitchFamily="18" charset="-127"/>
              </a:rPr>
              <a:t>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54347" y="1691563"/>
            <a:ext cx="6768260" cy="1859150"/>
            <a:chOff x="1151866" y="2420888"/>
            <a:chExt cx="6768260" cy="210512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55" t="24139" r="23475" b="56193"/>
            <a:stretch/>
          </p:blipFill>
          <p:spPr bwMode="auto">
            <a:xfrm>
              <a:off x="1151866" y="2420888"/>
              <a:ext cx="6768260" cy="2068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867" y="2420888"/>
              <a:ext cx="1289436" cy="2105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</p:pic>
      </p:grp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2" t="32958" r="19381" b="49609"/>
          <a:stretch/>
        </p:blipFill>
        <p:spPr bwMode="auto">
          <a:xfrm>
            <a:off x="774950" y="3641217"/>
            <a:ext cx="7808673" cy="168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75206" y="5829528"/>
            <a:ext cx="5904656" cy="36933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8080 Port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를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80 Port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로 변경한 경우의 예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2243784" y="5164914"/>
            <a:ext cx="294739" cy="664614"/>
          </a:xfrm>
          <a:prstGeom prst="downArrow">
            <a:avLst/>
          </a:prstGeom>
          <a:solidFill>
            <a:srgbClr val="FF0000"/>
          </a:solidFill>
          <a:ln w="15875" cap="flat" cmpd="sng" algn="ctr">
            <a:solidFill>
              <a:srgbClr val="B4DCFA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HY그래픽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16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16632"/>
            <a:ext cx="4384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웹문서를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스마트폰</a:t>
            </a:r>
            <a:r>
              <a:rPr lang="ko-KR" altLang="en-US" sz="2400" dirty="0"/>
              <a:t> 화면보기</a:t>
            </a:r>
            <a:endParaRPr lang="en-US" altLang="ko-KR" sz="2400" dirty="0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2162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b="1" dirty="0"/>
              <a:t>HTML </a:t>
            </a:r>
            <a:r>
              <a:rPr lang="ko-KR" altLang="en-US" b="1" dirty="0"/>
              <a:t>문서 수정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1"/>
          <a:stretch/>
        </p:blipFill>
        <p:spPr bwMode="auto">
          <a:xfrm>
            <a:off x="820865" y="1917915"/>
            <a:ext cx="10672647" cy="4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2357" y="992634"/>
            <a:ext cx="11093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hello.html</a:t>
            </a:r>
            <a:r>
              <a:rPr lang="ko-KR" altLang="en-US" dirty="0"/>
              <a:t>을 </a:t>
            </a:r>
            <a:r>
              <a:rPr lang="ko-KR" altLang="en-US" dirty="0" err="1"/>
              <a:t>스마트폰의</a:t>
            </a:r>
            <a:r>
              <a:rPr lang="ko-KR" altLang="en-US" dirty="0"/>
              <a:t> </a:t>
            </a:r>
            <a:r>
              <a:rPr lang="ko-KR" altLang="en-US" dirty="0" err="1"/>
              <a:t>웹부라우저에서</a:t>
            </a:r>
            <a:r>
              <a:rPr lang="ko-KR" altLang="en-US" dirty="0"/>
              <a:t> 실행하면 </a:t>
            </a:r>
            <a:r>
              <a:rPr lang="ko-KR" altLang="en-US" dirty="0" err="1"/>
              <a:t>콘텐츠가</a:t>
            </a:r>
            <a:r>
              <a:rPr lang="ko-KR" altLang="en-US" dirty="0"/>
              <a:t> 작게 보이기 때문에 접속하는 디바이스에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최적화된 크기로 출력되도록 </a:t>
            </a:r>
            <a:r>
              <a:rPr lang="en-US" altLang="ko-KR" dirty="0"/>
              <a:t>&lt;head&gt;</a:t>
            </a:r>
            <a:r>
              <a:rPr lang="ko-KR" altLang="en-US" dirty="0"/>
              <a:t>부분에 다음과 같이 </a:t>
            </a:r>
            <a:r>
              <a:rPr lang="en-US" altLang="ko-KR" dirty="0"/>
              <a:t>&lt;meta&gt;</a:t>
            </a:r>
            <a:r>
              <a:rPr lang="ko-KR" altLang="en-US" dirty="0"/>
              <a:t>태그를 추가함</a:t>
            </a:r>
          </a:p>
        </p:txBody>
      </p:sp>
    </p:spTree>
    <p:extLst>
      <p:ext uri="{BB962C8B-B14F-4D97-AF65-F5344CB8AC3E}">
        <p14:creationId xmlns:p14="http://schemas.microsoft.com/office/powerpoint/2010/main" val="3879343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7143"/>
          <a:stretch/>
        </p:blipFill>
        <p:spPr>
          <a:xfrm>
            <a:off x="785002" y="204862"/>
            <a:ext cx="5279368" cy="66083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5826" y="733245"/>
            <a:ext cx="5598544" cy="2191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30392" y="2147977"/>
            <a:ext cx="655608" cy="25016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10287" y="2682815"/>
            <a:ext cx="1509622" cy="2415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00810" y="880697"/>
            <a:ext cx="381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rebuchet MS"/>
                <a:ea typeface="HY그래픽M" panose="02030600000101010101" pitchFamily="18" charset="-127"/>
              </a:rPr>
              <a:t>“http://localhost/jsp/hello.html”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1298" y="448574"/>
            <a:ext cx="49824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rgbClr val="FF0000"/>
                </a:solidFill>
              </a:rPr>
              <a:t>주소가 </a:t>
            </a:r>
            <a:r>
              <a:rPr lang="en-US" altLang="ko-KR" dirty="0">
                <a:solidFill>
                  <a:srgbClr val="FF0000"/>
                </a:solidFill>
              </a:rPr>
              <a:t>localhost:8080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localhost</a:t>
            </a:r>
            <a:r>
              <a:rPr lang="ko-KR" altLang="en-US" dirty="0">
                <a:solidFill>
                  <a:srgbClr val="FF0000"/>
                </a:solidFill>
              </a:rPr>
              <a:t>로 바뀜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3546" y="1540751"/>
            <a:ext cx="601799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rgbClr val="FF0000"/>
                </a:solidFill>
              </a:rPr>
              <a:t>IP</a:t>
            </a:r>
            <a:r>
              <a:rPr lang="ko-KR" altLang="en-US" dirty="0">
                <a:solidFill>
                  <a:srgbClr val="FF0000"/>
                </a:solidFill>
              </a:rPr>
              <a:t>주소도 </a:t>
            </a:r>
            <a:r>
              <a:rPr lang="en-US" altLang="ko-KR" dirty="0">
                <a:solidFill>
                  <a:srgbClr val="FF0000"/>
                </a:solidFill>
                <a:hlinkClick r:id="rId3"/>
              </a:rPr>
              <a:t>http://192.168.45.90:8080/jsp/02/hello.html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>
                <a:solidFill>
                  <a:srgbClr val="FF0000"/>
                </a:solidFill>
                <a:hlinkClick r:id="rId4"/>
              </a:rPr>
              <a:t>http://192.168.45.90/jsp/02/hello.html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272695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8239" y="0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/>
                <a:ea typeface="맑은 고딕"/>
              </a:rPr>
              <a:t>2) IP </a:t>
            </a:r>
            <a:r>
              <a:rPr lang="ko-KR" altLang="en-US" b="1" dirty="0">
                <a:latin typeface="맑은 고딕"/>
                <a:ea typeface="맑은 고딕"/>
              </a:rPr>
              <a:t>주소 확인</a:t>
            </a:r>
            <a:endParaRPr lang="en-US" altLang="ko-KR" b="1" dirty="0">
              <a:latin typeface="맑은 고딕"/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6332" y="369332"/>
            <a:ext cx="11606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명령프롬프터</a:t>
            </a:r>
            <a:r>
              <a:rPr lang="en-US" altLang="ko-KR" dirty="0"/>
              <a:t>(</a:t>
            </a:r>
            <a:r>
              <a:rPr lang="ko-KR" altLang="en-US" dirty="0"/>
              <a:t>시작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windows </a:t>
            </a:r>
            <a:r>
              <a:rPr lang="ko-KR" altLang="en-US" dirty="0"/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명령프롬프트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ipconfig</a:t>
            </a:r>
            <a:r>
              <a:rPr lang="ko-KR" altLang="en-US" dirty="0"/>
              <a:t>라고 입력하면</a:t>
            </a:r>
            <a:r>
              <a:rPr lang="en-US" altLang="ko-KR" dirty="0"/>
              <a:t>(</a:t>
            </a:r>
            <a:r>
              <a:rPr lang="ko-KR" altLang="en-US" dirty="0"/>
              <a:t>❶</a:t>
            </a:r>
            <a:r>
              <a:rPr lang="en-US" altLang="ko-KR" dirty="0"/>
              <a:t>), </a:t>
            </a:r>
            <a:r>
              <a:rPr lang="ko-KR" altLang="en-US" dirty="0"/>
              <a:t>현재 사용 중인 시스템의 </a:t>
            </a:r>
            <a:r>
              <a:rPr lang="en-US" altLang="ko-KR" dirty="0"/>
              <a:t>IPv4</a:t>
            </a:r>
            <a:r>
              <a:rPr lang="ko-KR" altLang="en-US" dirty="0"/>
              <a:t>주소를 확인할 수 있음</a:t>
            </a:r>
            <a:r>
              <a:rPr lang="en-US" altLang="ko-KR" dirty="0"/>
              <a:t>(</a:t>
            </a:r>
            <a:r>
              <a:rPr lang="ko-KR" altLang="en-US" dirty="0"/>
              <a:t>❷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1887" b="22767"/>
          <a:stretch/>
        </p:blipFill>
        <p:spPr>
          <a:xfrm>
            <a:off x="496332" y="1015663"/>
            <a:ext cx="5421389" cy="5541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9965" b="58862"/>
          <a:stretch/>
        </p:blipFill>
        <p:spPr>
          <a:xfrm>
            <a:off x="4222360" y="2854994"/>
            <a:ext cx="7812270" cy="3356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52423" y="5175849"/>
            <a:ext cx="3347049" cy="690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2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2203" b="69097"/>
          <a:stretch/>
        </p:blipFill>
        <p:spPr>
          <a:xfrm>
            <a:off x="176572" y="161477"/>
            <a:ext cx="8765828" cy="2961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65067" b="33605"/>
          <a:stretch/>
        </p:blipFill>
        <p:spPr>
          <a:xfrm>
            <a:off x="5327236" y="-103517"/>
            <a:ext cx="6680734" cy="68117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12279" y="1112808"/>
            <a:ext cx="5011947" cy="345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1320" y="3916392"/>
            <a:ext cx="4398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고정</a:t>
            </a:r>
            <a:r>
              <a:rPr lang="en-US" altLang="ko-KR" dirty="0">
                <a:solidFill>
                  <a:srgbClr val="FF0000"/>
                </a:solidFill>
              </a:rPr>
              <a:t>IP</a:t>
            </a:r>
            <a:r>
              <a:rPr lang="ko-KR" altLang="en-US" dirty="0">
                <a:solidFill>
                  <a:srgbClr val="FF0000"/>
                </a:solidFill>
              </a:rPr>
              <a:t>가 아닌 경우엔 네트워크에 연결할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때마다 수시로 바뀌는 경우가 있음으로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수시로 확인해야 함</a:t>
            </a:r>
          </a:p>
        </p:txBody>
      </p:sp>
    </p:spTree>
    <p:extLst>
      <p:ext uri="{BB962C8B-B14F-4D97-AF65-F5344CB8AC3E}">
        <p14:creationId xmlns:p14="http://schemas.microsoft.com/office/powerpoint/2010/main" val="295073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웹서버의</a:t>
            </a:r>
            <a:r>
              <a:rPr lang="ko-KR" altLang="en-US" dirty="0"/>
              <a:t> 시스템 방화벽 해제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298" y="369332"/>
            <a:ext cx="113127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스마트폰으로</a:t>
            </a:r>
            <a:r>
              <a:rPr lang="ko-KR" altLang="en-US" dirty="0"/>
              <a:t> </a:t>
            </a:r>
            <a:r>
              <a:rPr lang="ko-KR" altLang="en-US" dirty="0" err="1"/>
              <a:t>와이파이망을</a:t>
            </a:r>
            <a:r>
              <a:rPr lang="ko-KR" altLang="en-US" dirty="0"/>
              <a:t> 통해 접속이 가능하지만</a:t>
            </a:r>
            <a:r>
              <a:rPr lang="en-US" altLang="ko-KR" dirty="0"/>
              <a:t>, </a:t>
            </a:r>
            <a:r>
              <a:rPr lang="ko-KR" altLang="en-US" dirty="0" err="1"/>
              <a:t>웹서버가</a:t>
            </a:r>
            <a:r>
              <a:rPr lang="ko-KR" altLang="en-US" dirty="0"/>
              <a:t> 집안의 </a:t>
            </a:r>
            <a:r>
              <a:rPr lang="ko-KR" altLang="en-US" dirty="0" err="1"/>
              <a:t>와이파이망에</a:t>
            </a:r>
            <a:r>
              <a:rPr lang="ko-KR" altLang="en-US" dirty="0"/>
              <a:t> 접속하여 동적 </a:t>
            </a:r>
            <a:r>
              <a:rPr lang="en-US" altLang="ko-KR" dirty="0"/>
              <a:t>IP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사용하는 경우에는 </a:t>
            </a:r>
            <a:r>
              <a:rPr lang="ko-KR" altLang="en-US" dirty="0" err="1"/>
              <a:t>스마트폰도</a:t>
            </a:r>
            <a:r>
              <a:rPr lang="ko-KR" altLang="en-US" dirty="0"/>
              <a:t> 같은 </a:t>
            </a:r>
            <a:r>
              <a:rPr lang="ko-KR" altLang="en-US" dirty="0" err="1"/>
              <a:t>와이파이망으로</a:t>
            </a:r>
            <a:r>
              <a:rPr lang="ko-KR" altLang="en-US" dirty="0"/>
              <a:t> 연결해야 </a:t>
            </a:r>
            <a:r>
              <a:rPr lang="ko-KR" altLang="en-US" dirty="0" err="1"/>
              <a:t>웹서버에</a:t>
            </a:r>
            <a:r>
              <a:rPr lang="ko-KR" altLang="en-US" dirty="0"/>
              <a:t> 접속할 수 있다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이경우</a:t>
            </a:r>
            <a:r>
              <a:rPr lang="ko-KR" altLang="en-US" dirty="0"/>
              <a:t> </a:t>
            </a:r>
            <a:r>
              <a:rPr lang="ko-KR" altLang="en-US" dirty="0" err="1"/>
              <a:t>웹서버로</a:t>
            </a:r>
            <a:r>
              <a:rPr lang="ko-KR" altLang="en-US" dirty="0"/>
              <a:t> 사용하는 시스템의 방화벽을 해제하면 접속할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Windows </a:t>
            </a:r>
            <a:r>
              <a:rPr lang="ko-KR" altLang="en-US" dirty="0"/>
              <a:t>방화벽 화면</a:t>
            </a:r>
            <a:r>
              <a:rPr lang="en-US" altLang="ko-KR" dirty="0"/>
              <a:t>(</a:t>
            </a:r>
            <a:r>
              <a:rPr lang="ko-KR" altLang="en-US" dirty="0"/>
              <a:t>제어판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시스템 및 보안 </a:t>
            </a:r>
            <a:r>
              <a:rPr lang="en-US" altLang="ko-KR" dirty="0">
                <a:sym typeface="Wingdings" panose="05000000000000000000" pitchFamily="2" charset="2"/>
              </a:rPr>
              <a:t> windows </a:t>
            </a:r>
            <a:r>
              <a:rPr lang="ko-KR" altLang="en-US" dirty="0">
                <a:sym typeface="Wingdings" panose="05000000000000000000" pitchFamily="2" charset="2"/>
              </a:rPr>
              <a:t>방화벽 설정 또는 해제를 클릭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357" r="26755" b="48659"/>
          <a:stretch/>
        </p:blipFill>
        <p:spPr>
          <a:xfrm>
            <a:off x="293298" y="2012186"/>
            <a:ext cx="11026557" cy="43454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86996" y="3079630"/>
            <a:ext cx="2993366" cy="629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8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2945" b="30008"/>
          <a:stretch/>
        </p:blipFill>
        <p:spPr>
          <a:xfrm>
            <a:off x="690113" y="112144"/>
            <a:ext cx="10360324" cy="68186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27872" y="1483743"/>
            <a:ext cx="4321834" cy="733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8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773" r="29387"/>
          <a:stretch/>
        </p:blipFill>
        <p:spPr>
          <a:xfrm>
            <a:off x="1371599" y="0"/>
            <a:ext cx="6952892" cy="68015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05509" y="1699404"/>
            <a:ext cx="3571336" cy="517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599208" y="6133381"/>
            <a:ext cx="905773" cy="6681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05509" y="2691442"/>
            <a:ext cx="3778370" cy="53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693" y="194245"/>
            <a:ext cx="116651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/>
                <a:ea typeface="맑은 고딕"/>
              </a:rPr>
              <a:t>3) </a:t>
            </a:r>
            <a:r>
              <a:rPr lang="ko-KR" altLang="en-US" b="1" dirty="0">
                <a:latin typeface="맑은 고딕"/>
                <a:ea typeface="맑은 고딕"/>
              </a:rPr>
              <a:t>실행 </a:t>
            </a:r>
            <a:endParaRPr lang="en-US" altLang="ko-KR" b="1" dirty="0">
              <a:latin typeface="맑은 고딕"/>
              <a:ea typeface="맑은 고딕"/>
            </a:endParaRPr>
          </a:p>
          <a:p>
            <a:endParaRPr lang="en-US" altLang="ko-KR" b="1" dirty="0">
              <a:latin typeface="맑은 고딕"/>
              <a:ea typeface="맑은 고딕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IP</a:t>
            </a:r>
            <a:r>
              <a:rPr lang="ko-KR" altLang="en-US" dirty="0"/>
              <a:t>주소가 “</a:t>
            </a:r>
            <a:r>
              <a:rPr lang="en-US" altLang="ko-KR" b="1" dirty="0"/>
              <a:t>10.20.7.95</a:t>
            </a:r>
            <a:r>
              <a:rPr lang="en-US" altLang="ko-KR" dirty="0"/>
              <a:t>”</a:t>
            </a:r>
            <a:r>
              <a:rPr lang="ko-KR" altLang="en-US" dirty="0"/>
              <a:t>인 경우는 </a:t>
            </a:r>
            <a:r>
              <a:rPr lang="ko-KR" altLang="en-US" dirty="0" err="1"/>
              <a:t>스마트폰의</a:t>
            </a:r>
            <a:r>
              <a:rPr lang="ko-KR" altLang="en-US" dirty="0"/>
              <a:t> </a:t>
            </a:r>
            <a:r>
              <a:rPr lang="ko-KR" altLang="en-US" dirty="0" err="1"/>
              <a:t>웹브라우저</a:t>
            </a:r>
            <a:r>
              <a:rPr lang="ko-KR" altLang="en-US" dirty="0"/>
              <a:t> </a:t>
            </a:r>
            <a:r>
              <a:rPr lang="ko-KR" altLang="en-US" dirty="0" err="1"/>
              <a:t>주소창에</a:t>
            </a:r>
            <a:r>
              <a:rPr lang="ko-KR" altLang="en-US" dirty="0"/>
              <a:t> “</a:t>
            </a:r>
            <a:r>
              <a:rPr lang="en-US" altLang="ko-KR" b="1" dirty="0"/>
              <a:t>http://10.20.7.95:8080/hello.html</a:t>
            </a:r>
            <a:r>
              <a:rPr lang="en-US" altLang="ko-KR" dirty="0"/>
              <a:t>”</a:t>
            </a:r>
            <a:r>
              <a:rPr lang="ko-KR" altLang="en-US" dirty="0"/>
              <a:t>을 입력하면 </a:t>
            </a:r>
            <a:r>
              <a:rPr lang="ko-KR" altLang="en-US" dirty="0" err="1"/>
              <a:t>스마트폰의</a:t>
            </a:r>
            <a:r>
              <a:rPr lang="ko-KR" altLang="en-US" dirty="0"/>
              <a:t> 화면에 최적화된 크기의 </a:t>
            </a:r>
            <a:r>
              <a:rPr lang="ko-KR" altLang="en-US" dirty="0" err="1"/>
              <a:t>콘텐츠를</a:t>
            </a:r>
            <a:r>
              <a:rPr lang="ko-KR" altLang="en-US" dirty="0"/>
              <a:t> 볼 수 있음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536554" y="1521263"/>
            <a:ext cx="3708783" cy="4960949"/>
            <a:chOff x="2699792" y="1564395"/>
            <a:chExt cx="3708783" cy="4960949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" r="2663" b="50000"/>
            <a:stretch/>
          </p:blipFill>
          <p:spPr bwMode="auto">
            <a:xfrm>
              <a:off x="2699792" y="1564395"/>
              <a:ext cx="3708783" cy="4960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9" t="14158" r="4077" b="38719"/>
            <a:stretch/>
          </p:blipFill>
          <p:spPr bwMode="auto">
            <a:xfrm>
              <a:off x="2846568" y="2852936"/>
              <a:ext cx="3415229" cy="316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339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16632"/>
            <a:ext cx="3187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/>
              <a:t>WAS</a:t>
            </a:r>
            <a:r>
              <a:rPr lang="ko-KR" altLang="en-US" sz="2400" dirty="0"/>
              <a:t>환경 변경 설정</a:t>
            </a:r>
            <a:endParaRPr lang="en-US" altLang="ko-KR" sz="2400" dirty="0"/>
          </a:p>
        </p:txBody>
      </p:sp>
      <p:sp>
        <p:nvSpPr>
          <p:cNvPr id="3" name="직사각형 2"/>
          <p:cNvSpPr/>
          <p:nvPr/>
        </p:nvSpPr>
        <p:spPr>
          <a:xfrm>
            <a:off x="507036" y="578297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가상디렉토리</a:t>
            </a:r>
            <a:r>
              <a:rPr lang="ko-KR" altLang="en-US" dirty="0"/>
              <a:t> 설정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46585" y="947629"/>
            <a:ext cx="105367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가상디렉토리</a:t>
            </a:r>
            <a:r>
              <a:rPr lang="en-US" altLang="ko-KR" dirty="0"/>
              <a:t>: </a:t>
            </a:r>
            <a:r>
              <a:rPr lang="ko-KR" altLang="en-US" dirty="0"/>
              <a:t>컴퓨터 내의 물리적 폴더의 경로에 대해 가상의 경로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관련 파일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server.xml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/>
              <a:t>    “C:/Program Files/Apache Software Foundation/Tomcat 8.0/</a:t>
            </a:r>
            <a:r>
              <a:rPr lang="en-US" altLang="ko-KR" dirty="0" err="1"/>
              <a:t>conf</a:t>
            </a:r>
            <a:r>
              <a:rPr lang="en-US" altLang="ko-KR" dirty="0"/>
              <a:t>” </a:t>
            </a:r>
            <a:r>
              <a:rPr lang="ko-KR" altLang="en-US" dirty="0"/>
              <a:t>폴더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39979" b="50623"/>
          <a:stretch/>
        </p:blipFill>
        <p:spPr>
          <a:xfrm>
            <a:off x="746585" y="1950732"/>
            <a:ext cx="11119449" cy="49072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42272" y="3614468"/>
            <a:ext cx="1095554" cy="33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596</Words>
  <Application>Microsoft Office PowerPoint</Application>
  <PresentationFormat>와이드스크린</PresentationFormat>
  <Paragraphs>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Trebuchet MS</vt:lpstr>
      <vt:lpstr>Wingdings</vt:lpstr>
      <vt:lpstr>Office 테마</vt:lpstr>
      <vt:lpstr>제 8강 모바일 웹시스템과 웹페이지 작성(2)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7강 모바일 웹시스템과 웹페이지 작성</dc:title>
  <dc:creator>Windows 사용자</dc:creator>
  <cp:lastModifiedBy>정정욱</cp:lastModifiedBy>
  <cp:revision>39</cp:revision>
  <dcterms:created xsi:type="dcterms:W3CDTF">2020-09-14T08:38:55Z</dcterms:created>
  <dcterms:modified xsi:type="dcterms:W3CDTF">2022-09-24T06:58:35Z</dcterms:modified>
</cp:coreProperties>
</file>