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</p:sldMasterIdLst>
  <p:sldIdLst>
    <p:sldId id="256" r:id="rId11"/>
    <p:sldId id="298" r:id="rId12"/>
    <p:sldId id="297" r:id="rId13"/>
    <p:sldId id="299" r:id="rId14"/>
    <p:sldId id="300" r:id="rId15"/>
    <p:sldId id="301" r:id="rId16"/>
    <p:sldId id="296" r:id="rId17"/>
    <p:sldId id="302" r:id="rId18"/>
    <p:sldId id="303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7" r:id="rId31"/>
    <p:sldId id="318" r:id="rId32"/>
    <p:sldId id="319" r:id="rId33"/>
    <p:sldId id="320" r:id="rId34"/>
    <p:sldId id="321" r:id="rId35"/>
    <p:sldId id="322" r:id="rId36"/>
    <p:sldId id="323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9158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9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07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52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3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1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67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89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9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558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637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11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32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4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4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8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15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99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91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02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29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397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67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97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99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4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5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4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07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775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282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40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33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352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3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98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549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7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22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329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833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200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1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90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43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5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0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96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47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62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75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235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300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09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294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828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534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10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64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5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00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5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096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53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0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0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437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27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472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14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81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9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70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899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33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72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721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626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10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7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89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0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12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529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07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8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07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80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29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423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07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677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59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38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8357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5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2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75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4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50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44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62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914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62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C34D-E551-4338-AEF0-193E37DA3D9A}" type="datetimeFigureOut">
              <a:rPr lang="ko-KR" altLang="en-US" smtClean="0"/>
              <a:t>2020-09-14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1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39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3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1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5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75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90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03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B3EF77D-01C7-4D19-B9B4-05D3B82ED938}" type="datetimeFigureOut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2020-09-14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E7FF14-A2A5-4301-88B2-447D5A018FF0}" type="slidenum">
              <a:rPr lang="ko-KR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9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324405" y="379920"/>
            <a:ext cx="8329218" cy="742591"/>
          </a:xfrm>
        </p:spPr>
        <p:txBody>
          <a:bodyPr>
            <a:normAutofit/>
          </a:bodyPr>
          <a:lstStyle/>
          <a:p>
            <a:r>
              <a:rPr lang="ko-KR" altLang="en-US" sz="3300" dirty="0"/>
              <a:t>제 </a:t>
            </a:r>
            <a:r>
              <a:rPr lang="en-US" altLang="ko-KR" sz="3300" dirty="0" smtClean="0"/>
              <a:t>9</a:t>
            </a:r>
            <a:r>
              <a:rPr lang="ko-KR" altLang="en-US" sz="3300" dirty="0" smtClean="0"/>
              <a:t>강 </a:t>
            </a:r>
            <a:r>
              <a:rPr lang="ko-KR" altLang="en-US" sz="3300" dirty="0" err="1" smtClean="0"/>
              <a:t>모바일</a:t>
            </a:r>
            <a:r>
              <a:rPr lang="ko-KR" altLang="en-US" sz="3300" dirty="0" smtClean="0"/>
              <a:t> </a:t>
            </a:r>
            <a:r>
              <a:rPr lang="ko-KR" altLang="en-US" sz="3300" dirty="0" err="1" smtClean="0"/>
              <a:t>웹화면</a:t>
            </a:r>
            <a:r>
              <a:rPr lang="ko-KR" altLang="en-US" sz="3300" dirty="0" smtClean="0"/>
              <a:t> 설계</a:t>
            </a:r>
            <a:r>
              <a:rPr lang="en-US" altLang="ko-KR" sz="3300" dirty="0" smtClean="0"/>
              <a:t>(1)</a:t>
            </a:r>
            <a:endParaRPr lang="ko-KR" altLang="en-US" sz="3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759789" cy="25609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2703157"/>
            <a:ext cx="2081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</a:rPr>
              <a:t>담당교수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전응섭 교수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연구실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은봉관 </a:t>
            </a:r>
            <a:r>
              <a:rPr lang="en-US" altLang="ko-KR" sz="1200" dirty="0">
                <a:solidFill>
                  <a:srgbClr val="00B0F0"/>
                </a:solidFill>
              </a:rPr>
              <a:t>8</a:t>
            </a:r>
            <a:r>
              <a:rPr lang="ko-KR" altLang="en-US" sz="1200" dirty="0">
                <a:solidFill>
                  <a:srgbClr val="00B0F0"/>
                </a:solidFill>
              </a:rPr>
              <a:t>층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연락처 </a:t>
            </a:r>
            <a:r>
              <a:rPr lang="en-US" altLang="ko-KR" sz="1200" dirty="0">
                <a:solidFill>
                  <a:srgbClr val="00B0F0"/>
                </a:solidFill>
              </a:rPr>
              <a:t>: 02-950-7620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HP) 010-5268-7267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3392670" y="1417994"/>
            <a:ext cx="6192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HTML</a:t>
            </a:r>
            <a:r>
              <a:rPr lang="ko-KR" altLang="en-US" dirty="0" smtClean="0"/>
              <a:t>기반 </a:t>
            </a:r>
            <a:r>
              <a:rPr lang="ko-KR" altLang="en-US" dirty="0" err="1" smtClean="0"/>
              <a:t>웹화면</a:t>
            </a:r>
            <a:r>
              <a:rPr lang="ko-KR" altLang="en-US" dirty="0" smtClean="0"/>
              <a:t> 설계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 smtClean="0"/>
              <a:t>CSS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웹화면</a:t>
            </a:r>
            <a:r>
              <a:rPr lang="ko-KR" altLang="en-US" dirty="0" smtClean="0"/>
              <a:t> </a:t>
            </a:r>
            <a:r>
              <a:rPr lang="ko-KR" altLang="en-US" dirty="0" smtClean="0"/>
              <a:t>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973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47528" y="413957"/>
            <a:ext cx="3168352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&lt;!DOCTYPE HTML&gt;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&lt;html&gt;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&lt;head</a:t>
            </a:r>
            <a:r>
              <a:rPr lang="en-US" altLang="ko-KR" sz="14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400" kern="0" dirty="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&lt;meta charset=”utf-8”&gt;</a:t>
            </a:r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&lt;title&gt;JSP World&lt;/title&gt;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&lt;/head&gt;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&lt;body</a:t>
            </a:r>
            <a:r>
              <a:rPr lang="en-US" altLang="ko-KR" sz="1400" dirty="0">
                <a:solidFill>
                  <a:prstClr val="black"/>
                </a:solidFill>
              </a:rPr>
              <a:t>&gt;</a:t>
            </a:r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&lt;section&gt;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&lt;!-- </a:t>
            </a:r>
            <a:r>
              <a:rPr lang="en-US" altLang="ko-KR" sz="1400" dirty="0">
                <a:solidFill>
                  <a:prstClr val="black"/>
                </a:solidFill>
              </a:rPr>
              <a:t>1. </a:t>
            </a:r>
            <a:r>
              <a:rPr lang="ko-KR" altLang="en-US" sz="1400" dirty="0">
                <a:solidFill>
                  <a:prstClr val="black"/>
                </a:solidFill>
              </a:rPr>
              <a:t>헤더 </a:t>
            </a:r>
            <a:r>
              <a:rPr lang="en-US" altLang="ko-KR" sz="1400" dirty="0">
                <a:solidFill>
                  <a:prstClr val="black"/>
                </a:solidFill>
              </a:rPr>
              <a:t>--&gt;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</a:t>
            </a:r>
            <a:r>
              <a:rPr lang="en-US" altLang="ko-KR" sz="1400" dirty="0">
                <a:solidFill>
                  <a:prstClr val="black"/>
                </a:solidFill>
              </a:rPr>
              <a:t>header&gt;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</a:t>
            </a:r>
            <a:r>
              <a:rPr lang="en-US" altLang="ko-KR" sz="1400" dirty="0">
                <a:solidFill>
                  <a:prstClr val="black"/>
                </a:solidFill>
              </a:rPr>
              <a:t>&lt;center&gt;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</a:t>
            </a:r>
            <a:r>
              <a:rPr lang="en-US" altLang="ko-KR" sz="1400" dirty="0">
                <a:solidFill>
                  <a:prstClr val="black"/>
                </a:solidFill>
              </a:rPr>
              <a:t>h1&gt;</a:t>
            </a:r>
            <a:r>
              <a:rPr lang="ko-KR" altLang="en-US" sz="1400" dirty="0">
                <a:solidFill>
                  <a:prstClr val="black"/>
                </a:solidFill>
              </a:rPr>
              <a:t>웹 화면구성 기초</a:t>
            </a:r>
            <a:r>
              <a:rPr lang="en-US" altLang="ko-KR" sz="1400" dirty="0">
                <a:solidFill>
                  <a:prstClr val="black"/>
                </a:solidFill>
              </a:rPr>
              <a:t>&lt;/h1&gt;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</a:t>
            </a:r>
            <a:r>
              <a:rPr lang="en-US" altLang="ko-KR" sz="1400" dirty="0">
                <a:solidFill>
                  <a:prstClr val="black"/>
                </a:solidFill>
              </a:rPr>
              <a:t>center&gt;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</a:t>
            </a:r>
            <a:r>
              <a:rPr lang="en-US" altLang="ko-KR" sz="1400" dirty="0">
                <a:solidFill>
                  <a:prstClr val="black"/>
                </a:solidFill>
              </a:rPr>
              <a:t>header&gt;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&lt;!-- </a:t>
            </a:r>
            <a:r>
              <a:rPr lang="en-US" altLang="ko-KR" sz="1400" dirty="0">
                <a:solidFill>
                  <a:prstClr val="black"/>
                </a:solidFill>
              </a:rPr>
              <a:t>2. </a:t>
            </a:r>
            <a:r>
              <a:rPr lang="ko-KR" altLang="en-US" sz="1400" dirty="0">
                <a:solidFill>
                  <a:prstClr val="black"/>
                </a:solidFill>
              </a:rPr>
              <a:t>본문 </a:t>
            </a:r>
            <a:r>
              <a:rPr lang="en-US" altLang="ko-KR" sz="1400" dirty="0">
                <a:solidFill>
                  <a:prstClr val="black"/>
                </a:solidFill>
              </a:rPr>
              <a:t>--&gt;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</a:t>
            </a:r>
            <a:r>
              <a:rPr lang="en-US" altLang="ko-KR" sz="1400" dirty="0">
                <a:solidFill>
                  <a:prstClr val="black"/>
                </a:solidFill>
              </a:rPr>
              <a:t>section&gt;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</a:t>
            </a:r>
            <a:r>
              <a:rPr lang="en-US" altLang="ko-KR" sz="1400" dirty="0">
                <a:solidFill>
                  <a:prstClr val="black"/>
                </a:solidFill>
              </a:rPr>
              <a:t>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안녕하세요</a:t>
            </a:r>
            <a:r>
              <a:rPr lang="en-US" altLang="ko-KR" sz="1400" dirty="0">
                <a:solidFill>
                  <a:prstClr val="black"/>
                </a:solidFill>
              </a:rPr>
              <a:t>...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</a:t>
            </a:r>
            <a:r>
              <a:rPr lang="en-US" altLang="ko-KR" sz="1400" dirty="0">
                <a:solidFill>
                  <a:prstClr val="black"/>
                </a:solidFill>
              </a:rPr>
              <a:t>section&gt;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&lt;!-- </a:t>
            </a:r>
            <a:r>
              <a:rPr lang="en-US" altLang="ko-KR" sz="1400" dirty="0">
                <a:solidFill>
                  <a:prstClr val="black"/>
                </a:solidFill>
              </a:rPr>
              <a:t>3. </a:t>
            </a:r>
            <a:r>
              <a:rPr lang="ko-KR" altLang="en-US" sz="1400" dirty="0" err="1">
                <a:solidFill>
                  <a:prstClr val="black"/>
                </a:solidFill>
              </a:rPr>
              <a:t>푸터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--&gt;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</a:t>
            </a:r>
            <a:r>
              <a:rPr lang="en-US" altLang="ko-KR" sz="1400" dirty="0">
                <a:solidFill>
                  <a:prstClr val="black"/>
                </a:solidFill>
              </a:rPr>
              <a:t>footer&gt;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</a:t>
            </a:r>
            <a:r>
              <a:rPr lang="en-US" altLang="ko-KR" sz="1400" dirty="0">
                <a:solidFill>
                  <a:prstClr val="black"/>
                </a:solidFill>
              </a:rPr>
              <a:t>&lt;center&gt;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</a:t>
            </a:r>
            <a:r>
              <a:rPr lang="en-US" altLang="ko-KR" sz="1400" dirty="0">
                <a:solidFill>
                  <a:prstClr val="black"/>
                </a:solidFill>
              </a:rPr>
              <a:t>&lt;h3&gt;(</a:t>
            </a:r>
            <a:r>
              <a:rPr lang="ko-KR" altLang="en-US" sz="1400" dirty="0">
                <a:solidFill>
                  <a:prstClr val="black"/>
                </a:solidFill>
              </a:rPr>
              <a:t>주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  <a:r>
              <a:rPr lang="ko-KR" altLang="en-US" sz="1400" dirty="0">
                <a:solidFill>
                  <a:prstClr val="black"/>
                </a:solidFill>
              </a:rPr>
              <a:t>인덕대학교 </a:t>
            </a:r>
            <a:r>
              <a:rPr lang="en-US" altLang="ko-KR" sz="1400" dirty="0">
                <a:solidFill>
                  <a:prstClr val="black"/>
                </a:solidFill>
              </a:rPr>
              <a:t>1234&lt;/h3&gt;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</a:t>
            </a:r>
            <a:r>
              <a:rPr lang="en-US" altLang="ko-KR" sz="1400" dirty="0">
                <a:solidFill>
                  <a:prstClr val="black"/>
                </a:solidFill>
              </a:rPr>
              <a:t>&lt;/center&gt;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</a:t>
            </a:r>
            <a:r>
              <a:rPr lang="en-US" altLang="ko-KR" sz="1400" dirty="0">
                <a:solidFill>
                  <a:prstClr val="black"/>
                </a:solidFill>
              </a:rPr>
              <a:t>footer&gt;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</a:t>
            </a:r>
            <a:r>
              <a:rPr lang="en-US" altLang="ko-KR" sz="1400" dirty="0">
                <a:solidFill>
                  <a:prstClr val="black"/>
                </a:solidFill>
              </a:rPr>
              <a:t>section&gt;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</a:t>
            </a:r>
            <a:r>
              <a:rPr lang="en-US" altLang="ko-KR" sz="1400" dirty="0">
                <a:solidFill>
                  <a:prstClr val="black"/>
                </a:solidFill>
              </a:rPr>
              <a:t>body&gt;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&lt;/html&gt;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1001" y="18746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index.html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526" y="57220"/>
            <a:ext cx="5358884" cy="240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39516" y="1988840"/>
            <a:ext cx="3384376" cy="4248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47528" y="2420888"/>
            <a:ext cx="3096344" cy="10081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47528" y="3645024"/>
            <a:ext cx="3096344" cy="10801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47528" y="4941168"/>
            <a:ext cx="3096344" cy="10801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0" name="직선 화살표 연결선 9"/>
          <p:cNvCxnSpPr>
            <a:stCxn id="5" idx="3"/>
          </p:cNvCxnSpPr>
          <p:nvPr/>
        </p:nvCxnSpPr>
        <p:spPr>
          <a:xfrm>
            <a:off x="5123892" y="4113076"/>
            <a:ext cx="28803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12224" y="3882244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prstClr val="black"/>
                </a:solidFill>
              </a:rPr>
              <a:t>콘텐츠의</a:t>
            </a:r>
            <a:r>
              <a:rPr lang="ko-KR" altLang="en-US" sz="1200" dirty="0">
                <a:solidFill>
                  <a:prstClr val="black"/>
                </a:solidFill>
              </a:rPr>
              <a:t> 논리적 영역을 나타내며</a:t>
            </a:r>
            <a:endParaRPr lang="en-US" altLang="ko-KR" sz="1200" dirty="0">
              <a:solidFill>
                <a:prstClr val="black"/>
              </a:solidFill>
            </a:endParaRPr>
          </a:p>
          <a:p>
            <a:r>
              <a:rPr lang="ko-KR" altLang="en-US" sz="1200" dirty="0">
                <a:solidFill>
                  <a:prstClr val="black"/>
                </a:solidFill>
              </a:rPr>
              <a:t>헤더</a:t>
            </a:r>
            <a:r>
              <a:rPr lang="en-US" altLang="ko-KR" sz="1200" dirty="0">
                <a:solidFill>
                  <a:prstClr val="black"/>
                </a:solidFill>
              </a:rPr>
              <a:t>,</a:t>
            </a:r>
            <a:r>
              <a:rPr lang="ko-KR" altLang="en-US" sz="1200" dirty="0">
                <a:solidFill>
                  <a:prstClr val="black"/>
                </a:solidFill>
              </a:rPr>
              <a:t>본문</a:t>
            </a:r>
            <a:r>
              <a:rPr lang="en-US" altLang="ko-KR" sz="1200" dirty="0">
                <a:solidFill>
                  <a:prstClr val="black"/>
                </a:solidFill>
              </a:rPr>
              <a:t>,</a:t>
            </a:r>
            <a:r>
              <a:rPr lang="ko-KR" altLang="en-US" sz="1200" dirty="0" err="1">
                <a:solidFill>
                  <a:prstClr val="black"/>
                </a:solidFill>
              </a:rPr>
              <a:t>푸터로</a:t>
            </a:r>
            <a:r>
              <a:rPr lang="ko-KR" altLang="en-US" sz="1200" dirty="0">
                <a:solidFill>
                  <a:prstClr val="black"/>
                </a:solidFill>
              </a:rPr>
              <a:t> 구성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cxnSp>
        <p:nvCxnSpPr>
          <p:cNvPr id="14" name="직선 화살표 연결선 13"/>
          <p:cNvCxnSpPr>
            <a:stCxn id="6" idx="3"/>
          </p:cNvCxnSpPr>
          <p:nvPr/>
        </p:nvCxnSpPr>
        <p:spPr>
          <a:xfrm>
            <a:off x="4943872" y="2924944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943872" y="4343908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943872" y="5481228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79976" y="2811323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</a:rPr>
              <a:t>헤더내용을 표현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81572" y="5342729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prstClr val="black"/>
                </a:solidFill>
              </a:rPr>
              <a:t>푸터내용을</a:t>
            </a:r>
            <a:r>
              <a:rPr lang="ko-KR" altLang="en-US" sz="1200" dirty="0">
                <a:solidFill>
                  <a:prstClr val="black"/>
                </a:solidFill>
              </a:rPr>
              <a:t> 표현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71350" y="4185085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prstClr val="black"/>
                </a:solidFill>
              </a:rPr>
              <a:t>표현할 내용에 대한 </a:t>
            </a:r>
            <a:endParaRPr lang="en-US" altLang="ko-KR" sz="1200" dirty="0">
              <a:solidFill>
                <a:prstClr val="black"/>
              </a:solidFill>
            </a:endParaRPr>
          </a:p>
          <a:p>
            <a:r>
              <a:rPr lang="ko-KR" altLang="en-US" sz="1200" dirty="0">
                <a:solidFill>
                  <a:prstClr val="black"/>
                </a:solidFill>
              </a:rPr>
              <a:t>논리적 영역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99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0" y="19744"/>
            <a:ext cx="5952226" cy="5754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CSS</a:t>
            </a:r>
            <a:r>
              <a:rPr lang="ko-KR" altLang="en-US" sz="2400" dirty="0" smtClean="0"/>
              <a:t>를 이용한 웹 화면 디자인</a:t>
            </a:r>
            <a:endParaRPr lang="ko-KR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3" t="26150" r="19931" b="34973"/>
          <a:stretch/>
        </p:blipFill>
        <p:spPr bwMode="auto">
          <a:xfrm>
            <a:off x="793591" y="595222"/>
            <a:ext cx="10188766" cy="5020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14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3" t="29279" r="16715" b="46806"/>
          <a:stretch/>
        </p:blipFill>
        <p:spPr bwMode="auto">
          <a:xfrm>
            <a:off x="2042479" y="1420588"/>
            <a:ext cx="5666517" cy="334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20822" y="603849"/>
            <a:ext cx="9979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CSS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속성을 적용하고자 하는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HTML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엘리먼트의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태그 안에 삽입하여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표시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57200" y="19744"/>
            <a:ext cx="5796951" cy="5841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mtClean="0"/>
              <a:t>① Inline style sheet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217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0770" y="25879"/>
            <a:ext cx="3260785" cy="4892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j-cs"/>
              </a:rPr>
              <a:t>css1.html 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9" t="24809" r="25075" b="32055"/>
          <a:stretch/>
        </p:blipFill>
        <p:spPr bwMode="auto">
          <a:xfrm>
            <a:off x="427279" y="607669"/>
            <a:ext cx="5908551" cy="3230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7" t="19547" r="25162" b="47821"/>
          <a:stretch/>
        </p:blipFill>
        <p:spPr bwMode="auto">
          <a:xfrm>
            <a:off x="469466" y="3838097"/>
            <a:ext cx="5866364" cy="2443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732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9744"/>
            <a:ext cx="1561381" cy="6617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smtClean="0"/>
              <a:t>속성</a:t>
            </a:r>
            <a:endParaRPr lang="ko-KR" alt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7" t="32460" r="21217" b="37642"/>
          <a:stretch/>
        </p:blipFill>
        <p:spPr bwMode="auto">
          <a:xfrm>
            <a:off x="991375" y="681487"/>
            <a:ext cx="8733147" cy="307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72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5480" y="-78235"/>
            <a:ext cx="4701396" cy="532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맑은 고딕"/>
                <a:ea typeface="맑은 고딕"/>
              </a:rPr>
              <a:t>②</a:t>
            </a:r>
            <a:r>
              <a:rPr lang="en-US" altLang="ko-KR" sz="2400" dirty="0" smtClean="0"/>
              <a:t> Internal style sheet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75480" y="454112"/>
            <a:ext cx="114235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각 </a:t>
            </a:r>
            <a:r>
              <a:rPr lang="ko-KR" altLang="en-US" dirty="0"/>
              <a:t>태그에 적용할 때마다 </a:t>
            </a:r>
            <a:r>
              <a:rPr lang="en-US" altLang="ko-KR" dirty="0"/>
              <a:t>CSS style</a:t>
            </a:r>
            <a:r>
              <a:rPr lang="ko-KR" altLang="en-US" dirty="0"/>
              <a:t>을 기술하기 때문에 반복적일 수도 있고 </a:t>
            </a:r>
            <a:r>
              <a:rPr lang="en-US" altLang="ko-KR" dirty="0"/>
              <a:t>HTML </a:t>
            </a:r>
            <a:r>
              <a:rPr lang="ko-KR" altLang="en-US" dirty="0"/>
              <a:t>태그와 </a:t>
            </a:r>
            <a:r>
              <a:rPr lang="en-US" altLang="ko-KR" dirty="0"/>
              <a:t>CSS</a:t>
            </a:r>
            <a:r>
              <a:rPr lang="ko-KR" altLang="en-US" dirty="0"/>
              <a:t>가 혼재되어 스크립트가 복잡한 단점이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Inline style </a:t>
            </a:r>
            <a:r>
              <a:rPr lang="en-US" altLang="ko-KR" dirty="0"/>
              <a:t>sheet </a:t>
            </a:r>
            <a:r>
              <a:rPr lang="ko-KR" altLang="en-US" dirty="0" smtClean="0"/>
              <a:t>방법 개선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&lt;</a:t>
            </a:r>
            <a:r>
              <a:rPr lang="en-US" altLang="ko-KR" dirty="0"/>
              <a:t>head&gt; </a:t>
            </a:r>
            <a:r>
              <a:rPr lang="ko-KR" altLang="en-US" dirty="0"/>
              <a:t>태그 사이에 </a:t>
            </a:r>
            <a:r>
              <a:rPr lang="en-US" altLang="ko-KR" dirty="0"/>
              <a:t>CSS</a:t>
            </a:r>
            <a:r>
              <a:rPr lang="ko-KR" altLang="en-US" dirty="0"/>
              <a:t>를 정의하고 적용하고자 하는 태그에서 불러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한번 </a:t>
            </a:r>
            <a:r>
              <a:rPr lang="ko-KR" altLang="en-US" dirty="0"/>
              <a:t>정의한 </a:t>
            </a:r>
            <a:r>
              <a:rPr lang="en-US" altLang="ko-KR" dirty="0"/>
              <a:t>style</a:t>
            </a:r>
            <a:r>
              <a:rPr lang="ko-KR" altLang="en-US" dirty="0"/>
              <a:t>을 문서 내의 여러 부분에서 반복하여 사용할 수 있고</a:t>
            </a:r>
            <a:r>
              <a:rPr lang="en-US" altLang="ko-KR" dirty="0"/>
              <a:t>, HTML </a:t>
            </a:r>
            <a:r>
              <a:rPr lang="ko-KR" altLang="en-US" dirty="0"/>
              <a:t>태그와 </a:t>
            </a:r>
            <a:r>
              <a:rPr lang="en-US" altLang="ko-KR" dirty="0"/>
              <a:t>CSS</a:t>
            </a:r>
            <a:r>
              <a:rPr lang="ko-KR" altLang="en-US" dirty="0"/>
              <a:t>를 분리하여 스크립트 관리가 간편한 장점이 </a:t>
            </a:r>
            <a:r>
              <a:rPr lang="ko-KR" altLang="en-US" dirty="0" smtClean="0"/>
              <a:t>있음 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9" t="19324" r="18809" b="56761"/>
          <a:stretch/>
        </p:blipFill>
        <p:spPr bwMode="auto">
          <a:xfrm>
            <a:off x="2769080" y="2022017"/>
            <a:ext cx="6946378" cy="408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12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9744"/>
            <a:ext cx="7065034" cy="7652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css2.html</a:t>
            </a:r>
            <a:endParaRPr lang="ko-KR" alt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8" t="18551" r="19448" b="44124"/>
          <a:stretch/>
        </p:blipFill>
        <p:spPr bwMode="auto">
          <a:xfrm>
            <a:off x="770336" y="469136"/>
            <a:ext cx="7216057" cy="310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2" t="22006" r="16878" b="52780"/>
          <a:stretch/>
        </p:blipFill>
        <p:spPr bwMode="auto">
          <a:xfrm>
            <a:off x="695959" y="3574964"/>
            <a:ext cx="7290434" cy="2098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7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45" y="175566"/>
            <a:ext cx="6557552" cy="50434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8" t="29056" r="19448" b="43006"/>
          <a:stretch/>
        </p:blipFill>
        <p:spPr bwMode="auto">
          <a:xfrm>
            <a:off x="5400336" y="4058087"/>
            <a:ext cx="6297083" cy="2028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225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0" y="0"/>
            <a:ext cx="4666891" cy="46333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smtClean="0"/>
              <a:t>③ External style sheet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282148" y="463335"/>
            <a:ext cx="119098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Internal </a:t>
            </a:r>
            <a:r>
              <a:rPr lang="en-US" altLang="ko-KR" dirty="0"/>
              <a:t>style sheet</a:t>
            </a:r>
            <a:r>
              <a:rPr lang="ko-KR" altLang="en-US" dirty="0"/>
              <a:t>에서 정의된 </a:t>
            </a:r>
            <a:r>
              <a:rPr lang="en-US" altLang="ko-KR" dirty="0"/>
              <a:t>CSS style</a:t>
            </a:r>
            <a:r>
              <a:rPr lang="ko-KR" altLang="en-US" dirty="0"/>
              <a:t>을 하나의 파일로 분리하고 여러 </a:t>
            </a:r>
            <a:r>
              <a:rPr lang="en-US" altLang="ko-KR" dirty="0"/>
              <a:t>HTML </a:t>
            </a:r>
            <a:r>
              <a:rPr lang="ko-KR" altLang="en-US" dirty="0"/>
              <a:t>문서에서 불러 사용하는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사용자에게 </a:t>
            </a:r>
            <a:r>
              <a:rPr lang="ko-KR" altLang="en-US" dirty="0"/>
              <a:t>일관성 있는 화면을 제공할 수 있으며</a:t>
            </a:r>
            <a:r>
              <a:rPr lang="en-US" altLang="ko-KR" dirty="0"/>
              <a:t>, </a:t>
            </a:r>
            <a:r>
              <a:rPr lang="ko-KR" altLang="en-US" dirty="0"/>
              <a:t>개발이 편리해 지고</a:t>
            </a:r>
            <a:r>
              <a:rPr lang="en-US" altLang="ko-KR" dirty="0"/>
              <a:t>, </a:t>
            </a:r>
            <a:r>
              <a:rPr lang="ko-KR" altLang="en-US" dirty="0"/>
              <a:t>유지보수가 용이하며</a:t>
            </a:r>
            <a:r>
              <a:rPr lang="en-US" altLang="ko-KR" dirty="0"/>
              <a:t>, </a:t>
            </a:r>
            <a:r>
              <a:rPr lang="ko-KR" altLang="en-US" dirty="0"/>
              <a:t>관리 비용을 절감할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9" t="18080" r="25236" b="56640"/>
          <a:stretch/>
        </p:blipFill>
        <p:spPr bwMode="auto">
          <a:xfrm>
            <a:off x="1992490" y="1663218"/>
            <a:ext cx="8628241" cy="340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9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19744"/>
            <a:ext cx="2501660" cy="627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marR="0" lvl="0" indent="-5715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j-cs"/>
              </a:rPr>
              <a:t>style1.css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0" t="18104" r="17197" b="11492"/>
          <a:stretch/>
        </p:blipFill>
        <p:spPr bwMode="auto">
          <a:xfrm>
            <a:off x="918878" y="561030"/>
            <a:ext cx="6013342" cy="488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6" t="33181" r="19612" b="55420"/>
          <a:stretch/>
        </p:blipFill>
        <p:spPr bwMode="auto">
          <a:xfrm>
            <a:off x="926627" y="5442997"/>
            <a:ext cx="5997844" cy="790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18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268" y="62876"/>
            <a:ext cx="4428226" cy="51509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HTML </a:t>
            </a:r>
            <a:r>
              <a:rPr lang="ko-KR" altLang="en-US" sz="2400" dirty="0" smtClean="0"/>
              <a:t>기반의 웹 화면 구성</a:t>
            </a:r>
            <a:endParaRPr lang="ko-KR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8" t="26373" r="18441" b="23193"/>
          <a:stretch/>
        </p:blipFill>
        <p:spPr bwMode="auto">
          <a:xfrm>
            <a:off x="319412" y="867042"/>
            <a:ext cx="11537981" cy="491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5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0" y="62876"/>
            <a:ext cx="3519577" cy="359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marR="0" lvl="0" indent="-74295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j-cs"/>
              </a:rPr>
              <a:t>css3.html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0" t="12885" r="19287" b="44626"/>
          <a:stretch/>
        </p:blipFill>
        <p:spPr bwMode="auto">
          <a:xfrm>
            <a:off x="520654" y="532518"/>
            <a:ext cx="7303503" cy="3587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0" t="75104" r="19287" b="1099"/>
          <a:stretch/>
        </p:blipFill>
        <p:spPr bwMode="auto">
          <a:xfrm>
            <a:off x="520653" y="4230000"/>
            <a:ext cx="7357267" cy="20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393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-67887"/>
            <a:ext cx="4094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dirty="0" smtClean="0">
                <a:solidFill>
                  <a:prstClr val="black"/>
                </a:solidFill>
              </a:rPr>
              <a:t> </a:t>
            </a:r>
            <a:r>
              <a:rPr lang="en-US" altLang="ko-KR" sz="2400" dirty="0">
                <a:solidFill>
                  <a:prstClr val="black"/>
                </a:solidFill>
              </a:rPr>
              <a:t>CSS</a:t>
            </a:r>
            <a:r>
              <a:rPr lang="ko-KR" altLang="en-US" sz="2400" dirty="0">
                <a:solidFill>
                  <a:prstClr val="black"/>
                </a:solidFill>
              </a:rPr>
              <a:t>를 이용한 </a:t>
            </a:r>
            <a:r>
              <a:rPr lang="ko-KR" altLang="en-US" sz="2400" dirty="0" err="1">
                <a:solidFill>
                  <a:prstClr val="black"/>
                </a:solidFill>
              </a:rPr>
              <a:t>웹화면</a:t>
            </a:r>
            <a:r>
              <a:rPr lang="ko-KR" altLang="en-US" sz="2400" dirty="0">
                <a:solidFill>
                  <a:prstClr val="black"/>
                </a:solidFill>
              </a:rPr>
              <a:t> 설계</a:t>
            </a:r>
            <a:endParaRPr lang="en-US" altLang="ko-KR" sz="2400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5111" y="696486"/>
            <a:ext cx="117239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</a:rPr>
              <a:t>웹 문서의 전반적인 스타일을 미리 저장해 둔 스타일시트이다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문서 전체의 일관성을 유지할 수 있고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세세한 스타일 지정의 필요를 줄어들게 하였다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45111" y="1330232"/>
            <a:ext cx="120457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</a:rPr>
              <a:t>스타일</a:t>
            </a:r>
            <a:r>
              <a:rPr lang="en-US" altLang="ko-KR" sz="1600" dirty="0">
                <a:solidFill>
                  <a:prstClr val="black"/>
                </a:solidFill>
              </a:rPr>
              <a:t>(style)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:  HTML </a:t>
            </a:r>
            <a:r>
              <a:rPr lang="ko-KR" altLang="en-US" sz="1600" dirty="0">
                <a:solidFill>
                  <a:prstClr val="black"/>
                </a:solidFill>
              </a:rPr>
              <a:t>문서에서 자주 사용되는 서체나 색상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정렬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각 요소들의 배치 등의 유형 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ko-KR" altLang="en-US" sz="1600" dirty="0">
                <a:solidFill>
                  <a:prstClr val="black"/>
                </a:solidFill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텍스트 줄 간격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 err="1">
                <a:solidFill>
                  <a:prstClr val="black"/>
                </a:solidFill>
              </a:rPr>
              <a:t>글자색</a:t>
            </a:r>
            <a:r>
              <a:rPr lang="ko-KR" altLang="en-US" sz="1600" dirty="0">
                <a:solidFill>
                  <a:prstClr val="black"/>
                </a:solidFill>
              </a:rPr>
              <a:t> 등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prstClr val="black"/>
                </a:solidFill>
              </a:rPr>
              <a:t>스타일시트</a:t>
            </a:r>
            <a:r>
              <a:rPr lang="en-US" altLang="ko-KR" sz="1600" dirty="0">
                <a:solidFill>
                  <a:prstClr val="black"/>
                </a:solidFill>
              </a:rPr>
              <a:t>(style sheet) : </a:t>
            </a:r>
            <a:r>
              <a:rPr lang="ko-KR" altLang="en-US" sz="1600" dirty="0">
                <a:solidFill>
                  <a:prstClr val="black"/>
                </a:solidFill>
              </a:rPr>
              <a:t>스타일을 관리하기 쉽도록 한군데 모아놓은 것</a:t>
            </a:r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18" y="324572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CSS(Cascading Style Sheet)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8611" y="2075018"/>
            <a:ext cx="380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CSS</a:t>
            </a:r>
            <a:r>
              <a:rPr lang="ko-KR" altLang="en-US" dirty="0">
                <a:solidFill>
                  <a:prstClr val="black"/>
                </a:solidFill>
              </a:rPr>
              <a:t>의 적용전과 적용후의 </a:t>
            </a:r>
            <a:r>
              <a:rPr lang="ko-KR" altLang="en-US" dirty="0" err="1">
                <a:solidFill>
                  <a:prstClr val="black"/>
                </a:solidFill>
              </a:rPr>
              <a:t>웹화면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96" y="2507836"/>
            <a:ext cx="2987363" cy="424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4727848" y="4416637"/>
            <a:ext cx="1440160" cy="14401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97" y="2507836"/>
            <a:ext cx="2972548" cy="4251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70860" y="404730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CSS</a:t>
            </a:r>
            <a:r>
              <a:rPr lang="ko-KR" altLang="en-US" dirty="0" err="1">
                <a:solidFill>
                  <a:prstClr val="black"/>
                </a:solidFill>
              </a:rPr>
              <a:t>적용후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555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3780" y="8200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CSS</a:t>
            </a:r>
            <a:r>
              <a:rPr lang="ko-KR" altLang="en-US" dirty="0">
                <a:solidFill>
                  <a:prstClr val="black"/>
                </a:solidFill>
              </a:rPr>
              <a:t>의 </a:t>
            </a:r>
            <a:r>
              <a:rPr lang="en-US" altLang="ko-KR" dirty="0">
                <a:solidFill>
                  <a:prstClr val="black"/>
                </a:solidFill>
              </a:rPr>
              <a:t>3</a:t>
            </a:r>
            <a:r>
              <a:rPr lang="ko-KR" altLang="en-US" dirty="0">
                <a:solidFill>
                  <a:prstClr val="black"/>
                </a:solidFill>
              </a:rPr>
              <a:t>가지 적용방법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19537" y="377532"/>
            <a:ext cx="430117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 err="1">
                <a:solidFill>
                  <a:prstClr val="black"/>
                </a:solidFill>
              </a:rPr>
              <a:t>인라인</a:t>
            </a:r>
            <a:r>
              <a:rPr lang="ko-KR" altLang="en-US" sz="1400" dirty="0">
                <a:solidFill>
                  <a:prstClr val="black"/>
                </a:solidFill>
              </a:rPr>
              <a:t> 스타일시트 </a:t>
            </a:r>
            <a:r>
              <a:rPr lang="en-US" altLang="ko-KR" sz="1400" dirty="0">
                <a:solidFill>
                  <a:prstClr val="black"/>
                </a:solidFill>
              </a:rPr>
              <a:t>(Inline </a:t>
            </a:r>
            <a:r>
              <a:rPr lang="en-US" altLang="ko-KR" sz="1400" dirty="0">
                <a:solidFill>
                  <a:prstClr val="black"/>
                </a:solidFill>
              </a:rPr>
              <a:t>style </a:t>
            </a:r>
            <a:r>
              <a:rPr lang="en-US" altLang="ko-KR" sz="1400" dirty="0">
                <a:solidFill>
                  <a:prstClr val="black"/>
                </a:solidFill>
              </a:rPr>
              <a:t>sheet)</a:t>
            </a:r>
            <a:r>
              <a:rPr lang="ko-KR" altLang="en-US" sz="1400" dirty="0">
                <a:solidFill>
                  <a:prstClr val="black"/>
                </a:solidFill>
              </a:rPr>
              <a:t>선언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ko-KR" sz="1400" dirty="0">
                <a:solidFill>
                  <a:prstClr val="black"/>
                </a:solidFill>
              </a:rPr>
              <a:t>내부 </a:t>
            </a:r>
            <a:r>
              <a:rPr lang="ko-KR" altLang="ko-KR" sz="1400" dirty="0">
                <a:solidFill>
                  <a:prstClr val="black"/>
                </a:solidFill>
              </a:rPr>
              <a:t>스타일시트 </a:t>
            </a:r>
            <a:r>
              <a:rPr lang="ko-KR" altLang="ko-KR" sz="1400" dirty="0">
                <a:solidFill>
                  <a:prstClr val="black"/>
                </a:solidFill>
              </a:rPr>
              <a:t>선언</a:t>
            </a: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(Internal </a:t>
            </a:r>
            <a:r>
              <a:rPr lang="en-US" altLang="ko-KR" sz="1400" dirty="0">
                <a:solidFill>
                  <a:prstClr val="black"/>
                </a:solidFill>
              </a:rPr>
              <a:t>style </a:t>
            </a:r>
            <a:r>
              <a:rPr lang="en-US" altLang="ko-KR" sz="1400" dirty="0">
                <a:solidFill>
                  <a:prstClr val="black"/>
                </a:solidFill>
              </a:rPr>
              <a:t>sheet)</a:t>
            </a:r>
            <a:r>
              <a:rPr lang="ko-KR" altLang="en-US" sz="1400" dirty="0">
                <a:solidFill>
                  <a:prstClr val="black"/>
                </a:solidFill>
              </a:rPr>
              <a:t>선언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prstClr val="black"/>
                </a:solidFill>
              </a:rPr>
              <a:t>외부스타일시트 선언</a:t>
            </a: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(External </a:t>
            </a:r>
            <a:r>
              <a:rPr lang="en-US" altLang="ko-KR" sz="1400" dirty="0">
                <a:solidFill>
                  <a:prstClr val="black"/>
                </a:solidFill>
              </a:rPr>
              <a:t>style </a:t>
            </a:r>
            <a:r>
              <a:rPr lang="en-US" altLang="ko-KR" sz="1400" dirty="0">
                <a:solidFill>
                  <a:prstClr val="black"/>
                </a:solidFill>
              </a:rPr>
              <a:t>sheet)</a:t>
            </a:r>
            <a:r>
              <a:rPr lang="ko-KR" altLang="en-US" sz="1400" dirty="0">
                <a:solidFill>
                  <a:prstClr val="black"/>
                </a:solidFill>
              </a:rPr>
              <a:t>선언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83470" y="1340768"/>
            <a:ext cx="7032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>
                <a:solidFill>
                  <a:prstClr val="black"/>
                </a:solidFill>
              </a:rPr>
              <a:t>인라인</a:t>
            </a:r>
            <a:r>
              <a:rPr lang="ko-KR" altLang="en-US" dirty="0">
                <a:solidFill>
                  <a:prstClr val="black"/>
                </a:solidFill>
              </a:rPr>
              <a:t> 스타일시트 </a:t>
            </a:r>
            <a:r>
              <a:rPr lang="en-US" altLang="ko-KR" dirty="0">
                <a:solidFill>
                  <a:prstClr val="black"/>
                </a:solidFill>
              </a:rPr>
              <a:t>(Inline style sheet)</a:t>
            </a:r>
            <a:r>
              <a:rPr lang="ko-KR" altLang="en-US" dirty="0">
                <a:solidFill>
                  <a:prstClr val="black"/>
                </a:solidFill>
              </a:rPr>
              <a:t>선언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61572" y="1784336"/>
            <a:ext cx="64610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>
                <a:solidFill>
                  <a:prstClr val="black"/>
                </a:solidFill>
              </a:rPr>
              <a:t>CSS </a:t>
            </a:r>
            <a:r>
              <a:rPr lang="ko-KR" altLang="en-US" sz="1400" dirty="0">
                <a:solidFill>
                  <a:prstClr val="black"/>
                </a:solidFill>
              </a:rPr>
              <a:t>속성을 적용하고자 하는 </a:t>
            </a:r>
            <a:r>
              <a:rPr lang="en-US" altLang="ko-KR" sz="1400" dirty="0">
                <a:solidFill>
                  <a:prstClr val="black"/>
                </a:solidFill>
              </a:rPr>
              <a:t>HTML </a:t>
            </a:r>
            <a:r>
              <a:rPr lang="ko-KR" altLang="en-US" sz="1400" dirty="0" err="1">
                <a:solidFill>
                  <a:prstClr val="black"/>
                </a:solidFill>
              </a:rPr>
              <a:t>엘리먼트의</a:t>
            </a:r>
            <a:r>
              <a:rPr lang="ko-KR" altLang="en-US" sz="1400" dirty="0">
                <a:solidFill>
                  <a:prstClr val="black"/>
                </a:solidFill>
              </a:rPr>
              <a:t> 태그 안에 삽입하여 표시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3" t="29279" r="16715" b="46806"/>
          <a:stretch/>
        </p:blipFill>
        <p:spPr bwMode="auto">
          <a:xfrm>
            <a:off x="1721661" y="1710100"/>
            <a:ext cx="23720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847528" y="2996952"/>
            <a:ext cx="33843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&lt;</a:t>
            </a:r>
            <a:r>
              <a:rPr lang="en-US" altLang="ko-KR" sz="1400" dirty="0">
                <a:solidFill>
                  <a:prstClr val="black"/>
                </a:solidFill>
              </a:rPr>
              <a:t>body </a:t>
            </a:r>
            <a:r>
              <a:rPr lang="en-US" altLang="ko-KR" sz="1400" dirty="0" err="1">
                <a:solidFill>
                  <a:prstClr val="black"/>
                </a:solidFill>
              </a:rPr>
              <a:t>bgcolor</a:t>
            </a:r>
            <a:r>
              <a:rPr lang="en-US" altLang="ko-KR" sz="1400" dirty="0">
                <a:solidFill>
                  <a:prstClr val="black"/>
                </a:solidFill>
              </a:rPr>
              <a:t>="</a:t>
            </a:r>
            <a:r>
              <a:rPr lang="en-US" altLang="ko-KR" sz="1400" dirty="0" err="1">
                <a:solidFill>
                  <a:prstClr val="black"/>
                </a:solidFill>
              </a:rPr>
              <a:t>lightgrey</a:t>
            </a:r>
            <a:r>
              <a:rPr lang="en-US" altLang="ko-KR" sz="1400" dirty="0">
                <a:solidFill>
                  <a:prstClr val="black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&lt;section&gt;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&lt;!-- </a:t>
            </a:r>
            <a:r>
              <a:rPr lang="en-US" altLang="ko-KR" sz="1400" dirty="0">
                <a:solidFill>
                  <a:prstClr val="black"/>
                </a:solidFill>
              </a:rPr>
              <a:t>1. </a:t>
            </a:r>
            <a:r>
              <a:rPr lang="ko-KR" altLang="en-US" sz="1400" dirty="0">
                <a:solidFill>
                  <a:prstClr val="black"/>
                </a:solidFill>
              </a:rPr>
              <a:t>헤더 </a:t>
            </a:r>
            <a:r>
              <a:rPr lang="en-US" altLang="ko-KR" sz="1400" dirty="0">
                <a:solidFill>
                  <a:prstClr val="black"/>
                </a:solidFill>
              </a:rPr>
              <a:t>--&gt;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</a:t>
            </a:r>
            <a:r>
              <a:rPr lang="en-US" altLang="ko-KR" sz="1400" dirty="0">
                <a:solidFill>
                  <a:prstClr val="black"/>
                </a:solidFill>
              </a:rPr>
              <a:t>header style="display: table;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       </a:t>
            </a:r>
            <a:r>
              <a:rPr lang="en-US" altLang="ko-KR" sz="1400" dirty="0">
                <a:solidFill>
                  <a:prstClr val="black"/>
                </a:solidFill>
              </a:rPr>
              <a:t>       </a:t>
            </a:r>
            <a:r>
              <a:rPr lang="en-US" altLang="ko-KR" sz="1400" dirty="0">
                <a:solidFill>
                  <a:prstClr val="black"/>
                </a:solidFill>
              </a:rPr>
              <a:t>width: 100%;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              height</a:t>
            </a:r>
            <a:r>
              <a:rPr lang="en-US" altLang="ko-KR" sz="1400" dirty="0">
                <a:solidFill>
                  <a:prstClr val="black"/>
                </a:solidFill>
              </a:rPr>
              <a:t>: 50px;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          </a:t>
            </a:r>
            <a:r>
              <a:rPr lang="en-US" altLang="ko-KR" sz="1400" dirty="0">
                <a:solidFill>
                  <a:prstClr val="black"/>
                </a:solidFill>
              </a:rPr>
              <a:t>    background</a:t>
            </a:r>
            <a:r>
              <a:rPr lang="en-US" altLang="ko-KR" sz="1400" dirty="0">
                <a:solidFill>
                  <a:prstClr val="black"/>
                </a:solidFill>
              </a:rPr>
              <a:t>: #0080ff;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              color</a:t>
            </a:r>
            <a:r>
              <a:rPr lang="en-US" altLang="ko-KR" sz="1400" dirty="0">
                <a:solidFill>
                  <a:prstClr val="black"/>
                </a:solidFill>
              </a:rPr>
              <a:t>: white;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	</a:t>
            </a:r>
            <a:r>
              <a:rPr lang="en-US" altLang="ko-KR" sz="1400" dirty="0">
                <a:solidFill>
                  <a:prstClr val="black"/>
                </a:solidFill>
              </a:rPr>
              <a:t>      text-align</a:t>
            </a:r>
            <a:r>
              <a:rPr lang="en-US" altLang="ko-KR" sz="1400" dirty="0">
                <a:solidFill>
                  <a:prstClr val="black"/>
                </a:solidFill>
              </a:rPr>
              <a:t>: center;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	 </a:t>
            </a:r>
            <a:r>
              <a:rPr lang="en-US" altLang="ko-KR" sz="1400" dirty="0">
                <a:solidFill>
                  <a:prstClr val="black"/>
                </a:solidFill>
              </a:rPr>
              <a:t>     vertical-align</a:t>
            </a:r>
            <a:r>
              <a:rPr lang="en-US" altLang="ko-KR" sz="1400" dirty="0">
                <a:solidFill>
                  <a:prstClr val="black"/>
                </a:solidFill>
              </a:rPr>
              <a:t>: middle;"&gt;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</a:t>
            </a:r>
            <a:r>
              <a:rPr lang="en-US" altLang="ko-KR" sz="1400" dirty="0">
                <a:solidFill>
                  <a:prstClr val="black"/>
                </a:solidFill>
              </a:rPr>
              <a:t>h1&gt;</a:t>
            </a:r>
            <a:r>
              <a:rPr lang="ko-KR" altLang="en-US" sz="1400" dirty="0">
                <a:solidFill>
                  <a:prstClr val="black"/>
                </a:solidFill>
              </a:rPr>
              <a:t>웹 화면구성 기초</a:t>
            </a:r>
            <a:r>
              <a:rPr lang="en-US" altLang="ko-KR" sz="1400" dirty="0">
                <a:solidFill>
                  <a:prstClr val="black"/>
                </a:solidFill>
              </a:rPr>
              <a:t>&lt;/h1&gt;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</a:t>
            </a:r>
            <a:r>
              <a:rPr lang="en-US" altLang="ko-KR" sz="1400" dirty="0">
                <a:solidFill>
                  <a:prstClr val="black"/>
                </a:solidFill>
              </a:rPr>
              <a:t>header&gt;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528049" y="2996952"/>
            <a:ext cx="3325257" cy="26776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&lt;!-- 3. </a:t>
            </a:r>
            <a:r>
              <a:rPr lang="ko-KR" altLang="en-US" sz="1400" dirty="0" err="1">
                <a:solidFill>
                  <a:prstClr val="black"/>
                </a:solidFill>
              </a:rPr>
              <a:t>푸터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--&gt;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&lt;footer style="display: table;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    </a:t>
            </a:r>
            <a:r>
              <a:rPr lang="en-US" altLang="ko-KR" sz="1400" dirty="0">
                <a:solidFill>
                  <a:prstClr val="black"/>
                </a:solidFill>
              </a:rPr>
              <a:t>         </a:t>
            </a:r>
            <a:r>
              <a:rPr lang="en-US" altLang="ko-KR" sz="1400" dirty="0">
                <a:solidFill>
                  <a:prstClr val="black"/>
                </a:solidFill>
              </a:rPr>
              <a:t>width: 100%;  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      </a:t>
            </a:r>
            <a:r>
              <a:rPr lang="en-US" altLang="ko-KR" sz="1400" dirty="0">
                <a:solidFill>
                  <a:prstClr val="black"/>
                </a:solidFill>
              </a:rPr>
              <a:t>       height</a:t>
            </a:r>
            <a:r>
              <a:rPr lang="en-US" altLang="ko-KR" sz="1400" dirty="0">
                <a:solidFill>
                  <a:prstClr val="black"/>
                </a:solidFill>
              </a:rPr>
              <a:t>: 40px;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       </a:t>
            </a:r>
            <a:r>
              <a:rPr lang="en-US" altLang="ko-KR" sz="1400" dirty="0">
                <a:solidFill>
                  <a:prstClr val="black"/>
                </a:solidFill>
              </a:rPr>
              <a:t>      </a:t>
            </a:r>
            <a:r>
              <a:rPr lang="en-US" altLang="ko-KR" sz="1400" dirty="0">
                <a:solidFill>
                  <a:prstClr val="black"/>
                </a:solidFill>
              </a:rPr>
              <a:t>background: black;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</a:t>
            </a:r>
            <a:r>
              <a:rPr lang="en-US" altLang="ko-KR" sz="1400" dirty="0">
                <a:solidFill>
                  <a:prstClr val="black"/>
                </a:solidFill>
              </a:rPr>
              <a:t>                   color</a:t>
            </a:r>
            <a:r>
              <a:rPr lang="en-US" altLang="ko-KR" sz="1400" dirty="0">
                <a:solidFill>
                  <a:prstClr val="black"/>
                </a:solidFill>
              </a:rPr>
              <a:t>: white;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            </a:t>
            </a:r>
            <a:r>
              <a:rPr lang="en-US" altLang="ko-KR" sz="1400" dirty="0">
                <a:solidFill>
                  <a:prstClr val="black"/>
                </a:solidFill>
              </a:rPr>
              <a:t>       text-align</a:t>
            </a:r>
            <a:r>
              <a:rPr lang="en-US" altLang="ko-KR" sz="1400" dirty="0">
                <a:solidFill>
                  <a:prstClr val="black"/>
                </a:solidFill>
              </a:rPr>
              <a:t>: center;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	  </a:t>
            </a:r>
            <a:r>
              <a:rPr lang="en-US" altLang="ko-KR" sz="1400" dirty="0">
                <a:solidFill>
                  <a:prstClr val="black"/>
                </a:solidFill>
              </a:rPr>
              <a:t>vertical-align</a:t>
            </a:r>
            <a:r>
              <a:rPr lang="en-US" altLang="ko-KR" sz="1400" dirty="0">
                <a:solidFill>
                  <a:prstClr val="black"/>
                </a:solidFill>
              </a:rPr>
              <a:t>: middle;"&gt;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</a:t>
            </a:r>
            <a:r>
              <a:rPr lang="en-US" altLang="ko-KR" sz="1400" dirty="0">
                <a:solidFill>
                  <a:prstClr val="black"/>
                </a:solidFill>
              </a:rPr>
              <a:t>h3&gt;(</a:t>
            </a:r>
            <a:r>
              <a:rPr lang="ko-KR" altLang="en-US" sz="1400" dirty="0">
                <a:solidFill>
                  <a:prstClr val="black"/>
                </a:solidFill>
              </a:rPr>
              <a:t>주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  <a:r>
              <a:rPr lang="ko-KR" altLang="en-US" sz="1400" dirty="0">
                <a:solidFill>
                  <a:prstClr val="black"/>
                </a:solidFill>
              </a:rPr>
              <a:t>인덕대학교 </a:t>
            </a:r>
            <a:r>
              <a:rPr lang="en-US" altLang="ko-KR" sz="1400" dirty="0">
                <a:solidFill>
                  <a:prstClr val="black"/>
                </a:solidFill>
              </a:rPr>
              <a:t>1234&lt;/h3&gt;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</a:t>
            </a:r>
            <a:r>
              <a:rPr lang="en-US" altLang="ko-KR" sz="1400" dirty="0">
                <a:solidFill>
                  <a:prstClr val="black"/>
                </a:solidFill>
              </a:rPr>
              <a:t>footer&gt;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</a:t>
            </a:r>
            <a:r>
              <a:rPr lang="en-US" altLang="ko-KR" sz="1400" dirty="0">
                <a:solidFill>
                  <a:prstClr val="black"/>
                </a:solidFill>
              </a:rPr>
              <a:t>section&gt;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</a:t>
            </a:r>
            <a:r>
              <a:rPr lang="en-US" altLang="ko-KR" sz="1400" dirty="0">
                <a:solidFill>
                  <a:prstClr val="black"/>
                </a:solidFill>
              </a:rPr>
              <a:t>body</a:t>
            </a:r>
            <a:r>
              <a:rPr lang="en-US" altLang="ko-KR" sz="1400" dirty="0">
                <a:solidFill>
                  <a:prstClr val="black"/>
                </a:solidFill>
              </a:rPr>
              <a:t>&gt;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47528" y="3000902"/>
            <a:ext cx="2304256" cy="284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1884" y="2565990"/>
            <a:ext cx="1338828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&lt;body&gt;</a:t>
            </a:r>
            <a:r>
              <a:rPr lang="ko-KR" altLang="en-US" sz="1100" dirty="0" err="1">
                <a:solidFill>
                  <a:srgbClr val="FF0000"/>
                </a:solidFill>
              </a:rPr>
              <a:t>엘리먼트에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배경색 지정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stCxn id="9" idx="3"/>
            <a:endCxn id="10" idx="1"/>
          </p:cNvCxnSpPr>
          <p:nvPr/>
        </p:nvCxnSpPr>
        <p:spPr>
          <a:xfrm flipV="1">
            <a:off x="4151784" y="2781433"/>
            <a:ext cx="320100" cy="361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847528" y="3717032"/>
            <a:ext cx="3293770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화살표 연결선 14"/>
          <p:cNvCxnSpPr>
            <a:stCxn id="13" idx="3"/>
            <a:endCxn id="16" idx="0"/>
          </p:cNvCxnSpPr>
          <p:nvPr/>
        </p:nvCxnSpPr>
        <p:spPr>
          <a:xfrm>
            <a:off x="5141299" y="4473116"/>
            <a:ext cx="478129" cy="12025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81885" y="5675677"/>
            <a:ext cx="1475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&lt;header&gt;</a:t>
            </a:r>
            <a:r>
              <a:rPr lang="ko-KR" altLang="en-US" sz="1100" dirty="0" err="1">
                <a:solidFill>
                  <a:srgbClr val="FF0000"/>
                </a:solidFill>
              </a:rPr>
              <a:t>엘리먼트에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CSS </a:t>
            </a:r>
            <a:r>
              <a:rPr lang="ko-KR" altLang="en-US" sz="1100" dirty="0">
                <a:solidFill>
                  <a:srgbClr val="FF0000"/>
                </a:solidFill>
              </a:rPr>
              <a:t>스타일속성 지정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28048" y="3284984"/>
            <a:ext cx="3096344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8190676" y="4797152"/>
            <a:ext cx="281588" cy="8785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34722" y="5697108"/>
            <a:ext cx="14830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&lt;footer&gt;</a:t>
            </a:r>
            <a:r>
              <a:rPr lang="ko-KR" altLang="en-US" sz="1100" dirty="0" err="1">
                <a:solidFill>
                  <a:srgbClr val="FF0000"/>
                </a:solidFill>
              </a:rPr>
              <a:t>엘리먼트에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CSS </a:t>
            </a:r>
            <a:r>
              <a:rPr lang="ko-KR" altLang="en-US" sz="1100" dirty="0">
                <a:solidFill>
                  <a:srgbClr val="FF0000"/>
                </a:solidFill>
              </a:rPr>
              <a:t>스타일속성 지정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46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7" t="35731" r="21217" b="37642"/>
          <a:stretch/>
        </p:blipFill>
        <p:spPr bwMode="auto">
          <a:xfrm>
            <a:off x="1152402" y="777139"/>
            <a:ext cx="9448528" cy="336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30372" y="116996"/>
            <a:ext cx="6064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400" dirty="0">
                <a:solidFill>
                  <a:prstClr val="black"/>
                </a:solidFill>
              </a:rPr>
              <a:t>CSS </a:t>
            </a:r>
            <a:r>
              <a:rPr lang="ko-KR" altLang="en-US" sz="2400" dirty="0">
                <a:solidFill>
                  <a:prstClr val="black"/>
                </a:solidFill>
              </a:rPr>
              <a:t>스타일 속성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927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365" y="-17446"/>
            <a:ext cx="7032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ko-KR" dirty="0">
                <a:solidFill>
                  <a:prstClr val="black"/>
                </a:solidFill>
              </a:rPr>
              <a:t>내부 스타일시트 선언</a:t>
            </a:r>
            <a:r>
              <a:rPr lang="en-US" altLang="ko-KR" dirty="0">
                <a:solidFill>
                  <a:prstClr val="black"/>
                </a:solidFill>
              </a:rPr>
              <a:t> (Internal style sheet)</a:t>
            </a:r>
            <a:r>
              <a:rPr lang="ko-KR" altLang="en-US" dirty="0">
                <a:solidFill>
                  <a:prstClr val="black"/>
                </a:solidFill>
              </a:rPr>
              <a:t>선언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4116" y="330206"/>
            <a:ext cx="113579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prstClr val="black"/>
                </a:solidFill>
              </a:rPr>
              <a:t>각 </a:t>
            </a:r>
            <a:r>
              <a:rPr lang="ko-KR" altLang="en-US" sz="1400" dirty="0">
                <a:solidFill>
                  <a:prstClr val="black"/>
                </a:solidFill>
              </a:rPr>
              <a:t>태그에 적용할 때마다 </a:t>
            </a:r>
            <a:r>
              <a:rPr lang="en-US" altLang="ko-KR" sz="1400" dirty="0">
                <a:solidFill>
                  <a:prstClr val="black"/>
                </a:solidFill>
              </a:rPr>
              <a:t>CSS style</a:t>
            </a:r>
            <a:r>
              <a:rPr lang="ko-KR" altLang="en-US" sz="1400" dirty="0">
                <a:solidFill>
                  <a:prstClr val="black"/>
                </a:solidFill>
              </a:rPr>
              <a:t>을 기술하기 때문에 </a:t>
            </a:r>
            <a:r>
              <a:rPr lang="ko-KR" altLang="en-US" sz="1400" dirty="0">
                <a:solidFill>
                  <a:prstClr val="black"/>
                </a:solidFill>
              </a:rPr>
              <a:t>반복적이고 스크립트가 </a:t>
            </a:r>
            <a:r>
              <a:rPr lang="ko-KR" altLang="en-US" sz="1400" dirty="0">
                <a:solidFill>
                  <a:prstClr val="black"/>
                </a:solidFill>
              </a:rPr>
              <a:t>복잡한 단점이 있는 </a:t>
            </a:r>
            <a:r>
              <a:rPr lang="en-US" altLang="ko-KR" sz="1400" dirty="0">
                <a:solidFill>
                  <a:prstClr val="black"/>
                </a:solidFill>
              </a:rPr>
              <a:t>Inline style sheet </a:t>
            </a:r>
            <a:r>
              <a:rPr lang="ko-KR" altLang="en-US" sz="1400" dirty="0">
                <a:solidFill>
                  <a:prstClr val="black"/>
                </a:solidFill>
              </a:rPr>
              <a:t>방법을  개선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prstClr val="black"/>
                </a:solidFill>
              </a:rPr>
              <a:t>클래스</a:t>
            </a: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ko-KR" altLang="en-US" sz="1400" dirty="0" err="1">
                <a:solidFill>
                  <a:prstClr val="black"/>
                </a:solidFill>
              </a:rPr>
              <a:t>선택자</a:t>
            </a:r>
            <a:r>
              <a:rPr lang="ko-KR" altLang="en-US" sz="1400" dirty="0">
                <a:solidFill>
                  <a:prstClr val="black"/>
                </a:solidFill>
              </a:rPr>
              <a:t> 혹은 아이디 </a:t>
            </a:r>
            <a:r>
              <a:rPr lang="ko-KR" altLang="en-US" sz="1400" dirty="0" err="1">
                <a:solidFill>
                  <a:prstClr val="black"/>
                </a:solidFill>
              </a:rPr>
              <a:t>선택자로</a:t>
            </a:r>
            <a:r>
              <a:rPr lang="ko-KR" altLang="en-US" sz="1400" dirty="0">
                <a:solidFill>
                  <a:prstClr val="black"/>
                </a:solidFill>
              </a:rPr>
              <a:t> 정의하여 사용하기도 </a:t>
            </a:r>
            <a:r>
              <a:rPr lang="ko-KR" altLang="en-US" sz="1400" dirty="0" smtClean="0">
                <a:solidFill>
                  <a:prstClr val="black"/>
                </a:solidFill>
              </a:rPr>
              <a:t>함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400" dirty="0">
                <a:solidFill>
                  <a:prstClr val="black"/>
                </a:solidFill>
              </a:rPr>
              <a:t>&lt;</a:t>
            </a:r>
            <a:r>
              <a:rPr lang="en-US" altLang="ko-KR" sz="1400" dirty="0">
                <a:solidFill>
                  <a:prstClr val="black"/>
                </a:solidFill>
              </a:rPr>
              <a:t>head&gt; </a:t>
            </a:r>
            <a:r>
              <a:rPr lang="ko-KR" altLang="en-US" sz="1400" dirty="0">
                <a:solidFill>
                  <a:prstClr val="black"/>
                </a:solidFill>
              </a:rPr>
              <a:t>태그 사이에 </a:t>
            </a:r>
            <a:r>
              <a:rPr lang="en-US" altLang="ko-KR" sz="1400" dirty="0">
                <a:solidFill>
                  <a:prstClr val="black"/>
                </a:solidFill>
              </a:rPr>
              <a:t>CSS</a:t>
            </a:r>
            <a:r>
              <a:rPr lang="ko-KR" altLang="en-US" sz="1400" dirty="0">
                <a:solidFill>
                  <a:prstClr val="black"/>
                </a:solidFill>
              </a:rPr>
              <a:t>를 </a:t>
            </a:r>
            <a:r>
              <a:rPr lang="ko-KR" altLang="en-US" sz="1400" dirty="0">
                <a:solidFill>
                  <a:prstClr val="black"/>
                </a:solidFill>
              </a:rPr>
              <a:t>한번 정의하고 </a:t>
            </a:r>
            <a:r>
              <a:rPr lang="ko-KR" altLang="en-US" sz="1400" dirty="0">
                <a:solidFill>
                  <a:prstClr val="black"/>
                </a:solidFill>
              </a:rPr>
              <a:t>적용하고자 하는 태그에서 </a:t>
            </a:r>
            <a:r>
              <a:rPr lang="ko-KR" altLang="en-US" sz="1400" dirty="0">
                <a:solidFill>
                  <a:prstClr val="black"/>
                </a:solidFill>
              </a:rPr>
              <a:t>계속 불러 </a:t>
            </a:r>
            <a:r>
              <a:rPr lang="ko-KR" altLang="en-US" sz="1400" dirty="0" smtClean="0">
                <a:solidFill>
                  <a:prstClr val="black"/>
                </a:solidFill>
              </a:rPr>
              <a:t>사용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400" dirty="0" smtClean="0">
                <a:solidFill>
                  <a:prstClr val="black"/>
                </a:solidFill>
              </a:rPr>
              <a:t>한번 </a:t>
            </a:r>
            <a:r>
              <a:rPr lang="ko-KR" altLang="en-US" sz="1400" dirty="0">
                <a:solidFill>
                  <a:prstClr val="black"/>
                </a:solidFill>
              </a:rPr>
              <a:t>정의한 </a:t>
            </a:r>
            <a:r>
              <a:rPr lang="en-US" altLang="ko-KR" sz="1400" dirty="0">
                <a:solidFill>
                  <a:prstClr val="black"/>
                </a:solidFill>
              </a:rPr>
              <a:t>style</a:t>
            </a:r>
            <a:r>
              <a:rPr lang="ko-KR" altLang="en-US" sz="1400" dirty="0">
                <a:solidFill>
                  <a:prstClr val="black"/>
                </a:solidFill>
              </a:rPr>
              <a:t>을 문서 내의 여러 부분에서 반복하여 사용할 수 있고</a:t>
            </a:r>
            <a:r>
              <a:rPr lang="en-US" altLang="ko-KR" sz="1400" dirty="0">
                <a:solidFill>
                  <a:prstClr val="black"/>
                </a:solidFill>
              </a:rPr>
              <a:t>, HTML </a:t>
            </a:r>
            <a:r>
              <a:rPr lang="ko-KR" altLang="en-US" sz="1400" dirty="0">
                <a:solidFill>
                  <a:prstClr val="black"/>
                </a:solidFill>
              </a:rPr>
              <a:t>태그와 </a:t>
            </a:r>
            <a:r>
              <a:rPr lang="en-US" altLang="ko-KR" sz="1400" dirty="0">
                <a:solidFill>
                  <a:prstClr val="black"/>
                </a:solidFill>
              </a:rPr>
              <a:t>CSS</a:t>
            </a:r>
            <a:r>
              <a:rPr lang="ko-KR" altLang="en-US" sz="1400" dirty="0">
                <a:solidFill>
                  <a:prstClr val="black"/>
                </a:solidFill>
              </a:rPr>
              <a:t>를 분리하여 스크립트 관리가 간편한 장점이 있음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19536" y="2334666"/>
            <a:ext cx="3888432" cy="2390941"/>
            <a:chOff x="821128" y="1772816"/>
            <a:chExt cx="4968875" cy="3016424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128" y="1772816"/>
              <a:ext cx="4968875" cy="292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128438" y="2457374"/>
              <a:ext cx="1190538" cy="465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</a:rPr>
                <a:t>&lt;head&gt;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31159" y="3240353"/>
              <a:ext cx="1346219" cy="465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</a:rPr>
                <a:t>&lt;/head&gt;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52987" y="3573016"/>
              <a:ext cx="1178248" cy="465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</a:rPr>
                <a:t>&lt;body&gt;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78856" y="4323289"/>
              <a:ext cx="1333928" cy="4659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prstClr val="black"/>
                  </a:solidFill>
                </a:rPr>
                <a:t>&lt;/body&gt;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240016" y="2132857"/>
            <a:ext cx="43204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</a:rPr>
              <a:t>&lt;head&gt;</a:t>
            </a:r>
            <a:endParaRPr lang="ko-KR" altLang="en-US" sz="1200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&lt;title&gt;JSP World&lt;/title</a:t>
            </a:r>
            <a:r>
              <a:rPr lang="en-US" altLang="ko-KR" sz="1200" dirty="0">
                <a:solidFill>
                  <a:prstClr val="black"/>
                </a:solidFill>
              </a:rPr>
              <a:t>&gt;</a:t>
            </a:r>
            <a:endParaRPr lang="ko-KR" altLang="en-US" sz="1200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&lt;style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  <a:r>
              <a:rPr lang="en-US" altLang="ko-KR" sz="1200" dirty="0">
                <a:solidFill>
                  <a:prstClr val="black"/>
                </a:solidFill>
              </a:rPr>
              <a:t>type="text/</a:t>
            </a:r>
            <a:r>
              <a:rPr lang="en-US" altLang="ko-KR" sz="1200" dirty="0" err="1">
                <a:solidFill>
                  <a:prstClr val="black"/>
                </a:solidFill>
              </a:rPr>
              <a:t>css</a:t>
            </a:r>
            <a:r>
              <a:rPr lang="en-US" altLang="ko-KR" sz="1200" dirty="0">
                <a:solidFill>
                  <a:prstClr val="black"/>
                </a:solidFill>
              </a:rPr>
              <a:t>"&gt;</a:t>
            </a:r>
            <a:endParaRPr lang="ko-KR" altLang="en-US" sz="1200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body </a:t>
            </a:r>
            <a:r>
              <a:rPr lang="en-US" altLang="ko-KR" sz="1200" dirty="0">
                <a:solidFill>
                  <a:prstClr val="black"/>
                </a:solidFill>
              </a:rPr>
              <a:t>{</a:t>
            </a:r>
            <a:endParaRPr lang="ko-KR" altLang="en-US" sz="1200" dirty="0">
              <a:solidFill>
                <a:prstClr val="black"/>
              </a:solidFill>
            </a:endParaRPr>
          </a:p>
          <a:p>
            <a:r>
              <a:rPr lang="ko-KR" altLang="en-US" sz="1200" dirty="0">
                <a:solidFill>
                  <a:prstClr val="black"/>
                </a:solidFill>
              </a:rPr>
              <a:t>    </a:t>
            </a:r>
            <a:r>
              <a:rPr lang="en-US" altLang="ko-KR" sz="1200" dirty="0">
                <a:solidFill>
                  <a:prstClr val="black"/>
                </a:solidFill>
              </a:rPr>
              <a:t>background: </a:t>
            </a:r>
            <a:r>
              <a:rPr lang="en-US" altLang="ko-KR" sz="1200" dirty="0" err="1">
                <a:solidFill>
                  <a:prstClr val="black"/>
                </a:solidFill>
              </a:rPr>
              <a:t>lightgrey</a:t>
            </a:r>
            <a:r>
              <a:rPr lang="en-US" altLang="ko-KR" sz="1200" dirty="0">
                <a:solidFill>
                  <a:prstClr val="black"/>
                </a:solidFill>
              </a:rPr>
              <a:t>;  /* </a:t>
            </a:r>
            <a:r>
              <a:rPr lang="ko-KR" altLang="en-US" sz="1200" dirty="0">
                <a:solidFill>
                  <a:prstClr val="black"/>
                </a:solidFill>
              </a:rPr>
              <a:t>배경색 *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endParaRPr lang="ko-KR" altLang="en-US" sz="1200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en-US" altLang="ko-KR" sz="1200" dirty="0">
                <a:solidFill>
                  <a:prstClr val="black"/>
                </a:solidFill>
              </a:rPr>
              <a:t>header1 </a:t>
            </a:r>
            <a:r>
              <a:rPr lang="en-US" altLang="ko-KR" sz="1200" dirty="0">
                <a:solidFill>
                  <a:prstClr val="black"/>
                </a:solidFill>
              </a:rPr>
              <a:t>{  display</a:t>
            </a:r>
            <a:r>
              <a:rPr lang="en-US" altLang="ko-KR" sz="1200" dirty="0">
                <a:solidFill>
                  <a:prstClr val="black"/>
                </a:solidFill>
              </a:rPr>
              <a:t>: table;         /* </a:t>
            </a:r>
            <a:r>
              <a:rPr lang="ko-KR" altLang="en-US" sz="1200" dirty="0">
                <a:solidFill>
                  <a:prstClr val="black"/>
                </a:solidFill>
              </a:rPr>
              <a:t>표시 형태 *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r>
              <a:rPr lang="ko-KR" altLang="en-US" sz="1200" dirty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sz="1200" dirty="0">
                <a:solidFill>
                  <a:prstClr val="black"/>
                </a:solidFill>
              </a:rPr>
              <a:t>                  width</a:t>
            </a:r>
            <a:r>
              <a:rPr lang="en-US" altLang="ko-KR" sz="1200" dirty="0">
                <a:solidFill>
                  <a:prstClr val="black"/>
                </a:solidFill>
              </a:rPr>
              <a:t>: 100%;            /* </a:t>
            </a:r>
            <a:r>
              <a:rPr lang="ko-KR" altLang="en-US" sz="1200" dirty="0">
                <a:solidFill>
                  <a:prstClr val="black"/>
                </a:solidFill>
              </a:rPr>
              <a:t>너비 *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endParaRPr lang="ko-KR" altLang="en-US" sz="1200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                  height</a:t>
            </a:r>
            <a:r>
              <a:rPr lang="en-US" altLang="ko-KR" sz="1200" dirty="0">
                <a:solidFill>
                  <a:prstClr val="black"/>
                </a:solidFill>
              </a:rPr>
              <a:t>: 50px;           /* </a:t>
            </a:r>
            <a:r>
              <a:rPr lang="ko-KR" altLang="en-US" sz="1200" dirty="0">
                <a:solidFill>
                  <a:prstClr val="black"/>
                </a:solidFill>
              </a:rPr>
              <a:t>높이 *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endParaRPr lang="ko-KR" altLang="en-US" sz="1200" dirty="0">
              <a:solidFill>
                <a:prstClr val="black"/>
              </a:solidFill>
            </a:endParaRPr>
          </a:p>
          <a:p>
            <a:r>
              <a:rPr lang="ko-KR" altLang="en-US" sz="1200" dirty="0">
                <a:solidFill>
                  <a:prstClr val="black"/>
                </a:solidFill>
              </a:rPr>
              <a:t>    </a:t>
            </a:r>
            <a:r>
              <a:rPr lang="ko-KR" altLang="en-US" sz="1200" dirty="0">
                <a:solidFill>
                  <a:prstClr val="black"/>
                </a:solidFill>
              </a:rPr>
              <a:t>              </a:t>
            </a:r>
            <a:r>
              <a:rPr lang="en-US" altLang="ko-KR" sz="1200" dirty="0">
                <a:solidFill>
                  <a:prstClr val="black"/>
                </a:solidFill>
              </a:rPr>
              <a:t>background</a:t>
            </a:r>
            <a:r>
              <a:rPr lang="en-US" altLang="ko-KR" sz="1200" dirty="0">
                <a:solidFill>
                  <a:prstClr val="black"/>
                </a:solidFill>
              </a:rPr>
              <a:t>: #0080ff;      /* </a:t>
            </a:r>
            <a:r>
              <a:rPr lang="ko-KR" altLang="en-US" sz="1200" dirty="0">
                <a:solidFill>
                  <a:prstClr val="black"/>
                </a:solidFill>
              </a:rPr>
              <a:t>배경색 *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endParaRPr lang="ko-KR" altLang="en-US" sz="1200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                  color</a:t>
            </a:r>
            <a:r>
              <a:rPr lang="en-US" altLang="ko-KR" sz="1200" dirty="0">
                <a:solidFill>
                  <a:prstClr val="black"/>
                </a:solidFill>
              </a:rPr>
              <a:t>: white;           /* </a:t>
            </a:r>
            <a:r>
              <a:rPr lang="ko-KR" altLang="en-US" sz="1200" dirty="0" err="1">
                <a:solidFill>
                  <a:prstClr val="black"/>
                </a:solidFill>
              </a:rPr>
              <a:t>글자색</a:t>
            </a:r>
            <a:r>
              <a:rPr lang="ko-KR" altLang="en-US" sz="1200" dirty="0">
                <a:solidFill>
                  <a:prstClr val="black"/>
                </a:solidFill>
              </a:rPr>
              <a:t> *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endParaRPr lang="ko-KR" altLang="en-US" sz="1200" dirty="0">
              <a:solidFill>
                <a:prstClr val="black"/>
              </a:solidFill>
            </a:endParaRPr>
          </a:p>
          <a:p>
            <a:r>
              <a:rPr lang="ko-KR" altLang="en-US" sz="1200" dirty="0">
                <a:solidFill>
                  <a:prstClr val="black"/>
                </a:solidFill>
              </a:rPr>
              <a:t>                  </a:t>
            </a:r>
            <a:r>
              <a:rPr lang="en-US" altLang="ko-KR" sz="1200" dirty="0">
                <a:solidFill>
                  <a:prstClr val="black"/>
                </a:solidFill>
              </a:rPr>
              <a:t>text-align</a:t>
            </a:r>
            <a:r>
              <a:rPr lang="en-US" altLang="ko-KR" sz="1200" dirty="0">
                <a:solidFill>
                  <a:prstClr val="black"/>
                </a:solidFill>
              </a:rPr>
              <a:t>: center;     /* </a:t>
            </a:r>
            <a:r>
              <a:rPr lang="ko-KR" altLang="en-US" sz="1200" dirty="0">
                <a:solidFill>
                  <a:prstClr val="black"/>
                </a:solidFill>
              </a:rPr>
              <a:t>글자의 수평배치 *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endParaRPr lang="ko-KR" altLang="en-US" sz="1200" dirty="0">
              <a:solidFill>
                <a:prstClr val="black"/>
              </a:solidFill>
            </a:endParaRPr>
          </a:p>
          <a:p>
            <a:r>
              <a:rPr lang="ko-KR" altLang="en-US" sz="1200" dirty="0">
                <a:solidFill>
                  <a:prstClr val="black"/>
                </a:solidFill>
              </a:rPr>
              <a:t>                  </a:t>
            </a:r>
            <a:r>
              <a:rPr lang="en-US" altLang="ko-KR" sz="1200" dirty="0">
                <a:solidFill>
                  <a:prstClr val="black"/>
                </a:solidFill>
              </a:rPr>
              <a:t>vertical-align</a:t>
            </a:r>
            <a:r>
              <a:rPr lang="en-US" altLang="ko-KR" sz="1200" dirty="0">
                <a:solidFill>
                  <a:prstClr val="black"/>
                </a:solidFill>
              </a:rPr>
              <a:t>: middle; /* </a:t>
            </a:r>
            <a:r>
              <a:rPr lang="ko-KR" altLang="en-US" sz="1200" dirty="0">
                <a:solidFill>
                  <a:prstClr val="black"/>
                </a:solidFill>
              </a:rPr>
              <a:t>글자의 수직배치 *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endParaRPr lang="ko-KR" altLang="en-US" sz="1200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}</a:t>
            </a:r>
            <a:endParaRPr lang="ko-KR" altLang="en-US" sz="1200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.</a:t>
            </a:r>
            <a:r>
              <a:rPr lang="en-US" altLang="ko-KR" sz="1200" dirty="0">
                <a:solidFill>
                  <a:prstClr val="black"/>
                </a:solidFill>
              </a:rPr>
              <a:t>footer1 </a:t>
            </a:r>
            <a:r>
              <a:rPr lang="en-US" altLang="ko-KR" sz="1200" dirty="0">
                <a:solidFill>
                  <a:prstClr val="black"/>
                </a:solidFill>
              </a:rPr>
              <a:t>{</a:t>
            </a:r>
            <a:r>
              <a:rPr lang="ko-KR" altLang="en-US" sz="1200" dirty="0">
                <a:solidFill>
                  <a:prstClr val="black"/>
                </a:solidFill>
              </a:rPr>
              <a:t>	</a:t>
            </a:r>
            <a:r>
              <a:rPr lang="en-US" altLang="ko-KR" sz="1200" dirty="0">
                <a:solidFill>
                  <a:prstClr val="black"/>
                </a:solidFill>
              </a:rPr>
              <a:t>display: table;         /* </a:t>
            </a:r>
            <a:r>
              <a:rPr lang="ko-KR" altLang="en-US" sz="1200" dirty="0">
                <a:solidFill>
                  <a:prstClr val="black"/>
                </a:solidFill>
              </a:rPr>
              <a:t>표시 형태 *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endParaRPr lang="ko-KR" altLang="en-US" sz="1200" dirty="0">
              <a:solidFill>
                <a:prstClr val="black"/>
              </a:solidFill>
            </a:endParaRPr>
          </a:p>
          <a:p>
            <a:r>
              <a:rPr lang="ko-KR" altLang="en-US" sz="1200" dirty="0">
                <a:solidFill>
                  <a:prstClr val="black"/>
                </a:solidFill>
              </a:rPr>
              <a:t>	</a:t>
            </a:r>
            <a:r>
              <a:rPr lang="en-US" altLang="ko-KR" sz="1200" dirty="0">
                <a:solidFill>
                  <a:prstClr val="black"/>
                </a:solidFill>
              </a:rPr>
              <a:t>width: 100%;            /* </a:t>
            </a:r>
            <a:r>
              <a:rPr lang="ko-KR" altLang="en-US" sz="1200" dirty="0">
                <a:solidFill>
                  <a:prstClr val="black"/>
                </a:solidFill>
              </a:rPr>
              <a:t>너비 *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endParaRPr lang="ko-KR" altLang="en-US" sz="1200" dirty="0">
              <a:solidFill>
                <a:prstClr val="black"/>
              </a:solidFill>
            </a:endParaRPr>
          </a:p>
          <a:p>
            <a:r>
              <a:rPr lang="ko-KR" altLang="en-US" sz="1200" dirty="0">
                <a:solidFill>
                  <a:prstClr val="black"/>
                </a:solidFill>
              </a:rPr>
              <a:t>	</a:t>
            </a:r>
            <a:r>
              <a:rPr lang="en-US" altLang="ko-KR" sz="1200" dirty="0">
                <a:solidFill>
                  <a:prstClr val="black"/>
                </a:solidFill>
              </a:rPr>
              <a:t>height: 40px;           /* </a:t>
            </a:r>
            <a:r>
              <a:rPr lang="ko-KR" altLang="en-US" sz="1200" dirty="0">
                <a:solidFill>
                  <a:prstClr val="black"/>
                </a:solidFill>
              </a:rPr>
              <a:t>높이 *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endParaRPr lang="ko-KR" altLang="en-US" sz="1200" dirty="0">
              <a:solidFill>
                <a:prstClr val="black"/>
              </a:solidFill>
            </a:endParaRPr>
          </a:p>
          <a:p>
            <a:r>
              <a:rPr lang="ko-KR" altLang="en-US" sz="1200" dirty="0">
                <a:solidFill>
                  <a:prstClr val="black"/>
                </a:solidFill>
              </a:rPr>
              <a:t>                    </a:t>
            </a:r>
            <a:r>
              <a:rPr lang="en-US" altLang="ko-KR" sz="1200" dirty="0">
                <a:solidFill>
                  <a:prstClr val="black"/>
                </a:solidFill>
              </a:rPr>
              <a:t>background: black;  /* </a:t>
            </a:r>
            <a:r>
              <a:rPr lang="ko-KR" altLang="en-US" sz="1200" dirty="0">
                <a:solidFill>
                  <a:prstClr val="black"/>
                </a:solidFill>
              </a:rPr>
              <a:t>배경색 *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endParaRPr lang="ko-KR" altLang="en-US" sz="1200" dirty="0">
              <a:solidFill>
                <a:prstClr val="black"/>
              </a:solidFill>
            </a:endParaRPr>
          </a:p>
          <a:p>
            <a:r>
              <a:rPr lang="ko-KR" altLang="en-US" sz="1200" dirty="0">
                <a:solidFill>
                  <a:prstClr val="black"/>
                </a:solidFill>
              </a:rPr>
              <a:t>	</a:t>
            </a:r>
            <a:r>
              <a:rPr lang="en-US" altLang="ko-KR" sz="1200" dirty="0">
                <a:solidFill>
                  <a:prstClr val="black"/>
                </a:solidFill>
              </a:rPr>
              <a:t>color: white;        /* </a:t>
            </a:r>
            <a:r>
              <a:rPr lang="ko-KR" altLang="en-US" sz="1200" dirty="0" err="1">
                <a:solidFill>
                  <a:prstClr val="black"/>
                </a:solidFill>
              </a:rPr>
              <a:t>글자색</a:t>
            </a:r>
            <a:r>
              <a:rPr lang="ko-KR" altLang="en-US" sz="1200" dirty="0">
                <a:solidFill>
                  <a:prstClr val="black"/>
                </a:solidFill>
              </a:rPr>
              <a:t> *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endParaRPr lang="ko-KR" altLang="en-US" sz="1200" dirty="0">
              <a:solidFill>
                <a:prstClr val="black"/>
              </a:solidFill>
            </a:endParaRPr>
          </a:p>
          <a:p>
            <a:r>
              <a:rPr lang="ko-KR" altLang="en-US" sz="1200" dirty="0">
                <a:solidFill>
                  <a:prstClr val="black"/>
                </a:solidFill>
              </a:rPr>
              <a:t>	</a:t>
            </a:r>
            <a:r>
              <a:rPr lang="en-US" altLang="ko-KR" sz="1200" dirty="0">
                <a:solidFill>
                  <a:prstClr val="black"/>
                </a:solidFill>
              </a:rPr>
              <a:t>text-align: center;     /* </a:t>
            </a:r>
            <a:r>
              <a:rPr lang="ko-KR" altLang="en-US" sz="1200" dirty="0">
                <a:solidFill>
                  <a:prstClr val="black"/>
                </a:solidFill>
              </a:rPr>
              <a:t>글자의 배치 *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endParaRPr lang="ko-KR" altLang="en-US" sz="1200" dirty="0">
              <a:solidFill>
                <a:prstClr val="black"/>
              </a:solidFill>
            </a:endParaRPr>
          </a:p>
          <a:p>
            <a:r>
              <a:rPr lang="ko-KR" altLang="en-US" sz="1200" dirty="0">
                <a:solidFill>
                  <a:prstClr val="black"/>
                </a:solidFill>
              </a:rPr>
              <a:t>	</a:t>
            </a:r>
            <a:r>
              <a:rPr lang="en-US" altLang="ko-KR" sz="1200" dirty="0">
                <a:solidFill>
                  <a:prstClr val="black"/>
                </a:solidFill>
              </a:rPr>
              <a:t>vertical-align: middle; /* </a:t>
            </a:r>
            <a:r>
              <a:rPr lang="ko-KR" altLang="en-US" sz="1200" dirty="0">
                <a:solidFill>
                  <a:prstClr val="black"/>
                </a:solidFill>
              </a:rPr>
              <a:t>글자의 배치 *</a:t>
            </a:r>
            <a:r>
              <a:rPr lang="en-US" altLang="ko-KR" sz="1200" dirty="0">
                <a:solidFill>
                  <a:prstClr val="black"/>
                </a:solidFill>
              </a:rPr>
              <a:t>/</a:t>
            </a:r>
            <a:endParaRPr lang="ko-KR" altLang="en-US" sz="1200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} </a:t>
            </a:r>
            <a:endParaRPr lang="ko-KR" altLang="en-US" sz="1200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&lt;/style</a:t>
            </a:r>
            <a:r>
              <a:rPr lang="en-US" altLang="ko-KR" sz="1200" dirty="0">
                <a:solidFill>
                  <a:prstClr val="black"/>
                </a:solidFill>
              </a:rPr>
              <a:t>&gt;</a:t>
            </a:r>
            <a:endParaRPr lang="ko-KR" altLang="en-US" sz="1200" dirty="0">
              <a:solidFill>
                <a:prstClr val="black"/>
              </a:solidFill>
            </a:endParaRPr>
          </a:p>
          <a:p>
            <a:r>
              <a:rPr lang="en-US" altLang="ko-KR" sz="1200" dirty="0">
                <a:solidFill>
                  <a:prstClr val="black"/>
                </a:solidFill>
              </a:rPr>
              <a:t>&lt;/head&gt;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40016" y="2564904"/>
            <a:ext cx="4320480" cy="3888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8138" y="2132857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&lt;head&gt;</a:t>
            </a:r>
            <a:r>
              <a:rPr lang="ko-KR" altLang="en-US" sz="1400" dirty="0">
                <a:solidFill>
                  <a:srgbClr val="FF0000"/>
                </a:solidFill>
              </a:rPr>
              <a:t>에서 </a:t>
            </a:r>
            <a:r>
              <a:rPr lang="en-US" altLang="ko-KR" sz="1400" dirty="0">
                <a:solidFill>
                  <a:srgbClr val="FF0000"/>
                </a:solidFill>
              </a:rPr>
              <a:t>CSS</a:t>
            </a:r>
            <a:r>
              <a:rPr lang="ko-KR" altLang="en-US" sz="1400" dirty="0">
                <a:solidFill>
                  <a:srgbClr val="FF0000"/>
                </a:solidFill>
              </a:rPr>
              <a:t>정의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9336360" y="2334666"/>
            <a:ext cx="100038" cy="2302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312024" y="3284984"/>
            <a:ext cx="4176464" cy="14401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15936" y="4797152"/>
            <a:ext cx="4176464" cy="13681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7" name="직선 화살표 연결선 16"/>
          <p:cNvCxnSpPr>
            <a:stCxn id="16" idx="1"/>
          </p:cNvCxnSpPr>
          <p:nvPr/>
        </p:nvCxnSpPr>
        <p:spPr>
          <a:xfrm flipH="1">
            <a:off x="5099876" y="5481229"/>
            <a:ext cx="1216061" cy="31416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63753" y="4725144"/>
            <a:ext cx="213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&lt;header&gt;</a:t>
            </a:r>
            <a:r>
              <a:rPr lang="ko-KR" altLang="en-US" sz="1400" dirty="0">
                <a:solidFill>
                  <a:srgbClr val="FF0000"/>
                </a:solidFill>
              </a:rPr>
              <a:t>에서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 err="1">
                <a:solidFill>
                  <a:srgbClr val="FF0000"/>
                </a:solidFill>
              </a:rPr>
              <a:t>클래스선택자로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CSS</a:t>
            </a:r>
            <a:r>
              <a:rPr lang="ko-KR" altLang="en-US" sz="1400" dirty="0">
                <a:solidFill>
                  <a:srgbClr val="FF0000"/>
                </a:solidFill>
              </a:rPr>
              <a:t>정의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17903" y="5795392"/>
            <a:ext cx="3235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&lt;footer&gt;</a:t>
            </a:r>
            <a:r>
              <a:rPr lang="ko-KR" altLang="en-US" sz="1400" dirty="0">
                <a:solidFill>
                  <a:srgbClr val="FF0000"/>
                </a:solidFill>
              </a:rPr>
              <a:t>에서 클래스 </a:t>
            </a:r>
            <a:r>
              <a:rPr lang="ko-KR" altLang="en-US" sz="1400" dirty="0" err="1">
                <a:solidFill>
                  <a:srgbClr val="FF0000"/>
                </a:solidFill>
              </a:rPr>
              <a:t>선택자로</a:t>
            </a:r>
            <a:r>
              <a:rPr lang="en-US" altLang="ko-KR" sz="1400" dirty="0">
                <a:solidFill>
                  <a:srgbClr val="FF0000"/>
                </a:solidFill>
              </a:rPr>
              <a:t>CSS</a:t>
            </a:r>
            <a:r>
              <a:rPr lang="ko-KR" altLang="en-US" sz="1400" dirty="0">
                <a:solidFill>
                  <a:srgbClr val="FF0000"/>
                </a:solidFill>
              </a:rPr>
              <a:t>정의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159896" y="4054326"/>
            <a:ext cx="1152128" cy="81483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312024" y="2780928"/>
            <a:ext cx="4176464" cy="38909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635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07568" y="548680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&lt;</a:t>
            </a:r>
            <a:r>
              <a:rPr lang="en-US" altLang="ko-KR" sz="1600" dirty="0">
                <a:solidFill>
                  <a:prstClr val="black"/>
                </a:solidFill>
              </a:rPr>
              <a:t>body&gt;</a:t>
            </a:r>
            <a:endParaRPr lang="ko-KR" altLang="en-US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&lt;</a:t>
            </a:r>
            <a:r>
              <a:rPr lang="en-US" altLang="ko-KR" sz="1600" dirty="0">
                <a:solidFill>
                  <a:prstClr val="black"/>
                </a:solidFill>
              </a:rPr>
              <a:t>section&gt;</a:t>
            </a:r>
            <a:endParaRPr lang="ko-KR" altLang="en-US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&lt;!-- </a:t>
            </a:r>
            <a:r>
              <a:rPr lang="en-US" altLang="ko-KR" sz="1600" dirty="0">
                <a:solidFill>
                  <a:prstClr val="black"/>
                </a:solidFill>
              </a:rPr>
              <a:t>1. </a:t>
            </a:r>
            <a:r>
              <a:rPr lang="ko-KR" altLang="en-US" sz="1600" dirty="0">
                <a:solidFill>
                  <a:prstClr val="black"/>
                </a:solidFill>
              </a:rPr>
              <a:t>헤더 </a:t>
            </a:r>
            <a:r>
              <a:rPr lang="en-US" altLang="ko-KR" sz="1600" dirty="0">
                <a:solidFill>
                  <a:prstClr val="black"/>
                </a:solidFill>
              </a:rPr>
              <a:t>--&gt;</a:t>
            </a:r>
            <a:endParaRPr lang="ko-KR" altLang="en-US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&lt;</a:t>
            </a:r>
            <a:r>
              <a:rPr lang="en-US" altLang="ko-KR" sz="1600" dirty="0">
                <a:solidFill>
                  <a:prstClr val="black"/>
                </a:solidFill>
              </a:rPr>
              <a:t>header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class="header1"&gt;</a:t>
            </a:r>
            <a:endParaRPr lang="ko-KR" altLang="en-US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&lt;</a:t>
            </a:r>
            <a:r>
              <a:rPr lang="en-US" altLang="ko-KR" sz="1600" dirty="0">
                <a:solidFill>
                  <a:prstClr val="black"/>
                </a:solidFill>
              </a:rPr>
              <a:t>h1&gt;</a:t>
            </a:r>
            <a:r>
              <a:rPr lang="ko-KR" altLang="en-US" sz="1600" dirty="0">
                <a:solidFill>
                  <a:prstClr val="black"/>
                </a:solidFill>
              </a:rPr>
              <a:t>웹 화면구성 기초</a:t>
            </a:r>
            <a:r>
              <a:rPr lang="en-US" altLang="ko-KR" sz="1600" dirty="0">
                <a:solidFill>
                  <a:prstClr val="black"/>
                </a:solidFill>
              </a:rPr>
              <a:t>&lt;/h1&gt;</a:t>
            </a:r>
            <a:endParaRPr lang="ko-KR" altLang="en-US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&lt;/</a:t>
            </a:r>
            <a:r>
              <a:rPr lang="en-US" altLang="ko-KR" sz="1600" dirty="0">
                <a:solidFill>
                  <a:prstClr val="black"/>
                </a:solidFill>
              </a:rPr>
              <a:t>header&gt;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</a:p>
          <a:p>
            <a:endParaRPr lang="ko-KR" altLang="en-US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&lt;!-- </a:t>
            </a:r>
            <a:r>
              <a:rPr lang="en-US" altLang="ko-KR" sz="1600" dirty="0">
                <a:solidFill>
                  <a:prstClr val="black"/>
                </a:solidFill>
              </a:rPr>
              <a:t>2. </a:t>
            </a:r>
            <a:r>
              <a:rPr lang="ko-KR" altLang="en-US" sz="1600" dirty="0">
                <a:solidFill>
                  <a:prstClr val="black"/>
                </a:solidFill>
              </a:rPr>
              <a:t>본문 </a:t>
            </a:r>
            <a:r>
              <a:rPr lang="en-US" altLang="ko-KR" sz="1600" dirty="0">
                <a:solidFill>
                  <a:prstClr val="black"/>
                </a:solidFill>
              </a:rPr>
              <a:t>--&gt;</a:t>
            </a:r>
            <a:endParaRPr lang="ko-KR" altLang="en-US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&lt;</a:t>
            </a:r>
            <a:r>
              <a:rPr lang="en-US" altLang="ko-KR" sz="1600" dirty="0">
                <a:solidFill>
                  <a:prstClr val="black"/>
                </a:solidFill>
              </a:rPr>
              <a:t>section&gt;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</a:p>
          <a:p>
            <a:r>
              <a:rPr lang="ko-KR" altLang="en-US" sz="1600" dirty="0">
                <a:solidFill>
                  <a:prstClr val="black"/>
                </a:solidFill>
              </a:rPr>
              <a:t>    </a:t>
            </a:r>
            <a:r>
              <a:rPr lang="en-US" altLang="ko-KR" sz="1600" dirty="0">
                <a:solidFill>
                  <a:prstClr val="black"/>
                </a:solidFill>
              </a:rPr>
              <a:t>&lt;</a:t>
            </a:r>
            <a:r>
              <a:rPr lang="en-US" altLang="ko-KR" sz="1600" dirty="0" err="1">
                <a:solidFill>
                  <a:prstClr val="black"/>
                </a:solidFill>
              </a:rPr>
              <a:t>br</a:t>
            </a:r>
            <a:r>
              <a:rPr lang="en-US" altLang="ko-KR" sz="1600" dirty="0">
                <a:solidFill>
                  <a:prstClr val="black"/>
                </a:solidFill>
              </a:rPr>
              <a:t>&gt;&lt;</a:t>
            </a:r>
            <a:r>
              <a:rPr lang="en-US" altLang="ko-KR" sz="1600" dirty="0" err="1">
                <a:solidFill>
                  <a:prstClr val="black"/>
                </a:solidFill>
              </a:rPr>
              <a:t>br</a:t>
            </a:r>
            <a:r>
              <a:rPr lang="en-US" altLang="ko-KR" sz="1600" dirty="0">
                <a:solidFill>
                  <a:prstClr val="black"/>
                </a:solidFill>
              </a:rPr>
              <a:t>&gt;</a:t>
            </a:r>
            <a:endParaRPr lang="ko-KR" altLang="en-US" sz="1600" dirty="0">
              <a:solidFill>
                <a:prstClr val="black"/>
              </a:solidFill>
            </a:endParaRPr>
          </a:p>
          <a:p>
            <a:r>
              <a:rPr lang="ko-KR" altLang="en-US" sz="1600" dirty="0">
                <a:solidFill>
                  <a:prstClr val="black"/>
                </a:solidFill>
              </a:rPr>
              <a:t>안녕하세요</a:t>
            </a:r>
            <a:r>
              <a:rPr lang="en-US" altLang="ko-KR" sz="1600" dirty="0">
                <a:solidFill>
                  <a:prstClr val="black"/>
                </a:solidFill>
              </a:rPr>
              <a:t>...</a:t>
            </a:r>
            <a:endParaRPr lang="ko-KR" altLang="en-US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&lt;</a:t>
            </a:r>
            <a:r>
              <a:rPr lang="en-US" altLang="ko-KR" sz="1600" dirty="0" err="1">
                <a:solidFill>
                  <a:prstClr val="black"/>
                </a:solidFill>
              </a:rPr>
              <a:t>br</a:t>
            </a:r>
            <a:r>
              <a:rPr lang="en-US" altLang="ko-KR" sz="1600" dirty="0">
                <a:solidFill>
                  <a:prstClr val="black"/>
                </a:solidFill>
              </a:rPr>
              <a:t>&gt;&lt;</a:t>
            </a:r>
            <a:r>
              <a:rPr lang="en-US" altLang="ko-KR" sz="1600" dirty="0" err="1">
                <a:solidFill>
                  <a:prstClr val="black"/>
                </a:solidFill>
              </a:rPr>
              <a:t>br</a:t>
            </a:r>
            <a:r>
              <a:rPr lang="en-US" altLang="ko-KR" sz="1600" dirty="0">
                <a:solidFill>
                  <a:prstClr val="black"/>
                </a:solidFill>
              </a:rPr>
              <a:t>&gt;&lt;</a:t>
            </a:r>
            <a:r>
              <a:rPr lang="en-US" altLang="ko-KR" sz="1600" dirty="0" err="1">
                <a:solidFill>
                  <a:prstClr val="black"/>
                </a:solidFill>
              </a:rPr>
              <a:t>br</a:t>
            </a:r>
            <a:r>
              <a:rPr lang="en-US" altLang="ko-KR" sz="1600" dirty="0">
                <a:solidFill>
                  <a:prstClr val="black"/>
                </a:solidFill>
              </a:rPr>
              <a:t>&gt;</a:t>
            </a:r>
            <a:endParaRPr lang="ko-KR" altLang="en-US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&lt;/</a:t>
            </a:r>
            <a:r>
              <a:rPr lang="en-US" altLang="ko-KR" sz="1600" dirty="0">
                <a:solidFill>
                  <a:prstClr val="black"/>
                </a:solidFill>
              </a:rPr>
              <a:t>section&gt;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</a:p>
          <a:p>
            <a:endParaRPr lang="ko-KR" altLang="en-US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&lt;!-- </a:t>
            </a:r>
            <a:r>
              <a:rPr lang="en-US" altLang="ko-KR" sz="1600" dirty="0">
                <a:solidFill>
                  <a:prstClr val="black"/>
                </a:solidFill>
              </a:rPr>
              <a:t>3. </a:t>
            </a:r>
            <a:r>
              <a:rPr lang="ko-KR" altLang="en-US" sz="1600" dirty="0" err="1">
                <a:solidFill>
                  <a:prstClr val="black"/>
                </a:solidFill>
              </a:rPr>
              <a:t>푸터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--&gt;</a:t>
            </a:r>
            <a:endParaRPr lang="ko-KR" altLang="en-US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&lt;</a:t>
            </a:r>
            <a:r>
              <a:rPr lang="en-US" altLang="ko-KR" sz="1600" dirty="0">
                <a:solidFill>
                  <a:prstClr val="black"/>
                </a:solidFill>
              </a:rPr>
              <a:t>footer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class="footer1"&gt;</a:t>
            </a:r>
            <a:endParaRPr lang="ko-KR" altLang="en-US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&lt;</a:t>
            </a:r>
            <a:r>
              <a:rPr lang="en-US" altLang="ko-KR" sz="1600" dirty="0">
                <a:solidFill>
                  <a:prstClr val="black"/>
                </a:solidFill>
              </a:rPr>
              <a:t>h3&gt;(</a:t>
            </a:r>
            <a:r>
              <a:rPr lang="ko-KR" altLang="en-US" sz="1600" dirty="0">
                <a:solidFill>
                  <a:prstClr val="black"/>
                </a:solidFill>
              </a:rPr>
              <a:t>주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  <a:r>
              <a:rPr lang="ko-KR" altLang="en-US" sz="1600" dirty="0">
                <a:solidFill>
                  <a:prstClr val="black"/>
                </a:solidFill>
              </a:rPr>
              <a:t>인덕대학교 </a:t>
            </a:r>
            <a:r>
              <a:rPr lang="en-US" altLang="ko-KR" sz="1600" dirty="0">
                <a:solidFill>
                  <a:prstClr val="black"/>
                </a:solidFill>
              </a:rPr>
              <a:t>1234&lt;/h3&gt;</a:t>
            </a:r>
            <a:endParaRPr lang="ko-KR" altLang="en-US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&lt;/</a:t>
            </a:r>
            <a:r>
              <a:rPr lang="en-US" altLang="ko-KR" sz="1600" dirty="0">
                <a:solidFill>
                  <a:prstClr val="black"/>
                </a:solidFill>
              </a:rPr>
              <a:t>footer&gt;</a:t>
            </a:r>
            <a:endParaRPr lang="ko-KR" altLang="en-US" sz="1600" dirty="0">
              <a:solidFill>
                <a:prstClr val="black"/>
              </a:solidFill>
            </a:endParaRPr>
          </a:p>
          <a:p>
            <a:r>
              <a:rPr lang="en-US" altLang="ko-KR" sz="1600" dirty="0">
                <a:solidFill>
                  <a:prstClr val="black"/>
                </a:solidFill>
              </a:rPr>
              <a:t>&lt;/</a:t>
            </a:r>
            <a:r>
              <a:rPr lang="en-US" altLang="ko-KR" sz="1600" dirty="0">
                <a:solidFill>
                  <a:prstClr val="black"/>
                </a:solidFill>
              </a:rPr>
              <a:t>section&gt;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&lt;/</a:t>
            </a:r>
            <a:r>
              <a:rPr lang="en-US" altLang="ko-KR" sz="1600" dirty="0">
                <a:solidFill>
                  <a:prstClr val="black"/>
                </a:solidFill>
              </a:rPr>
              <a:t>body</a:t>
            </a:r>
            <a:r>
              <a:rPr lang="en-US" altLang="ko-KR" sz="1600" dirty="0">
                <a:solidFill>
                  <a:prstClr val="black"/>
                </a:solidFill>
              </a:rPr>
              <a:t>&gt;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07568" y="1340768"/>
            <a:ext cx="288032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34262" y="4221088"/>
            <a:ext cx="306965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7568" y="620688"/>
            <a:ext cx="29523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왼쪽 화살표 설명선 5"/>
          <p:cNvSpPr/>
          <p:nvPr/>
        </p:nvSpPr>
        <p:spPr>
          <a:xfrm>
            <a:off x="5303912" y="1556793"/>
            <a:ext cx="4896544" cy="657362"/>
          </a:xfrm>
          <a:prstGeom prst="left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98603" y="620689"/>
            <a:ext cx="239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Body</a:t>
            </a:r>
            <a:r>
              <a:rPr lang="ko-KR" altLang="en-US" sz="1400" dirty="0">
                <a:solidFill>
                  <a:prstClr val="black"/>
                </a:solidFill>
              </a:rPr>
              <a:t>태그에 배경색 </a:t>
            </a:r>
            <a:r>
              <a:rPr lang="en-US" altLang="ko-KR" sz="1400" dirty="0">
                <a:solidFill>
                  <a:prstClr val="black"/>
                </a:solidFill>
              </a:rPr>
              <a:t>CSS</a:t>
            </a:r>
            <a:r>
              <a:rPr lang="ko-KR" altLang="en-US" sz="1400" dirty="0">
                <a:solidFill>
                  <a:prstClr val="black"/>
                </a:solidFill>
              </a:rPr>
              <a:t>적용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8" name="왼쪽 화살표 설명선 7"/>
          <p:cNvSpPr/>
          <p:nvPr/>
        </p:nvSpPr>
        <p:spPr>
          <a:xfrm>
            <a:off x="5303913" y="558552"/>
            <a:ext cx="4104793" cy="432048"/>
          </a:xfrm>
          <a:prstGeom prst="left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6207" y="1690935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&lt;header&gt;</a:t>
            </a:r>
            <a:r>
              <a:rPr lang="ko-KR" altLang="en-US" sz="1400" dirty="0">
                <a:solidFill>
                  <a:prstClr val="black"/>
                </a:solidFill>
              </a:rPr>
              <a:t>태그에 </a:t>
            </a:r>
            <a:r>
              <a:rPr lang="en-US" altLang="ko-KR" sz="1400" dirty="0">
                <a:solidFill>
                  <a:prstClr val="black"/>
                </a:solidFill>
              </a:rPr>
              <a:t>header1</a:t>
            </a:r>
            <a:r>
              <a:rPr lang="ko-KR" altLang="en-US" sz="1400" dirty="0">
                <a:solidFill>
                  <a:prstClr val="black"/>
                </a:solidFill>
              </a:rPr>
              <a:t>클래스로</a:t>
            </a:r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ko-KR" altLang="en-US" sz="1400" dirty="0">
                <a:solidFill>
                  <a:prstClr val="black"/>
                </a:solidFill>
              </a:rPr>
              <a:t> 배경색 </a:t>
            </a:r>
            <a:r>
              <a:rPr lang="en-US" altLang="ko-KR" sz="1400" dirty="0">
                <a:solidFill>
                  <a:prstClr val="black"/>
                </a:solidFill>
              </a:rPr>
              <a:t>CSS</a:t>
            </a:r>
            <a:r>
              <a:rPr lang="ko-KR" altLang="en-US" sz="1400" dirty="0">
                <a:solidFill>
                  <a:prstClr val="black"/>
                </a:solidFill>
              </a:rPr>
              <a:t>적용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13" name="왼쪽 화살표 설명선 12"/>
          <p:cNvSpPr/>
          <p:nvPr/>
        </p:nvSpPr>
        <p:spPr>
          <a:xfrm>
            <a:off x="5456312" y="4288451"/>
            <a:ext cx="4896544" cy="657362"/>
          </a:xfrm>
          <a:prstGeom prst="leftArrow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8607" y="4422593"/>
            <a:ext cx="2773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&lt;footer&gt;</a:t>
            </a:r>
            <a:r>
              <a:rPr lang="ko-KR" altLang="en-US" sz="1400" dirty="0">
                <a:solidFill>
                  <a:prstClr val="black"/>
                </a:solidFill>
              </a:rPr>
              <a:t>태그에 </a:t>
            </a:r>
            <a:r>
              <a:rPr lang="en-US" altLang="ko-KR" sz="1400" dirty="0">
                <a:solidFill>
                  <a:prstClr val="black"/>
                </a:solidFill>
              </a:rPr>
              <a:t>footer1</a:t>
            </a:r>
            <a:r>
              <a:rPr lang="ko-KR" altLang="en-US" sz="1400" dirty="0">
                <a:solidFill>
                  <a:prstClr val="black"/>
                </a:solidFill>
              </a:rPr>
              <a:t>클래스로</a:t>
            </a:r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ko-KR" altLang="en-US" sz="1400" dirty="0">
                <a:solidFill>
                  <a:prstClr val="black"/>
                </a:solidFill>
              </a:rPr>
              <a:t> 배경색 </a:t>
            </a:r>
            <a:r>
              <a:rPr lang="en-US" altLang="ko-KR" sz="1400" dirty="0">
                <a:solidFill>
                  <a:prstClr val="black"/>
                </a:solidFill>
              </a:rPr>
              <a:t>CSS</a:t>
            </a:r>
            <a:r>
              <a:rPr lang="ko-KR" altLang="en-US" sz="1400" dirty="0">
                <a:solidFill>
                  <a:prstClr val="black"/>
                </a:solidFill>
              </a:rPr>
              <a:t>적용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83470" y="38179"/>
            <a:ext cx="7032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prstClr val="black"/>
                </a:solidFill>
              </a:rPr>
              <a:t>외부스타일시트 선언</a:t>
            </a:r>
            <a:r>
              <a:rPr lang="en-US" altLang="ko-KR" dirty="0">
                <a:solidFill>
                  <a:prstClr val="black"/>
                </a:solidFill>
              </a:rPr>
              <a:t> (External style sheet)</a:t>
            </a:r>
            <a:r>
              <a:rPr lang="ko-KR" altLang="en-US" dirty="0">
                <a:solidFill>
                  <a:prstClr val="black"/>
                </a:solidFill>
              </a:rPr>
              <a:t>선언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75520" y="410341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- Internal </a:t>
            </a:r>
            <a:r>
              <a:rPr lang="en-US" altLang="ko-KR" dirty="0">
                <a:solidFill>
                  <a:prstClr val="black"/>
                </a:solidFill>
              </a:rPr>
              <a:t>style sheet</a:t>
            </a:r>
            <a:r>
              <a:rPr lang="ko-KR" altLang="en-US" dirty="0">
                <a:solidFill>
                  <a:prstClr val="black"/>
                </a:solidFill>
              </a:rPr>
              <a:t>에서 정의된 </a:t>
            </a:r>
            <a:r>
              <a:rPr lang="en-US" altLang="ko-KR" dirty="0">
                <a:solidFill>
                  <a:prstClr val="black"/>
                </a:solidFill>
              </a:rPr>
              <a:t>CSS style</a:t>
            </a:r>
            <a:r>
              <a:rPr lang="ko-KR" altLang="en-US" dirty="0">
                <a:solidFill>
                  <a:prstClr val="black"/>
                </a:solidFill>
              </a:rPr>
              <a:t>을 하나의 파일로 분리하고 여러 </a:t>
            </a:r>
            <a:r>
              <a:rPr lang="en-US" altLang="ko-KR" dirty="0">
                <a:solidFill>
                  <a:prstClr val="black"/>
                </a:solidFill>
              </a:rPr>
              <a:t>HTML </a:t>
            </a:r>
            <a:r>
              <a:rPr lang="ko-KR" altLang="en-US" dirty="0">
                <a:solidFill>
                  <a:prstClr val="black"/>
                </a:solidFill>
              </a:rPr>
              <a:t>문서에서 불러 사용하는 </a:t>
            </a:r>
            <a:r>
              <a:rPr lang="ko-KR" altLang="en-US" dirty="0">
                <a:solidFill>
                  <a:prstClr val="black"/>
                </a:solidFill>
              </a:rPr>
              <a:t>방법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- </a:t>
            </a:r>
            <a:r>
              <a:rPr lang="ko-KR" altLang="en-US" dirty="0">
                <a:solidFill>
                  <a:prstClr val="black"/>
                </a:solidFill>
              </a:rPr>
              <a:t>사용자에게 </a:t>
            </a:r>
            <a:r>
              <a:rPr lang="ko-KR" altLang="en-US" dirty="0">
                <a:solidFill>
                  <a:prstClr val="black"/>
                </a:solidFill>
              </a:rPr>
              <a:t>일관성 있는 화면을 제공할 수 있으며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개발이 편리해 지고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유지보수가 용이하며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관리 비용을 절감할 수 </a:t>
            </a:r>
            <a:r>
              <a:rPr lang="ko-KR" altLang="en-US" dirty="0">
                <a:solidFill>
                  <a:prstClr val="black"/>
                </a:solidFill>
              </a:rPr>
              <a:t>있음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9" t="18080" r="25236" b="56640"/>
          <a:stretch/>
        </p:blipFill>
        <p:spPr bwMode="auto">
          <a:xfrm>
            <a:off x="1902454" y="1700808"/>
            <a:ext cx="858603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207568" y="41490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&lt;link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rel</a:t>
            </a:r>
            <a:r>
              <a:rPr lang="en-US" altLang="ko-KR" dirty="0">
                <a:solidFill>
                  <a:prstClr val="black"/>
                </a:solidFill>
              </a:rPr>
              <a:t>="stylesheet"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href</a:t>
            </a:r>
            <a:r>
              <a:rPr lang="en-US" altLang="ko-KR" dirty="0">
                <a:solidFill>
                  <a:prstClr val="black"/>
                </a:solidFill>
              </a:rPr>
              <a:t>="style1.css</a:t>
            </a:r>
            <a:r>
              <a:rPr lang="en-US" altLang="ko-KR" dirty="0">
                <a:solidFill>
                  <a:prstClr val="black"/>
                </a:solidFill>
              </a:rPr>
              <a:t>"</a:t>
            </a:r>
            <a:r>
              <a:rPr lang="ko-KR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/&gt;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03993" y="3861048"/>
            <a:ext cx="3276872" cy="2294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style1.css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stCxn id="7" idx="1"/>
          </p:cNvCxnSpPr>
          <p:nvPr/>
        </p:nvCxnSpPr>
        <p:spPr>
          <a:xfrm flipH="1" flipV="1">
            <a:off x="5519937" y="4518412"/>
            <a:ext cx="1684057" cy="4901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1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3512" y="692696"/>
            <a:ext cx="3960440" cy="44935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/* body */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body {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   background: </a:t>
            </a:r>
            <a:r>
              <a:rPr lang="en-US" altLang="ko-KR" sz="1100" dirty="0" err="1">
                <a:solidFill>
                  <a:prstClr val="black"/>
                </a:solidFill>
              </a:rPr>
              <a:t>lightgrey</a:t>
            </a:r>
            <a:r>
              <a:rPr lang="en-US" altLang="ko-KR" sz="1100" dirty="0">
                <a:solidFill>
                  <a:prstClr val="black"/>
                </a:solidFill>
              </a:rPr>
              <a:t>;  /* </a:t>
            </a:r>
            <a:r>
              <a:rPr lang="ko-KR" altLang="en-US" sz="1100" dirty="0">
                <a:solidFill>
                  <a:prstClr val="black"/>
                </a:solidFill>
              </a:rPr>
              <a:t>배경색 *</a:t>
            </a:r>
            <a:r>
              <a:rPr lang="en-US" altLang="ko-KR" sz="1100" dirty="0">
                <a:solidFill>
                  <a:prstClr val="black"/>
                </a:solidFill>
              </a:rPr>
              <a:t>/	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}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/* header */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.header1 {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	display: table;         /* </a:t>
            </a:r>
            <a:r>
              <a:rPr lang="ko-KR" altLang="en-US" sz="1100" dirty="0">
                <a:solidFill>
                  <a:prstClr val="black"/>
                </a:solidFill>
              </a:rPr>
              <a:t>표시 형태 *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	width: 100%;            /* </a:t>
            </a:r>
            <a:r>
              <a:rPr lang="ko-KR" altLang="en-US" sz="1100" dirty="0">
                <a:solidFill>
                  <a:prstClr val="black"/>
                </a:solidFill>
              </a:rPr>
              <a:t>너비 *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	height: 50px;           /* </a:t>
            </a:r>
            <a:r>
              <a:rPr lang="ko-KR" altLang="en-US" sz="1100" dirty="0">
                <a:solidFill>
                  <a:prstClr val="black"/>
                </a:solidFill>
              </a:rPr>
              <a:t>높이 *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   background: #0080ff;      /* </a:t>
            </a:r>
            <a:r>
              <a:rPr lang="ko-KR" altLang="en-US" sz="1100" dirty="0">
                <a:solidFill>
                  <a:prstClr val="black"/>
                </a:solidFill>
              </a:rPr>
              <a:t>배경색 *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	color: white;           /* </a:t>
            </a:r>
            <a:r>
              <a:rPr lang="ko-KR" altLang="en-US" sz="1100" dirty="0" err="1">
                <a:solidFill>
                  <a:prstClr val="black"/>
                </a:solidFill>
              </a:rPr>
              <a:t>글자색</a:t>
            </a:r>
            <a:r>
              <a:rPr lang="ko-KR" altLang="en-US" sz="1100" dirty="0">
                <a:solidFill>
                  <a:prstClr val="black"/>
                </a:solidFill>
              </a:rPr>
              <a:t> *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	text-align: center;     /* </a:t>
            </a:r>
            <a:r>
              <a:rPr lang="ko-KR" altLang="en-US" sz="1100" dirty="0">
                <a:solidFill>
                  <a:prstClr val="black"/>
                </a:solidFill>
              </a:rPr>
              <a:t>글자의 수평배치 *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	vertical-align: middle; /* </a:t>
            </a:r>
            <a:r>
              <a:rPr lang="ko-KR" altLang="en-US" sz="1100" dirty="0">
                <a:solidFill>
                  <a:prstClr val="black"/>
                </a:solidFill>
              </a:rPr>
              <a:t>글자의 수직배치 *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}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/* footer */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.footer1 {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	display: table;         /* </a:t>
            </a:r>
            <a:r>
              <a:rPr lang="ko-KR" altLang="en-US" sz="1100" dirty="0">
                <a:solidFill>
                  <a:prstClr val="black"/>
                </a:solidFill>
              </a:rPr>
              <a:t>표시 형태 *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	width: 100%;            /* </a:t>
            </a:r>
            <a:r>
              <a:rPr lang="ko-KR" altLang="en-US" sz="1100" dirty="0">
                <a:solidFill>
                  <a:prstClr val="black"/>
                </a:solidFill>
              </a:rPr>
              <a:t>너비 *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	height: 40px;           /* </a:t>
            </a:r>
            <a:r>
              <a:rPr lang="ko-KR" altLang="en-US" sz="1100" dirty="0">
                <a:solidFill>
                  <a:prstClr val="black"/>
                </a:solidFill>
              </a:rPr>
              <a:t>높이 *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    background: black;  /* </a:t>
            </a:r>
            <a:r>
              <a:rPr lang="ko-KR" altLang="en-US" sz="1100" dirty="0">
                <a:solidFill>
                  <a:prstClr val="black"/>
                </a:solidFill>
              </a:rPr>
              <a:t>배경색 *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	color: white;        /* </a:t>
            </a:r>
            <a:r>
              <a:rPr lang="ko-KR" altLang="en-US" sz="1100" dirty="0" err="1">
                <a:solidFill>
                  <a:prstClr val="black"/>
                </a:solidFill>
              </a:rPr>
              <a:t>글자색</a:t>
            </a:r>
            <a:r>
              <a:rPr lang="ko-KR" altLang="en-US" sz="1100" dirty="0">
                <a:solidFill>
                  <a:prstClr val="black"/>
                </a:solidFill>
              </a:rPr>
              <a:t> *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	text-align: center;     /* </a:t>
            </a:r>
            <a:r>
              <a:rPr lang="ko-KR" altLang="en-US" sz="1100" dirty="0">
                <a:solidFill>
                  <a:prstClr val="black"/>
                </a:solidFill>
              </a:rPr>
              <a:t>글자의 배치 *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	vertical-align: middle; /* </a:t>
            </a:r>
            <a:r>
              <a:rPr lang="ko-KR" altLang="en-US" sz="1100" dirty="0">
                <a:solidFill>
                  <a:prstClr val="black"/>
                </a:solidFill>
              </a:rPr>
              <a:t>글자의 배치 *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</a:p>
          <a:p>
            <a:r>
              <a:rPr lang="en-US" altLang="ko-KR" sz="1100" dirty="0">
                <a:solidFill>
                  <a:prstClr val="black"/>
                </a:solidFill>
              </a:rPr>
              <a:t>} 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75520" y="116632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prstClr val="black"/>
                </a:solidFill>
              </a:rPr>
              <a:t>style1.css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97923" y="116632"/>
            <a:ext cx="5704937" cy="59093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&lt;!DOCTYPE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HTML&gt;</a:t>
            </a:r>
            <a:endParaRPr lang="ko-KR" altLang="en-US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&lt;html&gt;</a:t>
            </a:r>
            <a:endParaRPr lang="ko-KR" altLang="en-US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&lt;head&gt;</a:t>
            </a:r>
            <a:endParaRPr lang="ko-KR" altLang="en-US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&lt;title&gt;JSP World&lt;/title&gt;</a:t>
            </a:r>
            <a:endParaRPr lang="ko-KR" altLang="en-US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&lt;link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</a:rPr>
              <a:t>rel</a:t>
            </a:r>
            <a:r>
              <a:rPr lang="en-US" altLang="ko-KR" sz="1400" dirty="0">
                <a:solidFill>
                  <a:prstClr val="black"/>
                </a:solidFill>
              </a:rPr>
              <a:t>="stylesheet"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</a:rPr>
              <a:t>href</a:t>
            </a:r>
            <a:r>
              <a:rPr lang="en-US" altLang="ko-KR" sz="1400" dirty="0">
                <a:solidFill>
                  <a:prstClr val="black"/>
                </a:solidFill>
              </a:rPr>
              <a:t>="style1.css</a:t>
            </a:r>
            <a:r>
              <a:rPr lang="en-US" altLang="ko-KR" sz="1400" dirty="0">
                <a:solidFill>
                  <a:prstClr val="black"/>
                </a:solidFill>
              </a:rPr>
              <a:t>"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/&gt;</a:t>
            </a:r>
            <a:endParaRPr lang="ko-KR" altLang="en-US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&lt;/head&gt;</a:t>
            </a:r>
            <a:endParaRPr lang="ko-KR" altLang="en-US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&lt;body</a:t>
            </a:r>
            <a:r>
              <a:rPr lang="en-US" altLang="ko-KR" sz="1400" dirty="0" smtClean="0">
                <a:solidFill>
                  <a:prstClr val="black"/>
                </a:solidFill>
              </a:rPr>
              <a:t>&gt;</a:t>
            </a:r>
            <a:endParaRPr lang="ko-KR" altLang="en-US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&lt;section</a:t>
            </a:r>
            <a:r>
              <a:rPr lang="en-US" altLang="ko-KR" sz="1400" dirty="0" smtClean="0">
                <a:solidFill>
                  <a:prstClr val="black"/>
                </a:solidFill>
              </a:rPr>
              <a:t>&gt;</a:t>
            </a:r>
            <a:endParaRPr lang="ko-KR" altLang="en-US" sz="1400" dirty="0">
              <a:solidFill>
                <a:prstClr val="black"/>
              </a:solidFill>
            </a:endParaRPr>
          </a:p>
          <a:p>
            <a:r>
              <a:rPr lang="ko-KR" altLang="en-US" sz="1400" dirty="0">
                <a:solidFill>
                  <a:prstClr val="black"/>
                </a:solidFill>
              </a:rPr>
              <a:t>	</a:t>
            </a:r>
            <a:r>
              <a:rPr lang="en-US" altLang="ko-KR" sz="1400" dirty="0">
                <a:solidFill>
                  <a:prstClr val="black"/>
                </a:solidFill>
              </a:rPr>
              <a:t>&lt;!-- 1. </a:t>
            </a:r>
            <a:r>
              <a:rPr lang="ko-KR" altLang="en-US" sz="1400" dirty="0">
                <a:solidFill>
                  <a:prstClr val="black"/>
                </a:solidFill>
              </a:rPr>
              <a:t>헤더 </a:t>
            </a:r>
            <a:r>
              <a:rPr lang="en-US" altLang="ko-KR" sz="1400" dirty="0">
                <a:solidFill>
                  <a:prstClr val="black"/>
                </a:solidFill>
              </a:rPr>
              <a:t>--&gt;</a:t>
            </a:r>
            <a:endParaRPr lang="ko-KR" altLang="en-US" sz="1400" dirty="0">
              <a:solidFill>
                <a:prstClr val="black"/>
              </a:solidFill>
            </a:endParaRPr>
          </a:p>
          <a:p>
            <a:r>
              <a:rPr lang="ko-KR" altLang="en-US" sz="1400" dirty="0">
                <a:solidFill>
                  <a:prstClr val="black"/>
                </a:solidFill>
              </a:rPr>
              <a:t>	</a:t>
            </a:r>
            <a:r>
              <a:rPr lang="en-US" altLang="ko-KR" sz="1400" dirty="0">
                <a:solidFill>
                  <a:prstClr val="black"/>
                </a:solidFill>
              </a:rPr>
              <a:t>&lt;header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class="header1"&gt;</a:t>
            </a:r>
            <a:endParaRPr lang="ko-KR" altLang="en-US" sz="1400" dirty="0">
              <a:solidFill>
                <a:prstClr val="black"/>
              </a:solidFill>
            </a:endParaRPr>
          </a:p>
          <a:p>
            <a:r>
              <a:rPr lang="ko-KR" altLang="en-US" sz="1400" dirty="0">
                <a:solidFill>
                  <a:prstClr val="black"/>
                </a:solidFill>
              </a:rPr>
              <a:t>		</a:t>
            </a:r>
            <a:r>
              <a:rPr lang="en-US" altLang="ko-KR" sz="1400" dirty="0">
                <a:solidFill>
                  <a:prstClr val="black"/>
                </a:solidFill>
              </a:rPr>
              <a:t>&lt;h1&gt;</a:t>
            </a:r>
            <a:r>
              <a:rPr lang="ko-KR" altLang="en-US" sz="1400" dirty="0">
                <a:solidFill>
                  <a:prstClr val="black"/>
                </a:solidFill>
              </a:rPr>
              <a:t>웹 화면구성 기초</a:t>
            </a:r>
            <a:r>
              <a:rPr lang="en-US" altLang="ko-KR" sz="1400" dirty="0">
                <a:solidFill>
                  <a:prstClr val="black"/>
                </a:solidFill>
              </a:rPr>
              <a:t>&lt;/h1&gt;</a:t>
            </a:r>
            <a:endParaRPr lang="ko-KR" altLang="en-US" sz="1400" dirty="0">
              <a:solidFill>
                <a:prstClr val="black"/>
              </a:solidFill>
            </a:endParaRPr>
          </a:p>
          <a:p>
            <a:r>
              <a:rPr lang="ko-KR" altLang="en-US" sz="1400" dirty="0">
                <a:solidFill>
                  <a:prstClr val="black"/>
                </a:solidFill>
              </a:rPr>
              <a:t>	</a:t>
            </a:r>
            <a:r>
              <a:rPr lang="en-US" altLang="ko-KR" sz="1400" dirty="0">
                <a:solidFill>
                  <a:prstClr val="black"/>
                </a:solidFill>
              </a:rPr>
              <a:t>&lt;/header&gt;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	</a:t>
            </a:r>
            <a:r>
              <a:rPr lang="en-US" altLang="ko-KR" sz="1400" dirty="0">
                <a:solidFill>
                  <a:prstClr val="black"/>
                </a:solidFill>
              </a:rPr>
              <a:t>&lt;!-- 2. </a:t>
            </a:r>
            <a:r>
              <a:rPr lang="ko-KR" altLang="en-US" sz="1400" dirty="0">
                <a:solidFill>
                  <a:prstClr val="black"/>
                </a:solidFill>
              </a:rPr>
              <a:t>본문 </a:t>
            </a:r>
            <a:r>
              <a:rPr lang="en-US" altLang="ko-KR" sz="1400" dirty="0">
                <a:solidFill>
                  <a:prstClr val="black"/>
                </a:solidFill>
              </a:rPr>
              <a:t>--&gt;</a:t>
            </a:r>
            <a:endParaRPr lang="ko-KR" altLang="en-US" sz="1400" dirty="0">
              <a:solidFill>
                <a:prstClr val="black"/>
              </a:solidFill>
            </a:endParaRPr>
          </a:p>
          <a:p>
            <a:r>
              <a:rPr lang="ko-KR" altLang="en-US" sz="1400" dirty="0">
                <a:solidFill>
                  <a:prstClr val="black"/>
                </a:solidFill>
              </a:rPr>
              <a:t>	</a:t>
            </a:r>
            <a:r>
              <a:rPr lang="en-US" altLang="ko-KR" sz="1400" dirty="0">
                <a:solidFill>
                  <a:prstClr val="black"/>
                </a:solidFill>
              </a:rPr>
              <a:t>&lt;section&gt;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	    </a:t>
            </a:r>
            <a:r>
              <a:rPr lang="en-US" altLang="ko-KR" sz="1400" dirty="0">
                <a:solidFill>
                  <a:prstClr val="black"/>
                </a:solidFill>
              </a:rPr>
              <a:t>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 smtClean="0">
                <a:solidFill>
                  <a:prstClr val="black"/>
                </a:solidFill>
              </a:rPr>
              <a:t>&gt;</a:t>
            </a:r>
          </a:p>
          <a:p>
            <a:r>
              <a:rPr lang="ko-KR" altLang="en-US" sz="1400" dirty="0">
                <a:solidFill>
                  <a:prstClr val="black"/>
                </a:solidFill>
              </a:rPr>
              <a:t>		</a:t>
            </a:r>
            <a:r>
              <a:rPr lang="en-US" altLang="ko-KR" sz="1400" dirty="0">
                <a:solidFill>
                  <a:prstClr val="black"/>
                </a:solidFill>
              </a:rPr>
              <a:t>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</a:t>
            </a:r>
            <a:endParaRPr lang="ko-KR" altLang="en-US" sz="1400" dirty="0">
              <a:solidFill>
                <a:prstClr val="black"/>
              </a:solidFill>
            </a:endParaRPr>
          </a:p>
          <a:p>
            <a:r>
              <a:rPr lang="ko-KR" altLang="en-US" sz="1400" dirty="0">
                <a:solidFill>
                  <a:prstClr val="black"/>
                </a:solidFill>
              </a:rPr>
              <a:t>		안녕하세요</a:t>
            </a:r>
            <a:r>
              <a:rPr lang="en-US" altLang="ko-KR" sz="1400" dirty="0">
                <a:solidFill>
                  <a:prstClr val="black"/>
                </a:solidFill>
              </a:rPr>
              <a:t>...</a:t>
            </a:r>
            <a:endParaRPr lang="ko-KR" altLang="en-US" sz="1400" dirty="0">
              <a:solidFill>
                <a:prstClr val="black"/>
              </a:solidFill>
            </a:endParaRPr>
          </a:p>
          <a:p>
            <a:r>
              <a:rPr lang="ko-KR" altLang="en-US" sz="1400" dirty="0">
                <a:solidFill>
                  <a:prstClr val="black"/>
                </a:solidFill>
              </a:rPr>
              <a:t>		</a:t>
            </a:r>
            <a:r>
              <a:rPr lang="en-US" altLang="ko-KR" sz="1400" dirty="0">
                <a:solidFill>
                  <a:prstClr val="black"/>
                </a:solidFill>
              </a:rPr>
              <a:t>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</a:t>
            </a:r>
            <a:endParaRPr lang="ko-KR" altLang="en-US" sz="1400" dirty="0">
              <a:solidFill>
                <a:prstClr val="black"/>
              </a:solidFill>
            </a:endParaRPr>
          </a:p>
          <a:p>
            <a:r>
              <a:rPr lang="ko-KR" altLang="en-US" sz="1400" dirty="0">
                <a:solidFill>
                  <a:prstClr val="black"/>
                </a:solidFill>
              </a:rPr>
              <a:t>		</a:t>
            </a:r>
            <a:r>
              <a:rPr lang="en-US" altLang="ko-KR" sz="1400" dirty="0">
                <a:solidFill>
                  <a:prstClr val="black"/>
                </a:solidFill>
              </a:rPr>
              <a:t>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</a:t>
            </a:r>
            <a:endParaRPr lang="ko-KR" altLang="en-US" sz="1400" dirty="0">
              <a:solidFill>
                <a:prstClr val="black"/>
              </a:solidFill>
            </a:endParaRPr>
          </a:p>
          <a:p>
            <a:r>
              <a:rPr lang="ko-KR" altLang="en-US" sz="1400" dirty="0">
                <a:solidFill>
                  <a:prstClr val="black"/>
                </a:solidFill>
              </a:rPr>
              <a:t>		</a:t>
            </a:r>
            <a:r>
              <a:rPr lang="en-US" altLang="ko-KR" sz="1400" dirty="0">
                <a:solidFill>
                  <a:prstClr val="black"/>
                </a:solidFill>
              </a:rPr>
              <a:t>&lt;</a:t>
            </a:r>
            <a:r>
              <a:rPr lang="en-US" altLang="ko-KR" sz="1400" dirty="0" err="1">
                <a:solidFill>
                  <a:prstClr val="black"/>
                </a:solidFill>
              </a:rPr>
              <a:t>br</a:t>
            </a:r>
            <a:r>
              <a:rPr lang="en-US" altLang="ko-KR" sz="1400" dirty="0">
                <a:solidFill>
                  <a:prstClr val="black"/>
                </a:solidFill>
              </a:rPr>
              <a:t>&gt;</a:t>
            </a:r>
            <a:endParaRPr lang="ko-KR" altLang="en-US" sz="1400" dirty="0">
              <a:solidFill>
                <a:prstClr val="black"/>
              </a:solidFill>
            </a:endParaRPr>
          </a:p>
          <a:p>
            <a:r>
              <a:rPr lang="ko-KR" altLang="en-US" sz="1400" dirty="0">
                <a:solidFill>
                  <a:prstClr val="black"/>
                </a:solidFill>
              </a:rPr>
              <a:t>	</a:t>
            </a:r>
            <a:r>
              <a:rPr lang="en-US" altLang="ko-KR" sz="1400" dirty="0">
                <a:solidFill>
                  <a:prstClr val="black"/>
                </a:solidFill>
              </a:rPr>
              <a:t>&lt;/section</a:t>
            </a:r>
            <a:r>
              <a:rPr lang="en-US" altLang="ko-KR" sz="1400" dirty="0" smtClean="0">
                <a:solidFill>
                  <a:prstClr val="black"/>
                </a:solidFill>
              </a:rPr>
              <a:t>&gt;</a:t>
            </a:r>
            <a:endParaRPr lang="ko-KR" altLang="en-US" sz="1400" dirty="0">
              <a:solidFill>
                <a:prstClr val="black"/>
              </a:solidFill>
            </a:endParaRPr>
          </a:p>
          <a:p>
            <a:r>
              <a:rPr lang="ko-KR" altLang="en-US" sz="1400" dirty="0">
                <a:solidFill>
                  <a:prstClr val="black"/>
                </a:solidFill>
              </a:rPr>
              <a:t>	</a:t>
            </a:r>
            <a:r>
              <a:rPr lang="en-US" altLang="ko-KR" sz="1400" dirty="0">
                <a:solidFill>
                  <a:prstClr val="black"/>
                </a:solidFill>
              </a:rPr>
              <a:t>&lt;!-- 3. </a:t>
            </a:r>
            <a:r>
              <a:rPr lang="ko-KR" altLang="en-US" sz="1400" dirty="0" err="1">
                <a:solidFill>
                  <a:prstClr val="black"/>
                </a:solidFill>
              </a:rPr>
              <a:t>푸터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--&gt;</a:t>
            </a:r>
            <a:endParaRPr lang="ko-KR" altLang="en-US" sz="1400" dirty="0">
              <a:solidFill>
                <a:prstClr val="black"/>
              </a:solidFill>
            </a:endParaRPr>
          </a:p>
          <a:p>
            <a:r>
              <a:rPr lang="en-US" altLang="ko-KR" sz="1400" dirty="0" smtClean="0">
                <a:solidFill>
                  <a:prstClr val="black"/>
                </a:solidFill>
              </a:rPr>
              <a:t>&lt;</a:t>
            </a:r>
            <a:r>
              <a:rPr lang="en-US" altLang="ko-KR" sz="1400" dirty="0">
                <a:solidFill>
                  <a:prstClr val="black"/>
                </a:solidFill>
              </a:rPr>
              <a:t>footer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class="footer1</a:t>
            </a:r>
            <a:r>
              <a:rPr lang="en-US" altLang="ko-KR" sz="1400" dirty="0" smtClean="0">
                <a:solidFill>
                  <a:prstClr val="black"/>
                </a:solidFill>
              </a:rPr>
              <a:t>"&gt;</a:t>
            </a:r>
            <a:r>
              <a:rPr lang="ko-KR" altLang="en-US" sz="1400" dirty="0" smtClean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&lt;h3&gt;(</a:t>
            </a:r>
            <a:r>
              <a:rPr lang="ko-KR" altLang="en-US" sz="1400" dirty="0">
                <a:solidFill>
                  <a:prstClr val="black"/>
                </a:solidFill>
              </a:rPr>
              <a:t>주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  <a:r>
              <a:rPr lang="ko-KR" altLang="en-US" sz="1400" dirty="0" smtClean="0">
                <a:solidFill>
                  <a:prstClr val="black"/>
                </a:solidFill>
              </a:rPr>
              <a:t>인덕대학교 </a:t>
            </a:r>
            <a:r>
              <a:rPr lang="en-US" altLang="ko-KR" sz="1400" dirty="0" smtClean="0">
                <a:solidFill>
                  <a:prstClr val="black"/>
                </a:solidFill>
              </a:rPr>
              <a:t>1234</a:t>
            </a:r>
            <a:r>
              <a:rPr lang="en-US" altLang="ko-KR" sz="1400" dirty="0">
                <a:solidFill>
                  <a:prstClr val="black"/>
                </a:solidFill>
              </a:rPr>
              <a:t>&lt;/h3</a:t>
            </a:r>
            <a:r>
              <a:rPr lang="en-US" altLang="ko-KR" sz="1400" dirty="0" smtClean="0">
                <a:solidFill>
                  <a:prstClr val="black"/>
                </a:solidFill>
              </a:rPr>
              <a:t>&gt;&lt;/</a:t>
            </a:r>
            <a:r>
              <a:rPr lang="en-US" altLang="ko-KR" sz="1400" dirty="0">
                <a:solidFill>
                  <a:prstClr val="black"/>
                </a:solidFill>
              </a:rPr>
              <a:t>footer</a:t>
            </a:r>
            <a:r>
              <a:rPr lang="en-US" altLang="ko-KR" sz="1400" dirty="0" smtClean="0">
                <a:solidFill>
                  <a:prstClr val="black"/>
                </a:solidFill>
              </a:rPr>
              <a:t>&gt;</a:t>
            </a:r>
            <a:endParaRPr lang="ko-KR" altLang="en-US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&lt;/section&gt;</a:t>
            </a:r>
            <a:r>
              <a:rPr lang="ko-KR" altLang="en-US" sz="1400" dirty="0">
                <a:solidFill>
                  <a:prstClr val="black"/>
                </a:solidFill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&lt;/body&gt;</a:t>
            </a:r>
            <a:endParaRPr lang="ko-KR" altLang="en-US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&lt;/html&gt;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0" y="19744"/>
            <a:ext cx="2993366" cy="5754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smtClean="0"/>
              <a:t>엘리먼트</a:t>
            </a:r>
            <a:endParaRPr lang="ko-KR" alt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6" t="15420" r="19198" b="46791"/>
          <a:stretch/>
        </p:blipFill>
        <p:spPr bwMode="auto">
          <a:xfrm>
            <a:off x="808875" y="788219"/>
            <a:ext cx="10441142" cy="338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18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0" y="19744"/>
            <a:ext cx="6763109" cy="4288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j-cs"/>
              </a:rPr>
              <a:t>웹브라우저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j-cs"/>
              </a:rPr>
              <a:t>콘텐츠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j-cs"/>
              </a:rPr>
              <a:t> 영역의 화면 구성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2" t="24986" r="18694" b="32909"/>
          <a:stretch/>
        </p:blipFill>
        <p:spPr bwMode="auto">
          <a:xfrm>
            <a:off x="763751" y="518990"/>
            <a:ext cx="8104204" cy="6614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25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8" t="15645" r="18233" b="8140"/>
          <a:stretch/>
        </p:blipFill>
        <p:spPr bwMode="auto">
          <a:xfrm>
            <a:off x="1751162" y="19744"/>
            <a:ext cx="6218015" cy="677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0" y="19744"/>
            <a:ext cx="1751162" cy="42020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 smtClean="0"/>
              <a:t>index.html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052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0" y="19744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 err="1" smtClean="0"/>
              <a:t>엘리먼트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90" y="660421"/>
            <a:ext cx="10431227" cy="38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" y="0"/>
            <a:ext cx="4321834" cy="38818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altLang="ko-KR" sz="2400" dirty="0" smtClean="0"/>
              <a:t>HTML </a:t>
            </a:r>
            <a:r>
              <a:rPr lang="ko-KR" altLang="en-US" sz="2400" dirty="0" smtClean="0"/>
              <a:t>기반의 웹 화면 구성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38017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HTML5</a:t>
            </a:r>
            <a:r>
              <a:rPr lang="ko-KR" altLang="en-US" dirty="0"/>
              <a:t> </a:t>
            </a:r>
            <a:r>
              <a:rPr lang="ko-KR" altLang="en-US" dirty="0" smtClean="0"/>
              <a:t>문서구조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12873"/>
            <a:ext cx="3528392" cy="306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9512" y="750551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/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&lt;!DOCTYPE html&gt; 		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&lt;!-- </a:t>
            </a:r>
            <a:r>
              <a:rPr lang="ko-KR" altLang="ko-KR" kern="0" dirty="0">
                <a:solidFill>
                  <a:prstClr val="black"/>
                </a:solidFill>
                <a:cs typeface="Times New Roman"/>
              </a:rPr>
              <a:t>문서 유형 선언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 --&gt;</a:t>
            </a:r>
            <a:endParaRPr lang="ko-KR" altLang="ko-KR" sz="2000" kern="100" dirty="0">
              <a:solidFill>
                <a:prstClr val="black"/>
              </a:solidFill>
              <a:cs typeface="Times New Roman"/>
            </a:endParaRPr>
          </a:p>
          <a:p>
            <a:pPr algn="just" latinLnBrk="0"/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&lt;html&gt;				&lt;!-- HTML5 </a:t>
            </a:r>
            <a:r>
              <a:rPr lang="ko-KR" altLang="ko-KR" kern="0" dirty="0">
                <a:solidFill>
                  <a:prstClr val="black"/>
                </a:solidFill>
                <a:cs typeface="Times New Roman"/>
              </a:rPr>
              <a:t>문서의 시작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 --&gt;</a:t>
            </a:r>
            <a:endParaRPr lang="ko-KR" altLang="ko-KR" sz="2000" kern="100" dirty="0">
              <a:solidFill>
                <a:prstClr val="black"/>
              </a:solidFill>
              <a:cs typeface="Times New Roman"/>
            </a:endParaRPr>
          </a:p>
          <a:p>
            <a:pPr algn="just" latinLnBrk="0"/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&lt;head&gt;				&lt;!-- </a:t>
            </a:r>
            <a:r>
              <a:rPr lang="ko-KR" altLang="ko-KR" kern="0" dirty="0">
                <a:solidFill>
                  <a:prstClr val="black"/>
                </a:solidFill>
                <a:cs typeface="Times New Roman"/>
              </a:rPr>
              <a:t>머리글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ko-KR" altLang="ko-KR" kern="0" dirty="0">
                <a:solidFill>
                  <a:prstClr val="black"/>
                </a:solidFill>
                <a:cs typeface="Times New Roman"/>
              </a:rPr>
              <a:t>문서 설명 정보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)</a:t>
            </a:r>
            <a:r>
              <a:rPr lang="ko-KR" altLang="ko-KR" kern="0" dirty="0">
                <a:solidFill>
                  <a:prstClr val="black"/>
                </a:solidFill>
                <a:cs typeface="Times New Roman"/>
              </a:rPr>
              <a:t>의 시작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 --&gt;</a:t>
            </a:r>
            <a:endParaRPr lang="ko-KR" altLang="ko-KR" sz="2000" kern="100" dirty="0">
              <a:solidFill>
                <a:prstClr val="black"/>
              </a:solidFill>
              <a:cs typeface="Times New Roman"/>
            </a:endParaRPr>
          </a:p>
          <a:p>
            <a:pPr algn="just" latinLnBrk="0"/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&lt;title&gt;HTML5 </a:t>
            </a:r>
            <a:r>
              <a:rPr lang="ko-KR" altLang="ko-KR" kern="0" dirty="0">
                <a:solidFill>
                  <a:prstClr val="black"/>
                </a:solidFill>
                <a:cs typeface="Times New Roman"/>
              </a:rPr>
              <a:t>문서</a:t>
            </a:r>
            <a:r>
              <a:rPr lang="ko-KR" altLang="en-US" kern="0" dirty="0">
                <a:solidFill>
                  <a:prstClr val="black"/>
                </a:solidFill>
                <a:cs typeface="Times New Roman"/>
              </a:rPr>
              <a:t>구조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&lt;/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title&gt;	&lt;!-- </a:t>
            </a:r>
            <a:r>
              <a:rPr lang="ko-KR" altLang="ko-KR" kern="0" dirty="0">
                <a:solidFill>
                  <a:prstClr val="black"/>
                </a:solidFill>
                <a:cs typeface="Times New Roman"/>
              </a:rPr>
              <a:t>문서 제목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ko-KR" altLang="ko-KR" kern="0" dirty="0">
                <a:solidFill>
                  <a:prstClr val="black"/>
                </a:solidFill>
                <a:cs typeface="Times New Roman"/>
              </a:rPr>
              <a:t>브라우저 상단에 표시됨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) --&gt;</a:t>
            </a:r>
            <a:endParaRPr lang="ko-KR" altLang="ko-KR" sz="2000" kern="100" dirty="0">
              <a:solidFill>
                <a:prstClr val="black"/>
              </a:solidFill>
              <a:cs typeface="Times New Roman"/>
            </a:endParaRPr>
          </a:p>
          <a:p>
            <a:pPr algn="just" latinLnBrk="0"/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&lt;/head&gt;			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&lt;!-- </a:t>
            </a:r>
            <a:r>
              <a:rPr lang="ko-KR" altLang="ko-KR" kern="0" dirty="0">
                <a:solidFill>
                  <a:prstClr val="black"/>
                </a:solidFill>
                <a:cs typeface="Times New Roman"/>
              </a:rPr>
              <a:t>머리글의 종료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 --&gt;</a:t>
            </a:r>
            <a:endParaRPr lang="ko-KR" altLang="ko-KR" sz="2000" kern="100" dirty="0">
              <a:solidFill>
                <a:prstClr val="black"/>
              </a:solidFill>
              <a:cs typeface="Times New Roman"/>
            </a:endParaRPr>
          </a:p>
          <a:p>
            <a:pPr algn="just" latinLnBrk="0"/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&lt;body&gt;				&lt;!-- </a:t>
            </a:r>
            <a:r>
              <a:rPr lang="ko-KR" altLang="ko-KR" kern="0" dirty="0">
                <a:solidFill>
                  <a:prstClr val="black"/>
                </a:solidFill>
                <a:cs typeface="Times New Roman"/>
              </a:rPr>
              <a:t>문서 본문 시작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 --&gt;</a:t>
            </a:r>
            <a:endParaRPr lang="ko-KR" altLang="ko-KR" sz="2000" kern="100" dirty="0">
              <a:solidFill>
                <a:prstClr val="black"/>
              </a:solidFill>
              <a:cs typeface="Times New Roman"/>
            </a:endParaRPr>
          </a:p>
          <a:p>
            <a:pPr algn="just" latinLnBrk="0"/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  &lt;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h1&gt;</a:t>
            </a:r>
            <a:r>
              <a:rPr lang="ko-KR" altLang="en-US" kern="0" dirty="0" err="1">
                <a:solidFill>
                  <a:prstClr val="black"/>
                </a:solidFill>
                <a:cs typeface="Times New Roman"/>
              </a:rPr>
              <a:t>웹화면</a:t>
            </a:r>
            <a:r>
              <a:rPr lang="ko-KR" altLang="en-US" kern="0" dirty="0">
                <a:solidFill>
                  <a:prstClr val="black"/>
                </a:solidFill>
                <a:cs typeface="Times New Roman"/>
              </a:rPr>
              <a:t> 구성기초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&lt;/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h1&gt; 	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&lt;!-- </a:t>
            </a:r>
            <a:r>
              <a:rPr lang="ko-KR" altLang="ko-KR" kern="0" dirty="0">
                <a:solidFill>
                  <a:prstClr val="black"/>
                </a:solidFill>
                <a:cs typeface="Times New Roman"/>
              </a:rPr>
              <a:t>문서 본문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ko-KR" altLang="ko-KR" kern="0" dirty="0">
                <a:solidFill>
                  <a:prstClr val="black"/>
                </a:solidFill>
                <a:cs typeface="Times New Roman"/>
              </a:rPr>
              <a:t>글 제목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) --&gt;</a:t>
            </a:r>
            <a:endParaRPr lang="ko-KR" altLang="ko-KR" sz="2000" kern="100" dirty="0">
              <a:solidFill>
                <a:prstClr val="black"/>
              </a:solidFill>
              <a:cs typeface="Times New Roman"/>
            </a:endParaRPr>
          </a:p>
          <a:p>
            <a:pPr algn="just" latinLnBrk="0"/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  </a:t>
            </a:r>
            <a:r>
              <a:rPr lang="ko-KR" altLang="en-US" kern="0" dirty="0">
                <a:solidFill>
                  <a:prstClr val="black"/>
                </a:solidFill>
                <a:cs typeface="Times New Roman"/>
              </a:rPr>
              <a:t> </a:t>
            </a:r>
            <a:r>
              <a:rPr lang="ko-KR" altLang="en-US" kern="0" dirty="0">
                <a:solidFill>
                  <a:prstClr val="black"/>
                </a:solidFill>
                <a:cs typeface="Times New Roman"/>
              </a:rPr>
              <a:t>안녕하세요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?                           &lt;!-- </a:t>
            </a:r>
            <a:r>
              <a:rPr lang="ko-KR" altLang="ko-KR" kern="0" dirty="0">
                <a:solidFill>
                  <a:prstClr val="black"/>
                </a:solidFill>
                <a:cs typeface="Times New Roman"/>
              </a:rPr>
              <a:t>문서 본문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ko-KR" altLang="ko-KR" kern="0" dirty="0">
                <a:solidFill>
                  <a:prstClr val="black"/>
                </a:solidFill>
                <a:cs typeface="Times New Roman"/>
              </a:rPr>
              <a:t>글 내용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) --&gt;</a:t>
            </a:r>
            <a:endParaRPr lang="ko-KR" altLang="ko-KR" sz="2000" kern="100" dirty="0">
              <a:solidFill>
                <a:prstClr val="black"/>
              </a:solidFill>
              <a:cs typeface="Times New Roman"/>
            </a:endParaRPr>
          </a:p>
          <a:p>
            <a:pPr algn="just" latinLnBrk="0"/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&lt;/body&gt;			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&lt;!-- </a:t>
            </a:r>
            <a:r>
              <a:rPr lang="ko-KR" altLang="ko-KR" kern="0" dirty="0">
                <a:solidFill>
                  <a:prstClr val="black"/>
                </a:solidFill>
                <a:cs typeface="Times New Roman"/>
              </a:rPr>
              <a:t>문서 본문 종료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 --&gt;</a:t>
            </a:r>
            <a:endParaRPr lang="ko-KR" altLang="ko-KR" sz="2000" kern="100" dirty="0">
              <a:solidFill>
                <a:prstClr val="black"/>
              </a:solidFill>
              <a:cs typeface="Times New Roman"/>
            </a:endParaRPr>
          </a:p>
          <a:p>
            <a:pPr algn="just" latinLnBrk="0"/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&lt;/html&gt;				&lt;!-- HTML5 </a:t>
            </a:r>
            <a:r>
              <a:rPr lang="ko-KR" altLang="ko-KR" kern="0" dirty="0">
                <a:solidFill>
                  <a:prstClr val="black"/>
                </a:solidFill>
                <a:cs typeface="Times New Roman"/>
              </a:rPr>
              <a:t>문서의 끝</a:t>
            </a:r>
            <a:r>
              <a:rPr lang="en-US" altLang="ko-KR" kern="0" dirty="0">
                <a:solidFill>
                  <a:prstClr val="black"/>
                </a:solidFill>
                <a:cs typeface="Times New Roman"/>
              </a:rPr>
              <a:t> --&gt;</a:t>
            </a:r>
            <a:endParaRPr lang="ko-KR" altLang="ko-KR" sz="2000" kern="100" dirty="0">
              <a:solidFill>
                <a:prstClr val="black"/>
              </a:solidFill>
              <a:cs typeface="Times New Roman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750551"/>
            <a:ext cx="3672408" cy="2862322"/>
          </a:xfrm>
          <a:prstGeom prst="rect">
            <a:avLst/>
          </a:prstGeom>
          <a:noFill/>
          <a:ln w="15875" cap="flat" cmpd="sng" algn="ctr">
            <a:solidFill>
              <a:srgbClr val="4E67C8">
                <a:shade val="50000"/>
                <a:shade val="75000"/>
                <a:satMod val="125000"/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6691" y="3645024"/>
            <a:ext cx="1224136" cy="288032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HY그래픽M" panose="02030600000101010101" pitchFamily="18" charset="-127"/>
              <a:cs typeface="+mn-cs"/>
            </a:endParaRPr>
          </a:p>
        </p:txBody>
      </p:sp>
      <p:cxnSp>
        <p:nvCxnSpPr>
          <p:cNvPr id="9" name="직선 화살표 연결선 8"/>
          <p:cNvCxnSpPr>
            <a:stCxn id="8" idx="3"/>
          </p:cNvCxnSpPr>
          <p:nvPr/>
        </p:nvCxnSpPr>
        <p:spPr>
          <a:xfrm>
            <a:off x="1400827" y="3789040"/>
            <a:ext cx="3744416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218637" y="4993464"/>
            <a:ext cx="29546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웹브라우저의</a:t>
            </a:r>
            <a:r>
              <a:rPr lang="ko-KR" altLang="en-US" sz="1400" b="1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</a:t>
            </a:r>
            <a:r>
              <a:rPr lang="ko-KR" altLang="en-US" sz="1400" b="1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콘텐츠영역</a:t>
            </a:r>
            <a:endParaRPr lang="en-US" altLang="ko-KR" sz="1400" b="1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&lt;body&gt;			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 &lt;h1&gt;</a:t>
            </a:r>
            <a:r>
              <a:rPr lang="ko-KR" altLang="en-US" sz="1400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웹화면</a:t>
            </a:r>
            <a:r>
              <a:rPr lang="ko-KR" altLang="en-US" sz="14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구성기초</a:t>
            </a:r>
            <a:r>
              <a:rPr lang="en-US" altLang="ko-KR" sz="14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&lt;/h1&gt; 	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  </a:t>
            </a:r>
            <a:r>
              <a:rPr lang="ko-KR" altLang="en-US" sz="14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안녕하세요</a:t>
            </a:r>
            <a:r>
              <a:rPr lang="en-US" altLang="ko-KR" sz="14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?             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&lt;/body&gt;	</a:t>
            </a:r>
            <a:endParaRPr lang="en-US" altLang="ko-KR" sz="1400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endParaRPr lang="ko-KR" altLang="en-US" sz="1400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4149080"/>
            <a:ext cx="3384376" cy="2532753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HY그래픽M" panose="02030600000101010101" pitchFamily="18" charset="-127"/>
              <a:cs typeface="+mn-cs"/>
            </a:endParaRPr>
          </a:p>
        </p:txBody>
      </p:sp>
      <p:cxnSp>
        <p:nvCxnSpPr>
          <p:cNvPr id="12" name="직선 화살표 연결선 11"/>
          <p:cNvCxnSpPr>
            <a:stCxn id="4" idx="3"/>
          </p:cNvCxnSpPr>
          <p:nvPr/>
        </p:nvCxnSpPr>
        <p:spPr>
          <a:xfrm>
            <a:off x="3707904" y="5147353"/>
            <a:ext cx="151073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152873" y="3657859"/>
            <a:ext cx="270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웹브라우저의</a:t>
            </a:r>
            <a:r>
              <a:rPr lang="ko-KR" altLang="en-US" sz="1400" b="1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 </a:t>
            </a:r>
            <a:r>
              <a:rPr lang="ko-KR" altLang="en-US" sz="1400" b="1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타이틀바</a:t>
            </a:r>
            <a:endParaRPr lang="en-US" altLang="ko-KR" sz="1400" b="1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&lt;title&gt;HTML5 </a:t>
            </a:r>
            <a:r>
              <a:rPr lang="ko-KR" altLang="en-US" sz="14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문서구조</a:t>
            </a:r>
            <a:r>
              <a:rPr lang="en-US" altLang="ko-KR" sz="1400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&lt;/title&gt; </a:t>
            </a:r>
            <a:endParaRPr lang="ko-KR" altLang="en-US" sz="1400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81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254" y="76576"/>
            <a:ext cx="217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HTML5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엘리먼트</a:t>
            </a:r>
            <a:endParaRPr lang="ko-KR" altLang="en-US" sz="16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37783"/>
              </p:ext>
            </p:extLst>
          </p:nvPr>
        </p:nvGraphicFramePr>
        <p:xfrm>
          <a:off x="878615" y="600438"/>
          <a:ext cx="8352928" cy="5547360"/>
        </p:xfrm>
        <a:graphic>
          <a:graphicData uri="http://schemas.openxmlformats.org/drawingml/2006/table">
            <a:tbl>
              <a:tblPr firstRow="1" bandRow="1"/>
              <a:tblGrid>
                <a:gridCol w="2160240"/>
                <a:gridCol w="6192688"/>
              </a:tblGrid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smtClean="0"/>
                        <a:t>태그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8"/>
                    </a:solidFill>
                  </a:tcPr>
                </a:tc>
              </a:tr>
              <a:tr h="17229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latinLnBrk="1"/>
                      <a:r>
                        <a:rPr lang="en-US" altLang="ko-KR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&lt;!DOCTYPE  html&gt; 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latinLnBrk="1"/>
                      <a:r>
                        <a:rPr lang="en-US" altLang="ko-KR" sz="16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HTML5 </a:t>
                      </a:r>
                      <a:r>
                        <a:rPr lang="ko-KR" altLang="ko-KR" sz="16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문서유형 선언</a:t>
                      </a:r>
                      <a:r>
                        <a:rPr lang="en-US" altLang="ko-KR" sz="1600" kern="0" dirty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8">
                        <a:tint val="4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j-lt"/>
                        </a:rPr>
                        <a:t>&lt;html&gt;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8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latinLnBrk="1"/>
                      <a:r>
                        <a:rPr lang="en-US" altLang="ko-KR" sz="1600" dirty="0" smtClean="0"/>
                        <a:t>HTML5</a:t>
                      </a:r>
                      <a:r>
                        <a:rPr lang="ko-KR" altLang="en-US" sz="1600" dirty="0" smtClean="0"/>
                        <a:t>문서의 시작과 끝</a:t>
                      </a:r>
                      <a:endParaRPr lang="en-US" altLang="ko-KR" sz="160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8">
                        <a:tint val="20000"/>
                      </a:srgbClr>
                    </a:solidFill>
                  </a:tcPr>
                </a:tc>
              </a:tr>
              <a:tr h="12771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j-lt"/>
                        </a:rPr>
                        <a:t>&lt;head&gt;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latinLnBrk="1"/>
                      <a:r>
                        <a:rPr lang="ko-KR" altLang="en-US" sz="1600" dirty="0" smtClean="0"/>
                        <a:t>문서에 대한 정보표현</a:t>
                      </a:r>
                      <a:endParaRPr lang="en-US" altLang="ko-KR" sz="160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8">
                        <a:tint val="40000"/>
                      </a:srgbClr>
                    </a:solidFill>
                  </a:tcPr>
                </a:tc>
              </a:tr>
              <a:tr h="1414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dirty="0" smtClean="0">
                          <a:latin typeface="+mj-lt"/>
                          <a:ea typeface="맑은 고딕"/>
                          <a:cs typeface="Times New Roman"/>
                        </a:rPr>
                        <a:t>&lt;meta&gt;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8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latinLnBrk="1"/>
                      <a:r>
                        <a:rPr lang="en-US" altLang="ko-KR" sz="1600" dirty="0" err="1" smtClean="0"/>
                        <a:t>Css</a:t>
                      </a:r>
                      <a:r>
                        <a:rPr lang="ko-KR" altLang="en-US" sz="1600" dirty="0" smtClean="0"/>
                        <a:t>정보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스크립트 또는 검색엔진이 필요로 하는 정보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저작자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키워드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설명 등</a:t>
                      </a:r>
                      <a:r>
                        <a:rPr lang="en-US" altLang="ko-KR" sz="1600" dirty="0" smtClean="0"/>
                        <a:t>)</a:t>
                      </a:r>
                      <a:r>
                        <a:rPr lang="ko-KR" altLang="en-US" sz="1600" dirty="0" smtClean="0"/>
                        <a:t>에 관한 메타정보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8">
                        <a:tint val="2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latinLnBrk="1"/>
                      <a:r>
                        <a:rPr lang="en-US" altLang="ko-KR" sz="1600" dirty="0" smtClean="0">
                          <a:latin typeface="+mj-lt"/>
                        </a:rPr>
                        <a:t>&lt;title&gt;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 smtClean="0"/>
                        <a:t>타이틀바에</a:t>
                      </a:r>
                      <a:r>
                        <a:rPr lang="ko-KR" altLang="en-US" sz="1600" dirty="0" smtClean="0"/>
                        <a:t> 나타날 제목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8">
                        <a:tint val="4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j-lt"/>
                        </a:rPr>
                        <a:t>&lt;body&gt;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8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latinLnBrk="1"/>
                      <a:r>
                        <a:rPr lang="ko-KR" altLang="en-US" sz="1600" dirty="0" err="1" smtClean="0"/>
                        <a:t>웹브라우저의</a:t>
                      </a:r>
                      <a:r>
                        <a:rPr lang="ko-KR" altLang="en-US" sz="1600" dirty="0" smtClean="0"/>
                        <a:t> 본문정보</a:t>
                      </a:r>
                      <a:endParaRPr lang="en-US" altLang="ko-KR" sz="160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8">
                        <a:tint val="2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j-lt"/>
                        </a:rPr>
                        <a:t>&lt;section&gt;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latinLnBrk="1"/>
                      <a:r>
                        <a:rPr lang="ko-KR" altLang="en-US" sz="1600" dirty="0" smtClean="0"/>
                        <a:t>본문의 영역정의</a:t>
                      </a:r>
                      <a:endParaRPr lang="en-US" altLang="ko-KR" sz="1600" dirty="0" smtClean="0"/>
                    </a:p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8">
                        <a:tint val="40000"/>
                      </a:srgbClr>
                    </a:solidFill>
                  </a:tcPr>
                </a:tc>
              </a:tr>
              <a:tr h="1242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j-lt"/>
                        </a:rPr>
                        <a:t>&lt;header&gt;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8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latinLnBrk="1"/>
                      <a:r>
                        <a:rPr lang="ko-KR" altLang="en-US" sz="1600" dirty="0" err="1" smtClean="0"/>
                        <a:t>본문중</a:t>
                      </a:r>
                      <a:r>
                        <a:rPr lang="ko-KR" altLang="en-US" sz="1600" dirty="0" smtClean="0"/>
                        <a:t> 머리글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헤더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8">
                        <a:tint val="20000"/>
                      </a:srgbClr>
                    </a:solidFill>
                  </a:tcPr>
                </a:tc>
              </a:tr>
              <a:tr h="1379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j-lt"/>
                        </a:rPr>
                        <a:t>&lt;footer&gt;</a:t>
                      </a:r>
                      <a:endParaRPr lang="ko-KR" altLang="en-US" sz="1600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8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latinLnBrk="1"/>
                      <a:r>
                        <a:rPr lang="ko-KR" altLang="en-US" sz="1600" dirty="0" err="1" smtClean="0"/>
                        <a:t>본문중</a:t>
                      </a:r>
                      <a:r>
                        <a:rPr lang="ko-KR" altLang="en-US" sz="1600" dirty="0" smtClean="0"/>
                        <a:t> 바닥글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푸터</a:t>
                      </a:r>
                      <a:r>
                        <a:rPr lang="en-US" altLang="ko-KR" sz="1600" dirty="0" smtClean="0"/>
                        <a:t>)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67C8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44624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웹브라우저</a:t>
            </a:r>
            <a:r>
              <a:rPr lang="ko-KR" altLang="en-US" dirty="0"/>
              <a:t> </a:t>
            </a:r>
            <a:r>
              <a:rPr lang="ko-KR" altLang="en-US" dirty="0" err="1"/>
              <a:t>콘텐츠</a:t>
            </a:r>
            <a:r>
              <a:rPr lang="ko-KR" altLang="en-US" dirty="0"/>
              <a:t> 영역의 화면 구성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70" y="761707"/>
            <a:ext cx="3432249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23151" y="1625803"/>
            <a:ext cx="3168352" cy="576064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20606" y="2273875"/>
            <a:ext cx="3168352" cy="1008112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38222" y="3353995"/>
            <a:ext cx="3168352" cy="576064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7" name="왼쪽 화살표 설명선 6"/>
          <p:cNvSpPr/>
          <p:nvPr/>
        </p:nvSpPr>
        <p:spPr>
          <a:xfrm>
            <a:off x="4488005" y="1625803"/>
            <a:ext cx="1512168" cy="504056"/>
          </a:xfrm>
          <a:prstGeom prst="leftArrowCallout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44089" y="16931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헤더</a:t>
            </a:r>
            <a:endParaRPr lang="ko-KR" altLang="en-US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</p:txBody>
      </p:sp>
      <p:sp>
        <p:nvSpPr>
          <p:cNvPr id="9" name="왼쪽 화살표 설명선 8"/>
          <p:cNvSpPr/>
          <p:nvPr/>
        </p:nvSpPr>
        <p:spPr>
          <a:xfrm>
            <a:off x="4488005" y="2525903"/>
            <a:ext cx="1512168" cy="504056"/>
          </a:xfrm>
          <a:prstGeom prst="leftArrowCallout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10" name="왼쪽 화살표 설명선 9"/>
          <p:cNvSpPr/>
          <p:nvPr/>
        </p:nvSpPr>
        <p:spPr>
          <a:xfrm>
            <a:off x="4486584" y="3353995"/>
            <a:ext cx="1512168" cy="504056"/>
          </a:xfrm>
          <a:prstGeom prst="leftArrowCallout">
            <a:avLst/>
          </a:prstGeom>
          <a:noFill/>
          <a:ln w="1587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42668" y="25932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본문</a:t>
            </a:r>
            <a:endParaRPr lang="ko-KR" altLang="en-US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90688" y="34215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prstClr val="black"/>
                </a:solidFill>
                <a:latin typeface="Trebuchet MS"/>
                <a:ea typeface="HY그래픽M" panose="02030600000101010101" pitchFamily="18" charset="-127"/>
              </a:rPr>
              <a:t>푸터</a:t>
            </a:r>
            <a:endParaRPr lang="ko-KR" altLang="en-US" dirty="0">
              <a:solidFill>
                <a:prstClr val="black"/>
              </a:solidFill>
              <a:latin typeface="Trebuchet MS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98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1092</Words>
  <Application>Microsoft Office PowerPoint</Application>
  <PresentationFormat>와이드스크린</PresentationFormat>
  <Paragraphs>271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10</vt:i4>
      </vt:variant>
      <vt:variant>
        <vt:lpstr>슬라이드 제목</vt:lpstr>
      </vt:variant>
      <vt:variant>
        <vt:i4>27</vt:i4>
      </vt:variant>
    </vt:vector>
  </HeadingPairs>
  <TitlesOfParts>
    <vt:vector size="45" baseType="lpstr">
      <vt:lpstr>HY그래픽B</vt:lpstr>
      <vt:lpstr>HY그래픽M</vt:lpstr>
      <vt:lpstr>맑은 고딕</vt:lpstr>
      <vt:lpstr>Arial</vt:lpstr>
      <vt:lpstr>Georgia</vt:lpstr>
      <vt:lpstr>Times New Roman</vt:lpstr>
      <vt:lpstr>Trebuchet MS</vt:lpstr>
      <vt:lpstr>Wingdings</vt:lpstr>
      <vt:lpstr>Office 테마</vt:lpstr>
      <vt:lpstr>1_Office 테마</vt:lpstr>
      <vt:lpstr>기류</vt:lpstr>
      <vt:lpstr>1_기류</vt:lpstr>
      <vt:lpstr>2_기류</vt:lpstr>
      <vt:lpstr>3_기류</vt:lpstr>
      <vt:lpstr>4_기류</vt:lpstr>
      <vt:lpstr>5_기류</vt:lpstr>
      <vt:lpstr>6_기류</vt:lpstr>
      <vt:lpstr>7_기류</vt:lpstr>
      <vt:lpstr>제 9강 모바일 웹화면 설계(1)</vt:lpstr>
      <vt:lpstr>HTML 기반의 웹 화면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7강 모바일 웹시스템과 웹페이지 작성</dc:title>
  <dc:creator>Windows 사용자</dc:creator>
  <cp:lastModifiedBy>Windows 사용자</cp:lastModifiedBy>
  <cp:revision>45</cp:revision>
  <dcterms:created xsi:type="dcterms:W3CDTF">2020-09-14T08:38:55Z</dcterms:created>
  <dcterms:modified xsi:type="dcterms:W3CDTF">2020-09-14T13:39:39Z</dcterms:modified>
</cp:coreProperties>
</file>