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55"/>
  </p:notesMasterIdLst>
  <p:sldIdLst>
    <p:sldId id="256" r:id="rId2"/>
    <p:sldId id="257" r:id="rId3"/>
    <p:sldId id="311" r:id="rId4"/>
    <p:sldId id="312" r:id="rId5"/>
    <p:sldId id="313" r:id="rId6"/>
    <p:sldId id="294" r:id="rId7"/>
    <p:sldId id="295" r:id="rId8"/>
    <p:sldId id="297" r:id="rId9"/>
    <p:sldId id="298" r:id="rId10"/>
    <p:sldId id="262" r:id="rId11"/>
    <p:sldId id="299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08" r:id="rId25"/>
    <p:sldId id="275" r:id="rId26"/>
    <p:sldId id="276" r:id="rId27"/>
    <p:sldId id="277" r:id="rId28"/>
    <p:sldId id="306" r:id="rId29"/>
    <p:sldId id="278" r:id="rId30"/>
    <p:sldId id="307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00" r:id="rId39"/>
    <p:sldId id="286" r:id="rId40"/>
    <p:sldId id="309" r:id="rId41"/>
    <p:sldId id="287" r:id="rId42"/>
    <p:sldId id="301" r:id="rId43"/>
    <p:sldId id="288" r:id="rId44"/>
    <p:sldId id="289" r:id="rId45"/>
    <p:sldId id="302" r:id="rId46"/>
    <p:sldId id="290" r:id="rId47"/>
    <p:sldId id="304" r:id="rId48"/>
    <p:sldId id="291" r:id="rId49"/>
    <p:sldId id="303" r:id="rId50"/>
    <p:sldId id="292" r:id="rId51"/>
    <p:sldId id="305" r:id="rId52"/>
    <p:sldId id="310" r:id="rId53"/>
    <p:sldId id="29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862E3-7D78-41F0-B3E5-3906395523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2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9/5/2022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  <p:sldLayoutId id="2147483695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41EBC-9EC3-4799-B819-2EEE43C33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웹프로그래밍</a:t>
            </a:r>
            <a:br>
              <a:rPr lang="en-US" altLang="ko-KR" dirty="0"/>
            </a:br>
            <a:r>
              <a:rPr lang="ko-KR" altLang="en-US" dirty="0"/>
              <a:t>강의 소개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18CD5-A3DA-4419-AADA-B66359117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egyou@induk.ac.kr</a:t>
            </a:r>
          </a:p>
          <a:p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lms.induk.ac</a:t>
            </a: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.kr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67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(</a:t>
            </a:r>
            <a:r>
              <a:rPr lang="ko-KR" altLang="en-US"/>
              <a:t>프로그래밍</a:t>
            </a:r>
            <a:r>
              <a:rPr lang="en-US" altLang="ko-KR"/>
              <a:t>)</a:t>
            </a:r>
            <a:r>
              <a:rPr lang="ko-KR" altLang="en-US"/>
              <a:t> 발전 동향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dirty="0"/>
              <a:t>웹 사이트 개발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정적인 웹 페이지들로 구성된 웹 사이트 개발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각 페이지는 </a:t>
            </a:r>
            <a:r>
              <a:rPr lang="en-US" altLang="ko-KR" dirty="0"/>
              <a:t>HTML,</a:t>
            </a:r>
            <a:r>
              <a:rPr lang="ko-KR" altLang="en-US" dirty="0"/>
              <a:t> 이미지들로 구성</a:t>
            </a:r>
            <a:endParaRPr lang="en-US" altLang="ko-KR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dirty="0"/>
              <a:t>웹 애플리케이션 개발 등장 배경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동적인 웹 페이지를 제공하거나 서버에 정보를 저장할 수 있는 기능에 대한 사용자들의 요구가 크게 증대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정보를 요청하는 시점에서 작성된 코드를 실행하여 요청을 처리하고</a:t>
            </a:r>
            <a:r>
              <a:rPr lang="en-US" altLang="ko-KR" dirty="0"/>
              <a:t>, </a:t>
            </a:r>
            <a:r>
              <a:rPr lang="ko-KR" altLang="en-US" dirty="0"/>
              <a:t>처리 결과를 클라이언트에게 제공함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/>
              <a:t>게시판 목록 정보</a:t>
            </a:r>
            <a:r>
              <a:rPr lang="en-US" altLang="ko-KR" dirty="0"/>
              <a:t>, </a:t>
            </a:r>
            <a:r>
              <a:rPr lang="ko-KR" altLang="en-US" dirty="0"/>
              <a:t>정보 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8C3DCC4-E412-465C-B296-AAE1E2700482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10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06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초기 웹 애플리케이션 개발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err="1"/>
              <a:t>절차지향</a:t>
            </a:r>
            <a:r>
              <a:rPr lang="ko-KR" altLang="en-US" dirty="0"/>
              <a:t> 프로그래밍 기법을 활용한 프로세스 기반 웹 애플리케이션 개발</a:t>
            </a:r>
            <a:endParaRPr lang="en-US" altLang="ko-KR" dirty="0"/>
          </a:p>
          <a:p>
            <a:pPr>
              <a:lnSpc>
                <a:spcPct val="110000"/>
              </a:lnSpc>
              <a:defRPr/>
            </a:pPr>
            <a:r>
              <a:rPr lang="ko-KR" altLang="en-US" dirty="0"/>
              <a:t>현재 웹 애플리케이션 개발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객체지향 기법 또는 프레임워크를 활용한 멀티 스레드 기반 웹 애플리케이션 개발</a:t>
            </a:r>
          </a:p>
          <a:p>
            <a:pPr lvl="2"/>
            <a:r>
              <a:rPr lang="en-US" altLang="ko-KR" dirty="0"/>
              <a:t>JSP, Servlet, Java, Spring, Struts, </a:t>
            </a:r>
            <a:r>
              <a:rPr lang="en-US" altLang="ko-KR" dirty="0" err="1"/>
              <a:t>eGov</a:t>
            </a:r>
            <a:r>
              <a:rPr lang="en-US" altLang="ko-KR" dirty="0"/>
              <a:t> Framework</a:t>
            </a:r>
          </a:p>
          <a:p>
            <a:pPr lvl="2"/>
            <a:r>
              <a:rPr lang="en-US" altLang="ko-KR" dirty="0"/>
              <a:t>PHP, C, </a:t>
            </a:r>
            <a:r>
              <a:rPr lang="en-US" altLang="ko-KR" dirty="0" err="1"/>
              <a:t>Codeigniter</a:t>
            </a:r>
            <a:r>
              <a:rPr lang="en-US" altLang="ko-KR" dirty="0"/>
              <a:t>, </a:t>
            </a:r>
            <a:r>
              <a:rPr lang="en-US" altLang="ko-KR" dirty="0" err="1"/>
              <a:t>Laravel</a:t>
            </a:r>
            <a:endParaRPr lang="en-US" altLang="ko-KR" dirty="0"/>
          </a:p>
          <a:p>
            <a:pPr lvl="2"/>
            <a:r>
              <a:rPr lang="en-US" altLang="ko-KR" dirty="0"/>
              <a:t>ASP.NET, C#, .NET Framework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) </a:t>
            </a:r>
          </a:p>
          <a:p>
            <a:pPr lvl="2"/>
            <a:r>
              <a:rPr lang="ko-KR" altLang="en-US" dirty="0" err="1"/>
              <a:t>백엔드뿐</a:t>
            </a:r>
            <a:r>
              <a:rPr lang="ko-KR" altLang="en-US" dirty="0"/>
              <a:t> 아니라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개발에도 프레임워크가 널리 활용되고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80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정적 웹 페이지 </a:t>
            </a:r>
            <a:r>
              <a:rPr lang="en-US" altLang="ko-KR"/>
              <a:t>vs. </a:t>
            </a:r>
            <a:r>
              <a:rPr lang="ko-KR" altLang="en-US"/>
              <a:t>동적 웹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정적 웹 페이지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사용자의 요청 이전에 만들어져서 제공되는 웹 페이지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항상 동일한 내용을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웹 서버가 제공한다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dirty="0"/>
              <a:t>동적 웹 페이지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사용자의 요청 시점에 요청된 매개변수를 활용하여서 실행시간에 생성되는 웹 페이지 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요청 매개변수에 따라 다른 내용을 제공한다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웹 컨테이너가 웹 애플리케이션에게 요청하여 제공한다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C4E01FA-75BB-4654-B4C5-4FCC47164D44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12</a:t>
            </a:fld>
            <a:endParaRPr kumimoji="0" lang="ko-KR" altLang="en-US" dirty="0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2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</a:t>
            </a:r>
            <a:r>
              <a:rPr lang="en-US" altLang="ko-KR"/>
              <a:t>, WWW(World Wide Web)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인터넷상에서 제공되는 서비스 중 하나로 인터넷에 연결된 컴퓨터들을 통해 사람들이 정보를 공유할 수 있는 전세계적인 분산 정보 시스템을 의미한다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인터넷을 통해 접근되는 상호 링크된 하이퍼텍스트 문서들을 제공하는 서비스 시스템을 의미한다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하이퍼텍스트 또는 </a:t>
            </a:r>
            <a:r>
              <a:rPr lang="ko-KR" altLang="en-US" dirty="0" err="1"/>
              <a:t>하이퍼미디어는</a:t>
            </a:r>
            <a:r>
              <a:rPr lang="ko-KR" altLang="en-US" dirty="0"/>
              <a:t> 하이퍼링크</a:t>
            </a:r>
            <a:r>
              <a:rPr lang="en-US" altLang="ko-KR" dirty="0"/>
              <a:t>(hyperlink)</a:t>
            </a:r>
            <a:r>
              <a:rPr lang="ko-KR" altLang="en-US" dirty="0"/>
              <a:t>를 포함하고 있는 문서를 의미한다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하이퍼링크는 서비스 사용자가 직접 선택하거나 자동적으로 해당 문서 또는 문서 내 특정 요소 위치로 이동하는데 사용되는 참조를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171658A-3092-4A84-985A-4C863BEA97C5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453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동작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클라이언트의 요청과 서버의 응답을 처리하는 </a:t>
            </a:r>
            <a:r>
              <a:rPr lang="ko-KR" altLang="en-US" dirty="0">
                <a:solidFill>
                  <a:srgbClr val="FF0000"/>
                </a:solidFill>
              </a:rPr>
              <a:t>클라이언트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서버 방식</a:t>
            </a:r>
            <a:r>
              <a:rPr lang="ko-KR" altLang="en-US" dirty="0"/>
              <a:t>으로 동작한다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사용자는 웹 브라우저를 이용하여 필요한 자원을 웹 서버에게 요청하고</a:t>
            </a:r>
            <a:r>
              <a:rPr lang="en-US" altLang="ko-KR" dirty="0"/>
              <a:t>, </a:t>
            </a:r>
            <a:r>
              <a:rPr lang="ko-KR" altLang="en-US" dirty="0"/>
              <a:t>웹 서버는 해당 자원을 찾아 응답을 만들고 이를 웹 브라우저에게 전송하며</a:t>
            </a:r>
            <a:r>
              <a:rPr lang="en-US" altLang="ko-KR" dirty="0"/>
              <a:t>, </a:t>
            </a:r>
            <a:r>
              <a:rPr lang="ko-KR" altLang="en-US" dirty="0"/>
              <a:t>웹 브라우저는 전송받은 응답을 처리하여 사용자에게 자원을 제공한다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1B06993-A47B-4E9C-824B-C6F1A601C858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14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300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클라이언트</a:t>
            </a:r>
            <a:r>
              <a:rPr lang="en-US" altLang="ko-KR"/>
              <a:t>-</a:t>
            </a:r>
            <a:r>
              <a:rPr lang="ko-KR" altLang="en-US"/>
              <a:t>서버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서비스나 자원을 제공하는 서버와 서비스를 요청하는 클라이언트로 나누어서 작업</a:t>
            </a:r>
            <a:r>
              <a:rPr lang="en-US" altLang="ko-KR" dirty="0"/>
              <a:t>(task) </a:t>
            </a:r>
            <a:r>
              <a:rPr lang="ko-KR" altLang="en-US" dirty="0"/>
              <a:t>또는 작업 부하</a:t>
            </a:r>
            <a:r>
              <a:rPr lang="en-US" altLang="ko-KR" dirty="0"/>
              <a:t>(workload)</a:t>
            </a:r>
            <a:r>
              <a:rPr lang="ko-KR" altLang="en-US" dirty="0"/>
              <a:t>들을 처리하는 분산 애플리케이션 구조를 의미한다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동작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사용자는 서버와 통신하기 위해 먼저 클라이언트측</a:t>
            </a:r>
            <a:r>
              <a:rPr lang="en-US" altLang="ko-KR" dirty="0"/>
              <a:t>(client-side)</a:t>
            </a:r>
            <a:r>
              <a:rPr lang="ko-KR" altLang="en-US" dirty="0"/>
              <a:t> 애플리케이션을 배포 받아 설치한 후 클라이언트측 애플리케이션으로 서비스를 요청하고</a:t>
            </a:r>
            <a:r>
              <a:rPr lang="en-US" altLang="ko-KR" dirty="0"/>
              <a:t>, </a:t>
            </a:r>
            <a:r>
              <a:rPr lang="ko-KR" altLang="en-US" dirty="0"/>
              <a:t>서버는 요청을 처리하여 응답한다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9C5B9D0-56CE-45FB-99F7-0F55660A93D3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15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1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CD4BA90-C317-4144-96F4-3079590D4C00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16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8" name="_x182446544" descr="EMB0000084c6d21">
            <a:extLst>
              <a:ext uri="{FF2B5EF4-FFF2-40B4-BE49-F238E27FC236}">
                <a16:creationId xmlns:a16="http://schemas.microsoft.com/office/drawing/2014/main" id="{7B3ED423-67D7-4E33-99B5-D19FCA54C4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54" y="913484"/>
            <a:ext cx="8182492" cy="503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64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전통적인 클라이언트</a:t>
            </a:r>
            <a:r>
              <a:rPr lang="en-US" altLang="ko-KR" dirty="0"/>
              <a:t>-</a:t>
            </a:r>
            <a:r>
              <a:rPr lang="ko-KR" altLang="en-US" dirty="0"/>
              <a:t>서버 모델의 문제점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 </a:t>
            </a:r>
            <a:r>
              <a:rPr lang="en-US" altLang="ko-KR" dirty="0"/>
              <a:t>S/W</a:t>
            </a:r>
            <a:r>
              <a:rPr lang="ko-KR" altLang="en-US" dirty="0"/>
              <a:t>이 변경되는 경우 재배포와 설치가 필요하다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사용자의 수가 많은 경우 재배포에 소요되는 비용이 커질 뿐 아니라 운영체제에 따라 다양한 버전의 클라이언트 </a:t>
            </a:r>
            <a:r>
              <a:rPr lang="en-US" altLang="ko-KR" dirty="0"/>
              <a:t>S/W</a:t>
            </a:r>
            <a:r>
              <a:rPr lang="ko-KR" altLang="en-US" dirty="0"/>
              <a:t> 개발이 요구되는 문제가 발생한다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예를 들면 클라이언트 </a:t>
            </a:r>
            <a:r>
              <a:rPr lang="en-US" altLang="ko-KR" dirty="0"/>
              <a:t>S/W</a:t>
            </a:r>
            <a:r>
              <a:rPr lang="ko-KR" altLang="en-US" dirty="0"/>
              <a:t>의 메뉴가 변경되면 클라이언트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ko-KR" altLang="en-US" dirty="0" err="1"/>
              <a:t>운영체제별로</a:t>
            </a:r>
            <a:r>
              <a:rPr lang="ko-KR" altLang="en-US" dirty="0"/>
              <a:t> 수정해야 하고</a:t>
            </a:r>
            <a:r>
              <a:rPr lang="en-US" altLang="ko-KR" dirty="0"/>
              <a:t>,</a:t>
            </a:r>
            <a:r>
              <a:rPr lang="ko-KR" altLang="en-US" dirty="0"/>
              <a:t> 재배포와</a:t>
            </a:r>
            <a:r>
              <a:rPr lang="en-US" altLang="ko-KR" dirty="0"/>
              <a:t> </a:t>
            </a:r>
            <a:r>
              <a:rPr lang="ko-KR" altLang="en-US" dirty="0"/>
              <a:t>재설치를 수행해야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B37DBF9-6A9C-4B4F-8E75-E06DE08D943F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17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57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B79B104-B95B-428E-8672-1418C6CE551C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18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" name="_x181691824" descr="EMB0000084c6d2b">
            <a:extLst>
              <a:ext uri="{FF2B5EF4-FFF2-40B4-BE49-F238E27FC236}">
                <a16:creationId xmlns:a16="http://schemas.microsoft.com/office/drawing/2014/main" id="{F0CA9CCC-1B40-4B64-9361-962C6198BE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034873"/>
            <a:ext cx="7153275" cy="531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72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해결방법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클라이언트 시스템에 존재하는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편재성</a:t>
            </a:r>
            <a:r>
              <a:rPr lang="en-US" altLang="ko-KR" dirty="0"/>
              <a:t>(ubiquity)</a:t>
            </a:r>
            <a:r>
              <a:rPr lang="ko-KR" altLang="en-US" dirty="0"/>
              <a:t>이 있는 클라이언트 </a:t>
            </a:r>
            <a:r>
              <a:rPr lang="en-US" altLang="ko-KR" dirty="0"/>
              <a:t>S/W</a:t>
            </a:r>
            <a:r>
              <a:rPr lang="ko-KR" altLang="en-US" dirty="0"/>
              <a:t>를 이용하고</a:t>
            </a:r>
            <a:r>
              <a:rPr lang="en-US" altLang="ko-KR" dirty="0"/>
              <a:t>, </a:t>
            </a:r>
            <a:r>
              <a:rPr lang="ko-KR" altLang="en-US" dirty="0"/>
              <a:t>클라이언트 </a:t>
            </a:r>
            <a:r>
              <a:rPr lang="en-US" altLang="ko-KR" dirty="0"/>
              <a:t>S/W </a:t>
            </a:r>
            <a:r>
              <a:rPr lang="ko-KR" altLang="en-US" dirty="0"/>
              <a:t>상에서 애플리케이션이 동작하는 모델로 전환한다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예</a:t>
            </a:r>
            <a:r>
              <a:rPr lang="en-US" altLang="ko-KR" dirty="0"/>
              <a:t>) WWW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HTTP</a:t>
            </a:r>
            <a:r>
              <a:rPr lang="ko-KR" altLang="en-US" dirty="0"/>
              <a:t>기반 클라이언트</a:t>
            </a:r>
            <a:r>
              <a:rPr lang="en-US" altLang="ko-KR" dirty="0"/>
              <a:t>-</a:t>
            </a:r>
            <a:r>
              <a:rPr lang="ko-KR" altLang="en-US" dirty="0"/>
              <a:t>서버 모델을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클라이언트 </a:t>
            </a:r>
            <a:r>
              <a:rPr lang="en-US" altLang="ko-KR" dirty="0"/>
              <a:t>S/W</a:t>
            </a:r>
            <a:r>
              <a:rPr lang="ko-KR" altLang="en-US" dirty="0"/>
              <a:t>로 웹 브라우저를 사용한다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웹 브라우저를 통해 서버에게 서비스를 요청하고</a:t>
            </a:r>
            <a:r>
              <a:rPr lang="en-US" altLang="ko-KR" dirty="0"/>
              <a:t>, </a:t>
            </a:r>
            <a:r>
              <a:rPr lang="ko-KR" altLang="en-US" dirty="0"/>
              <a:t>서버는 이를 처리하여 응답하며</a:t>
            </a:r>
            <a:r>
              <a:rPr lang="en-US" altLang="ko-KR" dirty="0"/>
              <a:t>, </a:t>
            </a:r>
            <a:r>
              <a:rPr lang="ko-KR" altLang="en-US" dirty="0"/>
              <a:t>웹 브라우저는 응답을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9CBCBCD-1AE9-487C-A0A2-E87FCB4ED5EC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19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8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48D36-5A4D-4E92-8F1B-182FF7A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교과목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C38F-3465-4D9E-B1B7-720ED563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목표</a:t>
            </a:r>
            <a:endParaRPr lang="en-US" altLang="ko-KR" dirty="0"/>
          </a:p>
          <a:p>
            <a:pPr lvl="1"/>
            <a:r>
              <a:rPr lang="ko-KR" altLang="en-US" dirty="0"/>
              <a:t>애플리케이션 설계를 기반으로 개발에 필요한 환경을 구축하고</a:t>
            </a:r>
            <a:r>
              <a:rPr lang="en-US" altLang="ko-KR" dirty="0"/>
              <a:t>, Java </a:t>
            </a:r>
            <a:r>
              <a:rPr lang="ko-KR" altLang="en-US" dirty="0"/>
              <a:t>기반 웹 개발 언어와 도구를 활용한 공통 및 업무 모듈 구현 능력 배양을 목표로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교과목 개요</a:t>
            </a:r>
            <a:endParaRPr lang="en-US" altLang="ko-KR" dirty="0"/>
          </a:p>
          <a:p>
            <a:pPr lvl="1"/>
            <a:r>
              <a:rPr lang="en-US" altLang="ko-KR" dirty="0"/>
              <a:t> Java  </a:t>
            </a:r>
            <a:r>
              <a:rPr lang="ko-KR" altLang="en-US" dirty="0"/>
              <a:t>기반 웹 애플리케이션 개발에 필요한 개발 환경 구축</a:t>
            </a:r>
            <a:r>
              <a:rPr lang="en-US" altLang="ko-KR" dirty="0"/>
              <a:t>, </a:t>
            </a:r>
            <a:r>
              <a:rPr lang="ko-KR" altLang="en-US" dirty="0"/>
              <a:t>공통 및 업무 모듈 구현에 대하여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Servlet</a:t>
            </a:r>
            <a:r>
              <a:rPr lang="ko-KR" altLang="en-US" dirty="0"/>
              <a:t>과 </a:t>
            </a:r>
            <a:r>
              <a:rPr lang="en-US" altLang="ko-KR" dirty="0"/>
              <a:t>JSP</a:t>
            </a:r>
            <a:r>
              <a:rPr lang="ko-KR" altLang="en-US" dirty="0"/>
              <a:t>를 학습하고 이를 활용하여 웹 애플리케이션을 개발한다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279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B06C22-23E8-4044-B58B-210A69F4CC26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20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7" name="_x169461376" descr="EMB0000084c6d2e">
            <a:extLst>
              <a:ext uri="{FF2B5EF4-FFF2-40B4-BE49-F238E27FC236}">
                <a16:creationId xmlns:a16="http://schemas.microsoft.com/office/drawing/2014/main" id="{E53B842B-8864-441C-8367-DFB249028A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787002"/>
            <a:ext cx="5410200" cy="543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92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WWW </a:t>
            </a:r>
            <a:r>
              <a:rPr lang="ko-KR" altLang="en-US"/>
              <a:t>서비스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D4A8967-C199-4AFA-A4FF-8748B36F4DC0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21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075FF-6431-4621-99B2-636048C0568C}"/>
              </a:ext>
            </a:extLst>
          </p:cNvPr>
          <p:cNvGrpSpPr/>
          <p:nvPr/>
        </p:nvGrpSpPr>
        <p:grpSpPr>
          <a:xfrm>
            <a:off x="2345871" y="1061361"/>
            <a:ext cx="7500258" cy="5029200"/>
            <a:chOff x="2530475" y="1484313"/>
            <a:chExt cx="7308850" cy="44878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3667B8-235A-4F1D-A0DF-505629EF532D}"/>
                </a:ext>
              </a:extLst>
            </p:cNvPr>
            <p:cNvSpPr/>
            <p:nvPr/>
          </p:nvSpPr>
          <p:spPr>
            <a:xfrm>
              <a:off x="2530475" y="1916114"/>
              <a:ext cx="1512888" cy="36734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웹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클라이언트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782BC8-CFE9-43F4-A4DF-3C963825A7FD}"/>
                </a:ext>
              </a:extLst>
            </p:cNvPr>
            <p:cNvSpPr/>
            <p:nvPr/>
          </p:nvSpPr>
          <p:spPr>
            <a:xfrm>
              <a:off x="8328025" y="1916114"/>
              <a:ext cx="1511300" cy="36734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웹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서버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정적인 웹 페이지를 하여 해당 페이지를 전송한다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</a:rPr>
                <a:t>.</a:t>
              </a:r>
              <a:b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찾지 못한 경우 오류를 전송한다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</a:rPr>
                <a:t>.)</a:t>
              </a:r>
              <a:endParaRPr lang="ko-KR" alt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6" name="오른쪽 화살표 9">
              <a:extLst>
                <a:ext uri="{FF2B5EF4-FFF2-40B4-BE49-F238E27FC236}">
                  <a16:creationId xmlns:a16="http://schemas.microsoft.com/office/drawing/2014/main" id="{BF3EC306-7EAF-4FC9-94BB-9148FBDA79CD}"/>
                </a:ext>
              </a:extLst>
            </p:cNvPr>
            <p:cNvSpPr/>
            <p:nvPr/>
          </p:nvSpPr>
          <p:spPr>
            <a:xfrm>
              <a:off x="4402138" y="2420939"/>
              <a:ext cx="3600450" cy="720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HTTP </a:t>
              </a:r>
              <a:r>
                <a:rPr lang="ko-KR" altLang="en-US" dirty="0"/>
                <a:t>요청</a:t>
              </a:r>
            </a:p>
          </p:txBody>
        </p:sp>
        <p:sp>
          <p:nvSpPr>
            <p:cNvPr id="17" name="왼쪽 화살표 11">
              <a:extLst>
                <a:ext uri="{FF2B5EF4-FFF2-40B4-BE49-F238E27FC236}">
                  <a16:creationId xmlns:a16="http://schemas.microsoft.com/office/drawing/2014/main" id="{CFAB9089-C382-4AFD-9745-B949155279E0}"/>
                </a:ext>
              </a:extLst>
            </p:cNvPr>
            <p:cNvSpPr/>
            <p:nvPr/>
          </p:nvSpPr>
          <p:spPr>
            <a:xfrm>
              <a:off x="4402138" y="4292601"/>
              <a:ext cx="3613150" cy="7207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  <p:sp>
          <p:nvSpPr>
            <p:cNvPr id="18" name="모서리가 둥근 직사각형 2">
              <a:extLst>
                <a:ext uri="{FF2B5EF4-FFF2-40B4-BE49-F238E27FC236}">
                  <a16:creationId xmlns:a16="http://schemas.microsoft.com/office/drawing/2014/main" id="{629D9A5B-7EB9-4251-892D-9AB685C1A16B}"/>
                </a:ext>
              </a:extLst>
            </p:cNvPr>
            <p:cNvSpPr/>
            <p:nvPr/>
          </p:nvSpPr>
          <p:spPr>
            <a:xfrm>
              <a:off x="5110164" y="1484313"/>
              <a:ext cx="2160587" cy="95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요청 라인</a:t>
              </a:r>
              <a:endParaRPr lang="en-US" altLang="ko-KR" dirty="0"/>
            </a:p>
            <a:p>
              <a:pPr algn="ctr">
                <a:defRPr/>
              </a:pPr>
              <a:r>
                <a:rPr lang="ko-KR" altLang="en-US" dirty="0"/>
                <a:t>요청 헤더</a:t>
              </a:r>
              <a:endParaRPr lang="en-US" altLang="ko-KR" dirty="0"/>
            </a:p>
            <a:p>
              <a:pPr algn="ctr">
                <a:defRPr/>
              </a:pPr>
              <a:r>
                <a:rPr lang="en-US" altLang="ko-KR" dirty="0"/>
                <a:t>[</a:t>
              </a:r>
              <a:r>
                <a:rPr lang="ko-KR" altLang="en-US" dirty="0"/>
                <a:t>메시지 바디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9" name="모서리가 둥근 직사각형 10">
              <a:extLst>
                <a:ext uri="{FF2B5EF4-FFF2-40B4-BE49-F238E27FC236}">
                  <a16:creationId xmlns:a16="http://schemas.microsoft.com/office/drawing/2014/main" id="{94977A82-89A1-419D-AD0C-8AC7387AA63B}"/>
                </a:ext>
              </a:extLst>
            </p:cNvPr>
            <p:cNvSpPr/>
            <p:nvPr/>
          </p:nvSpPr>
          <p:spPr>
            <a:xfrm>
              <a:off x="5221289" y="5013325"/>
              <a:ext cx="2160587" cy="95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응답 헤더</a:t>
              </a:r>
              <a:endParaRPr lang="en-US" altLang="ko-KR" dirty="0"/>
            </a:p>
            <a:p>
              <a:pPr algn="ctr">
                <a:defRPr/>
              </a:pPr>
              <a:r>
                <a:rPr lang="ko-KR" altLang="en-US" dirty="0"/>
                <a:t>응답 바디</a:t>
              </a:r>
              <a:r>
                <a:rPr lang="en-US" altLang="ko-KR" dirty="0"/>
                <a:t>(</a:t>
              </a:r>
              <a:r>
                <a:rPr lang="ko-KR" altLang="en-US" dirty="0" err="1"/>
                <a:t>컨텐츠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3561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웹 클라이언트 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웹 서비스를 요청하고 서버가 보내온 응답을 처리하여 출력하는 애플리케이션 또는 시스템을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요청은 해당 자원의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  <a:r>
              <a:rPr lang="ko-KR" altLang="en-US" dirty="0"/>
              <a:t>을 주소표시줄에 입력하거나 </a:t>
            </a:r>
            <a:r>
              <a:rPr lang="en-US" altLang="ko-KR" dirty="0">
                <a:solidFill>
                  <a:srgbClr val="FF0000"/>
                </a:solidFill>
              </a:rPr>
              <a:t>URL</a:t>
            </a:r>
            <a:r>
              <a:rPr lang="ko-KR" altLang="en-US" dirty="0"/>
              <a:t>이 포함된 하이퍼링크를 클릭하면 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웹 서버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서비스를 제공하는 애플리케이션 또는 시스템을 의미한다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요청된 자원을 찾아서 </a:t>
            </a:r>
            <a:r>
              <a:rPr lang="en-US" altLang="ko-KR" dirty="0">
                <a:solidFill>
                  <a:srgbClr val="FF0000"/>
                </a:solidFill>
              </a:rPr>
              <a:t>HTTP</a:t>
            </a:r>
            <a:r>
              <a:rPr lang="en-US" altLang="ko-KR" dirty="0"/>
              <a:t> </a:t>
            </a:r>
            <a:r>
              <a:rPr lang="ko-KR" altLang="en-US" dirty="0"/>
              <a:t>응답을 클라이언트에게 제공한다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1948F07-0A52-49CD-B816-4AAD6241B3F4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22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09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URL(Uniform Resource Locator)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자원의 위치를 기술하는데 사용되는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dirty="0"/>
              <a:t>일반적인 구문 구조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scheme_name</a:t>
            </a:r>
            <a:r>
              <a:rPr lang="en-US" altLang="ko-KR" dirty="0"/>
              <a:t>&gt;:&lt;</a:t>
            </a:r>
            <a:r>
              <a:rPr lang="en-US" altLang="ko-KR" dirty="0" err="1"/>
              <a:t>scheme_specific_part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 err="1"/>
              <a:t>scheme_name</a:t>
            </a:r>
            <a:r>
              <a:rPr lang="ko-KR" altLang="en-US" dirty="0"/>
              <a:t>에는 </a:t>
            </a:r>
            <a:r>
              <a:rPr lang="en-US" altLang="ko-KR" dirty="0"/>
              <a:t>http, ftp, news, mailto </a:t>
            </a:r>
            <a:r>
              <a:rPr lang="ko-KR" altLang="en-US" dirty="0"/>
              <a:t>등이 나타날 수 있고</a:t>
            </a:r>
            <a:r>
              <a:rPr lang="en-US" altLang="ko-KR" dirty="0"/>
              <a:t>, </a:t>
            </a:r>
            <a:r>
              <a:rPr lang="en-US" altLang="ko-KR" dirty="0" err="1"/>
              <a:t>scheme_specific_part</a:t>
            </a:r>
            <a:r>
              <a:rPr lang="ko-KR" altLang="en-US" dirty="0"/>
              <a:t>은 </a:t>
            </a:r>
            <a:r>
              <a:rPr lang="en-US" altLang="ko-KR" dirty="0" err="1"/>
              <a:t>scheme_name</a:t>
            </a:r>
            <a:r>
              <a:rPr lang="ko-KR" altLang="en-US" dirty="0"/>
              <a:t>에 따라 다른 내용을 갖는다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예</a:t>
            </a:r>
            <a:r>
              <a:rPr lang="en-US" altLang="ko-KR" dirty="0"/>
              <a:t>) mailto:egyou@induk.ac.kr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1442113-F755-4BDF-9843-ED3928EE23D2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205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altLang="ko-KR" dirty="0"/>
              <a:t>WWW</a:t>
            </a:r>
            <a:r>
              <a:rPr lang="ko-KR" altLang="en-US" dirty="0"/>
              <a:t> 구문 구조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&lt;http&gt;://&lt;</a:t>
            </a:r>
            <a:r>
              <a:rPr lang="en-US" altLang="ko-KR" dirty="0" err="1"/>
              <a:t>domain_name</a:t>
            </a:r>
            <a:r>
              <a:rPr lang="en-US" altLang="ko-KR" dirty="0"/>
              <a:t>&gt;[:&lt;</a:t>
            </a:r>
            <a:r>
              <a:rPr lang="en-US" altLang="ko-KR" dirty="0" err="1"/>
              <a:t>port_number</a:t>
            </a:r>
            <a:r>
              <a:rPr lang="en-US" altLang="ko-KR" dirty="0"/>
              <a:t>&gt;]/&lt;</a:t>
            </a:r>
            <a:r>
              <a:rPr lang="en-US" altLang="ko-KR" dirty="0" err="1"/>
              <a:t>file_path</a:t>
            </a:r>
            <a:r>
              <a:rPr lang="en-US" altLang="ko-KR" dirty="0"/>
              <a:t>&gt;?&lt;</a:t>
            </a:r>
            <a:r>
              <a:rPr lang="en-US" altLang="ko-KR" dirty="0" err="1"/>
              <a:t>search_part</a:t>
            </a:r>
            <a:r>
              <a:rPr lang="en-US" altLang="ko-KR" dirty="0"/>
              <a:t>&gt;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domain_name</a:t>
            </a:r>
            <a:r>
              <a:rPr lang="en-US" altLang="ko-KR" dirty="0"/>
              <a:t>&gt; : </a:t>
            </a:r>
            <a:r>
              <a:rPr lang="ko-KR" altLang="en-US" dirty="0"/>
              <a:t>웹 서버의 </a:t>
            </a:r>
            <a:r>
              <a:rPr lang="ko-KR" altLang="en-US" dirty="0" err="1"/>
              <a:t>심볼릭한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file_path</a:t>
            </a:r>
            <a:r>
              <a:rPr lang="en-US" altLang="ko-KR" dirty="0"/>
              <a:t>&gt; : </a:t>
            </a:r>
            <a:r>
              <a:rPr lang="ko-KR" altLang="en-US" dirty="0"/>
              <a:t>요청한 자원의 경로</a:t>
            </a:r>
            <a:endParaRPr lang="en-US" altLang="ko-KR" dirty="0"/>
          </a:p>
          <a:p>
            <a:pPr lvl="2">
              <a:lnSpc>
                <a:spcPct val="10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search_path</a:t>
            </a:r>
            <a:r>
              <a:rPr lang="en-US" altLang="ko-KR" dirty="0"/>
              <a:t>&gt; : </a:t>
            </a:r>
            <a:r>
              <a:rPr lang="ko-KR" altLang="en-US" dirty="0"/>
              <a:t>웹 애플리케이션에게 </a:t>
            </a:r>
            <a:r>
              <a:rPr lang="ko-KR" altLang="en-US" dirty="0" err="1"/>
              <a:t>전송되어야하는</a:t>
            </a:r>
            <a:r>
              <a:rPr lang="ko-KR" altLang="en-US" dirty="0"/>
              <a:t> 매개 변수와 값들</a:t>
            </a:r>
          </a:p>
        </p:txBody>
      </p:sp>
    </p:spTree>
    <p:extLst>
      <p:ext uri="{BB962C8B-B14F-4D97-AF65-F5344CB8AC3E}">
        <p14:creationId xmlns:p14="http://schemas.microsoft.com/office/powerpoint/2010/main" val="166556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HTTP(HyperText Transfer Protocol)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WWW </a:t>
            </a:r>
            <a:r>
              <a:rPr lang="ko-KR" altLang="en-US" dirty="0"/>
              <a:t>서비스에서 클라이언트와 서버 사이에서 통신할 때 사용하는 통신 프로토콜</a:t>
            </a:r>
            <a:r>
              <a:rPr lang="en-US" altLang="ko-KR" dirty="0"/>
              <a:t>(protocol)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현재 가장 널리 사용되는 버전은 </a:t>
            </a:r>
            <a:r>
              <a:rPr lang="en-US" altLang="ko-KR" dirty="0"/>
              <a:t>1.1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프로토콜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네트워크로 연결된 컴퓨터들이 서로 통신할 수 있도록 미리 정해놓은 규칙들의 집합을 의미하며</a:t>
            </a:r>
            <a:r>
              <a:rPr lang="en-US" altLang="ko-KR" dirty="0"/>
              <a:t>, </a:t>
            </a:r>
            <a:r>
              <a:rPr lang="ko-KR" altLang="en-US" dirty="0"/>
              <a:t>간단히 통신규약이라고 한다</a:t>
            </a:r>
            <a:r>
              <a:rPr lang="en-US" altLang="ko-KR" dirty="0"/>
              <a:t>. </a:t>
            </a:r>
            <a:r>
              <a:rPr lang="ko-KR" altLang="en-US" dirty="0"/>
              <a:t>하나의 서비스는 하나 또는 다수의 프로토콜과 포트를 가질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포트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네트워크 서비스를 식별하기 위해 부여된 번호를 의미한다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동작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 컴퓨터와 서버 컴퓨터는 </a:t>
            </a:r>
            <a:r>
              <a:rPr lang="en-US" altLang="ko-KR" dirty="0"/>
              <a:t>HTTP</a:t>
            </a:r>
            <a:r>
              <a:rPr lang="ko-KR" altLang="en-US" dirty="0"/>
              <a:t>을 이용하여 요청을 전송하고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문서를 응답한다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6F675CE-415D-4C2A-B6C5-E53D75BDF817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25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995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인터넷에서 컴퓨터들이 서로 정보를 주고받는 데 쓰이는 통신규약</a:t>
            </a:r>
            <a:r>
              <a:rPr lang="en-US" altLang="ko-KR" dirty="0"/>
              <a:t>(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패킷</a:t>
            </a:r>
            <a:r>
              <a:rPr lang="ko-KR" altLang="en-US" dirty="0"/>
              <a:t> 통신 방식의 인터넷 프로토콜인 </a:t>
            </a:r>
            <a:r>
              <a:rPr lang="en-US" altLang="ko-KR" dirty="0"/>
              <a:t>IP(Internet Protocol)</a:t>
            </a:r>
            <a:r>
              <a:rPr lang="ko-KR" altLang="en-US" dirty="0"/>
              <a:t>와 전송 조절 프로토콜인 </a:t>
            </a:r>
            <a:r>
              <a:rPr lang="en-US" altLang="ko-KR" dirty="0"/>
              <a:t>TCP(Transmission Control Protocol)</a:t>
            </a:r>
            <a:r>
              <a:rPr lang="ko-KR" altLang="en-US" dirty="0"/>
              <a:t>로 이루어져 있다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IP</a:t>
            </a:r>
            <a:r>
              <a:rPr lang="ko-KR" altLang="en-US" dirty="0"/>
              <a:t>는 </a:t>
            </a:r>
            <a:r>
              <a:rPr lang="ko-KR" altLang="en-US" dirty="0" err="1"/>
              <a:t>패킷</a:t>
            </a:r>
            <a:r>
              <a:rPr lang="ko-KR" altLang="en-US" dirty="0"/>
              <a:t> 전달 여부를 보증하지 않고</a:t>
            </a:r>
            <a:r>
              <a:rPr lang="en-US" altLang="ko-KR" dirty="0"/>
              <a:t>, </a:t>
            </a:r>
            <a:r>
              <a:rPr lang="ko-KR" altLang="en-US" dirty="0" err="1"/>
              <a:t>패킷을</a:t>
            </a:r>
            <a:r>
              <a:rPr lang="ko-KR" altLang="en-US" dirty="0"/>
              <a:t> 보낸 순서와 받는 순서가 다를 수 있다</a:t>
            </a:r>
            <a:r>
              <a:rPr lang="en-US" altLang="ko-KR" dirty="0"/>
              <a:t>.(unreliable datagram service)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TCP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위에서 동작하는 프로토콜로</a:t>
            </a:r>
            <a:r>
              <a:rPr lang="en-US" altLang="ko-KR" dirty="0"/>
              <a:t>, </a:t>
            </a:r>
            <a:r>
              <a:rPr lang="ko-KR" altLang="en-US" dirty="0"/>
              <a:t>데이터의 전달을 보증하고 보낸 순서대로 받게 해준다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HTTP, FTP, SMTP </a:t>
            </a:r>
            <a:r>
              <a:rPr lang="ko-KR" altLang="en-US" dirty="0"/>
              <a:t>등 </a:t>
            </a:r>
            <a:r>
              <a:rPr lang="en-US" altLang="ko-KR" dirty="0"/>
              <a:t>IP</a:t>
            </a:r>
            <a:r>
              <a:rPr lang="ko-KR" altLang="en-US" dirty="0"/>
              <a:t>를 기반으로 한 많은 수의 애플리케이션 프로토콜들이 </a:t>
            </a:r>
            <a:r>
              <a:rPr lang="en-US" altLang="ko-KR" dirty="0"/>
              <a:t>TCP</a:t>
            </a:r>
            <a:r>
              <a:rPr lang="ko-KR" altLang="en-US" dirty="0"/>
              <a:t>위에서 동작하기 때문에</a:t>
            </a:r>
            <a:r>
              <a:rPr lang="en-US" altLang="ko-KR" dirty="0"/>
              <a:t>, </a:t>
            </a:r>
            <a:r>
              <a:rPr lang="ko-KR" altLang="en-US" dirty="0"/>
              <a:t>묶어서 </a:t>
            </a:r>
            <a:r>
              <a:rPr lang="en-US" altLang="ko-KR" dirty="0"/>
              <a:t>TCP/IP</a:t>
            </a:r>
            <a:r>
              <a:rPr lang="ko-KR" altLang="en-US" dirty="0"/>
              <a:t>로 부르기도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99FB0F3-4006-4571-80F9-2A87C37EC027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26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36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HTML(HyperText Markup Language)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하이퍼텍스트 또는 </a:t>
            </a:r>
            <a:r>
              <a:rPr lang="ko-KR" altLang="en-US" dirty="0" err="1"/>
              <a:t>하이퍼미디어를</a:t>
            </a:r>
            <a:r>
              <a:rPr lang="ko-KR" altLang="en-US" dirty="0"/>
              <a:t> 작성하기 위해 사용되는 언어를 의미한다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태그 기반 언어이다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현재 </a:t>
            </a:r>
            <a:r>
              <a:rPr lang="en-US" altLang="ko-KR" dirty="0"/>
              <a:t>HTML4.01</a:t>
            </a:r>
            <a:r>
              <a:rPr lang="ko-KR" altLang="en-US" dirty="0"/>
              <a:t>과 </a:t>
            </a:r>
            <a:r>
              <a:rPr lang="en-US" altLang="ko-KR" dirty="0"/>
              <a:t>HTML5</a:t>
            </a:r>
            <a:r>
              <a:rPr lang="ko-KR" altLang="en-US" dirty="0"/>
              <a:t>가 </a:t>
            </a:r>
            <a:r>
              <a:rPr lang="ko-KR" altLang="en-US" dirty="0" err="1"/>
              <a:t>사용중이다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HTML 4.01</a:t>
            </a:r>
          </a:p>
          <a:p>
            <a:pPr lvl="1">
              <a:defRPr/>
            </a:pPr>
            <a:r>
              <a:rPr lang="ko-KR" altLang="en-US" dirty="0"/>
              <a:t>가장 보편적인 인터넷 표준 언어</a:t>
            </a:r>
          </a:p>
          <a:p>
            <a:pPr lvl="1">
              <a:defRPr/>
            </a:pPr>
            <a:r>
              <a:rPr lang="ko-KR" altLang="en-US" dirty="0"/>
              <a:t>표준의 부재로 인한 웹 브라우저들 간의 호환성 문제가 발생</a:t>
            </a:r>
          </a:p>
          <a:p>
            <a:pPr lvl="1">
              <a:defRPr/>
            </a:pPr>
            <a:r>
              <a:rPr lang="ko-KR" altLang="en-US" dirty="0"/>
              <a:t>문서의 구조나 정보를 표현하는데 한계성이 있음</a:t>
            </a:r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741AA6A-0515-4993-85FB-A72C47B15B1A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27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6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HTML5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월에 논의 시작</a:t>
            </a:r>
            <a:r>
              <a:rPr lang="en-US" altLang="ko-KR" dirty="0"/>
              <a:t>, 2014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28</a:t>
            </a:r>
            <a:r>
              <a:rPr lang="ko-KR" altLang="en-US" dirty="0"/>
              <a:t>일 표준안 확정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간결해진 유효성 검사를 위한 선언문 </a:t>
            </a:r>
            <a:r>
              <a:rPr lang="en-US" altLang="ko-KR" dirty="0"/>
              <a:t>: &lt;!DOCTYPE html&gt;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문서의 구조나 정보를 표현하는 능력이 향상됨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시맨틱</a:t>
            </a:r>
            <a:r>
              <a:rPr lang="ko-KR" altLang="en-US" dirty="0"/>
              <a:t> 태그 사용할 수 있음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기본 골격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sz="3200" dirty="0"/>
              <a:t>&lt;header&gt;, &lt;</a:t>
            </a:r>
            <a:r>
              <a:rPr lang="en-US" altLang="ko-KR" sz="3200" dirty="0" err="1"/>
              <a:t>nav</a:t>
            </a:r>
            <a:r>
              <a:rPr lang="en-US" altLang="ko-KR" sz="3200" dirty="0"/>
              <a:t>&gt;, &lt;article&gt;, &lt;section&gt;, &lt;aside&gt;, &lt;footer&gt;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33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애플리케이션의 등장 배경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웹 서버의 역할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서버에서 찾은 컨텐츠</a:t>
            </a:r>
            <a:r>
              <a:rPr lang="en-US" altLang="ko-KR" dirty="0"/>
              <a:t>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HTTP</a:t>
            </a:r>
            <a:r>
              <a:rPr lang="ko-KR" altLang="en-US" dirty="0"/>
              <a:t> 응답 헤더를 추가하여 </a:t>
            </a:r>
            <a:r>
              <a:rPr lang="en-US" altLang="ko-KR" dirty="0"/>
              <a:t>HTTP </a:t>
            </a:r>
            <a:r>
              <a:rPr lang="ko-KR" altLang="en-US" dirty="0"/>
              <a:t>응답을 생성하고</a:t>
            </a:r>
            <a:r>
              <a:rPr lang="en-US" altLang="ko-KR" dirty="0"/>
              <a:t>,</a:t>
            </a:r>
            <a:r>
              <a:rPr lang="ko-KR" altLang="en-US" dirty="0"/>
              <a:t> 이를 웹 클라이언트에 전송한다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defRPr/>
            </a:pP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{</a:t>
            </a:r>
            <a:r>
              <a:rPr lang="ko-KR" altLang="en-US" dirty="0"/>
              <a:t>웹 애플리케이션이 생성한</a:t>
            </a:r>
            <a:r>
              <a:rPr lang="en-US" altLang="ko-KR" dirty="0"/>
              <a:t>}</a:t>
            </a:r>
            <a:r>
              <a:rPr lang="ko-KR" altLang="en-US" dirty="0"/>
              <a:t> 컨텐츠</a:t>
            </a:r>
            <a:r>
              <a:rPr lang="en-US" altLang="ko-KR" dirty="0"/>
              <a:t>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HTTP</a:t>
            </a:r>
            <a:r>
              <a:rPr lang="ko-KR" altLang="en-US" dirty="0"/>
              <a:t> 응답 헤더를 추가하여 </a:t>
            </a:r>
            <a:r>
              <a:rPr lang="en-US" altLang="ko-KR" dirty="0"/>
              <a:t>HTTP </a:t>
            </a:r>
            <a:r>
              <a:rPr lang="ko-KR" altLang="en-US" dirty="0"/>
              <a:t>응답을 생성하고 이를 웹 클라이언트에 전송한다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A4F46A5-A909-4F1C-AC79-704CA8090815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29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4C4F-0917-4BB0-A9EE-DB9EB704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25CAD-D1C7-4E61-B8C4-0A8CD32C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 내용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웹 개발 환경 구축 하기 </a:t>
            </a:r>
            <a:endParaRPr lang="en-US" altLang="ko-KR" dirty="0"/>
          </a:p>
          <a:p>
            <a:pPr lvl="1"/>
            <a:r>
              <a:rPr lang="ko-KR" altLang="en-US" dirty="0"/>
              <a:t>공통 및 업무 모듈 구현하기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서버 프로그램 구현하기</a:t>
            </a:r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웹 애플리케이션 프로젝트 개발</a:t>
            </a:r>
          </a:p>
        </p:txBody>
      </p:sp>
    </p:spTree>
    <p:extLst>
      <p:ext uri="{BB962C8B-B14F-4D97-AF65-F5344CB8AC3E}">
        <p14:creationId xmlns:p14="http://schemas.microsoft.com/office/powerpoint/2010/main" val="21438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웹 서버의 한계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ko-KR" altLang="en-US" dirty="0">
                <a:solidFill>
                  <a:srgbClr val="FF0000"/>
                </a:solidFill>
              </a:rPr>
              <a:t>정적인 </a:t>
            </a:r>
            <a:r>
              <a:rPr lang="ko-KR" altLang="en-US" dirty="0" err="1">
                <a:solidFill>
                  <a:srgbClr val="FF0000"/>
                </a:solidFill>
              </a:rPr>
              <a:t>컨텐츠만</a:t>
            </a:r>
            <a:r>
              <a:rPr lang="ko-KR" altLang="en-US" dirty="0" err="1"/>
              <a:t>을</a:t>
            </a:r>
            <a:r>
              <a:rPr lang="ko-KR" altLang="en-US" dirty="0"/>
              <a:t> 제공할 수 있다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동적으로 컨텐츠를 생성하여 제공할 수 없으며</a:t>
            </a:r>
            <a:r>
              <a:rPr lang="en-US" altLang="ko-KR" dirty="0"/>
              <a:t>, </a:t>
            </a:r>
            <a:r>
              <a:rPr lang="ko-KR" altLang="en-US" dirty="0"/>
              <a:t>다만 이를 웹 컨테이너에서 존재하는 웹 애플리케이션에게 요청할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 err="1"/>
              <a:t>서버상에</a:t>
            </a:r>
            <a:r>
              <a:rPr lang="ko-KR" altLang="en-US" dirty="0"/>
              <a:t> 데이터를 저장할 수 없다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매개변수로 전달된 데이터를 저장할 수 없고</a:t>
            </a:r>
            <a:r>
              <a:rPr lang="en-US" altLang="ko-KR" dirty="0"/>
              <a:t>, </a:t>
            </a:r>
            <a:r>
              <a:rPr lang="ko-KR" altLang="en-US" dirty="0"/>
              <a:t>다만 이를 웹 컨테이너에서 존재하는 웹 애플리케이션에 넘겨주고</a:t>
            </a:r>
            <a:r>
              <a:rPr lang="en-US" altLang="ko-KR" dirty="0"/>
              <a:t>, </a:t>
            </a:r>
            <a:r>
              <a:rPr lang="ko-KR" altLang="en-US" dirty="0"/>
              <a:t>응답하도록 요청할 수 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56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애플리케이션의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CGI, </a:t>
            </a:r>
            <a:r>
              <a:rPr lang="ko-KR" altLang="en-US" dirty="0" err="1"/>
              <a:t>서블릿</a:t>
            </a:r>
            <a:r>
              <a:rPr lang="en-US" altLang="ko-KR" dirty="0"/>
              <a:t>, JSP, ASP.NET, PHP </a:t>
            </a:r>
            <a:r>
              <a:rPr lang="ko-KR" altLang="en-US" dirty="0"/>
              <a:t>등과 같은 언어로 구현하며</a:t>
            </a:r>
            <a:r>
              <a:rPr lang="en-US" altLang="ko-KR" dirty="0"/>
              <a:t>, </a:t>
            </a:r>
            <a:r>
              <a:rPr lang="ko-KR" altLang="en-US" dirty="0"/>
              <a:t>웹 서버의 기능적인 한계를 돕는 목적으로 개발된 애플리케이션을 의미한다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현재에는 인터넷과 같은 컴퓨터 네트워크 상에서 접근되는 애플리케이션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>
                <a:solidFill>
                  <a:srgbClr val="FF0000"/>
                </a:solidFill>
              </a:rPr>
              <a:t>웹 환경에서 실행되는 애플리케이션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대표적인 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게시판</a:t>
            </a:r>
            <a:r>
              <a:rPr lang="en-US" altLang="ko-KR" dirty="0"/>
              <a:t>, </a:t>
            </a:r>
            <a:r>
              <a:rPr lang="ko-KR" altLang="en-US" dirty="0"/>
              <a:t>일정관리</a:t>
            </a:r>
            <a:r>
              <a:rPr lang="en-US" altLang="ko-KR" dirty="0"/>
              <a:t>, </a:t>
            </a:r>
            <a:r>
              <a:rPr lang="ko-KR" altLang="en-US" dirty="0"/>
              <a:t>캘린더</a:t>
            </a:r>
            <a:r>
              <a:rPr lang="en-US" altLang="ko-KR" dirty="0"/>
              <a:t>, </a:t>
            </a:r>
            <a:r>
              <a:rPr lang="ko-KR" altLang="en-US" dirty="0"/>
              <a:t>메일</a:t>
            </a:r>
            <a:r>
              <a:rPr lang="en-US" altLang="ko-KR" dirty="0"/>
              <a:t>, </a:t>
            </a:r>
            <a:r>
              <a:rPr lang="ko-KR" altLang="en-US" dirty="0"/>
              <a:t>주소록</a:t>
            </a:r>
            <a:r>
              <a:rPr lang="en-US" altLang="ko-KR" dirty="0"/>
              <a:t>, </a:t>
            </a:r>
            <a:r>
              <a:rPr lang="ko-KR" altLang="en-US" dirty="0"/>
              <a:t>웹 오피스 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5500F83-765A-4A7E-8710-3BF5EA38851A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31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865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애플리케이션의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동적으로 웹 페이지를 생성하거나 서버에 데이터를 저장하는 작업을 수행하여 웹 서버를 돕는다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실행을 위해 웹 컨테이너</a:t>
            </a:r>
            <a:r>
              <a:rPr lang="en-US" altLang="ko-KR" dirty="0"/>
              <a:t>(</a:t>
            </a:r>
            <a:r>
              <a:rPr lang="ko-KR" altLang="en-US" dirty="0"/>
              <a:t>웹 애플리케이션 서버라고도 함</a:t>
            </a:r>
            <a:r>
              <a:rPr lang="en-US" altLang="ko-KR" dirty="0"/>
              <a:t>)</a:t>
            </a:r>
            <a:r>
              <a:rPr lang="ko-KR" altLang="en-US" dirty="0"/>
              <a:t>를 필요로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웹 애플리케이션에 변경이 발생되어도 클라이언트에 변경된 애플리케이션을 </a:t>
            </a:r>
            <a:r>
              <a:rPr lang="ko-KR" altLang="en-US" dirty="0" err="1"/>
              <a:t>재배포하거나</a:t>
            </a:r>
            <a:r>
              <a:rPr lang="ko-KR" altLang="en-US" dirty="0"/>
              <a:t> 설치할 필요가 없다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en-US" altLang="ko-KR" dirty="0"/>
              <a:t>ActiveX</a:t>
            </a:r>
            <a:r>
              <a:rPr lang="ko-KR" altLang="en-US" dirty="0"/>
              <a:t>와 같이 추가적인 설치가 필요한 경우 큰 문제는 아니지만 재배포와 설치가 필요하게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9B17DBA-E14C-49B3-B10D-09B8B456A44E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32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118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애플리케이션의 동작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/>
              <a:t>웹 브라우저가 웹 서버에게 동적인 웹 페이지에 대한 요청을 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/>
              <a:t>웹 서버는 요청한 페이지가 존재하지 않음을 확인하고</a:t>
            </a:r>
            <a:r>
              <a:rPr lang="en-US" altLang="ko-KR" dirty="0"/>
              <a:t>, </a:t>
            </a:r>
            <a:r>
              <a:rPr lang="ko-KR" altLang="en-US" dirty="0"/>
              <a:t>웹 애플리케이션에게 요청을 전달한다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/>
              <a:t>웹 애플리케이션은 전달된 매개변수를 이용하여 동적으로 </a:t>
            </a:r>
            <a:r>
              <a:rPr lang="ko-KR" altLang="en-US" dirty="0" err="1"/>
              <a:t>컨텐츠</a:t>
            </a:r>
            <a:r>
              <a:rPr lang="en-US" altLang="ko-KR" dirty="0"/>
              <a:t>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  <a:r>
              <a:rPr lang="ko-KR" altLang="en-US" dirty="0"/>
              <a:t>를 생성하고</a:t>
            </a:r>
            <a:r>
              <a:rPr lang="en-US" altLang="ko-KR" dirty="0"/>
              <a:t>, </a:t>
            </a:r>
            <a:r>
              <a:rPr lang="ko-KR" altLang="en-US" dirty="0"/>
              <a:t>이를 웹 서버에게 전송한다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/>
              <a:t>웹 서버는 전송받은 </a:t>
            </a:r>
            <a:r>
              <a:rPr lang="ko-KR" altLang="en-US" dirty="0" err="1"/>
              <a:t>컨텐츠</a:t>
            </a:r>
            <a:r>
              <a:rPr lang="en-US" altLang="ko-KR" dirty="0"/>
              <a:t>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  <a:r>
              <a:rPr lang="ko-KR" altLang="en-US" dirty="0"/>
              <a:t>를 응답으로 만들어 웹 브라우저에게 전송한다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  <a:defRPr/>
            </a:pPr>
            <a:r>
              <a:rPr lang="ko-KR" altLang="en-US" dirty="0"/>
              <a:t>웹 브라우저는 전송받은 응답을 처리하여 화면에 나타나게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10D68A0-1667-4B98-B9B3-2F3D1B8CE406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391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CD0BC88-2854-433A-94F0-A5508C3090F1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34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2101A4A-6018-48D8-8533-B69594E92F22}"/>
              </a:ext>
            </a:extLst>
          </p:cNvPr>
          <p:cNvGrpSpPr/>
          <p:nvPr/>
        </p:nvGrpSpPr>
        <p:grpSpPr>
          <a:xfrm>
            <a:off x="1828800" y="1028701"/>
            <a:ext cx="8786814" cy="5448300"/>
            <a:chOff x="1992314" y="1196975"/>
            <a:chExt cx="8459786" cy="511175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51F28D-B969-4BF1-8D5A-48A5950315B5}"/>
                </a:ext>
              </a:extLst>
            </p:cNvPr>
            <p:cNvSpPr/>
            <p:nvPr/>
          </p:nvSpPr>
          <p:spPr>
            <a:xfrm>
              <a:off x="1992314" y="1916114"/>
              <a:ext cx="1512887" cy="36734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웹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클라이언트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F354A1B-D6C4-4A57-95EF-CCDB11164037}"/>
                </a:ext>
              </a:extLst>
            </p:cNvPr>
            <p:cNvSpPr/>
            <p:nvPr/>
          </p:nvSpPr>
          <p:spPr>
            <a:xfrm>
              <a:off x="6096000" y="1916114"/>
              <a:ext cx="1511300" cy="36734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웹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accent5">
                      <a:lumMod val="50000"/>
                    </a:schemeClr>
                  </a:solidFill>
                </a:rPr>
                <a:t>서버</a:t>
              </a: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altLang="ko-K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컨텐츠에</a:t>
              </a: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 응답 헤더를 추가하여 응답을 생성하고</a:t>
              </a:r>
              <a:r>
                <a:rPr lang="en-US" altLang="ko-KR" sz="1600" dirty="0">
                  <a:solidFill>
                    <a:schemeClr val="accent5">
                      <a:lumMod val="50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이를 전송함</a:t>
              </a:r>
              <a:endParaRPr lang="en-US" altLang="ko-KR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오른쪽 화살표 7">
              <a:extLst>
                <a:ext uri="{FF2B5EF4-FFF2-40B4-BE49-F238E27FC236}">
                  <a16:creationId xmlns:a16="http://schemas.microsoft.com/office/drawing/2014/main" id="{90FA8877-B879-4B36-AF3E-F482AF82C994}"/>
                </a:ext>
              </a:extLst>
            </p:cNvPr>
            <p:cNvSpPr/>
            <p:nvPr/>
          </p:nvSpPr>
          <p:spPr>
            <a:xfrm>
              <a:off x="3587750" y="2781301"/>
              <a:ext cx="2363788" cy="720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HTTP </a:t>
              </a:r>
              <a:r>
                <a:rPr lang="ko-KR" altLang="en-US" dirty="0"/>
                <a:t>요청</a:t>
              </a:r>
            </a:p>
          </p:txBody>
        </p:sp>
        <p:sp>
          <p:nvSpPr>
            <p:cNvPr id="24" name="왼쪽 화살표 8">
              <a:extLst>
                <a:ext uri="{FF2B5EF4-FFF2-40B4-BE49-F238E27FC236}">
                  <a16:creationId xmlns:a16="http://schemas.microsoft.com/office/drawing/2014/main" id="{3B4CDCA1-D64F-4F89-8EA4-CE405CE90B66}"/>
                </a:ext>
              </a:extLst>
            </p:cNvPr>
            <p:cNvSpPr/>
            <p:nvPr/>
          </p:nvSpPr>
          <p:spPr>
            <a:xfrm>
              <a:off x="3575050" y="3932239"/>
              <a:ext cx="2376488" cy="7207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HTTP </a:t>
              </a:r>
              <a:r>
                <a:rPr lang="ko-KR" altLang="en-US" dirty="0"/>
                <a:t>응답</a:t>
              </a:r>
            </a:p>
          </p:txBody>
        </p:sp>
        <p:sp>
          <p:nvSpPr>
            <p:cNvPr id="26" name="모서리가 둥근 직사각형 9">
              <a:extLst>
                <a:ext uri="{FF2B5EF4-FFF2-40B4-BE49-F238E27FC236}">
                  <a16:creationId xmlns:a16="http://schemas.microsoft.com/office/drawing/2014/main" id="{3ABEBBF2-E322-4B15-94DF-CE295BB88516}"/>
                </a:ext>
              </a:extLst>
            </p:cNvPr>
            <p:cNvSpPr/>
            <p:nvPr/>
          </p:nvSpPr>
          <p:spPr>
            <a:xfrm>
              <a:off x="3689350" y="1484313"/>
              <a:ext cx="2160588" cy="95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요청 라인</a:t>
              </a:r>
              <a:endParaRPr lang="en-US" altLang="ko-KR" dirty="0"/>
            </a:p>
            <a:p>
              <a:pPr algn="ctr">
                <a:defRPr/>
              </a:pPr>
              <a:r>
                <a:rPr lang="ko-KR" altLang="en-US" dirty="0"/>
                <a:t>요청 헤더</a:t>
              </a:r>
              <a:endParaRPr lang="en-US" altLang="ko-KR" dirty="0"/>
            </a:p>
            <a:p>
              <a:pPr algn="ctr">
                <a:defRPr/>
              </a:pPr>
              <a:r>
                <a:rPr lang="en-US" altLang="ko-KR" dirty="0"/>
                <a:t>[</a:t>
              </a:r>
              <a:r>
                <a:rPr lang="ko-KR" altLang="en-US" dirty="0"/>
                <a:t>메시지 바디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27" name="모서리가 둥근 직사각형 10">
              <a:extLst>
                <a:ext uri="{FF2B5EF4-FFF2-40B4-BE49-F238E27FC236}">
                  <a16:creationId xmlns:a16="http://schemas.microsoft.com/office/drawing/2014/main" id="{C9FA301E-5492-4BE5-9182-DC20F03D508F}"/>
                </a:ext>
              </a:extLst>
            </p:cNvPr>
            <p:cNvSpPr/>
            <p:nvPr/>
          </p:nvSpPr>
          <p:spPr>
            <a:xfrm>
              <a:off x="3689350" y="5013325"/>
              <a:ext cx="2160588" cy="9588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응답 헤더</a:t>
              </a:r>
              <a:endParaRPr lang="en-US" altLang="ko-KR" dirty="0"/>
            </a:p>
            <a:p>
              <a:pPr algn="ctr">
                <a:defRPr/>
              </a:pPr>
              <a:r>
                <a:rPr lang="ko-KR" altLang="en-US" dirty="0"/>
                <a:t>응답 바디</a:t>
              </a:r>
              <a:r>
                <a:rPr lang="en-US" altLang="ko-KR" dirty="0"/>
                <a:t>(</a:t>
              </a:r>
              <a:r>
                <a:rPr lang="ko-KR" altLang="en-US" dirty="0" err="1"/>
                <a:t>컨텐츠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B7DCEE8-C364-4264-9630-DF023B3D0256}"/>
                </a:ext>
              </a:extLst>
            </p:cNvPr>
            <p:cNvSpPr/>
            <p:nvPr/>
          </p:nvSpPr>
          <p:spPr bwMode="auto">
            <a:xfrm>
              <a:off x="8940800" y="2997200"/>
              <a:ext cx="1511300" cy="15113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웹 </a:t>
              </a:r>
              <a:endParaRPr lang="en-US" altLang="ko-KR" sz="16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컨테이너</a:t>
              </a:r>
              <a:endParaRPr lang="en-US" altLang="ko-KR" sz="16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altLang="ko-KR" sz="16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>
                <a:defRPr/>
              </a:pPr>
              <a:r>
                <a:rPr lang="ko-KR" altLang="en-US" sz="1600" dirty="0">
                  <a:solidFill>
                    <a:schemeClr val="accent5">
                      <a:lumMod val="50000"/>
                    </a:schemeClr>
                  </a:solidFill>
                </a:rPr>
                <a:t>웹 애플리케이션 </a:t>
              </a:r>
              <a:r>
                <a:rPr lang="ko-KR" alt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동작시킴</a:t>
              </a:r>
              <a:endParaRPr lang="en-US" altLang="ko-KR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9" name="위로 굽은 화살표 18">
              <a:extLst>
                <a:ext uri="{FF2B5EF4-FFF2-40B4-BE49-F238E27FC236}">
                  <a16:creationId xmlns:a16="http://schemas.microsoft.com/office/drawing/2014/main" id="{3E280F69-49F3-4720-BF2E-7D3759D7DAEE}"/>
                </a:ext>
              </a:extLst>
            </p:cNvPr>
            <p:cNvSpPr/>
            <p:nvPr/>
          </p:nvSpPr>
          <p:spPr bwMode="auto">
            <a:xfrm rot="10800000">
              <a:off x="7751763" y="2251992"/>
              <a:ext cx="2088932" cy="672898"/>
            </a:xfrm>
            <a:prstGeom prst="bentUpArrow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D97B773B-835B-47DD-9E33-345854CB195B}"/>
                </a:ext>
              </a:extLst>
            </p:cNvPr>
            <p:cNvSpPr/>
            <p:nvPr/>
          </p:nvSpPr>
          <p:spPr bwMode="auto">
            <a:xfrm>
              <a:off x="7751764" y="1196975"/>
              <a:ext cx="2376487" cy="9350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/>
                <a:t>동적인 페이지 요청</a:t>
              </a:r>
              <a:endParaRPr lang="en-US" altLang="ko-KR" dirty="0"/>
            </a:p>
            <a:p>
              <a:pPr algn="ctr">
                <a:defRPr/>
              </a:pPr>
              <a:r>
                <a:rPr lang="ko-KR" altLang="en-US" dirty="0"/>
                <a:t> 서버에 데이터 저장 요청</a:t>
              </a:r>
            </a:p>
          </p:txBody>
        </p:sp>
        <p:sp>
          <p:nvSpPr>
            <p:cNvPr id="31" name="위로 굽은 화살표 21">
              <a:extLst>
                <a:ext uri="{FF2B5EF4-FFF2-40B4-BE49-F238E27FC236}">
                  <a16:creationId xmlns:a16="http://schemas.microsoft.com/office/drawing/2014/main" id="{8854ED95-341A-4132-AB0B-B176C8B443AE}"/>
                </a:ext>
              </a:extLst>
            </p:cNvPr>
            <p:cNvSpPr/>
            <p:nvPr/>
          </p:nvSpPr>
          <p:spPr bwMode="auto">
            <a:xfrm rot="16200000">
              <a:off x="8418533" y="3926229"/>
              <a:ext cx="755390" cy="2088932"/>
            </a:xfrm>
            <a:prstGeom prst="bentUpArrow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모서리가 둥근 직사각형 24">
              <a:extLst>
                <a:ext uri="{FF2B5EF4-FFF2-40B4-BE49-F238E27FC236}">
                  <a16:creationId xmlns:a16="http://schemas.microsoft.com/office/drawing/2014/main" id="{CA95C747-401C-4570-929A-5713A1761868}"/>
                </a:ext>
              </a:extLst>
            </p:cNvPr>
            <p:cNvSpPr/>
            <p:nvPr/>
          </p:nvSpPr>
          <p:spPr bwMode="auto">
            <a:xfrm>
              <a:off x="7904164" y="5373689"/>
              <a:ext cx="2376487" cy="9350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 err="1"/>
                <a:t>컨텐츠</a:t>
              </a:r>
              <a:endParaRPr lang="en-US" altLang="ko-KR" dirty="0"/>
            </a:p>
            <a:p>
              <a:pPr algn="ctr">
                <a:defRPr/>
              </a:pPr>
              <a:r>
                <a:rPr lang="en-US" altLang="ko-KR" dirty="0"/>
                <a:t>(</a:t>
              </a:r>
              <a:r>
                <a:rPr lang="ko-KR" altLang="en-US" dirty="0"/>
                <a:t>주로 웹 페이지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5012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컨테이너</a:t>
            </a:r>
            <a:r>
              <a:rPr lang="en-US" altLang="ko-KR"/>
              <a:t>(Web Container)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애플리케이션에게 실행 환경을 제공하는 플랫폼을 의미한다</a:t>
            </a:r>
            <a:r>
              <a:rPr lang="en-US" altLang="ko-KR" dirty="0"/>
              <a:t>. ‘</a:t>
            </a:r>
            <a:r>
              <a:rPr lang="ko-KR" altLang="en-US" dirty="0"/>
              <a:t>웹 애플리케이션 서버</a:t>
            </a:r>
            <a:r>
              <a:rPr lang="en-US" altLang="ko-KR" dirty="0"/>
              <a:t>’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기능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애플리케이션의 관리와 실행 뿐 아니라 웹 서버와 손쉽게 통신할 수 있도록 지원하고</a:t>
            </a:r>
            <a:r>
              <a:rPr lang="en-US" altLang="ko-KR" dirty="0"/>
              <a:t>, </a:t>
            </a:r>
            <a:r>
              <a:rPr lang="ko-KR" altLang="en-US" dirty="0"/>
              <a:t>웹 애플리케이션의 생명 주기</a:t>
            </a:r>
            <a:r>
              <a:rPr lang="en-US" altLang="ko-KR" dirty="0"/>
              <a:t>(life cycle)</a:t>
            </a:r>
            <a:r>
              <a:rPr lang="ko-KR" altLang="en-US" dirty="0"/>
              <a:t>를 관리하며</a:t>
            </a:r>
            <a:r>
              <a:rPr lang="en-US" altLang="ko-KR" dirty="0"/>
              <a:t>, </a:t>
            </a:r>
            <a:r>
              <a:rPr lang="ko-KR" altLang="en-US" dirty="0"/>
              <a:t>부가적인 기능을 제공하여 개발을 용이하게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707614C-2B16-4EA4-847C-B33C6ECD0568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35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50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자바 기반 웹 컨테이너들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FF0000"/>
                </a:solidFill>
              </a:rPr>
              <a:t>Servlet/JSP </a:t>
            </a:r>
            <a:r>
              <a:rPr lang="ko-KR" altLang="en-US" dirty="0">
                <a:solidFill>
                  <a:srgbClr val="FF0000"/>
                </a:solidFill>
              </a:rPr>
              <a:t>컨테이너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자바 기반으로 웹 애플리케이션에게 실행 환경을 제공하는 플랫폼을 의미한다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JSP </a:t>
            </a:r>
            <a:r>
              <a:rPr lang="ko-KR" altLang="en-US" dirty="0"/>
              <a:t>페이지를 </a:t>
            </a:r>
            <a:r>
              <a:rPr lang="ko-KR" altLang="en-US" dirty="0" err="1"/>
              <a:t>서블릿</a:t>
            </a:r>
            <a:r>
              <a:rPr lang="ko-KR" altLang="en-US" dirty="0"/>
              <a:t> 코드로 변환하고</a:t>
            </a:r>
            <a:r>
              <a:rPr lang="en-US" altLang="ko-KR" dirty="0"/>
              <a:t>, </a:t>
            </a:r>
            <a:r>
              <a:rPr lang="ko-KR" altLang="en-US" dirty="0" err="1"/>
              <a:t>컴파일된</a:t>
            </a:r>
            <a:r>
              <a:rPr lang="ko-KR" altLang="en-US" dirty="0"/>
              <a:t> </a:t>
            </a:r>
            <a:r>
              <a:rPr lang="ko-KR" altLang="en-US" dirty="0" err="1"/>
              <a:t>서블릿을</a:t>
            </a:r>
            <a:r>
              <a:rPr lang="ko-KR" altLang="en-US" dirty="0"/>
              <a:t> 실행해주는 역할을 담당하는 소프트웨어를 의미하며</a:t>
            </a:r>
            <a:r>
              <a:rPr lang="en-US" altLang="ko-KR" dirty="0"/>
              <a:t>, Servlet, JSP</a:t>
            </a:r>
            <a:r>
              <a:rPr lang="ko-KR" altLang="en-US" dirty="0"/>
              <a:t>를 지원한다</a:t>
            </a:r>
            <a:r>
              <a:rPr lang="en-US" altLang="ko-KR" dirty="0"/>
              <a:t>. 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 err="1"/>
              <a:t>서블릿의</a:t>
            </a:r>
            <a:r>
              <a:rPr lang="ko-KR" altLang="en-US" dirty="0"/>
              <a:t> 관리와 실행 뿐 아니라 </a:t>
            </a:r>
            <a:r>
              <a:rPr lang="ko-KR" altLang="en-US" dirty="0" err="1"/>
              <a:t>서블릿이</a:t>
            </a:r>
            <a:r>
              <a:rPr lang="ko-KR" altLang="en-US" dirty="0"/>
              <a:t> 웹 서버와 손쉽게 통신할 수 있도록 지원하고</a:t>
            </a:r>
            <a:r>
              <a:rPr lang="en-US" altLang="ko-KR" dirty="0"/>
              <a:t>, </a:t>
            </a:r>
            <a:r>
              <a:rPr lang="ko-KR" altLang="en-US" dirty="0" err="1"/>
              <a:t>서블릿의</a:t>
            </a:r>
            <a:r>
              <a:rPr lang="ko-KR" altLang="en-US" dirty="0"/>
              <a:t> 생명 주기</a:t>
            </a:r>
            <a:r>
              <a:rPr lang="en-US" altLang="ko-KR" dirty="0"/>
              <a:t>(life cycle)</a:t>
            </a:r>
            <a:r>
              <a:rPr lang="ko-KR" altLang="en-US" dirty="0"/>
              <a:t>를 관리하며</a:t>
            </a:r>
            <a:r>
              <a:rPr lang="en-US" altLang="ko-KR" dirty="0"/>
              <a:t>, </a:t>
            </a:r>
            <a:r>
              <a:rPr lang="ko-KR" altLang="en-US" dirty="0" err="1"/>
              <a:t>멀티스레딩을</a:t>
            </a:r>
            <a:r>
              <a:rPr lang="ko-KR" altLang="en-US" dirty="0"/>
              <a:t> 지원한다</a:t>
            </a:r>
            <a:r>
              <a:rPr lang="en-US" altLang="ko-KR" dirty="0"/>
              <a:t>. </a:t>
            </a:r>
            <a:r>
              <a:rPr lang="ko-KR" altLang="en-US" dirty="0"/>
              <a:t>또한 배포 서술자를 이용한 보안 관리를 지원하며</a:t>
            </a:r>
            <a:r>
              <a:rPr lang="en-US" altLang="ko-KR" dirty="0"/>
              <a:t>, JSP</a:t>
            </a:r>
            <a:r>
              <a:rPr lang="ko-KR" altLang="en-US" dirty="0"/>
              <a:t>의 </a:t>
            </a:r>
            <a:r>
              <a:rPr lang="ko-KR" altLang="en-US" dirty="0" err="1"/>
              <a:t>서블릿으로의</a:t>
            </a:r>
            <a:r>
              <a:rPr lang="ko-KR" altLang="en-US" dirty="0"/>
              <a:t> 변환을 지원한다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lnSpc>
                <a:spcPct val="100000"/>
              </a:lnSpc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5038C02-FECA-4B10-A11D-78184CF3F8D5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36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666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EJB</a:t>
            </a:r>
            <a:r>
              <a:rPr lang="ko-KR" altLang="en-US" dirty="0"/>
              <a:t> 컨테이너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Servlet/JSP </a:t>
            </a:r>
            <a:r>
              <a:rPr lang="ko-KR" altLang="en-US" dirty="0"/>
              <a:t>컨테이너 기능에 </a:t>
            </a:r>
            <a:r>
              <a:rPr lang="en-US" altLang="ko-KR" dirty="0"/>
              <a:t>EJB </a:t>
            </a:r>
            <a:r>
              <a:rPr lang="ko-KR" altLang="en-US" dirty="0"/>
              <a:t>실행 환경까지 제공하는 플랫폼을 의미한다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EJB(Enterprise Java Beans)</a:t>
            </a:r>
            <a:r>
              <a:rPr lang="ko-KR" altLang="en-US" dirty="0"/>
              <a:t>는 비즈니스 </a:t>
            </a:r>
            <a:r>
              <a:rPr lang="ko-KR" altLang="en-US" dirty="0" err="1"/>
              <a:t>로직을</a:t>
            </a:r>
            <a:r>
              <a:rPr lang="ko-KR" altLang="en-US" dirty="0"/>
              <a:t> 구현하는 서버 측 컴포넌트를 의미한다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트랜잭션을 지원</a:t>
            </a:r>
            <a:r>
              <a:rPr lang="en-US" altLang="ko-KR" dirty="0"/>
              <a:t>, </a:t>
            </a:r>
            <a:r>
              <a:rPr lang="ko-KR" altLang="en-US" dirty="0"/>
              <a:t>보안을 지원</a:t>
            </a:r>
            <a:r>
              <a:rPr lang="en-US" altLang="ko-KR" dirty="0"/>
              <a:t>, </a:t>
            </a:r>
            <a:r>
              <a:rPr lang="ko-KR" altLang="en-US" dirty="0"/>
              <a:t>재사용 가능한 컴포넌트 생성 지원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72E4B46-3ED5-4917-8E38-69C9502B8574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37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4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/>
              <a:t>J2EE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높은 보안성과 신뢰성을 가져야 하는 기업용 애플리케이션을 개발하기 위해 필수적인 기술들을 </a:t>
            </a:r>
            <a:r>
              <a:rPr lang="ko-KR" altLang="en-US" dirty="0" err="1"/>
              <a:t>집대성해놓은</a:t>
            </a:r>
            <a:r>
              <a:rPr lang="ko-KR" altLang="en-US" dirty="0"/>
              <a:t> 플랫폼을 의미한다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개발자들에게 개발 시간은 단축시키고</a:t>
            </a:r>
            <a:r>
              <a:rPr lang="en-US" altLang="ko-KR" dirty="0"/>
              <a:t>, </a:t>
            </a:r>
            <a:r>
              <a:rPr lang="ko-KR" altLang="en-US" dirty="0"/>
              <a:t>애플리케이션의 복잡도는 낮추며</a:t>
            </a:r>
            <a:r>
              <a:rPr lang="en-US" altLang="ko-KR" dirty="0"/>
              <a:t>, </a:t>
            </a:r>
            <a:r>
              <a:rPr lang="ko-KR" altLang="en-US" dirty="0"/>
              <a:t>성능은 향상시킬 수 있는 강력한 </a:t>
            </a:r>
            <a:r>
              <a:rPr lang="en-US" altLang="ko-KR" dirty="0"/>
              <a:t>API </a:t>
            </a:r>
            <a:r>
              <a:rPr lang="ko-KR" altLang="en-US" dirty="0"/>
              <a:t>집합을 제공하는 것을 목표로 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dirty="0"/>
              <a:t>Servlet, JSP, EJB </a:t>
            </a:r>
            <a:r>
              <a:rPr lang="ko-KR" altLang="en-US" dirty="0"/>
              <a:t>뿐 아니라</a:t>
            </a:r>
            <a:r>
              <a:rPr lang="en-US" altLang="ko-KR" dirty="0"/>
              <a:t> JMS, JNDI, JTA, Web services(XML, SOAP ...) </a:t>
            </a:r>
            <a:r>
              <a:rPr lang="ko-KR" altLang="en-US" dirty="0"/>
              <a:t>등 다양한 사양서</a:t>
            </a:r>
            <a:r>
              <a:rPr lang="en-US" altLang="ko-KR" dirty="0"/>
              <a:t>(specification)</a:t>
            </a:r>
            <a:r>
              <a:rPr lang="ko-KR" altLang="en-US" dirty="0"/>
              <a:t>의 내용을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39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대표적인 제품들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Servlet/JSP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FF0000"/>
                </a:solidFill>
              </a:rPr>
              <a:t>Tomcat - Apache Foundation</a:t>
            </a:r>
          </a:p>
          <a:p>
            <a:pPr lvl="2">
              <a:defRPr/>
            </a:pPr>
            <a:r>
              <a:rPr lang="en-US" altLang="ko-KR" dirty="0"/>
              <a:t>10.1.x (beta) : Servlet</a:t>
            </a:r>
            <a:r>
              <a:rPr lang="ko-KR" altLang="en-US" dirty="0"/>
              <a:t> </a:t>
            </a:r>
            <a:r>
              <a:rPr lang="en-US" altLang="ko-KR" dirty="0"/>
              <a:t>6.0, JSP 3.1, Java 11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10.0.x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Servlet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5.0,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JSP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3.0, Java 8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FF0000"/>
                </a:solidFill>
              </a:rPr>
              <a:t>9.0.x : Servlet 4.0, JSP 2.3, Java 8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/>
              <a:t>Jetty - Eclipse Foundation </a:t>
            </a:r>
          </a:p>
          <a:p>
            <a:pPr lvl="2">
              <a:defRPr/>
            </a:pPr>
            <a:r>
              <a:rPr lang="en-US" altLang="ko-KR" dirty="0"/>
              <a:t>11.0.x : Servlet 5.0, JSP 3.0, Java 8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10.0.x : Servlet 4.0, JSP 2.3, Java 8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9.0.x</a:t>
            </a:r>
            <a:r>
              <a:rPr lang="ko-KR" altLang="en-US" dirty="0"/>
              <a:t> </a:t>
            </a:r>
            <a:r>
              <a:rPr lang="en-US" altLang="ko-KR" dirty="0"/>
              <a:t>: Servlet</a:t>
            </a:r>
          </a:p>
          <a:p>
            <a:pPr lvl="1">
              <a:defRPr/>
            </a:pP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lvl="2">
              <a:defRPr/>
            </a:pPr>
            <a:r>
              <a:rPr lang="en-US" altLang="ko-KR" dirty="0"/>
              <a:t>https://en.wikipedia.org/wiki/Comparison_of_application_servers#Java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556A79B-EC90-49B5-926F-C8B36A5CDF63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39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8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A0D7F-2881-4022-94B3-42684B60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F0793-5EA5-4519-BEAC-CDF1A7C5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평가 계획</a:t>
            </a:r>
            <a:endParaRPr lang="en-US" altLang="ko-KR" dirty="0"/>
          </a:p>
          <a:p>
            <a:pPr lvl="1"/>
            <a:r>
              <a:rPr lang="ko-KR" altLang="en-US" dirty="0"/>
              <a:t>출석 </a:t>
            </a:r>
            <a:r>
              <a:rPr lang="en-US" altLang="ko-KR" dirty="0"/>
              <a:t>20% (</a:t>
            </a:r>
            <a:r>
              <a:rPr lang="ko-KR" altLang="en-US" dirty="0"/>
              <a:t>대학 출석 기준 참고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중간 </a:t>
            </a:r>
            <a:r>
              <a:rPr lang="en-US" altLang="ko-KR" dirty="0"/>
              <a:t>40% (</a:t>
            </a:r>
            <a:r>
              <a:rPr lang="ko-KR" altLang="en-US" dirty="0"/>
              <a:t>이론 </a:t>
            </a:r>
            <a:r>
              <a:rPr lang="en-US" altLang="ko-KR" dirty="0"/>
              <a:t>+ 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기말 </a:t>
            </a:r>
            <a:r>
              <a:rPr lang="en-US" altLang="ko-KR" dirty="0"/>
              <a:t>40% (</a:t>
            </a:r>
            <a:r>
              <a:rPr lang="ko-KR" altLang="en-US" dirty="0"/>
              <a:t>미니프로젝트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613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J2EE </a:t>
            </a:r>
            <a:r>
              <a:rPr lang="ko-KR" altLang="en-US" dirty="0"/>
              <a:t>서버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WebLogic Application Server / Oracle &amp; BEA Systems</a:t>
            </a:r>
          </a:p>
          <a:p>
            <a:pPr lvl="1">
              <a:defRPr/>
            </a:pPr>
            <a:r>
              <a:rPr lang="en-US" altLang="ko-KR" dirty="0"/>
              <a:t>WebSphere Application Server / IBM</a:t>
            </a:r>
          </a:p>
          <a:p>
            <a:pPr lvl="1">
              <a:defRPr/>
            </a:pPr>
            <a:r>
              <a:rPr lang="en-US" altLang="ko-KR" dirty="0"/>
              <a:t>JBoss Application Server / JBoss Community</a:t>
            </a:r>
          </a:p>
          <a:p>
            <a:pPr lvl="1">
              <a:defRPr/>
            </a:pPr>
            <a:r>
              <a:rPr lang="en-US" altLang="ko-KR" dirty="0"/>
              <a:t>JEUS / </a:t>
            </a:r>
            <a:r>
              <a:rPr lang="en-US" altLang="ko-KR" dirty="0" err="1"/>
              <a:t>TmaxSoft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TomEE</a:t>
            </a:r>
            <a:r>
              <a:rPr lang="en-US" altLang="ko-KR" dirty="0"/>
              <a:t> / Apache Foundation</a:t>
            </a:r>
          </a:p>
          <a:p>
            <a:pPr lvl="1">
              <a:defRPr/>
            </a:pPr>
            <a:r>
              <a:rPr lang="en-US" altLang="ko-KR" dirty="0" err="1"/>
              <a:t>GlassFish</a:t>
            </a:r>
            <a:r>
              <a:rPr lang="en-US" altLang="ko-KR" dirty="0"/>
              <a:t> Server - Oracle &amp; Sun Microsystems</a:t>
            </a:r>
          </a:p>
          <a:p>
            <a:pPr lvl="1">
              <a:defRPr/>
            </a:pPr>
            <a:r>
              <a:rPr lang="en-US" altLang="ko-KR" dirty="0" err="1"/>
              <a:t>JOnAs</a:t>
            </a:r>
            <a:r>
              <a:rPr lang="en-US" altLang="ko-KR" dirty="0"/>
              <a:t> - OW2 Consortium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76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CGI </a:t>
            </a:r>
            <a:r>
              <a:rPr lang="ko-KR" altLang="en-US" dirty="0"/>
              <a:t>개발의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개요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CGI</a:t>
            </a:r>
            <a:r>
              <a:rPr lang="ko-KR" altLang="en-US" dirty="0"/>
              <a:t>는 </a:t>
            </a:r>
            <a:r>
              <a:rPr lang="en-US" altLang="ko-KR" dirty="0"/>
              <a:t>Common Gateway Interface</a:t>
            </a:r>
            <a:r>
              <a:rPr lang="ko-KR" altLang="en-US" dirty="0"/>
              <a:t>의 약어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펄</a:t>
            </a:r>
            <a:r>
              <a:rPr lang="en-US" altLang="ko-KR" dirty="0"/>
              <a:t>(Perl) </a:t>
            </a:r>
            <a:r>
              <a:rPr lang="ko-KR" altLang="en-US" dirty="0"/>
              <a:t>스크립트</a:t>
            </a:r>
            <a:r>
              <a:rPr lang="en-US" altLang="ko-KR" dirty="0"/>
              <a:t>, C, </a:t>
            </a:r>
            <a:r>
              <a:rPr lang="ko-KR" altLang="en-US" dirty="0" err="1"/>
              <a:t>파이썬</a:t>
            </a:r>
            <a:r>
              <a:rPr lang="en-US" altLang="ko-KR" dirty="0"/>
              <a:t>(Python), PHP </a:t>
            </a:r>
            <a:r>
              <a:rPr lang="ko-KR" altLang="en-US" dirty="0"/>
              <a:t>등으로 개발된 프로세스 기반 웹 애플리케이션</a:t>
            </a:r>
            <a:r>
              <a:rPr lang="en-US" altLang="ko-KR" dirty="0"/>
              <a:t> </a:t>
            </a:r>
            <a:r>
              <a:rPr lang="ko-KR" altLang="en-US" dirty="0"/>
              <a:t>개발 기술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다수의 웹 브라우저가 같은 요청을 하는 경우 각 요청을 위한 프로세스를 수행하기 때문에 메모리 사용 증대로 인한 시스템 성능 저하를 유발한다</a:t>
            </a:r>
            <a:r>
              <a:rPr lang="en-US" altLang="ko-KR" dirty="0"/>
              <a:t> </a:t>
            </a:r>
          </a:p>
          <a:p>
            <a:pPr lvl="2">
              <a:defRPr/>
            </a:pPr>
            <a:r>
              <a:rPr lang="en-US" altLang="ko-KR" dirty="0"/>
              <a:t>CGI </a:t>
            </a:r>
            <a:r>
              <a:rPr lang="ko-KR" altLang="en-US" dirty="0"/>
              <a:t>방식으로 개발한 애플리케이션은 웹 서버가 요청하면 개별 프로세스</a:t>
            </a:r>
            <a:r>
              <a:rPr lang="en-US" altLang="ko-KR" dirty="0"/>
              <a:t>(process)</a:t>
            </a:r>
            <a:r>
              <a:rPr lang="ko-KR" altLang="en-US" dirty="0"/>
              <a:t>를 생성하여 이를 처리한다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프로세스는 간단하게 실행중인 프로그램을 의미하며</a:t>
            </a:r>
            <a:r>
              <a:rPr lang="en-US" altLang="ko-KR" dirty="0"/>
              <a:t>, </a:t>
            </a:r>
            <a:r>
              <a:rPr lang="ko-KR" altLang="en-US" dirty="0"/>
              <a:t>하나의 프로세스는 코드</a:t>
            </a:r>
            <a:r>
              <a:rPr lang="en-US" altLang="ko-KR" dirty="0"/>
              <a:t>, </a:t>
            </a:r>
            <a:r>
              <a:rPr lang="ko-KR" altLang="en-US" dirty="0"/>
              <a:t>정적 데이터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등과 같은 메모리 구성을 가진다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D11EFC2-2CD3-4004-94AF-C2A213430862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41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531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웹 페이지의 구성요소들 간의 구조를 정의하는데 사용되는 </a:t>
            </a:r>
            <a:r>
              <a:rPr lang="en-US" altLang="ko-KR" dirty="0"/>
              <a:t>HTML </a:t>
            </a:r>
            <a:r>
              <a:rPr lang="ko-KR" altLang="en-US" dirty="0"/>
              <a:t>처리가 쉽지 않고</a:t>
            </a:r>
            <a:r>
              <a:rPr lang="en-US" altLang="ko-KR" dirty="0"/>
              <a:t>, </a:t>
            </a:r>
            <a:r>
              <a:rPr lang="ko-KR" altLang="en-US" dirty="0"/>
              <a:t>유지보수가 어렵다는 단점을 가지고 있다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CGI </a:t>
            </a:r>
            <a:r>
              <a:rPr lang="ko-KR" altLang="en-US" dirty="0"/>
              <a:t>방식은 개발 언어에 따라 </a:t>
            </a:r>
            <a:r>
              <a:rPr lang="ko-KR" altLang="en-US" dirty="0" err="1"/>
              <a:t>이식성</a:t>
            </a:r>
            <a:r>
              <a:rPr lang="ko-KR" altLang="en-US" dirty="0"/>
              <a:t> 문제가 발생한다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</a:t>
            </a:r>
            <a:r>
              <a:rPr lang="ko-KR" altLang="en-US" dirty="0"/>
              <a:t>로 작성된 윈도우용 </a:t>
            </a:r>
            <a:r>
              <a:rPr lang="en-US" altLang="ko-KR" dirty="0"/>
              <a:t>CGI </a:t>
            </a:r>
            <a:r>
              <a:rPr lang="ko-KR" altLang="en-US" dirty="0"/>
              <a:t>프로그램은 리눅스나 맥에서는 실행되지 않기 때문에 다시 컴파일을 하고</a:t>
            </a:r>
            <a:r>
              <a:rPr lang="en-US" altLang="ko-KR" dirty="0"/>
              <a:t>, </a:t>
            </a:r>
            <a:r>
              <a:rPr lang="ko-KR" altLang="en-US" dirty="0"/>
              <a:t>배포해야 한다는 문제가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932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838200" y="830580"/>
            <a:ext cx="6509657" cy="5346383"/>
          </a:xfrm>
        </p:spPr>
        <p:txBody>
          <a:bodyPr>
            <a:normAutofit/>
          </a:bodyPr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</a:p>
          <a:p>
            <a:pPr lvl="1"/>
            <a:r>
              <a:rPr lang="ko-KR" altLang="en-US" dirty="0"/>
              <a:t>독립적으로 실행중인 프로그램</a:t>
            </a:r>
          </a:p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</a:p>
          <a:p>
            <a:pPr lvl="1"/>
            <a:r>
              <a:rPr lang="ko-KR" altLang="en-US" dirty="0"/>
              <a:t>가장 작은 처리 단위를 의미하며</a:t>
            </a:r>
            <a:r>
              <a:rPr lang="en-US" altLang="ko-KR" dirty="0"/>
              <a:t>, </a:t>
            </a:r>
            <a:r>
              <a:rPr lang="ko-KR" altLang="en-US" dirty="0"/>
              <a:t>일반적으로 프로세스의 부분집합</a:t>
            </a:r>
            <a:r>
              <a:rPr lang="en-US" altLang="ko-KR" dirty="0"/>
              <a:t>(subset)</a:t>
            </a:r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종료의 실행 순서를 가지고 있지만 독립적으로 실행될 수 없으며</a:t>
            </a:r>
            <a:r>
              <a:rPr lang="en-US" altLang="ko-KR" dirty="0"/>
              <a:t>, </a:t>
            </a:r>
            <a:r>
              <a:rPr lang="ko-KR" altLang="en-US" dirty="0"/>
              <a:t>프로세스 내에서만 실행 가능한 활성적인 객체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9CEA3A5-5AF9-4302-9733-81217EE3B5B6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9942" name="_x194829320" descr="EMB00001f6c54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745" y="1247097"/>
            <a:ext cx="4105275" cy="395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497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ko-KR" altLang="en-US" dirty="0"/>
              <a:t>자바 기반 웹 애플리케이션 개발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객체지향 프로그래밍 언어인 자바를 사용함으로써 </a:t>
            </a:r>
            <a:r>
              <a:rPr lang="ko-KR" altLang="en-US" dirty="0" err="1"/>
              <a:t>재사용성</a:t>
            </a:r>
            <a:r>
              <a:rPr lang="en-US" altLang="ko-KR" dirty="0"/>
              <a:t>, </a:t>
            </a:r>
            <a:r>
              <a:rPr lang="ko-KR" altLang="en-US" dirty="0"/>
              <a:t>신뢰성이 높은 웹 애플리케이션을 개발 할 수 있다</a:t>
            </a:r>
            <a:r>
              <a:rPr lang="en-US" altLang="ko-KR" dirty="0"/>
              <a:t>. </a:t>
            </a:r>
          </a:p>
          <a:p>
            <a:pPr lvl="1">
              <a:defRPr/>
            </a:pPr>
            <a:r>
              <a:rPr lang="ko-KR" altLang="en-US" dirty="0"/>
              <a:t>다양한 자바 기반 클래스 라이브러리와 플랫폼들을 개발에 활용할 수 있다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멀티 스레드 방식으로 동작하여 서버의 자원을 효율적으로 사용할 수 있고</a:t>
            </a:r>
            <a:r>
              <a:rPr lang="en-US" altLang="ko-KR" dirty="0"/>
              <a:t>, </a:t>
            </a:r>
            <a:r>
              <a:rPr lang="ko-KR" altLang="en-US" dirty="0"/>
              <a:t>빠른 응답처리를 제공한다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다수의 웹 브라우저가 같은 요청을 하더라도 관련된 스크립트에 대하여 멀티 스레드로 처리한다</a:t>
            </a:r>
            <a:r>
              <a:rPr lang="en-US" altLang="ko-KR" dirty="0"/>
              <a:t>. </a:t>
            </a:r>
            <a:r>
              <a:rPr lang="ko-KR" altLang="en-US" dirty="0"/>
              <a:t>메모리 점유율이 낮다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9B68C20-FE3F-4379-A990-D2D3AEFE658C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44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67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ko-KR" altLang="en-US" dirty="0"/>
              <a:t>스크립트 방식을 사용하여 개발이 간편할 뿐 아니라 </a:t>
            </a:r>
            <a:r>
              <a:rPr lang="ko-KR" altLang="en-US" dirty="0" err="1"/>
              <a:t>컴파일된</a:t>
            </a:r>
            <a:r>
              <a:rPr lang="ko-KR" altLang="en-US" dirty="0"/>
              <a:t> 코드 방식으로 개발이 가능하여 성능과 </a:t>
            </a:r>
            <a:r>
              <a:rPr lang="ko-KR" altLang="en-US" dirty="0" err="1"/>
              <a:t>보안성이</a:t>
            </a:r>
            <a:r>
              <a:rPr lang="ko-KR" altLang="en-US" dirty="0"/>
              <a:t> 높은 웹 애플리케이션 개발이 가능하다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관련 기술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Servlet, JSP, EJB, J2EE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984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Servlet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요청</a:t>
            </a:r>
            <a:r>
              <a:rPr lang="en-US" altLang="ko-KR" dirty="0"/>
              <a:t>-</a:t>
            </a:r>
            <a:r>
              <a:rPr lang="ko-KR" altLang="en-US" dirty="0"/>
              <a:t>응답 프로그래밍 모델 방식으로 접근되는 응용프로그램들을 제공하는 </a:t>
            </a:r>
            <a:r>
              <a:rPr lang="ko-KR" altLang="en-US" dirty="0">
                <a:solidFill>
                  <a:srgbClr val="FF0000"/>
                </a:solidFill>
              </a:rPr>
              <a:t>서버의 유용성</a:t>
            </a:r>
            <a:r>
              <a:rPr lang="ko-KR" altLang="en-US" dirty="0"/>
              <a:t>을 증대하기 위해 사용되는 </a:t>
            </a:r>
            <a:r>
              <a:rPr lang="en-US" altLang="ko-KR" dirty="0"/>
              <a:t>Java </a:t>
            </a:r>
            <a:r>
              <a:rPr lang="ko-KR" altLang="en-US" dirty="0"/>
              <a:t>언어로 작성된 클래스들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일반적으로 </a:t>
            </a:r>
            <a:r>
              <a:rPr lang="en-US" altLang="ko-KR" dirty="0"/>
              <a:t>Java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준수하는 자바 엔터프라이즈 </a:t>
            </a:r>
            <a:r>
              <a:rPr lang="ko-KR" altLang="en-US" dirty="0" err="1"/>
              <a:t>에디션</a:t>
            </a:r>
            <a:r>
              <a:rPr lang="en-US" altLang="ko-KR" dirty="0"/>
              <a:t>(Java EE)</a:t>
            </a:r>
            <a:r>
              <a:rPr lang="ko-KR" altLang="en-US" dirty="0"/>
              <a:t>에 포함된 자바 클래스들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9D7B3E-BE41-4FE3-810E-35F50169021F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46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301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77B50E6-DE87-473A-B16C-2073474F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참고</a:t>
            </a:r>
            <a:endParaRPr lang="en-US" altLang="ko-KR" dirty="0"/>
          </a:p>
          <a:p>
            <a:pPr lvl="2">
              <a:lnSpc>
                <a:spcPct val="110000"/>
              </a:lnSpc>
              <a:defRPr/>
            </a:pPr>
            <a:r>
              <a:rPr lang="ko-KR" altLang="en-US" dirty="0" err="1"/>
              <a:t>서블릿은</a:t>
            </a:r>
            <a:r>
              <a:rPr lang="ko-KR" altLang="en-US" dirty="0"/>
              <a:t> 다양한 형태의 요청에 대하여 응답할 수 있지만</a:t>
            </a:r>
            <a:r>
              <a:rPr lang="en-US" altLang="ko-KR" dirty="0"/>
              <a:t>, </a:t>
            </a:r>
            <a:r>
              <a:rPr lang="ko-KR" altLang="en-US" dirty="0"/>
              <a:t>주로 웹 서버들에 의해 제공 응용프로그램을 확장하는데 사용되며 주로 </a:t>
            </a:r>
            <a:r>
              <a:rPr lang="en-US" altLang="ko-KR" dirty="0"/>
              <a:t>HTTP</a:t>
            </a:r>
            <a:r>
              <a:rPr lang="ko-KR" altLang="en-US" dirty="0"/>
              <a:t>와 함께 사용되기 때문에 ‘</a:t>
            </a:r>
            <a:r>
              <a:rPr lang="en-US" altLang="ko-KR" dirty="0"/>
              <a:t>HTTP </a:t>
            </a:r>
            <a:r>
              <a:rPr lang="ko-KR" altLang="en-US" dirty="0" err="1"/>
              <a:t>서블릿’이란</a:t>
            </a:r>
            <a:r>
              <a:rPr lang="ko-KR" altLang="en-US" dirty="0"/>
              <a:t> 의미로 사용되기도 한다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ko-KR" dirty="0"/>
              <a:t>Java </a:t>
            </a:r>
            <a:r>
              <a:rPr lang="ko-KR" altLang="en-US" dirty="0"/>
              <a:t>애플릿의 경우 클라이언트에서 실행되지만 </a:t>
            </a:r>
            <a:r>
              <a:rPr lang="ko-KR" altLang="en-US" dirty="0" err="1"/>
              <a:t>서블릿은</a:t>
            </a:r>
            <a:r>
              <a:rPr lang="ko-KR" altLang="en-US" dirty="0"/>
              <a:t> 서버에서 실행되기 때문에 서버에서 실행되는 애플릿으로 생각되기도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948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ko-KR" altLang="en-US" dirty="0" err="1"/>
              <a:t>스레드</a:t>
            </a:r>
            <a:r>
              <a:rPr lang="en-US" altLang="ko-KR" dirty="0"/>
              <a:t>(thread) </a:t>
            </a:r>
            <a:r>
              <a:rPr lang="ko-KR" altLang="en-US" dirty="0"/>
              <a:t>기반으로 웹 애플리케이션을 개발하기 때문에 요청이 증가하여도 성능 저하를 유발하지 않는다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 err="1"/>
              <a:t>스레드란</a:t>
            </a:r>
            <a:r>
              <a:rPr lang="ko-KR" altLang="en-US" dirty="0"/>
              <a:t> 가장 작은 처리 단위를 의미하며</a:t>
            </a:r>
            <a:r>
              <a:rPr lang="en-US" altLang="ko-KR" dirty="0"/>
              <a:t>, </a:t>
            </a:r>
            <a:r>
              <a:rPr lang="ko-KR" altLang="en-US" dirty="0"/>
              <a:t>일반적으로 프로세스의 부분집합</a:t>
            </a:r>
            <a:r>
              <a:rPr lang="en-US" altLang="ko-KR" dirty="0"/>
              <a:t>(subset)</a:t>
            </a:r>
            <a:r>
              <a:rPr lang="ko-KR" altLang="en-US" dirty="0"/>
              <a:t>으로 존재한다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 err="1"/>
              <a:t>멀티스레드</a:t>
            </a:r>
            <a:r>
              <a:rPr lang="en-US" altLang="ko-KR" dirty="0"/>
              <a:t>(multithread)</a:t>
            </a:r>
            <a:r>
              <a:rPr lang="ko-KR" altLang="en-US" dirty="0"/>
              <a:t>는 하나의 </a:t>
            </a:r>
            <a:r>
              <a:rPr lang="ko-KR" altLang="en-US" dirty="0" err="1"/>
              <a:t>프로세스안에</a:t>
            </a:r>
            <a:r>
              <a:rPr lang="ko-KR" altLang="en-US" dirty="0"/>
              <a:t> 다수의 </a:t>
            </a:r>
            <a:r>
              <a:rPr lang="ko-KR" altLang="en-US" dirty="0" err="1"/>
              <a:t>스레드가</a:t>
            </a:r>
            <a:r>
              <a:rPr lang="ko-KR" altLang="en-US" dirty="0"/>
              <a:t> 존재하는 것을 의미한다</a:t>
            </a:r>
            <a:r>
              <a:rPr lang="en-US" altLang="ko-KR" dirty="0"/>
              <a:t>. </a:t>
            </a:r>
            <a:r>
              <a:rPr lang="ko-KR" altLang="en-US" dirty="0"/>
              <a:t>같은 프로세스에 포함된 </a:t>
            </a:r>
            <a:r>
              <a:rPr lang="ko-KR" altLang="en-US" dirty="0" err="1"/>
              <a:t>스레드들은</a:t>
            </a:r>
            <a:r>
              <a:rPr lang="ko-KR" altLang="en-US" dirty="0"/>
              <a:t> 메모리</a:t>
            </a:r>
            <a:r>
              <a:rPr lang="en-US" altLang="ko-KR" dirty="0"/>
              <a:t>, </a:t>
            </a:r>
            <a:r>
              <a:rPr lang="ko-KR" altLang="en-US" dirty="0"/>
              <a:t>상태 정보 등 다양한 자원을 공유하며</a:t>
            </a:r>
            <a:r>
              <a:rPr lang="en-US" altLang="ko-KR" dirty="0"/>
              <a:t>, </a:t>
            </a:r>
            <a:r>
              <a:rPr lang="ko-KR" altLang="en-US" dirty="0"/>
              <a:t>주소 공간을 공유한다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스레드</a:t>
            </a:r>
            <a:r>
              <a:rPr lang="ko-KR" altLang="en-US" dirty="0"/>
              <a:t> 간 통신이 용이하고</a:t>
            </a:r>
            <a:r>
              <a:rPr lang="en-US" altLang="ko-KR" dirty="0"/>
              <a:t>, </a:t>
            </a:r>
            <a:r>
              <a:rPr lang="ko-KR" altLang="en-US" dirty="0" err="1"/>
              <a:t>스레드간</a:t>
            </a:r>
            <a:r>
              <a:rPr lang="ko-KR" altLang="en-US" dirty="0"/>
              <a:t> 신속한 </a:t>
            </a:r>
            <a:r>
              <a:rPr lang="ko-KR" altLang="en-US" dirty="0" err="1"/>
              <a:t>컨텍스트</a:t>
            </a:r>
            <a:r>
              <a:rPr lang="ko-KR" altLang="en-US" dirty="0"/>
              <a:t> </a:t>
            </a:r>
            <a:r>
              <a:rPr lang="ko-KR" altLang="en-US" dirty="0" err="1"/>
              <a:t>스위칭</a:t>
            </a:r>
            <a:r>
              <a:rPr lang="en-US" altLang="ko-KR" dirty="0"/>
              <a:t>(context switching)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3CCE0F6-FB13-440D-9B35-539900390C2D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48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98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defRPr/>
            </a:pPr>
            <a:r>
              <a:rPr lang="ko-KR" altLang="en-US" dirty="0" err="1"/>
              <a:t>서블릿은</a:t>
            </a:r>
            <a:r>
              <a:rPr lang="ko-KR" altLang="en-US" dirty="0"/>
              <a:t> 자바를 기반으로 하고 있다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자바의 가장 큰 특징은 플랫폼 독립성을 제공한다는 것이다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개발된 웹 애플리케이션은 플랫폼에 독립적이며</a:t>
            </a:r>
            <a:r>
              <a:rPr lang="en-US" altLang="ko-KR" dirty="0"/>
              <a:t>, </a:t>
            </a:r>
            <a:r>
              <a:rPr lang="ko-KR" altLang="en-US" dirty="0" err="1"/>
              <a:t>이식성</a:t>
            </a:r>
            <a:r>
              <a:rPr lang="ko-KR" altLang="en-US" dirty="0"/>
              <a:t> 문제를 발생하지 않는다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  <a:defRPr/>
            </a:pPr>
            <a:r>
              <a:rPr lang="ko-KR" altLang="en-US" dirty="0"/>
              <a:t>또한 자바 </a:t>
            </a:r>
            <a:r>
              <a:rPr lang="en-US" altLang="ko-KR" dirty="0"/>
              <a:t>API</a:t>
            </a:r>
            <a:r>
              <a:rPr lang="ko-KR" altLang="en-US" dirty="0"/>
              <a:t>를 모두 사용할 수 있기 때문에 강력하고 다양한 기능을 제공할 수 있다는 장점이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34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6EAD79-6675-4DD4-A81E-DA816BB51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웹 프로그래밍 개요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15E76ED-7D25-4CF4-8CD0-5C6709D91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440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ko-KR" altLang="en-US" dirty="0"/>
              <a:t>등장 배경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ko-KR" dirty="0"/>
              <a:t>Servlet</a:t>
            </a:r>
            <a:r>
              <a:rPr lang="ko-KR" altLang="en-US" dirty="0"/>
              <a:t>은 향상된 성능을 제공하지만 웹 페이지 구성요소들 간의 구조를 정의하는데 사용되는 </a:t>
            </a:r>
            <a:r>
              <a:rPr lang="en-US" altLang="ko-KR" dirty="0"/>
              <a:t>HTML </a:t>
            </a:r>
            <a:r>
              <a:rPr lang="ko-KR" altLang="en-US" dirty="0"/>
              <a:t>처리가 쉽지 않고</a:t>
            </a:r>
            <a:r>
              <a:rPr lang="en-US" altLang="ko-KR" dirty="0"/>
              <a:t>, </a:t>
            </a:r>
            <a:r>
              <a:rPr lang="ko-KR" altLang="en-US" dirty="0"/>
              <a:t>유지보수가 어렵다는 단점이 여전히 존재하였다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향상된 성능을 제공하면서 </a:t>
            </a:r>
            <a:r>
              <a:rPr lang="en-US" altLang="ko-KR" dirty="0"/>
              <a:t>HTML</a:t>
            </a:r>
            <a:r>
              <a:rPr lang="ko-KR" altLang="en-US" dirty="0"/>
              <a:t>을 직접 사용할 수 있는 자바기반 웹 애플리케이션 개발용 스크립트 언어를 의미한다</a:t>
            </a:r>
            <a:r>
              <a:rPr lang="en-US" altLang="ko-KR" dirty="0"/>
              <a:t>.</a:t>
            </a:r>
          </a:p>
          <a:p>
            <a:pPr lvl="2">
              <a:buFont typeface="Arial" charset="0"/>
              <a:buChar char="•"/>
              <a:defRPr/>
            </a:pPr>
            <a:r>
              <a:rPr lang="ko-KR" altLang="en-US" dirty="0"/>
              <a:t>지시자</a:t>
            </a:r>
            <a:r>
              <a:rPr lang="en-US" altLang="ko-KR" dirty="0"/>
              <a:t>, </a:t>
            </a:r>
            <a:r>
              <a:rPr lang="ko-KR" altLang="en-US" dirty="0" err="1"/>
              <a:t>스크립팅</a:t>
            </a:r>
            <a:r>
              <a:rPr lang="ko-KR" altLang="en-US" dirty="0"/>
              <a:t> 요소</a:t>
            </a:r>
            <a:r>
              <a:rPr lang="en-US" altLang="ko-KR" dirty="0"/>
              <a:t>, JSP </a:t>
            </a:r>
            <a:r>
              <a:rPr lang="ko-KR" altLang="en-US" dirty="0"/>
              <a:t>주석과 표준 액션 등과 같은 </a:t>
            </a:r>
            <a:r>
              <a:rPr lang="en-US" altLang="ko-KR" dirty="0"/>
              <a:t>JSP </a:t>
            </a:r>
            <a:r>
              <a:rPr lang="ko-KR" altLang="en-US" dirty="0"/>
              <a:t>기본 요소와 </a:t>
            </a:r>
            <a:r>
              <a:rPr lang="en-US" altLang="ko-KR" dirty="0"/>
              <a:t>HTML </a:t>
            </a:r>
            <a:r>
              <a:rPr lang="ko-KR" altLang="en-US" dirty="0"/>
              <a:t>태그 및 </a:t>
            </a:r>
            <a:r>
              <a:rPr lang="en-US" altLang="ko-KR" dirty="0"/>
              <a:t>HTML </a:t>
            </a:r>
            <a:r>
              <a:rPr lang="ko-KR" altLang="en-US" dirty="0"/>
              <a:t>주석 등으로 구성된다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AE5C88F-54D6-48BC-9F3C-83B1058D0CE5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50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377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Framework - spring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등장 배경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 기반 애플리케이션 개발 과정에서 프레임워크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생명주기 관리 등</a:t>
            </a:r>
            <a:r>
              <a:rPr lang="en-US" altLang="ko-KR" dirty="0"/>
              <a:t>)</a:t>
            </a:r>
            <a:r>
              <a:rPr lang="ko-KR" altLang="en-US" dirty="0"/>
              <a:t>의 필요성이 증대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중량의 </a:t>
            </a:r>
            <a:r>
              <a:rPr lang="en-US" altLang="ko-KR" dirty="0" err="1"/>
              <a:t>JavaEE</a:t>
            </a:r>
            <a:r>
              <a:rPr lang="en-US" altLang="ko-KR" dirty="0"/>
              <a:t> </a:t>
            </a:r>
            <a:r>
              <a:rPr lang="ko-KR" altLang="en-US" dirty="0"/>
              <a:t>컨테이너를 대신할 프레임워크에 대한 수요 증대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 플랫폼 기반 오픈 소스 애플리케이션 프레임워크</a:t>
            </a:r>
            <a:r>
              <a:rPr lang="en-US" altLang="ko-KR" dirty="0"/>
              <a:t>, IOC(Inversion of Control) </a:t>
            </a:r>
            <a:r>
              <a:rPr lang="ko-KR" altLang="en-US" dirty="0"/>
              <a:t>컨테이너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기업용</a:t>
            </a:r>
            <a:r>
              <a:rPr lang="en-US" altLang="ko-KR" dirty="0"/>
              <a:t>(</a:t>
            </a:r>
            <a:r>
              <a:rPr lang="ko-KR" altLang="en-US" dirty="0"/>
              <a:t>대형</a:t>
            </a:r>
            <a:r>
              <a:rPr lang="en-US" altLang="ko-KR" dirty="0"/>
              <a:t>) </a:t>
            </a:r>
            <a:r>
              <a:rPr lang="ko-KR" altLang="en-US" dirty="0"/>
              <a:t>애플리케이션을 개발에 적합한 </a:t>
            </a:r>
            <a:r>
              <a:rPr lang="ko-KR" altLang="en-US" dirty="0">
                <a:solidFill>
                  <a:srgbClr val="FF0000"/>
                </a:solidFill>
              </a:rPr>
              <a:t>경량</a:t>
            </a:r>
            <a:r>
              <a:rPr lang="ko-KR" altLang="en-US" dirty="0"/>
              <a:t>의 프레임워크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웹 애플리케이션 개발에 종속되어 있지 않지만</a:t>
            </a:r>
            <a:r>
              <a:rPr lang="en-US" altLang="ko-KR" dirty="0"/>
              <a:t>, </a:t>
            </a:r>
            <a:r>
              <a:rPr lang="ko-KR" altLang="en-US" dirty="0"/>
              <a:t>오늘날 대규모 기업용 어플리케이션은 대부분이 웹 애플리케이션임</a:t>
            </a:r>
          </a:p>
        </p:txBody>
      </p:sp>
    </p:spTree>
    <p:extLst>
      <p:ext uri="{BB962C8B-B14F-4D97-AF65-F5344CB8AC3E}">
        <p14:creationId xmlns:p14="http://schemas.microsoft.com/office/powerpoint/2010/main" val="3979668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특징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자바 객체의 생명 주기를 직접 관리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POJO </a:t>
            </a:r>
            <a:r>
              <a:rPr lang="ko-KR" altLang="en-US" dirty="0"/>
              <a:t>방식의 프레임워크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EJB</a:t>
            </a:r>
            <a:r>
              <a:rPr lang="ko-KR" altLang="en-US" dirty="0"/>
              <a:t>의 경우 </a:t>
            </a:r>
            <a:r>
              <a:rPr lang="en-US" altLang="ko-KR" dirty="0" err="1"/>
              <a:t>JavaEE</a:t>
            </a:r>
            <a:r>
              <a:rPr lang="en-US" altLang="ko-KR" dirty="0"/>
              <a:t> </a:t>
            </a:r>
            <a:r>
              <a:rPr lang="ko-KR" altLang="en-US" dirty="0"/>
              <a:t>컨테이너에 종속되며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사용 및 </a:t>
            </a:r>
            <a:r>
              <a:rPr lang="ko-KR" altLang="en-US" dirty="0" err="1"/>
              <a:t>테스팅이</a:t>
            </a:r>
            <a:r>
              <a:rPr lang="ko-KR" altLang="en-US" dirty="0"/>
              <a:t> 어려움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프레임워크가 오브젝트를 호출하고</a:t>
            </a:r>
            <a:r>
              <a:rPr lang="en-US" altLang="ko-KR" dirty="0"/>
              <a:t>, </a:t>
            </a:r>
            <a:r>
              <a:rPr lang="ko-KR" altLang="en-US" dirty="0"/>
              <a:t>의존성이 필요한 경우 프레임워크가 연결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핵심적인 비즈니스 </a:t>
            </a:r>
            <a:r>
              <a:rPr lang="ko-KR" altLang="en-US" dirty="0" err="1"/>
              <a:t>로직과</a:t>
            </a:r>
            <a:r>
              <a:rPr lang="ko-KR" altLang="en-US" dirty="0"/>
              <a:t> 관련이 없고</a:t>
            </a:r>
            <a:r>
              <a:rPr lang="en-US" altLang="ko-KR" dirty="0"/>
              <a:t>, </a:t>
            </a:r>
            <a:r>
              <a:rPr lang="ko-KR" altLang="en-US" dirty="0"/>
              <a:t>여러 곳에서 공통적으로 사용되는 기능을 분리하여 실행 시 조합하는 방식인 </a:t>
            </a:r>
            <a:r>
              <a:rPr lang="en-US" altLang="ko-KR" dirty="0"/>
              <a:t>AOP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영속성 관련된 다양한 서비스</a:t>
            </a:r>
            <a:r>
              <a:rPr lang="en-US" altLang="ko-KR" dirty="0"/>
              <a:t>(Hibernate, JPA, </a:t>
            </a:r>
            <a:r>
              <a:rPr lang="en-US" altLang="ko-KR" dirty="0" err="1"/>
              <a:t>MyBatis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지원</a:t>
            </a:r>
            <a:r>
              <a:rPr lang="en-US" altLang="ko-KR" dirty="0"/>
              <a:t>. </a:t>
            </a:r>
            <a:r>
              <a:rPr lang="ko-KR" altLang="en-US" dirty="0"/>
              <a:t>높은 확장성 지원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29722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후 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웹 애플리케이션을 이해하기 위해 </a:t>
            </a:r>
            <a:r>
              <a:rPr lang="en-US" altLang="ko-KR" dirty="0"/>
              <a:t>WWW,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</a:t>
            </a:r>
            <a:r>
              <a:rPr lang="en-US" altLang="ko-KR" dirty="0"/>
              <a:t>, URL, HTTP, TCP/IP, HTML</a:t>
            </a:r>
            <a:r>
              <a:rPr lang="ko-KR" altLang="en-US" dirty="0"/>
              <a:t>과 같은 관련 지식에 대하여 설명할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웹 애플리케이션의 등장 배경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동작에 대하여 설명할 수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dirty="0"/>
              <a:t>자바 기반 웹 애플리케이션 개발의 특징을 설명할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객체지향 기법을 기반으로 하여 높은 생산성과 신뢰성을 제공한다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멀티 </a:t>
            </a:r>
            <a:r>
              <a:rPr lang="ko-KR" altLang="en-US" dirty="0" err="1"/>
              <a:t>스레스</a:t>
            </a:r>
            <a:r>
              <a:rPr lang="ko-KR" altLang="en-US" dirty="0"/>
              <a:t> 활용으로 성능이 우수하다</a:t>
            </a:r>
            <a:r>
              <a:rPr lang="en-US" altLang="ko-KR" dirty="0"/>
              <a:t>.</a:t>
            </a:r>
          </a:p>
          <a:p>
            <a:pPr lvl="2">
              <a:lnSpc>
                <a:spcPct val="100000"/>
              </a:lnSpc>
              <a:defRPr/>
            </a:pPr>
            <a:r>
              <a:rPr lang="ko-KR" altLang="en-US" dirty="0"/>
              <a:t>스크립트 방식으로 편리한 개발이 가능하다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A65361F-1EFF-48E2-8848-FCF410AC90D7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53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49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학습에 앞서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이해와 오해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개발 언어들을 열거할 수 있는가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클라이언트와 서버의 역할을 설명할 수 있는가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클라이언트 측 개발 언어와 서버 측 개발 언어로 분류할 수 있는가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모델과 웹 모델의 차이점은 설명할 수 있는가</a:t>
            </a:r>
            <a:r>
              <a:rPr lang="en-US" altLang="ko-KR" dirty="0"/>
              <a:t>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사이트와</a:t>
            </a:r>
            <a:r>
              <a:rPr lang="en-US" altLang="ko-KR" dirty="0"/>
              <a:t> </a:t>
            </a:r>
            <a:r>
              <a:rPr lang="ko-KR" altLang="en-US" dirty="0"/>
              <a:t>웹 애플리케이션의 차이점을 설명할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80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</p:spPr>
        <p:txBody>
          <a:bodyPr/>
          <a:lstStyle/>
          <a:p>
            <a:r>
              <a:rPr lang="ko-KR" altLang="en-US" dirty="0"/>
              <a:t>학습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학습 배경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기존의 애플리케이션 개발들이 웹 또는 앱으로 개발되고 있다</a:t>
            </a:r>
            <a:r>
              <a:rPr lang="en-US" altLang="ko-KR" dirty="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프로그래밍이 정적인 정보를 제공하는 웹 사이트 개발에서 동적인 웹 페이지와 정보 저장과 같은 기능을 지원하는 웹 애플리케이션 개발로 추세가 변경되었다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애플리케이션의 효율적인 개발을 위해 객체지향 프로그래밍 기법이 활용되고 있고</a:t>
            </a:r>
            <a:r>
              <a:rPr lang="en-US" altLang="ko-KR" dirty="0"/>
              <a:t>,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ko-KR" altLang="en-US" dirty="0"/>
              <a:t>대규모 웹 개발에서 </a:t>
            </a:r>
            <a:r>
              <a:rPr lang="en-US" altLang="ko-KR" dirty="0"/>
              <a:t>Java</a:t>
            </a:r>
            <a:r>
              <a:rPr lang="ko-KR" altLang="en-US" dirty="0"/>
              <a:t> 기반 </a:t>
            </a:r>
            <a:r>
              <a:rPr lang="en-US" altLang="ko-KR" dirty="0"/>
              <a:t>JSP/Servlet</a:t>
            </a:r>
            <a:r>
              <a:rPr lang="ko-KR" altLang="en-US" dirty="0"/>
              <a:t>을 활용한 개발이 널리 사용되고 있다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생산성 증대를 위해 프레임워크 기반 개발이 널리 활용하고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61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학습 목표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프로그래밍의 개발 추세에 대하여 알아본다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프로그래밍을 이해하는데 필요한 기본 지식에 대하여 알아본다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애플리케이션의 등장 배경에 대하여 살펴본다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애플리케이션 정의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동작에 대하여 알아본다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웹 컨테이너와 자바 기반 개발에 대하여 학습한다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575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</p:spPr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웹 프로그래밍 발전 동향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정적인 웹 페이지와 동적인 웹 페이지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관련 지식들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WWW, </a:t>
            </a:r>
            <a:r>
              <a:rPr lang="ko-KR" altLang="en-US" dirty="0"/>
              <a:t>클라이언트</a:t>
            </a:r>
            <a:r>
              <a:rPr lang="en-US" altLang="ko-KR" dirty="0"/>
              <a:t>-</a:t>
            </a:r>
            <a:r>
              <a:rPr lang="ko-KR" altLang="en-US" dirty="0"/>
              <a:t>서버 모델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URL, HTTP, TCP/IP, HTML</a:t>
            </a:r>
          </a:p>
          <a:p>
            <a:pPr>
              <a:defRPr/>
            </a:pPr>
            <a:r>
              <a:rPr lang="ko-KR" altLang="en-US" dirty="0"/>
              <a:t>웹 애플리케이션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등장 배경</a:t>
            </a:r>
            <a:r>
              <a:rPr lang="en-US" altLang="ko-KR" dirty="0"/>
              <a:t>, 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웹 컨테이너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자바 기반 웹 애플리케이션 개발</a:t>
            </a:r>
            <a:endParaRPr lang="en-US" altLang="ko-KR" dirty="0"/>
          </a:p>
          <a:p>
            <a:pPr>
              <a:buFont typeface="Arial" charset="0"/>
              <a:buChar char="•"/>
              <a:defRPr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70059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32051</TotalTime>
  <Words>2911</Words>
  <Application>Microsoft Office PowerPoint</Application>
  <PresentationFormat>와이드스크린</PresentationFormat>
  <Paragraphs>374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0" baseType="lpstr">
      <vt:lpstr>D2Coding</vt:lpstr>
      <vt:lpstr>굴림</vt:lpstr>
      <vt:lpstr>맑은 고딕</vt:lpstr>
      <vt:lpstr>휴먼모음T</vt:lpstr>
      <vt:lpstr>Arial</vt:lpstr>
      <vt:lpstr>Wingdings</vt:lpstr>
      <vt:lpstr>디자인 사용자 지정</vt:lpstr>
      <vt:lpstr>Java 웹프로그래밍 강의 소개</vt:lpstr>
      <vt:lpstr>교과목 소개</vt:lpstr>
      <vt:lpstr>계속</vt:lpstr>
      <vt:lpstr>계속</vt:lpstr>
      <vt:lpstr>Java 웹 프로그래밍 개요</vt:lpstr>
      <vt:lpstr>학습에 앞서</vt:lpstr>
      <vt:lpstr>학습 개요</vt:lpstr>
      <vt:lpstr>계속</vt:lpstr>
      <vt:lpstr>학습 내용</vt:lpstr>
      <vt:lpstr>웹 개발(프로그래밍) 발전 동향</vt:lpstr>
      <vt:lpstr>계속</vt:lpstr>
      <vt:lpstr>정적 웹 페이지 vs. 동적 웹 페이지</vt:lpstr>
      <vt:lpstr>웹, WWW(World Wide Web)</vt:lpstr>
      <vt:lpstr>계속</vt:lpstr>
      <vt:lpstr>클라이언트-서버 모델</vt:lpstr>
      <vt:lpstr>계속</vt:lpstr>
      <vt:lpstr>계속</vt:lpstr>
      <vt:lpstr>계속</vt:lpstr>
      <vt:lpstr>계속</vt:lpstr>
      <vt:lpstr>계속</vt:lpstr>
      <vt:lpstr>WWW 서비스 동작</vt:lpstr>
      <vt:lpstr>계속</vt:lpstr>
      <vt:lpstr>URL(Uniform Resource Locator)</vt:lpstr>
      <vt:lpstr>계속</vt:lpstr>
      <vt:lpstr>HTTP(HyperText Transfer Protocol)</vt:lpstr>
      <vt:lpstr>TCP/IP</vt:lpstr>
      <vt:lpstr>HTML(HyperText Markup Language)</vt:lpstr>
      <vt:lpstr>계속</vt:lpstr>
      <vt:lpstr>웹 애플리케이션의 등장 배경</vt:lpstr>
      <vt:lpstr>계속</vt:lpstr>
      <vt:lpstr>웹 애플리케이션의 정의</vt:lpstr>
      <vt:lpstr>웹 애플리케이션의 특징</vt:lpstr>
      <vt:lpstr>웹 애플리케이션의 동작</vt:lpstr>
      <vt:lpstr>계속</vt:lpstr>
      <vt:lpstr>웹 컨테이너(Web Container)</vt:lpstr>
      <vt:lpstr>자바 기반 웹 컨테이너들</vt:lpstr>
      <vt:lpstr>계속</vt:lpstr>
      <vt:lpstr>계속</vt:lpstr>
      <vt:lpstr>대표적인 제품들 </vt:lpstr>
      <vt:lpstr>계속</vt:lpstr>
      <vt:lpstr>CGI 개발의 한계</vt:lpstr>
      <vt:lpstr>계속</vt:lpstr>
      <vt:lpstr>계속</vt:lpstr>
      <vt:lpstr>자바 기반 웹 애플리케이션 개발</vt:lpstr>
      <vt:lpstr>계속</vt:lpstr>
      <vt:lpstr>Servlet</vt:lpstr>
      <vt:lpstr>계속</vt:lpstr>
      <vt:lpstr>계속</vt:lpstr>
      <vt:lpstr>계속</vt:lpstr>
      <vt:lpstr>JSP</vt:lpstr>
      <vt:lpstr>Framework - spring</vt:lpstr>
      <vt:lpstr>계속</vt:lpstr>
      <vt:lpstr>학습 후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781</cp:revision>
  <dcterms:created xsi:type="dcterms:W3CDTF">2017-09-15T02:18:23Z</dcterms:created>
  <dcterms:modified xsi:type="dcterms:W3CDTF">2022-09-05T04:32:01Z</dcterms:modified>
</cp:coreProperties>
</file>