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51"/>
  </p:notesMasterIdLst>
  <p:sldIdLst>
    <p:sldId id="327" r:id="rId2"/>
    <p:sldId id="371" r:id="rId3"/>
    <p:sldId id="372" r:id="rId4"/>
    <p:sldId id="323" r:id="rId5"/>
    <p:sldId id="373" r:id="rId6"/>
    <p:sldId id="374" r:id="rId7"/>
    <p:sldId id="377" r:id="rId8"/>
    <p:sldId id="378" r:id="rId9"/>
    <p:sldId id="379" r:id="rId10"/>
    <p:sldId id="375" r:id="rId11"/>
    <p:sldId id="376" r:id="rId12"/>
    <p:sldId id="380" r:id="rId13"/>
    <p:sldId id="381" r:id="rId14"/>
    <p:sldId id="384" r:id="rId15"/>
    <p:sldId id="383" r:id="rId16"/>
    <p:sldId id="382" r:id="rId17"/>
    <p:sldId id="386" r:id="rId18"/>
    <p:sldId id="389" r:id="rId19"/>
    <p:sldId id="391" r:id="rId20"/>
    <p:sldId id="390" r:id="rId21"/>
    <p:sldId id="392" r:id="rId22"/>
    <p:sldId id="393" r:id="rId23"/>
    <p:sldId id="394" r:id="rId24"/>
    <p:sldId id="395" r:id="rId25"/>
    <p:sldId id="396" r:id="rId26"/>
    <p:sldId id="387" r:id="rId27"/>
    <p:sldId id="388" r:id="rId28"/>
    <p:sldId id="401" r:id="rId29"/>
    <p:sldId id="402" r:id="rId30"/>
    <p:sldId id="405" r:id="rId31"/>
    <p:sldId id="408" r:id="rId32"/>
    <p:sldId id="404" r:id="rId33"/>
    <p:sldId id="507" r:id="rId34"/>
    <p:sldId id="508" r:id="rId35"/>
    <p:sldId id="509" r:id="rId36"/>
    <p:sldId id="522" r:id="rId37"/>
    <p:sldId id="523" r:id="rId38"/>
    <p:sldId id="511" r:id="rId39"/>
    <p:sldId id="512" r:id="rId40"/>
    <p:sldId id="514" r:id="rId41"/>
    <p:sldId id="316" r:id="rId42"/>
    <p:sldId id="264" r:id="rId43"/>
    <p:sldId id="529" r:id="rId44"/>
    <p:sldId id="341" r:id="rId45"/>
    <p:sldId id="524" r:id="rId46"/>
    <p:sldId id="525" r:id="rId47"/>
    <p:sldId id="528" r:id="rId48"/>
    <p:sldId id="526" r:id="rId49"/>
    <p:sldId id="527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6298"/>
    <a:srgbClr val="EE9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9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01320-4944-4938-A9CF-048AA6FA46B3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862E3-7D78-41F0-B3E5-390639552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49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880FDAA-2D53-4284-B06D-4F30EB650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01" y="69850"/>
            <a:ext cx="10537602" cy="6718300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77D7AC6-0BBF-4B56-A5AB-B3A593BD3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6204"/>
            <a:ext cx="9144000" cy="1726164"/>
          </a:xfrm>
          <a:solidFill>
            <a:schemeClr val="accent5">
              <a:lumMod val="50000"/>
              <a:alpha val="45000"/>
            </a:schemeClr>
          </a:solidFill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E78CC0-6F0E-4D4E-B81D-BCC2CBFE0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2760" y="4324740"/>
            <a:ext cx="5206483" cy="1124338"/>
          </a:xfrm>
          <a:solidFill>
            <a:schemeClr val="accent5">
              <a:lumMod val="50000"/>
              <a:alpha val="4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C66FF-756D-41A6-922C-8C126896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21E0-D3E1-48D6-8BDC-1D3FFFC8CEE8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512E96-9AA7-4DB1-A0AC-111C99DB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86762-F290-4BC1-8F29-529B62E0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1A5-19F7-4412-8E19-5FAA7BD10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9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9F720-CAA5-4D44-943C-6F1F3F61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463D4-4D4B-474D-B65B-32A3CE9C4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F7CE1-11BA-46BF-B96C-3CCC2915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21E0-D3E1-48D6-8BDC-1D3FFFC8CEE8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2C9DC-6D0E-469F-9766-7C6B84F9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D4C500-01F1-4C40-B789-3CF5BE68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1A5-19F7-4412-8E19-5FAA7BD10B6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F7E803-1942-405B-9F1A-8D89B3065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42903"/>
            <a:ext cx="105156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3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소스코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9F720-CAA5-4D44-943C-6F1F3F61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463D4-4D4B-474D-B65B-32A3CE9C4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9812"/>
            <a:ext cx="10515600" cy="5346383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F7CE1-11BA-46BF-B96C-3CCC2915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21E0-D3E1-48D6-8BDC-1D3FFFC8CEE8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2C9DC-6D0E-469F-9766-7C6B84F9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D4C500-01F1-4C40-B789-3CF5BE68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1A5-19F7-4412-8E19-5FAA7BD10B6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F7E803-1942-405B-9F1A-8D89B3065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42903"/>
            <a:ext cx="105156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4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619DC-4942-490B-9196-7DC99267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B4453D-C511-4698-AC56-AE0B7305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21E0-D3E1-48D6-8BDC-1D3FFFC8CEE8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61FA41-2100-4812-898F-34FFAD8D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0CB461-B67F-43CA-870E-0599DC78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1A5-19F7-4412-8E19-5FAA7BD10B6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8AE1D5-5905-4D03-ADFA-BF1B5531EE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42903"/>
            <a:ext cx="105156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2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21F0C-637A-4855-B63F-E88605A7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DB513-DADB-481C-9050-267E564F4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5181600" cy="53768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C3637F-1FEB-4A31-9A10-2E67F1A0B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00100"/>
            <a:ext cx="5181600" cy="53768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4A7387-623D-40A6-A948-6739DF15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21E0-D3E1-48D6-8BDC-1D3FFFC8CEE8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50D62E-F0A5-4DAB-B3EF-0B59F6D7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2AA97-BD43-44F6-90A0-40C3538E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1A5-19F7-4412-8E19-5FAA7BD10B6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37C50E-7695-422E-900A-E03CA9D66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42903"/>
            <a:ext cx="105156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0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C6F66A-D0F8-425B-AD68-88895F1F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21E0-D3E1-48D6-8BDC-1D3FFFC8CEE8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8F1F41-AA31-4586-95C2-12A42A00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912264-D97A-4DA6-B4A5-14EFFEF4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1A5-19F7-4412-8E19-5FAA7BD10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11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855337-220E-43B5-BE59-7F78AB391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40"/>
            <a:ext cx="10515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FB0879-5650-4E9B-A49F-FE7D0A53E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30580"/>
            <a:ext cx="10515600" cy="5346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D9A40-DF20-49BE-95A5-D099CFBFB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021E0-D3E1-48D6-8BDC-1D3FFFC8CEE8}" type="datetimeFigureOut">
              <a:rPr lang="ko-KR" altLang="en-US" smtClean="0"/>
              <a:pPr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CA6D5-18A4-402E-887A-ED33113B4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CAB645-5E42-497E-8E02-CEB6C6F02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5240" y="6350000"/>
            <a:ext cx="518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1C1A5-19F7-4412-8E19-5FAA7BD10B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8" name="Picture 4" descr="Arctic Security on Twitter: &quot;In the light of the recent serious #Java  deserialization vulnerability, CVE-2021-44228, we want to help  organizations identify directly exposed #servlet services through our  #ArcticEWS offering. At present, over">
            <a:extLst>
              <a:ext uri="{FF2B5EF4-FFF2-40B4-BE49-F238E27FC236}">
                <a16:creationId xmlns:a16="http://schemas.microsoft.com/office/drawing/2014/main" id="{425CCBDE-9271-4420-A1A4-BBB5A3142F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5" y="53340"/>
            <a:ext cx="68373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23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94" r:id="rId3"/>
    <p:sldLayoutId id="2147483693" r:id="rId4"/>
    <p:sldLayoutId id="2147483689" r:id="rId5"/>
    <p:sldLayoutId id="214748369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9B88287-894A-4FA7-9BE8-BE30C7BB3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Servlet  </a:t>
            </a:r>
            <a:r>
              <a:rPr lang="ko-KR" altLang="en-US" dirty="0"/>
              <a:t>이해와 활용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0FAE9836-DCAC-491A-8F25-8F4E5A6AC1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egyou@induk.ac.kr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82EF2-84A9-4B58-8AF7-1E350276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0453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D9EF5-71F6-4E14-A883-5E6187A9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D046E-F9E8-44AB-AEC1-1B7706D5A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/>
              <a:t>확장이 용이하고 플랫폼 독립적인 웹 응용프로그램 개발이 가능함</a:t>
            </a:r>
          </a:p>
          <a:p>
            <a:pPr lvl="1"/>
            <a:r>
              <a:rPr lang="ko-KR" altLang="en-US" dirty="0"/>
              <a:t>스레드 기반</a:t>
            </a:r>
            <a:r>
              <a:rPr lang="en-US" altLang="ko-KR" dirty="0"/>
              <a:t> -&gt; </a:t>
            </a:r>
            <a:r>
              <a:rPr lang="ko-KR" altLang="en-US" dirty="0"/>
              <a:t>높은 효율성 제공</a:t>
            </a:r>
          </a:p>
          <a:p>
            <a:pPr lvl="1"/>
            <a:r>
              <a:rPr lang="ko-KR" altLang="en-US" dirty="0"/>
              <a:t>자바 기반 </a:t>
            </a:r>
            <a:r>
              <a:rPr lang="en-US" altLang="ko-KR" dirty="0"/>
              <a:t>-&gt; </a:t>
            </a:r>
            <a:r>
              <a:rPr lang="ko-KR" altLang="en-US" dirty="0"/>
              <a:t>자바 </a:t>
            </a:r>
            <a:r>
              <a:rPr lang="en-US" altLang="ko-KR" dirty="0"/>
              <a:t>API</a:t>
            </a:r>
            <a:r>
              <a:rPr lang="ko-KR" altLang="en-US" dirty="0"/>
              <a:t>를 모두 사용할 수 있음</a:t>
            </a:r>
          </a:p>
          <a:p>
            <a:pPr lvl="1"/>
            <a:r>
              <a:rPr lang="ko-KR" altLang="en-US" dirty="0"/>
              <a:t>운영체제</a:t>
            </a:r>
            <a:r>
              <a:rPr lang="en-US" altLang="ko-KR" dirty="0"/>
              <a:t>, </a:t>
            </a:r>
            <a:r>
              <a:rPr lang="ko-KR" altLang="en-US" dirty="0"/>
              <a:t>하드웨어 독립적인 개발 및 운영 환경 구축 가능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926664-E688-4E8B-955B-5B4B28EA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272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EAD30-8B14-445B-B61D-ACC91C340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369E43-4B3D-4E99-9BC0-21B2FA8BD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err="1"/>
              <a:t>멀티스레드</a:t>
            </a:r>
            <a:r>
              <a:rPr lang="ko-KR" altLang="en-US" dirty="0"/>
              <a:t> 기반</a:t>
            </a:r>
            <a:endParaRPr lang="en-US" altLang="ko-KR" dirty="0"/>
          </a:p>
          <a:p>
            <a:pPr lvl="2"/>
            <a:r>
              <a:rPr lang="ko-KR" altLang="en-US" dirty="0" err="1"/>
              <a:t>스레드란</a:t>
            </a:r>
            <a:r>
              <a:rPr lang="ko-KR" altLang="en-US" dirty="0"/>
              <a:t> 가장 작은 처리 단위</a:t>
            </a:r>
            <a:endParaRPr lang="en-US" altLang="ko-KR" dirty="0"/>
          </a:p>
          <a:p>
            <a:pPr lvl="2"/>
            <a:r>
              <a:rPr lang="ko-KR" altLang="en-US" dirty="0"/>
              <a:t>일반적으로 프로세스의 부분집합</a:t>
            </a:r>
            <a:r>
              <a:rPr lang="en-US" altLang="ko-KR" dirty="0"/>
              <a:t>(subset)</a:t>
            </a:r>
            <a:r>
              <a:rPr lang="ko-KR" altLang="en-US" dirty="0"/>
              <a:t>으로 존재</a:t>
            </a:r>
            <a:endParaRPr lang="en-US" altLang="ko-KR" dirty="0"/>
          </a:p>
          <a:p>
            <a:pPr lvl="2"/>
            <a:r>
              <a:rPr lang="ko-KR" altLang="en-US" dirty="0" err="1"/>
              <a:t>멀티스레드</a:t>
            </a:r>
            <a:r>
              <a:rPr lang="en-US" altLang="ko-KR" dirty="0"/>
              <a:t>(multithread)</a:t>
            </a:r>
            <a:r>
              <a:rPr lang="ko-KR" altLang="en-US" dirty="0"/>
              <a:t>는 하나의 프로세스안에 다수의 스레드가 존재하는 것을 의미</a:t>
            </a:r>
            <a:endParaRPr lang="en-US" altLang="ko-KR" dirty="0"/>
          </a:p>
          <a:p>
            <a:pPr lvl="3"/>
            <a:r>
              <a:rPr lang="ko-KR" altLang="en-US" dirty="0"/>
              <a:t>같은 프로세스에 포함된 스레드들은 메모리</a:t>
            </a:r>
            <a:r>
              <a:rPr lang="en-US" altLang="ko-KR" dirty="0"/>
              <a:t>, </a:t>
            </a:r>
            <a:r>
              <a:rPr lang="ko-KR" altLang="en-US" dirty="0"/>
              <a:t>상태 정보 등 다양한 자원을 공유하며</a:t>
            </a:r>
            <a:r>
              <a:rPr lang="en-US" altLang="ko-KR" dirty="0"/>
              <a:t>, </a:t>
            </a:r>
            <a:r>
              <a:rPr lang="ko-KR" altLang="en-US" dirty="0"/>
              <a:t>주소 공간을 공유</a:t>
            </a:r>
            <a:endParaRPr lang="en-US" altLang="ko-KR" dirty="0"/>
          </a:p>
          <a:p>
            <a:pPr lvl="3"/>
            <a:r>
              <a:rPr lang="ko-KR" altLang="en-US" dirty="0"/>
              <a:t>스레드 간 통신이 용이하고</a:t>
            </a:r>
            <a:r>
              <a:rPr lang="en-US" altLang="ko-KR" dirty="0"/>
              <a:t>, </a:t>
            </a:r>
            <a:r>
              <a:rPr lang="ko-KR" altLang="en-US" dirty="0"/>
              <a:t>스레드간 신속한 컨텍스트 스위칭</a:t>
            </a:r>
            <a:r>
              <a:rPr lang="en-US" altLang="ko-KR" dirty="0"/>
              <a:t>(context switching)</a:t>
            </a:r>
            <a:r>
              <a:rPr lang="ko-KR" altLang="en-US" dirty="0"/>
              <a:t>이 가능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9E6D79-940D-4D62-BB3C-19348B70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054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8B87B5-6637-4A9D-9F66-917C5BF3A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9BAA5755-4916-49FB-A2A5-75066BB50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380" y="360277"/>
            <a:ext cx="6365240" cy="613744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99764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F772E-2905-41C6-ADB0-7FEEF2C8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B6C74-B3AA-4042-9386-6F748DE0F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자바 기반</a:t>
            </a:r>
            <a:endParaRPr lang="en-US" altLang="ko-KR" dirty="0"/>
          </a:p>
          <a:p>
            <a:pPr lvl="2"/>
            <a:r>
              <a:rPr lang="ko-KR" altLang="en-US" dirty="0"/>
              <a:t>플랫폼에 독립적이며</a:t>
            </a:r>
            <a:r>
              <a:rPr lang="en-US" altLang="ko-KR" dirty="0"/>
              <a:t>, </a:t>
            </a:r>
            <a:r>
              <a:rPr lang="ko-KR" altLang="en-US" dirty="0" err="1"/>
              <a:t>이식성</a:t>
            </a:r>
            <a:r>
              <a:rPr lang="ko-KR" altLang="en-US" dirty="0"/>
              <a:t> 문제를 발생하지 않으며 높은 생산성과 신뢰성을 기대할 수 있다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또한 자바 </a:t>
            </a:r>
            <a:r>
              <a:rPr lang="en-US" altLang="ko-KR" dirty="0"/>
              <a:t>API</a:t>
            </a:r>
            <a:r>
              <a:rPr lang="ko-KR" altLang="en-US" dirty="0"/>
              <a:t>를 모두 사용할 수 있기 때문에 강력하고 다양한 기능을 제공</a:t>
            </a:r>
            <a:endParaRPr lang="en-US" altLang="ko-KR" dirty="0"/>
          </a:p>
          <a:p>
            <a:pPr lvl="2"/>
            <a:r>
              <a:rPr lang="ko-KR" altLang="en-US" dirty="0"/>
              <a:t>객체지향 프로그래밍 지원</a:t>
            </a:r>
            <a:endParaRPr lang="en-US" altLang="ko-KR" dirty="0"/>
          </a:p>
          <a:p>
            <a:pPr lvl="3"/>
            <a:r>
              <a:rPr lang="ko-KR" altLang="en-US" dirty="0"/>
              <a:t>설계도와 제작 공정을 통해 동일한 품질의 부품을 다량으로 생산</a:t>
            </a:r>
            <a:endParaRPr lang="en-US" altLang="ko-KR" dirty="0"/>
          </a:p>
          <a:p>
            <a:pPr lvl="3"/>
            <a:r>
              <a:rPr lang="ko-KR" altLang="en-US" dirty="0"/>
              <a:t>특징과 기능을 가진 프로그래밍 요소들로 구성되어 있으며 상호작용을 통해 주어진 문제를 해결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54D761-8198-4AE7-97D1-AD2E2626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109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CECD13-DD16-4E03-B96C-DAA794C1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3B807573-1509-49E1-87C3-CE2F07BCD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20" y="375647"/>
            <a:ext cx="7706360" cy="610670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95446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65F79-FEEB-4614-AEAF-D6F88646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A6FF3-A914-4A07-ACF9-26A2CA347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주요 요소</a:t>
            </a:r>
            <a:endParaRPr lang="en-US" altLang="ko-KR" dirty="0"/>
          </a:p>
          <a:p>
            <a:pPr lvl="1" fontAlgn="base"/>
            <a:r>
              <a:rPr lang="ko-KR" altLang="en-US" dirty="0"/>
              <a:t>객체</a:t>
            </a:r>
            <a:r>
              <a:rPr lang="en-US" altLang="ko-KR" dirty="0"/>
              <a:t>(object)</a:t>
            </a:r>
            <a:r>
              <a:rPr lang="ko-KR" altLang="en-US" dirty="0"/>
              <a:t>는 특징과 기능을 갖고 실제로 동작하는 프로그래밍 요소</a:t>
            </a:r>
            <a:endParaRPr lang="en-US" altLang="ko-KR" dirty="0"/>
          </a:p>
          <a:p>
            <a:pPr lvl="1" fontAlgn="base"/>
            <a:r>
              <a:rPr lang="ko-KR" altLang="en-US" dirty="0"/>
              <a:t>클래스</a:t>
            </a:r>
            <a:r>
              <a:rPr lang="en-US" altLang="ko-KR" dirty="0"/>
              <a:t>(class)</a:t>
            </a:r>
            <a:r>
              <a:rPr lang="ko-KR" altLang="en-US" dirty="0"/>
              <a:t>는 객체를 효율적으로 생성하기 위해서 객체에 대한 정의를 수행하는 프로그래밍 요소</a:t>
            </a:r>
            <a:endParaRPr lang="en-US" altLang="ko-KR" dirty="0"/>
          </a:p>
          <a:p>
            <a:pPr lvl="1" fontAlgn="base"/>
            <a:r>
              <a:rPr lang="ko-KR" altLang="en-US" dirty="0"/>
              <a:t>추상 클래스</a:t>
            </a:r>
            <a:r>
              <a:rPr lang="en-US" altLang="ko-KR" dirty="0"/>
              <a:t>(abstract method)</a:t>
            </a:r>
            <a:r>
              <a:rPr lang="ko-KR" altLang="en-US" dirty="0"/>
              <a:t>는 멤버 변수</a:t>
            </a:r>
            <a:r>
              <a:rPr lang="en-US" altLang="ko-KR" dirty="0"/>
              <a:t>, </a:t>
            </a:r>
            <a:r>
              <a:rPr lang="ko-KR" altLang="en-US" dirty="0"/>
              <a:t>멤버 메서드</a:t>
            </a:r>
            <a:r>
              <a:rPr lang="en-US" altLang="ko-KR" dirty="0"/>
              <a:t>, </a:t>
            </a:r>
            <a:r>
              <a:rPr lang="ko-KR" altLang="en-US" dirty="0"/>
              <a:t>그리고 하나 이상의 구현이 완성되지 않은 메서드</a:t>
            </a:r>
            <a:r>
              <a:rPr lang="en-US" altLang="ko-KR" dirty="0"/>
              <a:t>, </a:t>
            </a:r>
            <a:r>
              <a:rPr lang="ko-KR" altLang="en-US" dirty="0"/>
              <a:t>즉 추상 메서드를 갖는 클래스</a:t>
            </a:r>
          </a:p>
          <a:p>
            <a:pPr lvl="1" fontAlgn="base"/>
            <a:r>
              <a:rPr lang="ko-KR" altLang="en-US" dirty="0"/>
              <a:t>인터페이스</a:t>
            </a:r>
            <a:r>
              <a:rPr lang="en-US" altLang="ko-KR" dirty="0"/>
              <a:t>(interface)</a:t>
            </a:r>
            <a:r>
              <a:rPr lang="ko-KR" altLang="en-US" dirty="0"/>
              <a:t>는 멤버 </a:t>
            </a:r>
            <a:r>
              <a:rPr lang="ko-KR" altLang="en-US" dirty="0" err="1"/>
              <a:t>변수들로만</a:t>
            </a:r>
            <a:r>
              <a:rPr lang="ko-KR" altLang="en-US" dirty="0"/>
              <a:t> 구성되거나</a:t>
            </a:r>
            <a:r>
              <a:rPr lang="en-US" altLang="ko-KR" dirty="0"/>
              <a:t>, </a:t>
            </a:r>
            <a:r>
              <a:rPr lang="ko-KR" altLang="en-US" dirty="0"/>
              <a:t>멤버 변수와 추상 </a:t>
            </a:r>
            <a:r>
              <a:rPr lang="ko-KR" altLang="en-US" dirty="0" err="1"/>
              <a:t>메서드들로만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다중 상속</a:t>
            </a:r>
            <a:r>
              <a:rPr lang="en-US" altLang="ko-KR" dirty="0"/>
              <a:t>(multiple inheritance)</a:t>
            </a:r>
            <a:r>
              <a:rPr lang="ko-KR" altLang="en-US" dirty="0"/>
              <a:t>이 가능</a:t>
            </a:r>
            <a:r>
              <a:rPr lang="en-US" altLang="ko-KR" dirty="0"/>
              <a:t> 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E8CE21-3097-4FA8-8B73-D2EBE3D7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2907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F4404-083E-4A3D-B8C6-6C409C8B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E9D530-19C1-4A27-BE3C-AF23D89F4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주요 특징 </a:t>
            </a:r>
            <a:endParaRPr lang="en-US" altLang="ko-KR" dirty="0"/>
          </a:p>
          <a:p>
            <a:pPr lvl="1"/>
            <a:r>
              <a:rPr lang="ko-KR" altLang="en-US" dirty="0"/>
              <a:t>캡슐화</a:t>
            </a:r>
            <a:r>
              <a:rPr lang="en-US" altLang="ko-KR" dirty="0"/>
              <a:t>(encapsulation)</a:t>
            </a:r>
          </a:p>
          <a:p>
            <a:pPr lvl="2"/>
            <a:r>
              <a:rPr lang="ko-KR" altLang="en-US" dirty="0"/>
              <a:t>객체의 속성과 행위를 묶어서 하나의 요소로 처리하여 유지보수를 용이하게 하고</a:t>
            </a:r>
            <a:r>
              <a:rPr lang="en-US" altLang="ko-KR" dirty="0"/>
              <a:t>, </a:t>
            </a:r>
            <a:r>
              <a:rPr lang="ko-KR" altLang="en-US" dirty="0"/>
              <a:t>구현에 관한 상세 사항을 외부에 감추는 기능을 함께 제공한다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상속성</a:t>
            </a:r>
            <a:r>
              <a:rPr lang="en-US" altLang="ko-KR" dirty="0"/>
              <a:t>(inheritance)</a:t>
            </a:r>
          </a:p>
          <a:p>
            <a:pPr lvl="2"/>
            <a:r>
              <a:rPr lang="ko-KR" altLang="en-US" dirty="0"/>
              <a:t>두 클래스들 간의 관계로 기존의 클래스를 기반으로 하여 새로운 클래스를 정의하는 기능으로 높은 생산성과 신뢰성 있는 클래스를 정의할 수 있도록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</a:p>
          <a:p>
            <a:pPr lvl="2"/>
            <a:r>
              <a:rPr lang="ko-KR" altLang="en-US" dirty="0"/>
              <a:t>객체의 종류에 따라 다른 연산을 수행하도록 하는 기능으로 프로그램의 확장성 및 유지보수성 증대를 제공한다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7EBE23-5BC6-4C5D-B7D6-916217D3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696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DD53B-F5A4-491B-83AA-3703A056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서블릿</a:t>
            </a:r>
            <a:r>
              <a:rPr lang="ko-KR" altLang="en-US" dirty="0"/>
              <a:t> 동작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7300AE-3814-4279-B6E7-6F58060DC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① 단계 </a:t>
            </a:r>
            <a:r>
              <a:rPr lang="en-US" altLang="ko-KR" dirty="0"/>
              <a:t>: </a:t>
            </a:r>
            <a:r>
              <a:rPr lang="ko-KR" altLang="en-US" dirty="0"/>
              <a:t>사용자가 웹 브라우저를 이용하여 요청을 하면 웹 서버는 요청에 해당하는 정적인 웹 페이지를 찾는다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② 단계 </a:t>
            </a:r>
            <a:r>
              <a:rPr lang="en-US" altLang="ko-KR" dirty="0"/>
              <a:t>: </a:t>
            </a:r>
            <a:r>
              <a:rPr lang="ko-KR" altLang="en-US" dirty="0"/>
              <a:t>정적인 웹 페이지가 존재하지 않는 경우 웹 컨테이너에게 동적인 웹 페이지를 생성하도록 요청 정보를 전송한다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581DC-58FF-4740-9A6C-0528709B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898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6D5C86-9472-4D54-B3C3-5F4B9535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BF37DCEC-42EE-42EC-8E7E-4AB8F62C0E1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rcRect b="2986"/>
          <a:stretch>
            <a:fillRect/>
          </a:stretch>
        </p:blipFill>
        <p:spPr>
          <a:xfrm>
            <a:off x="958954" y="477054"/>
            <a:ext cx="10274091" cy="590389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94620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DD53B-F5A4-491B-83AA-3703A056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서블릿</a:t>
            </a:r>
            <a:r>
              <a:rPr lang="ko-KR" altLang="en-US" dirty="0"/>
              <a:t> 동작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7300AE-3814-4279-B6E7-6F58060DC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③ 단계 </a:t>
            </a:r>
            <a:r>
              <a:rPr lang="en-US" altLang="ko-KR" dirty="0"/>
              <a:t>: </a:t>
            </a:r>
            <a:r>
              <a:rPr lang="ko-KR" altLang="en-US" dirty="0"/>
              <a:t>웹 컨테이너는 “</a:t>
            </a:r>
            <a:r>
              <a:rPr lang="en-US" altLang="ko-KR" dirty="0" err="1"/>
              <a:t>HttpServletRequest</a:t>
            </a:r>
            <a:r>
              <a:rPr lang="en-US" altLang="ko-KR" dirty="0"/>
              <a:t>”</a:t>
            </a:r>
            <a:r>
              <a:rPr lang="ko-KR" altLang="en-US" dirty="0"/>
              <a:t>객체와 “</a:t>
            </a:r>
            <a:r>
              <a:rPr lang="en-US" altLang="ko-KR" dirty="0" err="1"/>
              <a:t>HttpServletResponse</a:t>
            </a:r>
            <a:r>
              <a:rPr lang="en-US" altLang="ko-KR" dirty="0"/>
              <a:t>” </a:t>
            </a:r>
            <a:r>
              <a:rPr lang="ko-KR" altLang="en-US" dirty="0"/>
              <a:t>객체를 생성한다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④ 단계 </a:t>
            </a:r>
            <a:r>
              <a:rPr lang="en-US" altLang="ko-KR" dirty="0"/>
              <a:t>: </a:t>
            </a:r>
            <a:r>
              <a:rPr lang="ko-KR" altLang="en-US" dirty="0"/>
              <a:t>웹 컨테이너는 해당 </a:t>
            </a:r>
            <a:r>
              <a:rPr lang="ko-KR" altLang="en-US" dirty="0" err="1"/>
              <a:t>서블릿</a:t>
            </a:r>
            <a:r>
              <a:rPr lang="ko-KR" altLang="en-US" dirty="0"/>
              <a:t> 객체로부터 </a:t>
            </a:r>
            <a:r>
              <a:rPr lang="ko-KR" altLang="en-US" dirty="0" err="1"/>
              <a:t>서블릿</a:t>
            </a:r>
            <a:r>
              <a:rPr lang="ko-KR" altLang="en-US" dirty="0"/>
              <a:t> 스레드를 생성하며</a:t>
            </a:r>
            <a:r>
              <a:rPr lang="en-US" altLang="ko-KR" dirty="0"/>
              <a:t>, </a:t>
            </a:r>
            <a:r>
              <a:rPr lang="ko-KR" altLang="en-US" dirty="0"/>
              <a:t>이 때 생성된 요청</a:t>
            </a:r>
            <a:r>
              <a:rPr lang="en-US" altLang="ko-KR" dirty="0"/>
              <a:t>, </a:t>
            </a:r>
            <a:r>
              <a:rPr lang="ko-KR" altLang="en-US" dirty="0"/>
              <a:t>응답 객체를 매개변수로 전달한다</a:t>
            </a:r>
            <a:r>
              <a:rPr lang="en-US" altLang="ko-KR" dirty="0"/>
              <a:t>. </a:t>
            </a:r>
            <a:r>
              <a:rPr lang="ko-KR" altLang="en-US" dirty="0"/>
              <a:t>만약 </a:t>
            </a:r>
            <a:r>
              <a:rPr lang="ko-KR" altLang="en-US" dirty="0" err="1"/>
              <a:t>서블릿</a:t>
            </a:r>
            <a:r>
              <a:rPr lang="ko-KR" altLang="en-US" dirty="0"/>
              <a:t> 객체가 존재하지 않는 경우 </a:t>
            </a:r>
            <a:r>
              <a:rPr lang="ko-KR" altLang="en-US" dirty="0" err="1"/>
              <a:t>서블릿</a:t>
            </a:r>
            <a:r>
              <a:rPr lang="ko-KR" altLang="en-US" dirty="0"/>
              <a:t> 클래스를 메모리에 적재하고</a:t>
            </a:r>
            <a:r>
              <a:rPr lang="en-US" altLang="ko-KR" dirty="0"/>
              <a:t>, </a:t>
            </a:r>
            <a:r>
              <a:rPr lang="ko-KR" altLang="en-US" dirty="0" err="1"/>
              <a:t>서블릿</a:t>
            </a:r>
            <a:r>
              <a:rPr lang="ko-KR" altLang="en-US" dirty="0"/>
              <a:t> 객체를 생성한다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581DC-58FF-4740-9A6C-0528709B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47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2F316-2BAB-44FE-8104-75C80992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A5545-1A9B-426A-9385-B7DBB8DE5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학습 배경</a:t>
            </a:r>
          </a:p>
          <a:p>
            <a:pPr lvl="1"/>
            <a:r>
              <a:rPr lang="en-US" altLang="ko-KR" dirty="0"/>
              <a:t>JSP</a:t>
            </a:r>
            <a:r>
              <a:rPr lang="ko-KR" altLang="en-US" dirty="0"/>
              <a:t>와 </a:t>
            </a:r>
            <a:r>
              <a:rPr lang="en-US" altLang="ko-KR" dirty="0"/>
              <a:t>Servlet</a:t>
            </a:r>
            <a:r>
              <a:rPr lang="ko-KR" altLang="en-US" dirty="0"/>
              <a:t>는 웹 애플리케이션을 개발하기 위해 도입된 자바기반 개발 기술이다</a:t>
            </a:r>
            <a:r>
              <a:rPr lang="en-US" altLang="ko-KR" dirty="0"/>
              <a:t>. Servlet</a:t>
            </a:r>
            <a:r>
              <a:rPr lang="ko-KR" altLang="en-US" dirty="0"/>
              <a:t>은 웹 디자이너에게는 생소하지만 자바 개발자에게 친숙하며</a:t>
            </a:r>
            <a:r>
              <a:rPr lang="en-US" altLang="ko-KR" dirty="0"/>
              <a:t>, </a:t>
            </a:r>
            <a:r>
              <a:rPr lang="ko-KR" altLang="en-US" dirty="0"/>
              <a:t>자바가 지원하는 모든 </a:t>
            </a:r>
            <a:r>
              <a:rPr lang="en-US" altLang="ko-KR" dirty="0"/>
              <a:t>API</a:t>
            </a:r>
            <a:r>
              <a:rPr lang="ko-KR" altLang="en-US" dirty="0"/>
              <a:t>를 사용할 수 있기 때문에 강력한 기능 활용하여 웹 애플리케이션을 개발할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학습 목표</a:t>
            </a:r>
          </a:p>
          <a:p>
            <a:pPr lvl="1"/>
            <a:r>
              <a:rPr lang="en-US" altLang="ko-KR" dirty="0"/>
              <a:t>Servlet</a:t>
            </a:r>
            <a:r>
              <a:rPr lang="ko-KR" altLang="en-US" dirty="0"/>
              <a:t>의 등장 배경과 특징을 알아보고</a:t>
            </a:r>
            <a:r>
              <a:rPr lang="en-US" altLang="ko-KR" dirty="0"/>
              <a:t>, JSP</a:t>
            </a:r>
            <a:r>
              <a:rPr lang="ko-KR" altLang="en-US" dirty="0"/>
              <a:t>와의 관계를 이해함으로써 웹 애플리케이션 개발에서 </a:t>
            </a:r>
            <a:r>
              <a:rPr lang="en-US" altLang="ko-KR" dirty="0"/>
              <a:t>Servlet </a:t>
            </a:r>
            <a:r>
              <a:rPr lang="ko-KR" altLang="en-US" dirty="0"/>
              <a:t>활용 능력을 배양한다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주요 용어</a:t>
            </a:r>
          </a:p>
          <a:p>
            <a:pPr lvl="1"/>
            <a:r>
              <a:rPr lang="ko-KR" altLang="en-US" dirty="0" err="1"/>
              <a:t>서블릿</a:t>
            </a:r>
            <a:r>
              <a:rPr lang="ko-KR" altLang="en-US" dirty="0"/>
              <a:t> 생명주기</a:t>
            </a:r>
            <a:r>
              <a:rPr lang="en-US" altLang="ko-KR" dirty="0"/>
              <a:t>, </a:t>
            </a:r>
            <a:r>
              <a:rPr lang="en-US" altLang="ko-KR" dirty="0" err="1"/>
              <a:t>HttpServlet</a:t>
            </a:r>
            <a:r>
              <a:rPr lang="en-US" altLang="ko-KR" dirty="0"/>
              <a:t>, Deployment Descriptor, Annotation(</a:t>
            </a:r>
            <a:r>
              <a:rPr lang="ko-KR" altLang="en-US" dirty="0" err="1"/>
              <a:t>애노테이션</a:t>
            </a:r>
            <a:r>
              <a:rPr lang="en-US" altLang="ko-KR" dirty="0"/>
              <a:t>) 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8DF696-E38F-4502-8679-78C04D42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98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831158C-F770-4B2B-ADD7-64522191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58A853B6-0960-46BE-AB79-D364AFE490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052"/>
          <a:stretch>
            <a:fillRect/>
          </a:stretch>
        </p:blipFill>
        <p:spPr>
          <a:xfrm>
            <a:off x="888512" y="447780"/>
            <a:ext cx="10414975" cy="596243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55751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4DD17-E226-4E2B-A4B3-112F06120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0059-6015-4662-855A-C97C3C344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⑤ 단계 </a:t>
            </a:r>
            <a:r>
              <a:rPr lang="en-US" altLang="ko-KR" dirty="0"/>
              <a:t>: </a:t>
            </a:r>
            <a:r>
              <a:rPr lang="ko-KR" altLang="en-US" dirty="0"/>
              <a:t>웹 컨테이너는 </a:t>
            </a:r>
            <a:r>
              <a:rPr lang="ko-KR" altLang="en-US" dirty="0" err="1"/>
              <a:t>서블릿</a:t>
            </a:r>
            <a:r>
              <a:rPr lang="ko-KR" altLang="en-US" dirty="0"/>
              <a:t> 스레드의 </a:t>
            </a:r>
            <a:r>
              <a:rPr lang="en-US" altLang="ko-KR" dirty="0"/>
              <a:t>service() </a:t>
            </a:r>
            <a:r>
              <a:rPr lang="ko-KR" altLang="en-US" dirty="0"/>
              <a:t>메서드를 호출하고</a:t>
            </a:r>
            <a:r>
              <a:rPr lang="en-US" altLang="ko-KR" dirty="0"/>
              <a:t>, </a:t>
            </a:r>
            <a:r>
              <a:rPr lang="ko-KR" altLang="en-US" dirty="0"/>
              <a:t>요청한 </a:t>
            </a:r>
            <a:r>
              <a:rPr lang="en-US" altLang="ko-KR" dirty="0"/>
              <a:t>HTTP </a:t>
            </a:r>
            <a:r>
              <a:rPr lang="ko-KR" altLang="en-US" dirty="0"/>
              <a:t>메서드를 처리할 수 있는 메서드를 결정한다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⑥ 단계 </a:t>
            </a:r>
            <a:r>
              <a:rPr lang="en-US" altLang="ko-KR" dirty="0"/>
              <a:t>: </a:t>
            </a:r>
            <a:r>
              <a:rPr lang="ko-KR" altLang="en-US" dirty="0"/>
              <a:t>요청한 </a:t>
            </a:r>
            <a:r>
              <a:rPr lang="en-US" altLang="ko-KR" dirty="0"/>
              <a:t>HTTP </a:t>
            </a:r>
            <a:r>
              <a:rPr lang="ko-KR" altLang="en-US" dirty="0"/>
              <a:t>메서드를 실행하여 동적인 웹 페이지를 생성한 후</a:t>
            </a:r>
            <a:r>
              <a:rPr lang="en-US" altLang="ko-KR" dirty="0"/>
              <a:t>, </a:t>
            </a:r>
            <a:r>
              <a:rPr lang="ko-KR" altLang="en-US" dirty="0"/>
              <a:t>이를 응답 객체에 저장한다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D4C92A-D9C9-41DB-B63D-7C26F850B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323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D1CB9C-A38C-44DD-A17F-4A68E08D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2400BFBA-1CBA-4345-8662-039024E01F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065"/>
          <a:stretch>
            <a:fillRect/>
          </a:stretch>
        </p:blipFill>
        <p:spPr>
          <a:xfrm>
            <a:off x="728663" y="502920"/>
            <a:ext cx="10452720" cy="592010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37554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C0790-5FBA-4B6F-BB66-60A5857E7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26F938-31FB-4ED8-9049-7B7698549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⑦ 단계 </a:t>
            </a:r>
            <a:r>
              <a:rPr lang="en-US" altLang="ko-KR" dirty="0"/>
              <a:t>: </a:t>
            </a:r>
            <a:r>
              <a:rPr lang="ko-KR" altLang="en-US" dirty="0"/>
              <a:t>웹 컨테이너는 동적인 웹 페이지</a:t>
            </a:r>
            <a:r>
              <a:rPr lang="en-US" altLang="ko-KR" dirty="0"/>
              <a:t>, </a:t>
            </a:r>
            <a:r>
              <a:rPr lang="ko-KR" altLang="en-US" dirty="0"/>
              <a:t>컨텐츠를 웹 서버에서 전송한다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⑧ 단계 </a:t>
            </a:r>
            <a:r>
              <a:rPr lang="en-US" altLang="ko-KR" dirty="0"/>
              <a:t>: </a:t>
            </a:r>
            <a:r>
              <a:rPr lang="ko-KR" altLang="en-US" dirty="0"/>
              <a:t>웹 서버는 동적으로 생성된 웹 페이지</a:t>
            </a:r>
            <a:r>
              <a:rPr lang="en-US" altLang="ko-KR" dirty="0"/>
              <a:t>, </a:t>
            </a:r>
            <a:r>
              <a:rPr lang="ko-KR" altLang="en-US" dirty="0"/>
              <a:t>컨텐츠에 응답 헤더를 추가하여 </a:t>
            </a:r>
            <a:r>
              <a:rPr lang="en-US" altLang="ko-KR" dirty="0"/>
              <a:t>HTTP </a:t>
            </a:r>
            <a:r>
              <a:rPr lang="ko-KR" altLang="en-US" dirty="0"/>
              <a:t>응답을 작성하고 이를 웹 브라우저에게 전송한다</a:t>
            </a:r>
            <a:r>
              <a:rPr lang="en-US" altLang="ko-KR" dirty="0"/>
              <a:t>.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웹 브라우저는 </a:t>
            </a:r>
            <a:r>
              <a:rPr lang="ko-KR" altLang="en-US" dirty="0" err="1"/>
              <a:t>전송받은</a:t>
            </a:r>
            <a:r>
              <a:rPr lang="ko-KR" altLang="en-US" dirty="0"/>
              <a:t> </a:t>
            </a:r>
            <a:r>
              <a:rPr lang="en-US" altLang="ko-KR" dirty="0"/>
              <a:t>HTTP </a:t>
            </a:r>
            <a:r>
              <a:rPr lang="ko-KR" altLang="en-US" dirty="0"/>
              <a:t>응답을 분석하고</a:t>
            </a:r>
            <a:r>
              <a:rPr lang="en-US" altLang="ko-KR" dirty="0"/>
              <a:t>, </a:t>
            </a:r>
            <a:r>
              <a:rPr lang="ko-KR" altLang="en-US" dirty="0"/>
              <a:t>화면에 표시한다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32D848-2E11-4FCF-96B8-60A0F4CD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492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601EF3-C3A0-4394-8A6B-33C46409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0B143AD5-9B75-48C7-86A5-06FF00BD0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79" y="431281"/>
            <a:ext cx="10556241" cy="599174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73021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5A787C8-2047-468F-A873-F97F4DF56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</a:t>
            </a:r>
            <a:r>
              <a:rPr lang="ko-KR" altLang="en-US" dirty="0"/>
              <a:t>을 알아야 하는 추가적인 이유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71913A-63E9-454C-BCD0-C62D1FDC5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JavaEE</a:t>
            </a:r>
            <a:r>
              <a:rPr lang="en-US" altLang="ko-KR" dirty="0"/>
              <a:t>, </a:t>
            </a:r>
            <a:r>
              <a:rPr lang="en-US" altLang="ko-KR" dirty="0" err="1"/>
              <a:t>JakartaEE</a:t>
            </a:r>
            <a:r>
              <a:rPr lang="ko-KR" altLang="en-US" dirty="0"/>
              <a:t>의 기반이 되는 기술</a:t>
            </a:r>
            <a:endParaRPr lang="en-US" altLang="ko-KR" dirty="0"/>
          </a:p>
          <a:p>
            <a:r>
              <a:rPr lang="en-US" altLang="ko-KR" dirty="0"/>
              <a:t>JSP </a:t>
            </a:r>
            <a:r>
              <a:rPr lang="ko-KR" altLang="en-US" dirty="0"/>
              <a:t>표준의 기반이 되는 기술</a:t>
            </a:r>
            <a:endParaRPr lang="en-US" altLang="ko-KR" dirty="0"/>
          </a:p>
          <a:p>
            <a:pPr lvl="1"/>
            <a:r>
              <a:rPr lang="en-US" altLang="ko-KR" dirty="0"/>
              <a:t>JSP</a:t>
            </a:r>
            <a:r>
              <a:rPr lang="ko-KR" altLang="en-US" dirty="0"/>
              <a:t>는 주로 사용자에게 결과를 보여주는 프레젠테이션 로직을 개발하기 위해 사용된다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단순한 프레젠테이션의 경우 템플릿 엔진</a:t>
            </a:r>
            <a:r>
              <a:rPr lang="en-US" altLang="ko-KR" dirty="0"/>
              <a:t>(</a:t>
            </a:r>
            <a:r>
              <a:rPr lang="en-US" altLang="ko-KR" dirty="0" err="1"/>
              <a:t>Thymeleaf</a:t>
            </a:r>
            <a:r>
              <a:rPr lang="en-US" altLang="ko-KR" dirty="0"/>
              <a:t>, Mustache, Groovy, </a:t>
            </a:r>
            <a:r>
              <a:rPr lang="en-US" altLang="ko-KR" dirty="0" err="1"/>
              <a:t>Freemarker</a:t>
            </a:r>
            <a:r>
              <a:rPr lang="en-US" altLang="ko-KR" dirty="0"/>
              <a:t>) </a:t>
            </a:r>
            <a:r>
              <a:rPr lang="ko-KR" altLang="en-US" dirty="0"/>
              <a:t>등을 사용할 수 있음</a:t>
            </a:r>
            <a:endParaRPr lang="en-US" altLang="ko-KR" dirty="0"/>
          </a:p>
          <a:p>
            <a:pPr lvl="1"/>
            <a:r>
              <a:rPr lang="ko-KR" altLang="en-US" dirty="0" err="1"/>
              <a:t>서블릿은</a:t>
            </a:r>
            <a:r>
              <a:rPr lang="ko-KR" altLang="en-US" dirty="0"/>
              <a:t> 사용자의 요청을 받아서 처리하는 비즈니스 로직을 개발하기 위해 사용된다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4E857CB-469C-410F-9349-45FE164E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2170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C0790-5FBA-4B6F-BB66-60A5857E7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서블릿</a:t>
            </a:r>
            <a:r>
              <a:rPr lang="ko-KR" altLang="en-US" dirty="0"/>
              <a:t> 생명 주기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26F938-31FB-4ED8-9049-7B7698549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38163" indent="-538163" fontAlgn="base">
              <a:lnSpc>
                <a:spcPct val="110000"/>
              </a:lnSpc>
              <a:buNone/>
            </a:pPr>
            <a:r>
              <a:rPr lang="ko-KR" altLang="en-US" dirty="0"/>
              <a:t>① </a:t>
            </a:r>
            <a:r>
              <a:rPr lang="ko-KR" altLang="en-US" dirty="0" err="1"/>
              <a:t>서블릿</a:t>
            </a:r>
            <a:r>
              <a:rPr lang="ko-KR" altLang="en-US" dirty="0"/>
              <a:t> 클래스 파일을 메모리에 적재</a:t>
            </a:r>
            <a:r>
              <a:rPr lang="en-US" altLang="ko-KR" dirty="0"/>
              <a:t>(loading)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생성자를 호출하여 인스턴트 생성</a:t>
            </a:r>
          </a:p>
          <a:p>
            <a:pPr marL="538163" indent="-538163" fontAlgn="base">
              <a:lnSpc>
                <a:spcPct val="110000"/>
              </a:lnSpc>
              <a:buNone/>
            </a:pPr>
            <a:r>
              <a:rPr lang="ko-KR" altLang="en-US" dirty="0"/>
              <a:t>② </a:t>
            </a:r>
            <a:r>
              <a:rPr lang="ko-KR" altLang="en-US" dirty="0" err="1"/>
              <a:t>인스턴스화된</a:t>
            </a:r>
            <a:r>
              <a:rPr lang="ko-KR" altLang="en-US" dirty="0"/>
              <a:t> </a:t>
            </a:r>
            <a:r>
              <a:rPr lang="ko-KR" altLang="en-US" dirty="0" err="1"/>
              <a:t>서블릿</a:t>
            </a:r>
            <a:r>
              <a:rPr lang="ko-KR" altLang="en-US" dirty="0"/>
              <a:t> 객체의 초기화를 위해 </a:t>
            </a:r>
            <a:r>
              <a:rPr lang="en-US" altLang="ko-KR" dirty="0" err="1"/>
              <a:t>init</a:t>
            </a:r>
            <a:r>
              <a:rPr lang="en-US" altLang="ko-KR" dirty="0"/>
              <a:t>() </a:t>
            </a:r>
            <a:r>
              <a:rPr lang="ko-KR" altLang="en-US" dirty="0"/>
              <a:t>메서드 호출</a:t>
            </a:r>
          </a:p>
          <a:p>
            <a:pPr marL="538163" indent="-538163" fontAlgn="base">
              <a:lnSpc>
                <a:spcPct val="110000"/>
              </a:lnSpc>
              <a:buNone/>
            </a:pPr>
            <a:r>
              <a:rPr lang="ko-KR" altLang="en-US" dirty="0"/>
              <a:t>③ 요청마다 새로운 </a:t>
            </a:r>
            <a:r>
              <a:rPr lang="ko-KR" altLang="en-US" dirty="0" err="1"/>
              <a:t>서블릿</a:t>
            </a:r>
            <a:r>
              <a:rPr lang="ko-KR" altLang="en-US" dirty="0"/>
              <a:t> 스레드 생성하고</a:t>
            </a:r>
            <a:r>
              <a:rPr lang="en-US" altLang="ko-KR" dirty="0"/>
              <a:t>, service() </a:t>
            </a:r>
            <a:r>
              <a:rPr lang="ko-KR" altLang="en-US" dirty="0"/>
              <a:t>메서드 호출</a:t>
            </a:r>
          </a:p>
          <a:p>
            <a:pPr marL="538163" indent="-538163" fontAlgn="base">
              <a:lnSpc>
                <a:spcPct val="110000"/>
              </a:lnSpc>
              <a:buNone/>
            </a:pPr>
            <a:r>
              <a:rPr lang="ko-KR" altLang="en-US" dirty="0"/>
              <a:t>④ 요청한 </a:t>
            </a:r>
            <a:r>
              <a:rPr lang="en-US" altLang="ko-KR" dirty="0"/>
              <a:t>HTTP </a:t>
            </a:r>
            <a:r>
              <a:rPr lang="ko-KR" altLang="en-US" dirty="0"/>
              <a:t>메서드에 따라 </a:t>
            </a:r>
            <a:r>
              <a:rPr lang="en-US" altLang="ko-KR" dirty="0" err="1"/>
              <a:t>doGet</a:t>
            </a:r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dirty="0" err="1"/>
              <a:t>doPost</a:t>
            </a:r>
            <a:r>
              <a:rPr lang="en-US" altLang="ko-KR" dirty="0"/>
              <a:t>() </a:t>
            </a:r>
            <a:r>
              <a:rPr lang="ko-KR" altLang="en-US" dirty="0"/>
              <a:t>등을 호출</a:t>
            </a:r>
          </a:p>
          <a:p>
            <a:pPr marL="538163" indent="-538163" fontAlgn="base">
              <a:lnSpc>
                <a:spcPct val="110000"/>
              </a:lnSpc>
              <a:buNone/>
            </a:pPr>
            <a:r>
              <a:rPr lang="ko-KR" altLang="en-US" dirty="0"/>
              <a:t>⑤ </a:t>
            </a:r>
            <a:r>
              <a:rPr lang="ko-KR" altLang="en-US" dirty="0" err="1"/>
              <a:t>서블릿</a:t>
            </a:r>
            <a:r>
              <a:rPr lang="ko-KR" altLang="en-US" dirty="0"/>
              <a:t> 소멸화를 위해 </a:t>
            </a:r>
            <a:r>
              <a:rPr lang="en-US" altLang="ko-KR" dirty="0"/>
              <a:t>destroy() </a:t>
            </a:r>
            <a:r>
              <a:rPr lang="ko-KR" altLang="en-US" dirty="0"/>
              <a:t>메서드 호출</a:t>
            </a:r>
            <a:endParaRPr lang="en-US" altLang="ko-KR" dirty="0"/>
          </a:p>
          <a:p>
            <a:pPr marL="457200" lvl="1" indent="0" fontAlgn="base">
              <a:lnSpc>
                <a:spcPct val="110000"/>
              </a:lnSpc>
              <a:buNone/>
            </a:pPr>
            <a:r>
              <a:rPr lang="ko-KR" altLang="en-US" dirty="0"/>
              <a:t>응답이 </a:t>
            </a:r>
            <a:r>
              <a:rPr lang="ko-KR" altLang="en-US" dirty="0" err="1"/>
              <a:t>필요없거나</a:t>
            </a:r>
            <a:r>
              <a:rPr lang="ko-KR" altLang="en-US" dirty="0"/>
              <a:t> 컨테이너로부터 종료 요청을 받은 경우 자원 정리 등 추가 작업을 처리한다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32D848-2E11-4FCF-96B8-60A0F4CD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066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ED786A-941E-4E45-BA75-FEFF7E1B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D07ABA4-8358-47E1-86C7-392E2D53A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287964"/>
            <a:ext cx="8331200" cy="628207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19475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5283E-0AED-4991-A9DD-89D584E3F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프로젝트에 </a:t>
            </a:r>
            <a:r>
              <a:rPr lang="en-US" altLang="ko-KR" dirty="0"/>
              <a:t>Servlet </a:t>
            </a:r>
            <a:r>
              <a:rPr lang="ko-KR" altLang="en-US" dirty="0"/>
              <a:t>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C357C-9B3B-433E-93F7-4694AAE5A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Intellij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&gt; main &gt; java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또는 하위 패키지 선택 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altLang="ko-KR" dirty="0"/>
              <a:t>New &gt; Servlet </a:t>
            </a:r>
            <a:r>
              <a:rPr lang="ko-KR" altLang="en-US" dirty="0"/>
              <a:t> 선택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참고 </a:t>
            </a:r>
            <a:endParaRPr lang="en-US" altLang="ko-KR" dirty="0"/>
          </a:p>
          <a:p>
            <a:pPr lvl="1"/>
            <a:r>
              <a:rPr lang="en-US" altLang="ko-KR" dirty="0"/>
              <a:t>Eclipse</a:t>
            </a:r>
          </a:p>
          <a:p>
            <a:pPr lvl="2"/>
            <a:r>
              <a:rPr lang="en-US" altLang="ko-KR" dirty="0"/>
              <a:t>Java Resources &gt; </a:t>
            </a:r>
            <a:r>
              <a:rPr lang="en-US" altLang="ko-KR" dirty="0" err="1"/>
              <a:t>src</a:t>
            </a:r>
            <a:r>
              <a:rPr lang="en-US" altLang="ko-KR" dirty="0"/>
              <a:t> &gt; </a:t>
            </a:r>
            <a:r>
              <a:rPr lang="ko-KR" altLang="en-US" dirty="0"/>
              <a:t>에서 </a:t>
            </a:r>
            <a:r>
              <a:rPr lang="en-US" altLang="ko-KR" dirty="0"/>
              <a:t>New &gt; Servlet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4A80B7-1628-4A91-A398-018B177D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7710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77BBE9-EC4F-4F26-9C1E-28C695DA7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4287"/>
            <a:ext cx="11315700" cy="682942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9C424-F95E-4D54-B31A-28B8E6A7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496CD91-3AAC-4BE1-B485-DB57708FFD46}"/>
              </a:ext>
            </a:extLst>
          </p:cNvPr>
          <p:cNvCxnSpPr>
            <a:cxnSpLocks/>
          </p:cNvCxnSpPr>
          <p:nvPr/>
        </p:nvCxnSpPr>
        <p:spPr>
          <a:xfrm>
            <a:off x="4082143" y="3127453"/>
            <a:ext cx="70212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341EE15-9D42-421E-A017-951AC9C027B2}"/>
              </a:ext>
            </a:extLst>
          </p:cNvPr>
          <p:cNvCxnSpPr>
            <a:cxnSpLocks/>
          </p:cNvCxnSpPr>
          <p:nvPr/>
        </p:nvCxnSpPr>
        <p:spPr>
          <a:xfrm>
            <a:off x="7690758" y="4361769"/>
            <a:ext cx="1031422" cy="244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23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BC881-4BD5-4FBF-8241-B890FF87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628A0-BE1B-4366-BB4A-AEA5A1EF9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Servlet</a:t>
            </a:r>
            <a:r>
              <a:rPr lang="ko-KR" altLang="en-US" dirty="0"/>
              <a:t>의 정의</a:t>
            </a:r>
            <a:r>
              <a:rPr lang="en-US" altLang="ko-KR" dirty="0"/>
              <a:t>, </a:t>
            </a:r>
            <a:r>
              <a:rPr lang="ko-KR" altLang="en-US" dirty="0"/>
              <a:t>등장 배경</a:t>
            </a:r>
            <a:r>
              <a:rPr lang="en-US" altLang="ko-KR" dirty="0"/>
              <a:t>, </a:t>
            </a:r>
            <a:r>
              <a:rPr lang="ko-KR" altLang="en-US" dirty="0"/>
              <a:t>특징에 대하여 알아본다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웹 서비스 처리 과정에 대하여 알아본다</a:t>
            </a:r>
            <a:endParaRPr lang="en-US" altLang="ko-KR" dirty="0"/>
          </a:p>
          <a:p>
            <a:r>
              <a:rPr lang="en-US" altLang="ko-KR" dirty="0"/>
              <a:t>Servlet</a:t>
            </a:r>
            <a:r>
              <a:rPr lang="ko-KR" altLang="en-US" dirty="0"/>
              <a:t>의 구조와 생명주기에 대하여 알아본다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Servlet</a:t>
            </a:r>
            <a:r>
              <a:rPr lang="ko-KR" altLang="en-US" dirty="0"/>
              <a:t>을 이용한 웹 요청 처리 과정에 대하여 알아본다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Servlet</a:t>
            </a:r>
            <a:r>
              <a:rPr lang="ko-KR" altLang="en-US" dirty="0"/>
              <a:t>과 </a:t>
            </a:r>
            <a:r>
              <a:rPr lang="en-US" altLang="ko-KR" dirty="0"/>
              <a:t>JSP</a:t>
            </a:r>
            <a:r>
              <a:rPr lang="ko-KR" altLang="en-US" dirty="0"/>
              <a:t>의 특징을 살펴보고</a:t>
            </a:r>
            <a:r>
              <a:rPr lang="en-US" altLang="ko-KR" dirty="0"/>
              <a:t>, </a:t>
            </a:r>
            <a:r>
              <a:rPr lang="ko-KR" altLang="en-US" dirty="0"/>
              <a:t>비교해본다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5F879A-AA2C-44B0-9D4F-3C7DCF24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783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2C3A8FDC-E19F-4FA3-A639-B80FB969C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59" y="3333786"/>
            <a:ext cx="11891396" cy="34294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jakarta.servlet.*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jakarta.servlet.http.*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jakarta.servlet.annotation.*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java.io.IOException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@WebServlet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DemoServlet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DemoServlet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DemoServlet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HttpServlet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doGet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HttpServletRequest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HttpServletResponse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ServletException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IOException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    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doPost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HttpServletRequest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HttpServletResponse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ServletException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IOException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    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5B1590-BD72-47D9-973D-6D641C6C8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9" y="106474"/>
            <a:ext cx="3771900" cy="320992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50E976-6A3C-4064-8DCB-A836108C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32EDCF-82A5-4A33-AB9D-5CE793748F50}"/>
              </a:ext>
            </a:extLst>
          </p:cNvPr>
          <p:cNvSpPr/>
          <p:nvPr/>
        </p:nvSpPr>
        <p:spPr>
          <a:xfrm>
            <a:off x="97859" y="4912940"/>
            <a:ext cx="5171973" cy="2711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E7AB07-982E-4611-AAC4-662F2C01078C}"/>
              </a:ext>
            </a:extLst>
          </p:cNvPr>
          <p:cNvSpPr/>
          <p:nvPr/>
        </p:nvSpPr>
        <p:spPr>
          <a:xfrm>
            <a:off x="231894" y="2486922"/>
            <a:ext cx="2843015" cy="2711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A3ECB62-E032-4B5D-A736-9782C5414183}"/>
              </a:ext>
            </a:extLst>
          </p:cNvPr>
          <p:cNvCxnSpPr>
            <a:cxnSpLocks/>
          </p:cNvCxnSpPr>
          <p:nvPr/>
        </p:nvCxnSpPr>
        <p:spPr>
          <a:xfrm>
            <a:off x="1459832" y="2758078"/>
            <a:ext cx="1058779" cy="20772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8C0F64-521A-49F3-8B9C-A8BF526954E6}"/>
              </a:ext>
            </a:extLst>
          </p:cNvPr>
          <p:cNvSpPr txBox="1"/>
          <p:nvPr/>
        </p:nvSpPr>
        <p:spPr>
          <a:xfrm>
            <a:off x="4009221" y="273141"/>
            <a:ext cx="7953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) </a:t>
            </a:r>
            <a:r>
              <a:rPr lang="ko-KR" altLang="en-US" dirty="0"/>
              <a:t>https://www.jetbrains.com/help/idea/2022.2/new-servlet-dialog.html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A029DAE-1167-48F7-A60F-40116F55D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878" y="870265"/>
            <a:ext cx="7953377" cy="17201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&lt;web-app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="https://jakarta.ee/xml/ns/jakartaee"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xsi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="http://www.w3.org/2001/XMLSchema-instance"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xsi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:schemaLocation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="https://jakarta.ee/xml/ns/jakartaee https://jakarta.ee/xml/ns/jakartaee/web-app_5_0.xsd"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="5.0"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&lt;/web-app&gt;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111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F797FAE-6E75-408E-A4F0-10A413A13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3" y="104648"/>
            <a:ext cx="3771900" cy="320992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7B2A3E-167C-4D5F-A61A-86CA9366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31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4B9A6E-A07C-4627-A86C-2F66AB0EDB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43" t="24002"/>
          <a:stretch/>
        </p:blipFill>
        <p:spPr>
          <a:xfrm>
            <a:off x="576943" y="3648076"/>
            <a:ext cx="11321143" cy="31024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1D0A4C-9074-4496-B26A-B7EFD3F9FD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36" t="35609" r="43415"/>
          <a:stretch/>
        </p:blipFill>
        <p:spPr>
          <a:xfrm>
            <a:off x="5978979" y="598253"/>
            <a:ext cx="5919107" cy="222840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3B6A45F-2863-435B-BC3E-7C1AA5DBFA2F}"/>
              </a:ext>
            </a:extLst>
          </p:cNvPr>
          <p:cNvSpPr/>
          <p:nvPr/>
        </p:nvSpPr>
        <p:spPr>
          <a:xfrm>
            <a:off x="679450" y="4391282"/>
            <a:ext cx="2520950" cy="215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A2132-C733-4446-9514-17D7B6C2C6BC}"/>
              </a:ext>
            </a:extLst>
          </p:cNvPr>
          <p:cNvSpPr/>
          <p:nvPr/>
        </p:nvSpPr>
        <p:spPr>
          <a:xfrm>
            <a:off x="679450" y="2496513"/>
            <a:ext cx="2843015" cy="2711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89C06D-61CD-4F3C-9412-4F29925C1D82}"/>
              </a:ext>
            </a:extLst>
          </p:cNvPr>
          <p:cNvSpPr/>
          <p:nvPr/>
        </p:nvSpPr>
        <p:spPr>
          <a:xfrm>
            <a:off x="6302476" y="1576878"/>
            <a:ext cx="5595609" cy="1018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5A0DA9E-9FCF-4F63-AA38-14A779105CFF}"/>
              </a:ext>
            </a:extLst>
          </p:cNvPr>
          <p:cNvCxnSpPr/>
          <p:nvPr/>
        </p:nvCxnSpPr>
        <p:spPr>
          <a:xfrm flipV="1">
            <a:off x="3638550" y="2009775"/>
            <a:ext cx="2598964" cy="5859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1613B26-2F40-470A-B01E-250245C86208}"/>
              </a:ext>
            </a:extLst>
          </p:cNvPr>
          <p:cNvCxnSpPr>
            <a:cxnSpLocks/>
          </p:cNvCxnSpPr>
          <p:nvPr/>
        </p:nvCxnSpPr>
        <p:spPr>
          <a:xfrm>
            <a:off x="942975" y="2674452"/>
            <a:ext cx="1519918" cy="15878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835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46EE7-642C-496F-9E55-EA80F5EE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FE0ED-86C0-45B6-A917-BFF957FF6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서블릿</a:t>
            </a:r>
            <a:r>
              <a:rPr lang="ko-KR" altLang="en-US" dirty="0"/>
              <a:t> 등록</a:t>
            </a:r>
          </a:p>
          <a:p>
            <a:pPr lvl="1"/>
            <a:r>
              <a:rPr lang="ko-KR" altLang="en-US" dirty="0"/>
              <a:t>요청 </a:t>
            </a:r>
            <a:r>
              <a:rPr lang="en-US" altLang="ko-KR" dirty="0"/>
              <a:t>URL</a:t>
            </a:r>
            <a:r>
              <a:rPr lang="ko-KR" altLang="en-US" dirty="0"/>
              <a:t>과 </a:t>
            </a:r>
            <a:r>
              <a:rPr lang="en-US" altLang="ko-KR" dirty="0"/>
              <a:t>Servlet</a:t>
            </a:r>
            <a:r>
              <a:rPr lang="ko-KR" altLang="en-US" dirty="0"/>
              <a:t>을 매핑하는 것을 의미함</a:t>
            </a:r>
            <a:endParaRPr lang="en-US" altLang="ko-KR" dirty="0"/>
          </a:p>
          <a:p>
            <a:r>
              <a:rPr lang="ko-KR" altLang="en-US" dirty="0"/>
              <a:t>방법</a:t>
            </a:r>
            <a:endParaRPr lang="en-US" altLang="ko-KR" dirty="0"/>
          </a:p>
          <a:p>
            <a:pPr lvl="1"/>
            <a:r>
              <a:rPr lang="en-US" altLang="ko-KR" dirty="0"/>
              <a:t>Servlet 3.0</a:t>
            </a:r>
            <a:r>
              <a:rPr lang="ko-KR" altLang="en-US" dirty="0"/>
              <a:t> 이상은 </a:t>
            </a:r>
            <a:r>
              <a:rPr lang="en-US" altLang="ko-KR" dirty="0"/>
              <a:t>Annotation(</a:t>
            </a:r>
            <a:r>
              <a:rPr lang="ko-KR" altLang="en-US" dirty="0" err="1"/>
              <a:t>애노테이션</a:t>
            </a:r>
            <a:r>
              <a:rPr lang="en-US" altLang="ko-KR" dirty="0"/>
              <a:t>)</a:t>
            </a:r>
            <a:r>
              <a:rPr lang="ko-KR" altLang="en-US" dirty="0"/>
              <a:t>을 이용하여 편리한 처리가 가능함</a:t>
            </a:r>
          </a:p>
          <a:p>
            <a:pPr marL="914400" lvl="2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javax.servlet.</a:t>
            </a:r>
            <a:r>
              <a:rPr lang="en-US" altLang="ko-KR" dirty="0" err="1">
                <a:solidFill>
                  <a:srgbClr val="FF0000"/>
                </a:solidFill>
              </a:rPr>
              <a:t>annotation.WebServlet</a:t>
            </a:r>
            <a:r>
              <a:rPr lang="en-US" altLang="ko-KR" dirty="0"/>
              <a:t>; </a:t>
            </a:r>
          </a:p>
          <a:p>
            <a:pPr marL="914400" lvl="2" indent="0"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914400" lvl="2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@WebServlet</a:t>
            </a:r>
            <a:r>
              <a:rPr lang="en-US" altLang="ko-KR" dirty="0"/>
              <a:t>("/our-servlet")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Servlet 3.0 </a:t>
            </a:r>
            <a:r>
              <a:rPr lang="ko-KR" altLang="en-US" dirty="0"/>
              <a:t>이전에는 </a:t>
            </a:r>
            <a:r>
              <a:rPr lang="en-US" altLang="ko-KR" dirty="0"/>
              <a:t>WEB-INF\web.xml</a:t>
            </a:r>
            <a:r>
              <a:rPr lang="ko-KR" altLang="en-US" dirty="0"/>
              <a:t>을 이용하여 등록해야 함</a:t>
            </a:r>
            <a:r>
              <a:rPr lang="en-US" altLang="ko-KR" dirty="0"/>
              <a:t>. </a:t>
            </a:r>
            <a:r>
              <a:rPr lang="ko-KR" altLang="en-US" dirty="0"/>
              <a:t>여전히 </a:t>
            </a:r>
            <a:r>
              <a:rPr lang="ko-KR" altLang="en-US" dirty="0" err="1"/>
              <a:t>사용가능함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731E6B-E89D-4EB5-AD4F-AD4ADEC2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084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DAF985-B40E-4DAE-880B-54C9519C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BCE83F-E23A-4F37-ABA7-EA5CDC51D633}"/>
              </a:ext>
            </a:extLst>
          </p:cNvPr>
          <p:cNvSpPr/>
          <p:nvPr/>
        </p:nvSpPr>
        <p:spPr>
          <a:xfrm>
            <a:off x="838200" y="599258"/>
            <a:ext cx="10515599" cy="5823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javaweb.fundmentals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defTabSz="360363"/>
            <a:endParaRPr lang="en-US" altLang="ko-KR" sz="2000" dirty="0">
              <a:solidFill>
                <a:schemeClr val="bg2">
                  <a:lumMod val="1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javax.servlet.ServletConfig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javax.servlet.ServletException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javax.servlet.annotation.WebInitParam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javax.servlet.annotation.WebServlet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javax.servlet.http.HttpServlet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javax.servlet.http.HttpServletRequest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javax.servlet.http.HttpServletResponse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java.io.IOException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defTabSz="360363"/>
            <a:endParaRPr lang="en-US" altLang="ko-KR" sz="2000" dirty="0">
              <a:solidFill>
                <a:schemeClr val="bg2">
                  <a:lumMod val="1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WebServlet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urlPatterns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{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"/our-servlet",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"/today"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},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initParams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{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@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WebInitParam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(name = "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-param", value = "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-value")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})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CD7D3-A49C-408D-9BF3-4848E38AC0DA}"/>
              </a:ext>
            </a:extLst>
          </p:cNvPr>
          <p:cNvSpPr/>
          <p:nvPr/>
        </p:nvSpPr>
        <p:spPr>
          <a:xfrm>
            <a:off x="838200" y="131954"/>
            <a:ext cx="2129589" cy="467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latin typeface="D2Coding" panose="020B0609020101020101" pitchFamily="49" charset="-127"/>
                <a:ea typeface="D2Coding" panose="020B0609020101020101" pitchFamily="49" charset="-127"/>
              </a:rPr>
              <a:t>OurServlet.java</a:t>
            </a:r>
            <a:endParaRPr lang="ko-KR" altLang="en-US" sz="2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0584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DAF985-B40E-4DAE-880B-54C9519C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BCE83F-E23A-4F37-ABA7-EA5CDC51D633}"/>
              </a:ext>
            </a:extLst>
          </p:cNvPr>
          <p:cNvSpPr/>
          <p:nvPr/>
        </p:nvSpPr>
        <p:spPr>
          <a:xfrm>
            <a:off x="838200" y="599258"/>
            <a:ext cx="10515599" cy="5823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 class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OurServlet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extends </a:t>
            </a:r>
            <a:r>
              <a:rPr lang="en-US" altLang="ko-KR" sz="2000" b="1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HttpServlet</a:t>
            </a:r>
            <a:r>
              <a:rPr lang="en-US" altLang="ko-KR" sz="20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@Override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public void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ServletConfig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config) throws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ServletException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super.init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System.out.println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" +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config.getInitParameter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-param"));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public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OurServlet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System.out.println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("constructor : ");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@Override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protected void service(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HttpServletRequest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req,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HttpServletResponse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resp) throws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ServletException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IOException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System.out.println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("service : ");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super.service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(req, resp);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  <a:p>
            <a:pPr defTabSz="360363"/>
            <a:endParaRPr lang="en-US" altLang="ko-KR" sz="2000" dirty="0">
              <a:solidFill>
                <a:schemeClr val="bg2">
                  <a:lumMod val="1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CD7D3-A49C-408D-9BF3-4848E38AC0DA}"/>
              </a:ext>
            </a:extLst>
          </p:cNvPr>
          <p:cNvSpPr/>
          <p:nvPr/>
        </p:nvSpPr>
        <p:spPr>
          <a:xfrm>
            <a:off x="838200" y="131954"/>
            <a:ext cx="2410326" cy="467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latin typeface="D2Coding" panose="020B0609020101020101" pitchFamily="49" charset="-127"/>
                <a:ea typeface="D2Coding" panose="020B0609020101020101" pitchFamily="49" charset="-127"/>
              </a:rPr>
              <a:t>계속</a:t>
            </a:r>
          </a:p>
        </p:txBody>
      </p:sp>
    </p:spTree>
    <p:extLst>
      <p:ext uri="{BB962C8B-B14F-4D97-AF65-F5344CB8AC3E}">
        <p14:creationId xmlns:p14="http://schemas.microsoft.com/office/powerpoint/2010/main" val="2576230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DAF985-B40E-4DAE-880B-54C9519C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BCE83F-E23A-4F37-ABA7-EA5CDC51D633}"/>
              </a:ext>
            </a:extLst>
          </p:cNvPr>
          <p:cNvSpPr/>
          <p:nvPr/>
        </p:nvSpPr>
        <p:spPr>
          <a:xfrm>
            <a:off x="838200" y="599258"/>
            <a:ext cx="10515599" cy="5823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protected void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doPost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HttpServletRequest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request,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HttpServletResponse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response) {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System.out.println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doPost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" +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request.getParameter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("name") + " : " +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request.getParameter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("phone"));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  <a:p>
            <a:pPr defTabSz="360363"/>
            <a:endParaRPr lang="en-US" altLang="ko-KR" sz="2000" dirty="0">
              <a:solidFill>
                <a:schemeClr val="bg2">
                  <a:lumMod val="1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protected void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doGet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HttpServletRequest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request,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HttpServletResponse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response) {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System.out.println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doGet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" +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request.getParameter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("name") + " : " +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request.getParameter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("phone"));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CD7D3-A49C-408D-9BF3-4848E38AC0DA}"/>
              </a:ext>
            </a:extLst>
          </p:cNvPr>
          <p:cNvSpPr/>
          <p:nvPr/>
        </p:nvSpPr>
        <p:spPr>
          <a:xfrm>
            <a:off x="838200" y="131954"/>
            <a:ext cx="2378242" cy="467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>
                <a:latin typeface="D2Coding" panose="020B0609020101020101" pitchFamily="49" charset="-127"/>
                <a:ea typeface="D2Coding" panose="020B0609020101020101" pitchFamily="49" charset="-127"/>
              </a:rPr>
              <a:t>계속</a:t>
            </a:r>
            <a:endParaRPr lang="ko-KR" altLang="en-US" sz="2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47061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DAF985-B40E-4DAE-880B-54C9519C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BCE83F-E23A-4F37-ABA7-EA5CDC51D633}"/>
              </a:ext>
            </a:extLst>
          </p:cNvPr>
          <p:cNvSpPr/>
          <p:nvPr/>
        </p:nvSpPr>
        <p:spPr>
          <a:xfrm>
            <a:off x="838200" y="599258"/>
            <a:ext cx="10515599" cy="5823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&lt;%@ page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contentType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="text/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html;charset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=UTF-8"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pageEncoding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="UTF-8" language="java" %&gt;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&lt;html&gt;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&lt;head&gt;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&lt;title&gt;Title&lt;/title&gt;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&lt;/head&gt;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&lt;body&gt;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CD7D3-A49C-408D-9BF3-4848E38AC0DA}"/>
              </a:ext>
            </a:extLst>
          </p:cNvPr>
          <p:cNvSpPr/>
          <p:nvPr/>
        </p:nvSpPr>
        <p:spPr>
          <a:xfrm>
            <a:off x="838200" y="131954"/>
            <a:ext cx="2402305" cy="467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latin typeface="D2Coding" panose="020B0609020101020101" pitchFamily="49" charset="-127"/>
                <a:ea typeface="D2Coding" panose="020B0609020101020101" pitchFamily="49" charset="-127"/>
              </a:rPr>
              <a:t>post-</a:t>
            </a:r>
            <a:r>
              <a:rPr lang="en-US" altLang="ko-KR" sz="20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get.jsp</a:t>
            </a:r>
            <a:endParaRPr lang="ko-KR" altLang="en-US" sz="2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156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DAF985-B40E-4DAE-880B-54C9519C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BCE83F-E23A-4F37-ABA7-EA5CDC51D633}"/>
              </a:ext>
            </a:extLst>
          </p:cNvPr>
          <p:cNvSpPr/>
          <p:nvPr/>
        </p:nvSpPr>
        <p:spPr>
          <a:xfrm>
            <a:off x="838200" y="599258"/>
            <a:ext cx="10515599" cy="5823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 Method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&lt;form action="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OurServlet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method="get" name="get"&gt;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&lt;label for="name"&gt;First name:&lt;/label&gt;&lt;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&lt;input type="text" id="get-name" name="name" value="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egyou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"&gt;&lt;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&lt;label for="phone"&gt;Phone:&lt;/label&gt;&lt;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&lt;input type="text" id="get-phone" name="phone" value="02-950-7625"&gt;&lt;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&lt;input type="submit" value="Get"&gt;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&lt;/form&gt;</a:t>
            </a:r>
          </a:p>
          <a:p>
            <a:pPr defTabSz="360363"/>
            <a:endParaRPr lang="en-US" altLang="ko-KR" sz="2000" dirty="0">
              <a:solidFill>
                <a:schemeClr val="bg2">
                  <a:lumMod val="1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Post Method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&lt;form action="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OurServlet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method="post" name="post"&gt;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&lt;label for="name"&gt;First name:&lt;/label&gt;&lt;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&lt;input type="text" id="post-name" name="name" value="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comso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"&gt;&lt;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&lt;label for="phone"&gt;Phone:&lt;/label&gt;&lt;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&lt;input type="text" id="post-phone" name="phone" value="02-950-7620"&gt;&lt;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&lt;input type="submit" value="Post"&gt;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&lt;/form&gt;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&lt;/body&gt;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&lt;/html&gt;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CD7D3-A49C-408D-9BF3-4848E38AC0DA}"/>
              </a:ext>
            </a:extLst>
          </p:cNvPr>
          <p:cNvSpPr/>
          <p:nvPr/>
        </p:nvSpPr>
        <p:spPr>
          <a:xfrm>
            <a:off x="838200" y="131954"/>
            <a:ext cx="2394284" cy="467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>
                <a:latin typeface="D2Coding" panose="020B0609020101020101" pitchFamily="49" charset="-127"/>
                <a:ea typeface="D2Coding" panose="020B0609020101020101" pitchFamily="49" charset="-127"/>
              </a:rPr>
              <a:t>계속</a:t>
            </a:r>
            <a:endParaRPr lang="ko-KR" altLang="en-US" sz="2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8909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40B4B-16A3-488F-8377-8FC1EE17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</a:t>
            </a:r>
            <a:r>
              <a:rPr lang="ko-KR" altLang="en-US" dirty="0"/>
              <a:t> 과 </a:t>
            </a:r>
            <a:r>
              <a:rPr lang="en-US" altLang="ko-KR" dirty="0"/>
              <a:t>JSP </a:t>
            </a:r>
            <a:r>
              <a:rPr lang="ko-KR" altLang="en-US" dirty="0"/>
              <a:t>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69ACF-0B9E-493D-8444-DC548F8E8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Servlet</a:t>
            </a:r>
            <a:r>
              <a:rPr lang="ko-KR" altLang="en-US" dirty="0"/>
              <a:t> 장점 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Servlet</a:t>
            </a:r>
            <a:r>
              <a:rPr lang="ko-KR" altLang="en-US" dirty="0"/>
              <a:t>은 매우 우수한 성능을 제공하는 웹 애플리케이션 개발 기술이고</a:t>
            </a:r>
            <a:r>
              <a:rPr lang="en-US" altLang="ko-KR" dirty="0"/>
              <a:t>, </a:t>
            </a:r>
            <a:r>
              <a:rPr lang="ko-KR" altLang="en-US" dirty="0"/>
              <a:t>자바 </a:t>
            </a:r>
            <a:r>
              <a:rPr lang="en-US" altLang="ko-KR" dirty="0"/>
              <a:t>API</a:t>
            </a:r>
            <a:r>
              <a:rPr lang="ko-KR" altLang="en-US" dirty="0"/>
              <a:t>를 사용할 수 있기 때문에 강력한 기능을 제공한다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Servlet</a:t>
            </a:r>
            <a:r>
              <a:rPr lang="ko-KR" altLang="en-US" dirty="0"/>
              <a:t> 단점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HTML </a:t>
            </a:r>
            <a:r>
              <a:rPr lang="ko-KR" altLang="en-US" dirty="0"/>
              <a:t>사용이 어렵다</a:t>
            </a:r>
            <a:r>
              <a:rPr lang="en-US" altLang="ko-KR" dirty="0"/>
              <a:t>. 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HTML </a:t>
            </a:r>
            <a:r>
              <a:rPr lang="ko-KR" altLang="en-US" dirty="0"/>
              <a:t>페이지를 </a:t>
            </a:r>
            <a:r>
              <a:rPr lang="en-US" altLang="ko-KR" dirty="0"/>
              <a:t>String </a:t>
            </a:r>
            <a:r>
              <a:rPr lang="ko-KR" altLang="en-US" dirty="0"/>
              <a:t>객체 참조 변수에 저장하려면 “기호를 </a:t>
            </a:r>
            <a:r>
              <a:rPr lang="en-US" altLang="ko-KR" dirty="0"/>
              <a:t>\”</a:t>
            </a:r>
            <a:r>
              <a:rPr lang="ko-KR" altLang="en-US" dirty="0"/>
              <a:t>로 변환해야 한다</a:t>
            </a:r>
            <a:r>
              <a:rPr lang="en-US" altLang="ko-KR" dirty="0"/>
              <a:t>. </a:t>
            </a:r>
            <a:r>
              <a:rPr lang="ko-KR" altLang="en-US" dirty="0"/>
              <a:t>그러나 속성의 값은 “기호를 사용하기 때문에 </a:t>
            </a:r>
            <a:r>
              <a:rPr lang="ko-KR" altLang="en-US" dirty="0" err="1"/>
              <a:t>변환해야할</a:t>
            </a:r>
            <a:r>
              <a:rPr lang="ko-KR" altLang="en-US" dirty="0"/>
              <a:t> 기호의 수가 많을 뿐 아니라</a:t>
            </a:r>
            <a:r>
              <a:rPr lang="en-US" altLang="ko-KR" dirty="0"/>
              <a:t>, </a:t>
            </a:r>
            <a:r>
              <a:rPr lang="ko-KR" altLang="en-US" dirty="0"/>
              <a:t>하나만 실수를 하더라도 컴파일 오류를 발생한다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Servlet</a:t>
            </a:r>
            <a:r>
              <a:rPr lang="ko-KR" altLang="en-US" dirty="0"/>
              <a:t> 주요 활용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MVC </a:t>
            </a:r>
            <a:r>
              <a:rPr lang="ko-KR" altLang="en-US" dirty="0"/>
              <a:t>모델 </a:t>
            </a:r>
            <a:r>
              <a:rPr lang="en-US" altLang="ko-KR" dirty="0"/>
              <a:t>2</a:t>
            </a:r>
            <a:r>
              <a:rPr lang="ko-KR" altLang="en-US" dirty="0"/>
              <a:t>에서 </a:t>
            </a:r>
            <a:r>
              <a:rPr lang="ko-KR" altLang="en-US" b="1" dirty="0">
                <a:solidFill>
                  <a:srgbClr val="FF0000"/>
                </a:solidFill>
              </a:rPr>
              <a:t>컨트롤러</a:t>
            </a:r>
            <a:r>
              <a:rPr lang="ko-KR" altLang="en-US" dirty="0"/>
              <a:t> 기능을 작성하는데 활용된다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2F1358-A836-4A60-B1A5-EBD83395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1500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FC7AB-1B9A-402C-9EF1-04C67D1E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55B798-C321-4DE3-B2F2-7B69026B6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Servlet</a:t>
            </a:r>
            <a:r>
              <a:rPr lang="ko-KR" altLang="en-US" dirty="0"/>
              <a:t>의 </a:t>
            </a:r>
            <a:r>
              <a:rPr lang="en-US" altLang="ko-KR" dirty="0"/>
              <a:t>HTML </a:t>
            </a:r>
            <a:r>
              <a:rPr lang="ko-KR" altLang="en-US" dirty="0"/>
              <a:t>표현상의 문제로 인한 개발과 관리 측면의 문제가 존재한다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콘텐츠와 비즈니스 로직이 하나의 소스에 존재하는 경우 수정 및 유지보수가 어려움</a:t>
            </a:r>
          </a:p>
          <a:p>
            <a:pPr lvl="1"/>
            <a:r>
              <a:rPr lang="ko-KR" altLang="en-US" dirty="0"/>
              <a:t>웹 디자이너 </a:t>
            </a:r>
            <a:r>
              <a:rPr lang="en-US" altLang="ko-KR" dirty="0"/>
              <a:t>: Servlet </a:t>
            </a:r>
            <a:r>
              <a:rPr lang="ko-KR" altLang="en-US" dirty="0"/>
              <a:t>코드에 대한 이해가 필요함</a:t>
            </a:r>
          </a:p>
          <a:p>
            <a:pPr lvl="1"/>
            <a:r>
              <a:rPr lang="ko-KR" altLang="en-US" dirty="0"/>
              <a:t>개발자 </a:t>
            </a:r>
            <a:r>
              <a:rPr lang="en-US" altLang="ko-KR" dirty="0"/>
              <a:t>: HTML </a:t>
            </a:r>
            <a:r>
              <a:rPr lang="ko-KR" altLang="en-US" dirty="0"/>
              <a:t>소스에 대한 이해가 필요함 </a:t>
            </a:r>
          </a:p>
          <a:p>
            <a:r>
              <a:rPr lang="en-US" altLang="ko-KR" dirty="0"/>
              <a:t>JSP</a:t>
            </a:r>
            <a:r>
              <a:rPr lang="ko-KR" altLang="en-US" dirty="0"/>
              <a:t>의 특징</a:t>
            </a:r>
          </a:p>
          <a:p>
            <a:pPr lvl="1"/>
            <a:r>
              <a:rPr lang="en-US" altLang="ko-KR" dirty="0"/>
              <a:t>HTML</a:t>
            </a:r>
            <a:r>
              <a:rPr lang="ko-KR" altLang="en-US" dirty="0"/>
              <a:t>에서 비즈니스 로직을 처리할 수 있도록 함</a:t>
            </a:r>
          </a:p>
          <a:p>
            <a:pPr lvl="1"/>
            <a:r>
              <a:rPr lang="ko-KR" altLang="en-US" dirty="0"/>
              <a:t>콘텐츠와 비즈니스 로직을 구분할 수 있음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30041F-A342-4FD2-8385-DBE91BF5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30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E6C9527-7E8B-421D-BBC6-F00DF257B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ko-KR" altLang="en-US" dirty="0"/>
              <a:t>사용자가 웹 브라우저 </a:t>
            </a:r>
            <a:r>
              <a:rPr lang="ko-KR" altLang="en-US" dirty="0" err="1"/>
              <a:t>주소창에</a:t>
            </a:r>
            <a:r>
              <a:rPr lang="ko-KR" altLang="en-US" dirty="0"/>
              <a:t> </a:t>
            </a:r>
            <a:r>
              <a:rPr lang="en-US" altLang="ko-KR" dirty="0"/>
              <a:t>URL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ko-KR" altLang="en-US" dirty="0"/>
              <a:t>웹 브라우저가 </a:t>
            </a:r>
            <a:r>
              <a:rPr lang="en-US" altLang="ko-KR" dirty="0"/>
              <a:t>HTTP GET </a:t>
            </a:r>
            <a:r>
              <a:rPr lang="ko-KR" altLang="en-US" dirty="0"/>
              <a:t>또는 </a:t>
            </a:r>
            <a:r>
              <a:rPr lang="en-US" altLang="ko-KR" dirty="0"/>
              <a:t>HTTP POST </a:t>
            </a:r>
            <a:r>
              <a:rPr lang="ko-KR" altLang="en-US" dirty="0"/>
              <a:t>요청으로 생성하고</a:t>
            </a:r>
            <a:r>
              <a:rPr lang="en-US" altLang="ko-KR" dirty="0"/>
              <a:t>, </a:t>
            </a:r>
            <a:r>
              <a:rPr lang="ko-KR" altLang="en-US" dirty="0"/>
              <a:t>웹 서버에게 요청 전송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ko-KR" altLang="en-US" dirty="0"/>
              <a:t>웹 서버는 요청한 페이지를 찾고</a:t>
            </a:r>
            <a:r>
              <a:rPr lang="en-US" altLang="ko-KR" dirty="0"/>
              <a:t>, HTTP </a:t>
            </a:r>
            <a:r>
              <a:rPr lang="ko-KR" altLang="en-US" dirty="0"/>
              <a:t>응답을 작성하고</a:t>
            </a:r>
            <a:r>
              <a:rPr lang="en-US" altLang="ko-KR" dirty="0"/>
              <a:t>, </a:t>
            </a:r>
            <a:r>
              <a:rPr lang="ko-KR" altLang="en-US" dirty="0"/>
              <a:t>웹 브라우저에 전송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ko-KR" altLang="en-US" dirty="0"/>
              <a:t>웹 브라우저는 </a:t>
            </a:r>
            <a:r>
              <a:rPr lang="en-US" altLang="ko-KR" dirty="0"/>
              <a:t>HTTP </a:t>
            </a:r>
            <a:r>
              <a:rPr lang="ko-KR" altLang="en-US" dirty="0"/>
              <a:t>응답을 수신하여 </a:t>
            </a:r>
            <a:r>
              <a:rPr lang="ko-KR" altLang="en-US" dirty="0" err="1"/>
              <a:t>콘텐츠를</a:t>
            </a:r>
            <a:r>
              <a:rPr lang="ko-KR" altLang="en-US" dirty="0"/>
              <a:t> 화면에 표시함</a:t>
            </a:r>
            <a:endParaRPr lang="en-US" altLang="ko-KR" dirty="0"/>
          </a:p>
          <a:p>
            <a:pPr lvl="1">
              <a:lnSpc>
                <a:spcPct val="100000"/>
              </a:lnSpc>
              <a:buFont typeface="Arial" charset="0"/>
              <a:buChar char="–"/>
              <a:defRPr/>
            </a:pPr>
            <a:r>
              <a:rPr lang="en-US" altLang="ko-KR" dirty="0"/>
              <a:t>HTTP </a:t>
            </a:r>
            <a:r>
              <a:rPr lang="ko-KR" altLang="en-US" dirty="0"/>
              <a:t>응답은 응답 헤더</a:t>
            </a:r>
            <a:r>
              <a:rPr lang="en-US" altLang="ko-KR" dirty="0"/>
              <a:t>(</a:t>
            </a:r>
            <a:r>
              <a:rPr lang="ko-KR" altLang="en-US" dirty="0"/>
              <a:t>상태 코드</a:t>
            </a:r>
            <a:r>
              <a:rPr lang="en-US" altLang="ko-KR" dirty="0"/>
              <a:t>, </a:t>
            </a:r>
            <a:r>
              <a:rPr lang="ko-KR" altLang="en-US" dirty="0" err="1"/>
              <a:t>컨텐츠</a:t>
            </a:r>
            <a:r>
              <a:rPr lang="ko-KR" altLang="en-US" dirty="0"/>
              <a:t> 타입</a:t>
            </a:r>
            <a:r>
              <a:rPr lang="en-US" altLang="ko-KR" dirty="0"/>
              <a:t> …) </a:t>
            </a:r>
            <a:r>
              <a:rPr lang="ko-KR" altLang="en-US" dirty="0" err="1"/>
              <a:t>컨텐츠로</a:t>
            </a:r>
            <a:r>
              <a:rPr lang="ko-KR" altLang="en-US" dirty="0"/>
              <a:t> 구성됨</a:t>
            </a:r>
          </a:p>
        </p:txBody>
      </p:sp>
      <p:sp>
        <p:nvSpPr>
          <p:cNvPr id="12291" name="제목 2">
            <a:extLst>
              <a:ext uri="{FF2B5EF4-FFF2-40B4-BE49-F238E27FC236}">
                <a16:creationId xmlns:a16="http://schemas.microsoft.com/office/drawing/2014/main" id="{565AA9DB-A988-4C9F-8FA9-2C0213CF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서비스 처리 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87D3EE-2717-46F3-83F0-9E8989AB14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F01279-02C0-42A5-B283-953379F798A8}" type="slidenum">
              <a:rPr kumimoji="0" lang="ko-KR" altLang="en-US">
                <a:solidFill>
                  <a:srgbClr val="DCE6F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4</a:t>
            </a:fld>
            <a:endParaRPr kumimoji="0" lang="ko-KR" altLang="en-US">
              <a:solidFill>
                <a:srgbClr val="DCE6F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456CD-EB73-4FA5-979D-73720C65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 동작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801D6F-F460-409A-9285-5360F4F35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JSP</a:t>
            </a:r>
            <a:r>
              <a:rPr lang="ko-KR" altLang="en-US" dirty="0"/>
              <a:t>는 컨테이너에 의해 </a:t>
            </a:r>
            <a:r>
              <a:rPr lang="en-US" altLang="ko-KR" dirty="0"/>
              <a:t>Servlet</a:t>
            </a:r>
            <a:r>
              <a:rPr lang="ko-KR" altLang="en-US" dirty="0"/>
              <a:t>으로 변경되고</a:t>
            </a:r>
            <a:r>
              <a:rPr lang="en-US" altLang="ko-KR" dirty="0"/>
              <a:t>, Servlet</a:t>
            </a:r>
            <a:r>
              <a:rPr lang="ko-KR" altLang="en-US" dirty="0"/>
              <a:t>으로 동작한다</a:t>
            </a:r>
            <a:r>
              <a:rPr lang="en-US" altLang="ko-KR" dirty="0"/>
              <a:t>. 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개발자가 </a:t>
            </a:r>
            <a:r>
              <a:rPr lang="en-US" altLang="ko-KR" dirty="0" err="1"/>
              <a:t>index.jsp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컨테이너가 </a:t>
            </a:r>
            <a:r>
              <a:rPr lang="en-US" altLang="ko-KR" dirty="0"/>
              <a:t>Servlet </a:t>
            </a:r>
            <a:r>
              <a:rPr lang="ko-KR" altLang="en-US" dirty="0"/>
              <a:t>파일 </a:t>
            </a:r>
            <a:r>
              <a:rPr lang="en-US" altLang="ko-KR" dirty="0"/>
              <a:t>index_jsp.java</a:t>
            </a:r>
            <a:r>
              <a:rPr lang="ko-KR" altLang="en-US" dirty="0"/>
              <a:t>로 변경하고</a:t>
            </a:r>
            <a:r>
              <a:rPr lang="en-US" altLang="ko-KR" dirty="0"/>
              <a:t>, Servlet </a:t>
            </a:r>
            <a:r>
              <a:rPr lang="ko-KR" altLang="en-US" dirty="0"/>
              <a:t>클래스 </a:t>
            </a:r>
            <a:r>
              <a:rPr lang="en-US" altLang="ko-KR" dirty="0" err="1"/>
              <a:t>index_jsp.class</a:t>
            </a:r>
            <a:r>
              <a:rPr lang="ko-KR" altLang="en-US" dirty="0"/>
              <a:t>로 컴파일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이후 과정은 </a:t>
            </a:r>
            <a:r>
              <a:rPr lang="en-US" altLang="ko-KR" dirty="0"/>
              <a:t>Servlet</a:t>
            </a:r>
            <a:r>
              <a:rPr lang="ko-KR" altLang="en-US" dirty="0"/>
              <a:t>의 생명 주기 및 동작과 동일함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JSP</a:t>
            </a:r>
            <a:r>
              <a:rPr lang="ko-KR" altLang="en-US" dirty="0"/>
              <a:t>를 변환한 </a:t>
            </a:r>
            <a:r>
              <a:rPr lang="en-US" altLang="ko-KR" dirty="0"/>
              <a:t>Servlet </a:t>
            </a:r>
            <a:r>
              <a:rPr lang="ko-KR" altLang="en-US" dirty="0"/>
              <a:t>파일 경로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/>
              <a:t>톰캣</a:t>
            </a:r>
            <a:r>
              <a:rPr lang="ko-KR" altLang="en-US" dirty="0"/>
              <a:t> 서버의</a:t>
            </a:r>
            <a:r>
              <a:rPr lang="en-US" altLang="ko-KR" dirty="0"/>
              <a:t> /work/Catalina/localhost/server/</a:t>
            </a:r>
            <a:r>
              <a:rPr lang="en-US" altLang="ko-KR" dirty="0">
                <a:solidFill>
                  <a:srgbClr val="FF0000"/>
                </a:solidFill>
              </a:rPr>
              <a:t>org/apache/</a:t>
            </a:r>
            <a:r>
              <a:rPr lang="en-US" altLang="ko-KR" dirty="0" err="1">
                <a:solidFill>
                  <a:srgbClr val="FF0000"/>
                </a:solidFill>
              </a:rPr>
              <a:t>jsp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dirty="0"/>
              <a:t>Servlet </a:t>
            </a:r>
            <a:r>
              <a:rPr lang="ko-KR" altLang="en-US" dirty="0"/>
              <a:t>파일 경로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&lt;project</a:t>
            </a:r>
            <a:r>
              <a:rPr lang="ko-KR" altLang="en-US" dirty="0"/>
              <a:t>이름</a:t>
            </a:r>
            <a:r>
              <a:rPr lang="en-US" altLang="ko-KR" dirty="0"/>
              <a:t>&gt;/WEB-INF/classes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A3AABD-4CCB-4A1C-89E0-EF8AF2E0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0230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2">
            <a:extLst>
              <a:ext uri="{FF2B5EF4-FFF2-40B4-BE49-F238E27FC236}">
                <a16:creationId xmlns:a16="http://schemas.microsoft.com/office/drawing/2014/main" id="{ADD5F7B4-F040-4277-A3E0-42B49F4F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JSP </a:t>
            </a:r>
            <a:r>
              <a:rPr lang="ko-KR" altLang="en-US"/>
              <a:t>동작</a:t>
            </a:r>
          </a:p>
        </p:txBody>
      </p:sp>
      <p:sp>
        <p:nvSpPr>
          <p:cNvPr id="7171" name="내용 개체 틀 1">
            <a:extLst>
              <a:ext uri="{FF2B5EF4-FFF2-40B4-BE49-F238E27FC236}">
                <a16:creationId xmlns:a16="http://schemas.microsoft.com/office/drawing/2014/main" id="{FF1B7752-EAF0-47B0-ACFC-6D4CBB9CD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JSP</a:t>
            </a:r>
            <a:r>
              <a:rPr lang="ko-KR" altLang="en-US" dirty="0"/>
              <a:t>는 컨테이너에 의해 </a:t>
            </a:r>
            <a:r>
              <a:rPr lang="en-US" altLang="ko-KR" dirty="0"/>
              <a:t>Servlet</a:t>
            </a:r>
            <a:r>
              <a:rPr lang="ko-KR" altLang="en-US" dirty="0"/>
              <a:t>으로 변경되고</a:t>
            </a:r>
            <a:r>
              <a:rPr lang="en-US" altLang="ko-KR" dirty="0"/>
              <a:t>, Servlet</a:t>
            </a:r>
            <a:r>
              <a:rPr lang="ko-KR" altLang="en-US" dirty="0"/>
              <a:t>으로 동작한다</a:t>
            </a:r>
            <a:r>
              <a:rPr lang="en-US" altLang="ko-KR" dirty="0"/>
              <a:t>. </a:t>
            </a:r>
          </a:p>
          <a:p>
            <a:pPr lvl="1">
              <a:defRPr/>
            </a:pPr>
            <a:r>
              <a:rPr lang="ko-KR" altLang="en-US" dirty="0"/>
              <a:t>개발자가 </a:t>
            </a:r>
            <a:r>
              <a:rPr lang="en-US" altLang="ko-KR" dirty="0"/>
              <a:t>hello-</a:t>
            </a:r>
            <a:r>
              <a:rPr lang="en-US" altLang="ko-KR" dirty="0" err="1"/>
              <a:t>today.jsp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컨테이너가 </a:t>
            </a:r>
            <a:r>
              <a:rPr lang="en-US" altLang="ko-KR" dirty="0"/>
              <a:t>Servlet</a:t>
            </a:r>
            <a:r>
              <a:rPr lang="ko-KR" altLang="en-US" dirty="0"/>
              <a:t> 파일 </a:t>
            </a:r>
            <a:r>
              <a:rPr lang="en-US" altLang="ko-KR" dirty="0"/>
              <a:t>hello-today_jsp.java</a:t>
            </a:r>
            <a:r>
              <a:rPr lang="ko-KR" altLang="en-US" dirty="0"/>
              <a:t>로 변경하고</a:t>
            </a:r>
            <a:r>
              <a:rPr lang="en-US" altLang="ko-KR" dirty="0"/>
              <a:t>, Servlet</a:t>
            </a:r>
            <a:r>
              <a:rPr lang="ko-KR" altLang="en-US" dirty="0"/>
              <a:t> 클래스 </a:t>
            </a:r>
            <a:r>
              <a:rPr lang="en-US" altLang="ko-KR" dirty="0"/>
              <a:t>hello-</a:t>
            </a:r>
            <a:r>
              <a:rPr lang="en-US" altLang="ko-KR" dirty="0" err="1"/>
              <a:t>today_jsp.class</a:t>
            </a:r>
            <a:r>
              <a:rPr lang="ko-KR" altLang="en-US" dirty="0"/>
              <a:t>로 </a:t>
            </a:r>
            <a:r>
              <a:rPr lang="ko-KR" altLang="en-US" dirty="0" err="1"/>
              <a:t>컴파일한다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이후 과정은 </a:t>
            </a:r>
            <a:r>
              <a:rPr lang="en-US" altLang="ko-KR" dirty="0">
                <a:solidFill>
                  <a:srgbClr val="FF0000"/>
                </a:solidFill>
              </a:rPr>
              <a:t>Servlet</a:t>
            </a:r>
            <a:r>
              <a:rPr lang="ko-KR" altLang="en-US" dirty="0">
                <a:solidFill>
                  <a:srgbClr val="FF0000"/>
                </a:solidFill>
              </a:rPr>
              <a:t>의 생명 주기 및 동작과 동일</a:t>
            </a:r>
            <a:r>
              <a:rPr lang="ko-KR" altLang="en-US" dirty="0"/>
              <a:t>함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JSP</a:t>
            </a:r>
            <a:r>
              <a:rPr lang="ko-KR" altLang="en-US" dirty="0"/>
              <a:t>로부터 변환된 </a:t>
            </a:r>
            <a:r>
              <a:rPr lang="en-US" altLang="ko-KR" dirty="0"/>
              <a:t>Servlet</a:t>
            </a:r>
            <a:r>
              <a:rPr lang="ko-KR" altLang="en-US" dirty="0"/>
              <a:t> 파일 경로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&lt;</a:t>
            </a:r>
            <a:r>
              <a:rPr lang="ko-KR" altLang="en-US" dirty="0"/>
              <a:t>프로젝트 이름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\org\apache\</a:t>
            </a:r>
            <a:r>
              <a:rPr lang="en-US" altLang="ko-KR" dirty="0" err="1"/>
              <a:t>jsp</a:t>
            </a:r>
            <a:r>
              <a:rPr lang="en-US" altLang="ko-KR" dirty="0"/>
              <a:t>\hello-today_jsp.java</a:t>
            </a:r>
            <a:r>
              <a:rPr lang="ko-KR" altLang="en-US" dirty="0"/>
              <a:t>가 존재함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D517F5-60FA-4B0F-BC4C-12C95A4B01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78427B7-4764-4A3E-926B-44C46D1C3E5D}" type="slidenum">
              <a:rPr kumimoji="0" lang="ko-KR" altLang="en-US">
                <a:solidFill>
                  <a:srgbClr val="DCE6F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41</a:t>
            </a:fld>
            <a:endParaRPr kumimoji="0" lang="ko-KR" altLang="en-US">
              <a:solidFill>
                <a:srgbClr val="DCE6F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01795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>
            <a:extLst>
              <a:ext uri="{FF2B5EF4-FFF2-40B4-BE49-F238E27FC236}">
                <a16:creationId xmlns:a16="http://schemas.microsoft.com/office/drawing/2014/main" id="{FFAE1E45-5ACE-4AA4-88DB-4A876137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586294-58BD-49CE-A770-1BD77169D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ko-KR" altLang="en-US" dirty="0"/>
              <a:t>웹 서비스 처리 과정에서 정적인 페이지와 동적인 페이지 처리 시 차이를 살펴보았다</a:t>
            </a:r>
            <a:r>
              <a:rPr lang="en-US" altLang="ko-KR" dirty="0"/>
              <a:t>.</a:t>
            </a:r>
          </a:p>
          <a:p>
            <a:pPr marL="342900" lvl="1" indent="-342900">
              <a:buFont typeface="Arial" charset="0"/>
              <a:buChar char="•"/>
              <a:defRPr/>
            </a:pPr>
            <a:r>
              <a:rPr lang="en-US" altLang="ko-KR" dirty="0"/>
              <a:t>Servlet</a:t>
            </a:r>
            <a:r>
              <a:rPr lang="ko-KR" altLang="en-US" dirty="0"/>
              <a:t>의 정의</a:t>
            </a:r>
            <a:r>
              <a:rPr lang="en-US" altLang="ko-KR" dirty="0"/>
              <a:t>, </a:t>
            </a:r>
            <a:r>
              <a:rPr lang="ko-KR" altLang="en-US" dirty="0"/>
              <a:t>등장 배경</a:t>
            </a:r>
            <a:r>
              <a:rPr lang="en-US" altLang="ko-KR" dirty="0"/>
              <a:t>, </a:t>
            </a:r>
            <a:r>
              <a:rPr lang="ko-KR" altLang="en-US" dirty="0"/>
              <a:t>특징에 대하여 알아보았다</a:t>
            </a:r>
            <a:r>
              <a:rPr lang="en-US" altLang="ko-KR" dirty="0"/>
              <a:t>.</a:t>
            </a:r>
          </a:p>
          <a:p>
            <a:pPr marL="342900" lvl="1" indent="-342900">
              <a:buFont typeface="Arial" charset="0"/>
              <a:buChar char="•"/>
              <a:defRPr/>
            </a:pPr>
            <a:r>
              <a:rPr lang="en-US" altLang="ko-KR" dirty="0"/>
              <a:t>IDE Servlet</a:t>
            </a:r>
            <a:r>
              <a:rPr lang="ko-KR" altLang="en-US" dirty="0"/>
              <a:t>을 생성해보고 </a:t>
            </a:r>
            <a:r>
              <a:rPr lang="en-US" altLang="ko-KR" dirty="0"/>
              <a:t>Servlet</a:t>
            </a:r>
            <a:r>
              <a:rPr lang="ko-KR" altLang="en-US" dirty="0"/>
              <a:t>의 구조와 생명주기에 대하여 알아보았다</a:t>
            </a:r>
            <a:r>
              <a:rPr lang="en-US" altLang="ko-KR" dirty="0"/>
              <a:t>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ko-KR" dirty="0"/>
              <a:t>Servlet</a:t>
            </a:r>
            <a:r>
              <a:rPr lang="ko-KR" altLang="en-US" dirty="0"/>
              <a:t>을 이용한 웹 요청 처리 과정에 대하여 알아보았고</a:t>
            </a:r>
            <a:r>
              <a:rPr lang="en-US" altLang="ko-KR" dirty="0"/>
              <a:t>, Servlet</a:t>
            </a:r>
            <a:r>
              <a:rPr lang="ko-KR" altLang="en-US" dirty="0"/>
              <a:t>과 </a:t>
            </a:r>
            <a:r>
              <a:rPr lang="en-US" altLang="ko-KR" dirty="0"/>
              <a:t>JSP</a:t>
            </a:r>
            <a:r>
              <a:rPr lang="ko-KR" altLang="en-US" dirty="0"/>
              <a:t>의 특징을 살펴보았으며</a:t>
            </a:r>
            <a:r>
              <a:rPr lang="en-US" altLang="ko-KR" dirty="0"/>
              <a:t>, </a:t>
            </a:r>
            <a:r>
              <a:rPr lang="ko-KR" altLang="en-US" dirty="0"/>
              <a:t>비교해보았다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buFont typeface="Arial" charset="0"/>
              <a:buChar char="•"/>
              <a:defRPr/>
            </a:pP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965B93-6ECF-449D-8875-4DB8FB267F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909893EC-F0F5-45CF-A5E2-DC493B39D3AA}" type="slidenum">
              <a:rPr kumimoji="0" lang="ko-KR" altLang="en-US">
                <a:solidFill>
                  <a:srgbClr val="DCE6F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42</a:t>
            </a:fld>
            <a:endParaRPr kumimoji="0" lang="ko-KR" altLang="en-US">
              <a:solidFill>
                <a:srgbClr val="DCE6F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00935-1A41-451A-ACF5-8AB5061F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CA478-1E54-4F52-AB8B-A31C5F8EB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171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15417-EC86-427A-8C2A-F9A9E727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새 프로젝트 생성 </a:t>
            </a:r>
            <a:r>
              <a:rPr lang="en-US" altLang="ko-KR" dirty="0"/>
              <a:t>:</a:t>
            </a:r>
            <a:r>
              <a:rPr lang="ko-KR" altLang="en-US" dirty="0"/>
              <a:t> 새로운 윈도우 또는 기존 윈도우 교체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06AD57-4173-4B26-AA2D-72B86196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C25F8EC-FD64-4BE0-A571-D1247D2B5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300" y="2774950"/>
            <a:ext cx="7391400" cy="1457325"/>
          </a:xfrm>
          <a:prstGeom prst="rect">
            <a:avLst/>
          </a:prstGeom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11C41AAB-E76C-4863-95F0-92687A281519}"/>
              </a:ext>
            </a:extLst>
          </p:cNvPr>
          <p:cNvSpPr/>
          <p:nvPr/>
        </p:nvSpPr>
        <p:spPr>
          <a:xfrm>
            <a:off x="8364535" y="4551147"/>
            <a:ext cx="2000976" cy="1361984"/>
          </a:xfrm>
          <a:prstGeom prst="wedgeRoundRectCallout">
            <a:avLst>
              <a:gd name="adj1" fmla="val -77890"/>
              <a:gd name="adj2" fmla="val -847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작성한 프로젝트를 새로운 윈도우에서 열기</a:t>
            </a:r>
          </a:p>
        </p:txBody>
      </p:sp>
    </p:spTree>
    <p:extLst>
      <p:ext uri="{BB962C8B-B14F-4D97-AF65-F5344CB8AC3E}">
        <p14:creationId xmlns:p14="http://schemas.microsoft.com/office/powerpoint/2010/main" val="36991830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19E91-9204-4385-B6F1-F129B952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Maven web application </a:t>
            </a:r>
            <a:r>
              <a:rPr lang="ko-KR" altLang="en-US" dirty="0"/>
              <a:t>프로젝트 생성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0D59CE5-25C3-49EF-A56F-23212968F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800" y="830263"/>
            <a:ext cx="69044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711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01D6F-D3FE-4893-8BE1-9091C37C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Gradle web application </a:t>
            </a:r>
            <a:r>
              <a:rPr lang="ko-KR" altLang="en-US" dirty="0"/>
              <a:t>프로젝트 생성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44C6EBD-CA35-4A35-A3E2-6FA592953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800" y="830263"/>
            <a:ext cx="6904400" cy="5346700"/>
          </a:xfrm>
        </p:spPr>
      </p:pic>
    </p:spTree>
    <p:extLst>
      <p:ext uri="{BB962C8B-B14F-4D97-AF65-F5344CB8AC3E}">
        <p14:creationId xmlns:p14="http://schemas.microsoft.com/office/powerpoint/2010/main" val="35899673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E30C3-0205-48B7-BA8F-95F1CB11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Profile 8.0.1 </a:t>
            </a:r>
            <a:r>
              <a:rPr lang="ko-KR" altLang="en-US" dirty="0"/>
              <a:t>선택 </a:t>
            </a:r>
            <a:r>
              <a:rPr lang="en-US" altLang="ko-KR" dirty="0"/>
              <a:t>=&gt; Tomcat</a:t>
            </a:r>
            <a:r>
              <a:rPr lang="ko-KR" altLang="en-US" dirty="0"/>
              <a:t> </a:t>
            </a:r>
            <a:r>
              <a:rPr lang="en-US" altLang="ko-KR" dirty="0"/>
              <a:t>9</a:t>
            </a:r>
            <a:r>
              <a:rPr lang="ko-KR" altLang="en-US" dirty="0"/>
              <a:t> 이상 필요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470080E-7F50-4B78-AF25-38E76E3BB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6983" y="830263"/>
            <a:ext cx="6018034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340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E30C3-0205-48B7-BA8F-95F1CB11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Profile 9.1.0 </a:t>
            </a:r>
            <a:r>
              <a:rPr lang="ko-KR" altLang="en-US" dirty="0"/>
              <a:t>선택 </a:t>
            </a:r>
            <a:r>
              <a:rPr lang="en-US" altLang="ko-KR" dirty="0"/>
              <a:t>=&gt; </a:t>
            </a:r>
            <a:r>
              <a:rPr lang="en-US" altLang="ko-KR" dirty="0">
                <a:solidFill>
                  <a:srgbClr val="FF0000"/>
                </a:solidFill>
              </a:rPr>
              <a:t>Tomcat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10</a:t>
            </a:r>
            <a:r>
              <a:rPr lang="ko-KR" altLang="en-US" dirty="0">
                <a:solidFill>
                  <a:srgbClr val="FF0000"/>
                </a:solidFill>
              </a:rPr>
              <a:t> 이상 </a:t>
            </a:r>
            <a:r>
              <a:rPr lang="ko-KR" altLang="en-US" dirty="0"/>
              <a:t>필요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2FE562D-9D82-40FB-A5AD-F2FC37D1B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800" y="830263"/>
            <a:ext cx="6904400" cy="5346700"/>
          </a:xfrm>
        </p:spPr>
      </p:pic>
    </p:spTree>
    <p:extLst>
      <p:ext uri="{BB962C8B-B14F-4D97-AF65-F5344CB8AC3E}">
        <p14:creationId xmlns:p14="http://schemas.microsoft.com/office/powerpoint/2010/main" val="40281211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9BF7B-E79C-484D-998E-E2C22963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다수의 </a:t>
            </a:r>
            <a:r>
              <a:rPr lang="en-US" altLang="ko-KR" dirty="0"/>
              <a:t>WAS(Web</a:t>
            </a:r>
            <a:r>
              <a:rPr lang="ko-KR" altLang="en-US" dirty="0"/>
              <a:t> </a:t>
            </a:r>
            <a:r>
              <a:rPr lang="en-US" altLang="ko-KR" dirty="0"/>
              <a:t>Application</a:t>
            </a:r>
            <a:r>
              <a:rPr lang="ko-KR" altLang="en-US" dirty="0"/>
              <a:t> </a:t>
            </a:r>
            <a:r>
              <a:rPr lang="en-US" altLang="ko-KR" dirty="0"/>
              <a:t>Server)</a:t>
            </a:r>
            <a:r>
              <a:rPr lang="ko-KR" altLang="en-US" dirty="0"/>
              <a:t> 지정 후 선택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4D9D54E-B623-4ED8-A097-9DD4D17A9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389" y="830263"/>
            <a:ext cx="7971221" cy="53467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05F1F0-DAAE-4B06-A120-EE46CE2B5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87" y="2285248"/>
            <a:ext cx="4357418" cy="2615616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C3BB2EC-AABA-4C66-B42E-11AE2FB1E445}"/>
              </a:ext>
            </a:extLst>
          </p:cNvPr>
          <p:cNvCxnSpPr>
            <a:cxnSpLocks/>
          </p:cNvCxnSpPr>
          <p:nvPr/>
        </p:nvCxnSpPr>
        <p:spPr>
          <a:xfrm flipH="1">
            <a:off x="4411579" y="2141621"/>
            <a:ext cx="5005138" cy="8101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1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1704A-6A45-49E0-B090-CF9BB1FD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B0E90-07C6-40BB-966A-535F669F6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3</a:t>
            </a:r>
            <a:r>
              <a:rPr lang="ko-KR" altLang="en-US" dirty="0"/>
              <a:t>단계에서 요청이 새로운 페이지 생성이나 서버에 자료 저장인 경우 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웹 서버가  웹 컨테이너에게 요청을 전송하면</a:t>
            </a:r>
            <a:r>
              <a:rPr lang="en-US" altLang="ko-KR" dirty="0"/>
              <a:t>, </a:t>
            </a:r>
            <a:r>
              <a:rPr lang="ko-KR" altLang="en-US" dirty="0"/>
              <a:t>웹 컨테이너가 페이지를 생성하고</a:t>
            </a:r>
            <a:r>
              <a:rPr lang="en-US" altLang="ko-KR" dirty="0"/>
              <a:t>, </a:t>
            </a:r>
            <a:r>
              <a:rPr lang="ko-KR" altLang="en-US" dirty="0"/>
              <a:t>웹 서버에게 전송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웹 서버는 </a:t>
            </a:r>
            <a:r>
              <a:rPr lang="en-US" altLang="ko-KR" dirty="0"/>
              <a:t>HTTP </a:t>
            </a:r>
            <a:r>
              <a:rPr lang="ko-KR" altLang="en-US" dirty="0"/>
              <a:t>응답으로 작성하고</a:t>
            </a:r>
            <a:r>
              <a:rPr lang="en-US" altLang="ko-KR" dirty="0"/>
              <a:t>, </a:t>
            </a:r>
            <a:r>
              <a:rPr lang="ko-KR" altLang="en-US" dirty="0"/>
              <a:t>웹 브라우저에 전송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웹 서버가 요청한 페이지를 찾지 못하는 경우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404 File Not Found </a:t>
            </a:r>
            <a:r>
              <a:rPr lang="ko-KR" altLang="en-US" dirty="0"/>
              <a:t>응답을 웹 브라우저에 전송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3FE8C2-AEB0-4ED2-9EC1-9648AC80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66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F3360-B0FF-4D3F-840A-BD1FB46C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</a:t>
            </a:r>
            <a:r>
              <a:rPr lang="ko-KR" altLang="en-US" dirty="0"/>
              <a:t>정의와 등장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A7D680-CF41-40C8-A350-7A94BF0B0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정의</a:t>
            </a:r>
          </a:p>
          <a:p>
            <a:pPr lvl="1"/>
            <a:r>
              <a:rPr lang="ko-KR" altLang="en-US" dirty="0"/>
              <a:t>요청</a:t>
            </a:r>
            <a:r>
              <a:rPr lang="en-US" altLang="ko-KR" dirty="0"/>
              <a:t>-</a:t>
            </a:r>
            <a:r>
              <a:rPr lang="ko-KR" altLang="en-US" dirty="0"/>
              <a:t>응답 프로그래밍 모델 방식으로 접근되는 응용프로그램들을 제공하는 서버의 유용성을 증대하기 위해 사용되는 </a:t>
            </a:r>
            <a:r>
              <a:rPr lang="en-US" altLang="ko-KR" dirty="0"/>
              <a:t>Java </a:t>
            </a:r>
            <a:r>
              <a:rPr lang="ko-KR" altLang="en-US" dirty="0"/>
              <a:t>언어로 작성된 클래스를 의미하며</a:t>
            </a:r>
            <a:r>
              <a:rPr lang="en-US" altLang="ko-KR" dirty="0"/>
              <a:t>, </a:t>
            </a:r>
            <a:r>
              <a:rPr lang="ko-KR" altLang="en-US" dirty="0"/>
              <a:t>일반적으로 </a:t>
            </a:r>
            <a:r>
              <a:rPr lang="en-US" altLang="ko-KR" dirty="0"/>
              <a:t>Java Servlet API</a:t>
            </a:r>
            <a:r>
              <a:rPr lang="ko-KR" altLang="en-US" dirty="0"/>
              <a:t>를 준수하는 자바 엔터프라이즈 에디션</a:t>
            </a:r>
            <a:r>
              <a:rPr lang="en-US" altLang="ko-KR" dirty="0"/>
              <a:t>(Java EE)</a:t>
            </a:r>
            <a:r>
              <a:rPr lang="ko-KR" altLang="en-US" dirty="0"/>
              <a:t>에 포함된 자바 클래스들을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A233A9-3A90-4EFD-9CB2-84952050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38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0BEAC-097C-437F-9D12-7F2A6B1B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429212-77A1-4756-AEC2-374B696A5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등장 배경</a:t>
            </a:r>
          </a:p>
          <a:p>
            <a:pPr lvl="1"/>
            <a:r>
              <a:rPr lang="en-US" altLang="ko-KR" dirty="0"/>
              <a:t>CGI </a:t>
            </a:r>
            <a:r>
              <a:rPr lang="ko-KR" altLang="en-US" dirty="0"/>
              <a:t>한계를 극복하기 위해 개발되었다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프로세스 기반으로 동작하기 때문에 성능이 저하된다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개발 언어에 따라 </a:t>
            </a:r>
            <a:r>
              <a:rPr lang="ko-KR" altLang="en-US" dirty="0" err="1"/>
              <a:t>이식성</a:t>
            </a:r>
            <a:r>
              <a:rPr lang="ko-KR" altLang="en-US" dirty="0"/>
              <a:t> 문제가 발생한다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자바 플랫폼에서 컴포넌트를 기반으로 한 웹 애플리케이션 개발에 대한 요구 증가하였다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3AF0CA-1782-4C81-8916-D896D961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76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8318D-28AA-4A01-85F9-CD0401E3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158B9B-D242-41BA-93A8-15EFD4CC8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CGI </a:t>
            </a:r>
            <a:r>
              <a:rPr lang="ko-KR" altLang="en-US" dirty="0"/>
              <a:t>방식으로 개발한 웹 애플리케이션은 웹 서버가 요청하면 개별 프로세스</a:t>
            </a:r>
            <a:r>
              <a:rPr lang="en-US" altLang="ko-KR" dirty="0"/>
              <a:t>(process)</a:t>
            </a:r>
            <a:r>
              <a:rPr lang="ko-KR" altLang="en-US" dirty="0"/>
              <a:t>를 생성하여 이를 처리</a:t>
            </a:r>
            <a:endParaRPr lang="en-US" altLang="ko-KR" dirty="0"/>
          </a:p>
          <a:p>
            <a:pPr lvl="2"/>
            <a:r>
              <a:rPr lang="ko-KR" altLang="en-US" dirty="0"/>
              <a:t>프로세스는 간단하게 실행 중인 프로그램</a:t>
            </a:r>
          </a:p>
          <a:p>
            <a:pPr lvl="2"/>
            <a:r>
              <a:rPr lang="ko-KR" altLang="en-US" dirty="0"/>
              <a:t>하나의 프로세스는 코드</a:t>
            </a:r>
            <a:r>
              <a:rPr lang="en-US" altLang="ko-KR" dirty="0"/>
              <a:t>, </a:t>
            </a:r>
            <a:r>
              <a:rPr lang="ko-KR" altLang="en-US" dirty="0"/>
              <a:t>정적 데이터</a:t>
            </a:r>
            <a:r>
              <a:rPr lang="en-US" altLang="ko-KR" dirty="0"/>
              <a:t>, </a:t>
            </a:r>
            <a:r>
              <a:rPr lang="ko-KR" altLang="en-US" dirty="0"/>
              <a:t>스택</a:t>
            </a:r>
            <a:r>
              <a:rPr lang="en-US" altLang="ko-KR" dirty="0"/>
              <a:t>, </a:t>
            </a:r>
            <a:r>
              <a:rPr lang="ko-KR" altLang="en-US" dirty="0" err="1"/>
              <a:t>힙</a:t>
            </a:r>
            <a:r>
              <a:rPr lang="ko-KR" altLang="en-US" dirty="0"/>
              <a:t> 등과 같은 메모리 구성</a:t>
            </a:r>
          </a:p>
          <a:p>
            <a:pPr lvl="2"/>
            <a:r>
              <a:rPr lang="ko-KR" altLang="en-US" dirty="0"/>
              <a:t>실행 </a:t>
            </a:r>
            <a:r>
              <a:rPr lang="ko-KR" altLang="en-US" dirty="0" err="1"/>
              <a:t>코드뿐</a:t>
            </a:r>
            <a:r>
              <a:rPr lang="ko-KR" altLang="en-US" dirty="0"/>
              <a:t> 아니라 데이터들의 중복으로 인하여 메모리 사용이 크게 증가하여 시스템 성능 저하를 유발</a:t>
            </a:r>
          </a:p>
          <a:p>
            <a:pPr lvl="3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8DC15D-F55C-47C4-B631-6B7C13E8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866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DC5F7-3A2A-473F-8C73-21546FCF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829ED7-0F95-4D38-A9BC-AC2639D96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개발 언어에 따라 </a:t>
            </a:r>
            <a:r>
              <a:rPr lang="ko-KR" altLang="en-US" dirty="0" err="1"/>
              <a:t>이식성</a:t>
            </a:r>
            <a:r>
              <a:rPr lang="ko-KR" altLang="en-US" dirty="0"/>
              <a:t> 문제가 발생</a:t>
            </a:r>
          </a:p>
          <a:p>
            <a:pPr lvl="2"/>
            <a:r>
              <a:rPr lang="en-US" altLang="ko-KR" dirty="0"/>
              <a:t>C</a:t>
            </a:r>
            <a:r>
              <a:rPr lang="ko-KR" altLang="en-US" dirty="0"/>
              <a:t>로 작성된 윈도우용 </a:t>
            </a:r>
            <a:r>
              <a:rPr lang="en-US" altLang="ko-KR" dirty="0"/>
              <a:t>CGI </a:t>
            </a:r>
            <a:r>
              <a:rPr lang="ko-KR" altLang="en-US" dirty="0"/>
              <a:t>프로그램은 리눅스나 맥에서는 실행되지 않기 때문에 다시 컴파일을 하고</a:t>
            </a:r>
            <a:r>
              <a:rPr lang="en-US" altLang="ko-KR" dirty="0"/>
              <a:t>, </a:t>
            </a:r>
            <a:r>
              <a:rPr lang="ko-KR" altLang="en-US" dirty="0"/>
              <a:t>배포해야 한다는 문제</a:t>
            </a:r>
            <a:endParaRPr lang="en-US" altLang="ko-KR" dirty="0"/>
          </a:p>
          <a:p>
            <a:pPr lvl="2"/>
            <a:r>
              <a:rPr lang="ko-KR" altLang="en-US" dirty="0"/>
              <a:t>웹 페이지의 구성요소들 간의 구조를 정의하는데 사용되는 </a:t>
            </a:r>
            <a:r>
              <a:rPr lang="en-US" altLang="ko-KR" dirty="0"/>
              <a:t>HTML </a:t>
            </a:r>
            <a:r>
              <a:rPr lang="ko-KR" altLang="en-US" dirty="0"/>
              <a:t>처리가 쉽지 않고</a:t>
            </a:r>
            <a:r>
              <a:rPr lang="en-US" altLang="ko-KR" dirty="0"/>
              <a:t>, </a:t>
            </a:r>
            <a:r>
              <a:rPr lang="ko-KR" altLang="en-US" dirty="0"/>
              <a:t>유지보수가 어려움</a:t>
            </a:r>
          </a:p>
          <a:p>
            <a:pPr lvl="3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F320D8-8297-4F52-ABA5-49FA249C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6303097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34845</TotalTime>
  <Words>2312</Words>
  <Application>Microsoft Office PowerPoint</Application>
  <PresentationFormat>와이드스크린</PresentationFormat>
  <Paragraphs>287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5" baseType="lpstr">
      <vt:lpstr>Arial Unicode MS</vt:lpstr>
      <vt:lpstr>D2Coding</vt:lpstr>
      <vt:lpstr>맑은 고딕</vt:lpstr>
      <vt:lpstr>휴먼모음T</vt:lpstr>
      <vt:lpstr>Arial</vt:lpstr>
      <vt:lpstr>디자인 사용자 지정</vt:lpstr>
      <vt:lpstr>Servlet  이해와 활용</vt:lpstr>
      <vt:lpstr>학습 개요</vt:lpstr>
      <vt:lpstr>학습 내용</vt:lpstr>
      <vt:lpstr>웹 서비스 처리 과정</vt:lpstr>
      <vt:lpstr>계속</vt:lpstr>
      <vt:lpstr>Servlet 정의와 등장 배경</vt:lpstr>
      <vt:lpstr>계속</vt:lpstr>
      <vt:lpstr>계속</vt:lpstr>
      <vt:lpstr>계속</vt:lpstr>
      <vt:lpstr>계속</vt:lpstr>
      <vt:lpstr>계속</vt:lpstr>
      <vt:lpstr>PowerPoint 프레젠테이션</vt:lpstr>
      <vt:lpstr>계속</vt:lpstr>
      <vt:lpstr>PowerPoint 프레젠테이션</vt:lpstr>
      <vt:lpstr>객체지향 프로그래밍</vt:lpstr>
      <vt:lpstr>객체지향 프로그래밍</vt:lpstr>
      <vt:lpstr>서블릿 동작 과정</vt:lpstr>
      <vt:lpstr>PowerPoint 프레젠테이션</vt:lpstr>
      <vt:lpstr>서블릿 동작 과정</vt:lpstr>
      <vt:lpstr>PowerPoint 프레젠테이션</vt:lpstr>
      <vt:lpstr>계속</vt:lpstr>
      <vt:lpstr>PowerPoint 프레젠테이션</vt:lpstr>
      <vt:lpstr>계속</vt:lpstr>
      <vt:lpstr>PowerPoint 프레젠테이션</vt:lpstr>
      <vt:lpstr>Servlet을 알아야 하는 추가적인 이유</vt:lpstr>
      <vt:lpstr>서블릿 생명 주기</vt:lpstr>
      <vt:lpstr>PowerPoint 프레젠테이션</vt:lpstr>
      <vt:lpstr>프로젝트에 Servlet 추가</vt:lpstr>
      <vt:lpstr>PowerPoint 프레젠테이션</vt:lpstr>
      <vt:lpstr>PowerPoint 프레젠테이션</vt:lpstr>
      <vt:lpstr>PowerPoint 프레젠테이션</vt:lpstr>
      <vt:lpstr>계속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Servlet 과 JSP 관계</vt:lpstr>
      <vt:lpstr>계속</vt:lpstr>
      <vt:lpstr>JSP 동작</vt:lpstr>
      <vt:lpstr>JSP 동작</vt:lpstr>
      <vt:lpstr>정리</vt:lpstr>
      <vt:lpstr>PowerPoint 프레젠테이션</vt:lpstr>
      <vt:lpstr>새 프로젝트 생성 : 새로운 윈도우 또는 기존 윈도우 교체</vt:lpstr>
      <vt:lpstr>Maven web application 프로젝트 생성</vt:lpstr>
      <vt:lpstr>Gradle web application 프로젝트 생성</vt:lpstr>
      <vt:lpstr>Web Profile 8.0.1 선택 =&gt; Tomcat 9 이상 필요</vt:lpstr>
      <vt:lpstr>Web Profile 9.1.0 선택 =&gt; Tomcat 10 이상 필요</vt:lpstr>
      <vt:lpstr>다수의 WAS(Web Application Server) 지정 후 선택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blessu</cp:lastModifiedBy>
  <cp:revision>852</cp:revision>
  <dcterms:created xsi:type="dcterms:W3CDTF">2017-09-15T02:18:23Z</dcterms:created>
  <dcterms:modified xsi:type="dcterms:W3CDTF">2022-10-05T01:06:31Z</dcterms:modified>
</cp:coreProperties>
</file>