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30"/>
  </p:notesMasterIdLst>
  <p:sldIdLst>
    <p:sldId id="524" r:id="rId2"/>
    <p:sldId id="523" r:id="rId3"/>
    <p:sldId id="526" r:id="rId4"/>
    <p:sldId id="527" r:id="rId5"/>
    <p:sldId id="528" r:id="rId6"/>
    <p:sldId id="529" r:id="rId7"/>
    <p:sldId id="530" r:id="rId8"/>
    <p:sldId id="531" r:id="rId9"/>
    <p:sldId id="533" r:id="rId10"/>
    <p:sldId id="532" r:id="rId11"/>
    <p:sldId id="534" r:id="rId12"/>
    <p:sldId id="535" r:id="rId13"/>
    <p:sldId id="537" r:id="rId14"/>
    <p:sldId id="538" r:id="rId15"/>
    <p:sldId id="547" r:id="rId16"/>
    <p:sldId id="548" r:id="rId17"/>
    <p:sldId id="550" r:id="rId18"/>
    <p:sldId id="539" r:id="rId19"/>
    <p:sldId id="540" r:id="rId20"/>
    <p:sldId id="546" r:id="rId21"/>
    <p:sldId id="507" r:id="rId22"/>
    <p:sldId id="541" r:id="rId23"/>
    <p:sldId id="543" r:id="rId24"/>
    <p:sldId id="544" r:id="rId25"/>
    <p:sldId id="545" r:id="rId26"/>
    <p:sldId id="551" r:id="rId27"/>
    <p:sldId id="552" r:id="rId28"/>
    <p:sldId id="55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6298"/>
    <a:srgbClr val="EE9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01320-4944-4938-A9CF-048AA6FA46B3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862E3-7D78-41F0-B3E5-390639552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49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880FDAA-2D53-4284-B06D-4F30EB650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01" y="69850"/>
            <a:ext cx="10537602" cy="6718300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77D7AC6-0BBF-4B56-A5AB-B3A593BD3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6204"/>
            <a:ext cx="9144000" cy="1726164"/>
          </a:xfrm>
          <a:solidFill>
            <a:schemeClr val="accent5">
              <a:lumMod val="50000"/>
              <a:alpha val="45000"/>
            </a:schemeClr>
          </a:solidFill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E78CC0-6F0E-4D4E-B81D-BCC2CBFE0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2760" y="4324740"/>
            <a:ext cx="5206483" cy="1124338"/>
          </a:xfrm>
          <a:solidFill>
            <a:schemeClr val="accent5">
              <a:lumMod val="50000"/>
              <a:alpha val="4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C66FF-756D-41A6-922C-8C126896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21E0-D3E1-48D6-8BDC-1D3FFFC8CEE8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512E96-9AA7-4DB1-A0AC-111C99DB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86762-F290-4BC1-8F29-529B62E0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1A5-19F7-4412-8E19-5FAA7BD10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9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9F720-CAA5-4D44-943C-6F1F3F61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463D4-4D4B-474D-B65B-32A3CE9C4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F7CE1-11BA-46BF-B96C-3CCC2915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21E0-D3E1-48D6-8BDC-1D3FFFC8CEE8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2C9DC-6D0E-469F-9766-7C6B84F9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D4C500-01F1-4C40-B789-3CF5BE68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1A5-19F7-4412-8E19-5FAA7BD10B6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F7E803-1942-405B-9F1A-8D89B3065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42903"/>
            <a:ext cx="105156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3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소스코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9F720-CAA5-4D44-943C-6F1F3F61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463D4-4D4B-474D-B65B-32A3CE9C4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9812"/>
            <a:ext cx="10515600" cy="5346383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F7CE1-11BA-46BF-B96C-3CCC2915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21E0-D3E1-48D6-8BDC-1D3FFFC8CEE8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2C9DC-6D0E-469F-9766-7C6B84F9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D4C500-01F1-4C40-B789-3CF5BE68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1A5-19F7-4412-8E19-5FAA7BD10B6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F7E803-1942-405B-9F1A-8D89B3065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42903"/>
            <a:ext cx="105156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4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619DC-4942-490B-9196-7DC99267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B4453D-C511-4698-AC56-AE0B7305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21E0-D3E1-48D6-8BDC-1D3FFFC8CEE8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61FA41-2100-4812-898F-34FFAD8D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0CB461-B67F-43CA-870E-0599DC78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1A5-19F7-4412-8E19-5FAA7BD10B6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8AE1D5-5905-4D03-ADFA-BF1B5531EE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42903"/>
            <a:ext cx="105156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2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21F0C-637A-4855-B63F-E88605A7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DB513-DADB-481C-9050-267E564F4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5181600" cy="53768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C3637F-1FEB-4A31-9A10-2E67F1A0B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00100"/>
            <a:ext cx="5181600" cy="53768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4A7387-623D-40A6-A948-6739DF15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21E0-D3E1-48D6-8BDC-1D3FFFC8CEE8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50D62E-F0A5-4DAB-B3EF-0B59F6D7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2AA97-BD43-44F6-90A0-40C3538E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1A5-19F7-4412-8E19-5FAA7BD10B6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37C50E-7695-422E-900A-E03CA9D66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42903"/>
            <a:ext cx="105156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0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C6F66A-D0F8-425B-AD68-88895F1F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21E0-D3E1-48D6-8BDC-1D3FFFC8CEE8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8F1F41-AA31-4586-95C2-12A42A00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912264-D97A-4DA6-B4A5-14EFFEF4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1A5-19F7-4412-8E19-5FAA7BD10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11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855337-220E-43B5-BE59-7F78AB391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40"/>
            <a:ext cx="10515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FB0879-5650-4E9B-A49F-FE7D0A53E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30580"/>
            <a:ext cx="10515600" cy="5346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D9A40-DF20-49BE-95A5-D099CFBFB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021E0-D3E1-48D6-8BDC-1D3FFFC8CEE8}" type="datetimeFigureOut">
              <a:rPr lang="ko-KR" altLang="en-US" smtClean="0"/>
              <a:pPr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CA6D5-18A4-402E-887A-ED33113B4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CAB645-5E42-497E-8E02-CEB6C6F02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5240" y="6350000"/>
            <a:ext cx="518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1C1A5-19F7-4412-8E19-5FAA7BD10B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8" name="Picture 4" descr="Arctic Security on Twitter: &quot;In the light of the recent serious #Java  deserialization vulnerability, CVE-2021-44228, we want to help  organizations identify directly exposed #servlet services through our  #ArcticEWS offering. At present, over">
            <a:extLst>
              <a:ext uri="{FF2B5EF4-FFF2-40B4-BE49-F238E27FC236}">
                <a16:creationId xmlns:a16="http://schemas.microsoft.com/office/drawing/2014/main" id="{425CCBDE-9271-4420-A1A4-BBB5A3142F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5" y="53340"/>
            <a:ext cx="68373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23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94" r:id="rId3"/>
    <p:sldLayoutId id="2147483693" r:id="rId4"/>
    <p:sldLayoutId id="2147483689" r:id="rId5"/>
    <p:sldLayoutId id="214748369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passion.induk.ac.kr/jsp/jspservlet.ch04.zi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B639B6F-1E21-4ACC-AAF5-BF81C3E8B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JSP(Java Server Pages)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D42CB8A2-EE78-4D50-A53F-86EA32A39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egyou@induk.ac.kr</a:t>
            </a:r>
          </a:p>
          <a:p>
            <a:pPr>
              <a:defRPr/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https://cafe.naver.com/induksoft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E89EFA-99FC-4261-BD62-E11E5741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123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5F114-A3FB-44DF-A2F5-F9FFCB43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69D0F5-117E-4C0B-9C8A-A650C1FEA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JSP </a:t>
            </a:r>
            <a:r>
              <a:rPr lang="ko-KR" altLang="en-US" dirty="0"/>
              <a:t>생명 주기</a:t>
            </a:r>
            <a:endParaRPr lang="en-US" altLang="ko-KR" dirty="0"/>
          </a:p>
          <a:p>
            <a:pPr lvl="1"/>
            <a:r>
              <a:rPr lang="ko-KR" altLang="en-US" dirty="0"/>
              <a:t>① </a:t>
            </a:r>
            <a:r>
              <a:rPr lang="en-US" altLang="ko-KR" dirty="0"/>
              <a:t>JSP</a:t>
            </a:r>
            <a:r>
              <a:rPr lang="ko-KR" altLang="en-US" dirty="0"/>
              <a:t>를 </a:t>
            </a:r>
            <a:r>
              <a:rPr lang="ko-KR" altLang="en-US" dirty="0" err="1"/>
              <a:t>서블릿으로</a:t>
            </a:r>
            <a:r>
              <a:rPr lang="ko-KR" altLang="en-US" dirty="0"/>
              <a:t> 변환하고</a:t>
            </a:r>
            <a:r>
              <a:rPr lang="en-US" altLang="ko-KR" dirty="0"/>
              <a:t>, </a:t>
            </a:r>
            <a:r>
              <a:rPr lang="ko-KR" altLang="en-US" dirty="0"/>
              <a:t>컴파일한다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② </a:t>
            </a:r>
            <a:r>
              <a:rPr lang="ko-KR" altLang="en-US" dirty="0"/>
              <a:t>클래스 파일을 메모리에 적재</a:t>
            </a:r>
            <a:r>
              <a:rPr lang="en-US" altLang="ko-KR" dirty="0"/>
              <a:t>(loading)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생성자를 호출하여 인스턴트 생성한다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③ </a:t>
            </a:r>
            <a:r>
              <a:rPr lang="ko-KR" altLang="en-US" dirty="0"/>
              <a:t>객체의 초기화를 위해 </a:t>
            </a:r>
            <a:r>
              <a:rPr lang="en-US" altLang="ko-KR" dirty="0"/>
              <a:t>_</a:t>
            </a:r>
            <a:r>
              <a:rPr lang="en-US" altLang="ko-KR" dirty="0" err="1"/>
              <a:t>jspInit</a:t>
            </a:r>
            <a:r>
              <a:rPr lang="en-US" altLang="ko-KR" dirty="0"/>
              <a:t>() </a:t>
            </a:r>
            <a:r>
              <a:rPr lang="ko-KR" altLang="en-US" dirty="0"/>
              <a:t>메서드 호출한다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④ </a:t>
            </a:r>
            <a:r>
              <a:rPr lang="ko-KR" altLang="en-US" dirty="0"/>
              <a:t>요청마다 새로운 스레드를 생성하고</a:t>
            </a:r>
            <a:r>
              <a:rPr lang="en-US" altLang="ko-KR" dirty="0"/>
              <a:t>, _</a:t>
            </a:r>
            <a:r>
              <a:rPr lang="en-US" altLang="ko-KR" dirty="0" err="1"/>
              <a:t>jspService</a:t>
            </a:r>
            <a:r>
              <a:rPr lang="en-US" altLang="ko-KR" dirty="0"/>
              <a:t>() </a:t>
            </a:r>
            <a:r>
              <a:rPr lang="ko-KR" altLang="en-US" dirty="0"/>
              <a:t>메서드를 실행한다</a:t>
            </a:r>
            <a:r>
              <a:rPr lang="en-US" altLang="ko-KR" dirty="0"/>
              <a:t>. (GET, POST, HEAD </a:t>
            </a:r>
            <a:r>
              <a:rPr lang="ko-KR" altLang="en-US" dirty="0"/>
              <a:t>메서드만 허용됨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⑤ </a:t>
            </a:r>
            <a:r>
              <a:rPr lang="ko-KR" altLang="en-US" dirty="0" err="1"/>
              <a:t>서블릿</a:t>
            </a:r>
            <a:r>
              <a:rPr lang="ko-KR" altLang="en-US" dirty="0"/>
              <a:t> 소멸화를 위해 </a:t>
            </a:r>
            <a:r>
              <a:rPr lang="en-US" altLang="ko-KR" dirty="0"/>
              <a:t>_</a:t>
            </a:r>
            <a:r>
              <a:rPr lang="en-US" altLang="ko-KR" dirty="0" err="1"/>
              <a:t>jspDestroy</a:t>
            </a:r>
            <a:r>
              <a:rPr lang="en-US" altLang="ko-KR" dirty="0"/>
              <a:t>() </a:t>
            </a:r>
            <a:r>
              <a:rPr lang="ko-KR" altLang="en-US" dirty="0"/>
              <a:t>메서드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FEBBE8-2FE1-4E44-BD23-6532A534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472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442CD4-3679-431F-9788-D5B8DF9D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D52BC81F-9442-4D41-9F15-BC08660DAF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656"/>
          <a:stretch>
            <a:fillRect/>
          </a:stretch>
        </p:blipFill>
        <p:spPr>
          <a:xfrm>
            <a:off x="2336338" y="0"/>
            <a:ext cx="7519324" cy="687992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04097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13027F2-0C24-46B2-930D-8E4356D27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활용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08CC8-A338-4092-8AEB-D15CAB759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파일 생성 및 실행</a:t>
            </a:r>
          </a:p>
          <a:p>
            <a:pPr lvl="1"/>
            <a:r>
              <a:rPr lang="ko-KR" altLang="en-US" dirty="0"/>
              <a:t>① 단계 </a:t>
            </a:r>
            <a:r>
              <a:rPr lang="en-US" altLang="ko-KR" dirty="0"/>
              <a:t>: ‘https://startbootstrap.com/snippets/sign-in-split/’</a:t>
            </a:r>
            <a:r>
              <a:rPr lang="ko-KR" altLang="en-US" dirty="0"/>
              <a:t>에 방문하고</a:t>
            </a:r>
            <a:r>
              <a:rPr lang="en-US" altLang="ko-KR" dirty="0"/>
              <a:t>, ‘Resources’</a:t>
            </a:r>
            <a:r>
              <a:rPr lang="ko-KR" altLang="en-US" dirty="0"/>
              <a:t>를 선택하여 </a:t>
            </a:r>
            <a:r>
              <a:rPr lang="en-US" altLang="ko-KR" dirty="0"/>
              <a:t>JS</a:t>
            </a:r>
            <a:r>
              <a:rPr lang="ko-KR" altLang="en-US" dirty="0"/>
              <a:t>와 </a:t>
            </a:r>
            <a:r>
              <a:rPr lang="en-US" altLang="ko-KR" dirty="0"/>
              <a:t>CSS </a:t>
            </a:r>
            <a:r>
              <a:rPr lang="ko-KR" altLang="en-US" dirty="0"/>
              <a:t>파일들을 다운로드 한 후</a:t>
            </a:r>
            <a:r>
              <a:rPr lang="en-US" altLang="ko-KR" dirty="0"/>
              <a:t>, '/webapp/sign-in-split/</a:t>
            </a:r>
            <a:r>
              <a:rPr lang="en-US" altLang="ko-KR" dirty="0" err="1"/>
              <a:t>css</a:t>
            </a:r>
            <a:r>
              <a:rPr lang="en-US" altLang="ko-KR" dirty="0"/>
              <a:t>'</a:t>
            </a:r>
            <a:r>
              <a:rPr lang="ko-KR" altLang="en-US" dirty="0"/>
              <a:t>와 </a:t>
            </a:r>
            <a:r>
              <a:rPr lang="en-US" altLang="ko-KR" dirty="0"/>
              <a:t>'/webapp/sign-in-split/</a:t>
            </a:r>
            <a:r>
              <a:rPr lang="en-US" altLang="ko-KR" dirty="0" err="1"/>
              <a:t>js'</a:t>
            </a:r>
            <a:r>
              <a:rPr lang="en-US" altLang="ko-KR" dirty="0"/>
              <a:t> </a:t>
            </a:r>
            <a:r>
              <a:rPr lang="ko-KR" altLang="en-US" dirty="0"/>
              <a:t>디렉터리에 복사한다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② 단계 </a:t>
            </a:r>
            <a:r>
              <a:rPr lang="en-US" altLang="ko-KR" dirty="0"/>
              <a:t>: ‘CSS’ </a:t>
            </a:r>
            <a:r>
              <a:rPr lang="ko-KR" altLang="en-US" dirty="0"/>
              <a:t>탭을 선택하여 소스를 복사한 후 ‘</a:t>
            </a:r>
            <a:r>
              <a:rPr lang="en-US" altLang="ko-KR" dirty="0"/>
              <a:t>/webapp/ sign-in-split’</a:t>
            </a:r>
            <a:r>
              <a:rPr lang="ko-KR" altLang="en-US" dirty="0"/>
              <a:t>의 ‘</a:t>
            </a:r>
            <a:r>
              <a:rPr lang="en-US" altLang="ko-KR" dirty="0" err="1"/>
              <a:t>css</a:t>
            </a:r>
            <a:r>
              <a:rPr lang="en-US" altLang="ko-KR" dirty="0"/>
              <a:t>’</a:t>
            </a:r>
            <a:r>
              <a:rPr lang="ko-KR" altLang="en-US" dirty="0"/>
              <a:t>디렉터리에 ‘</a:t>
            </a:r>
            <a:r>
              <a:rPr lang="en-US" altLang="ko-KR" dirty="0"/>
              <a:t>style.css’</a:t>
            </a:r>
            <a:r>
              <a:rPr lang="ko-KR" altLang="en-US" dirty="0"/>
              <a:t>로 저장한다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EBD5769-E751-45DF-9BBC-A54A434B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9612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C3C0B-A89A-4ABB-B31E-13FFED3FA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5F586-DC5D-494F-B6C0-68E300351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③ 단계 </a:t>
            </a:r>
            <a:r>
              <a:rPr lang="en-US" altLang="ko-KR" dirty="0"/>
              <a:t>: [File]-[New]-[HTML File] </a:t>
            </a:r>
            <a:r>
              <a:rPr lang="ko-KR" altLang="en-US" dirty="0"/>
              <a:t>메뉴를 선택하여 ‘</a:t>
            </a:r>
            <a:r>
              <a:rPr lang="en-US" altLang="ko-KR" dirty="0"/>
              <a:t>responsive-form.html’</a:t>
            </a:r>
            <a:r>
              <a:rPr lang="ko-KR" altLang="en-US" dirty="0"/>
              <a:t>생성한다</a:t>
            </a:r>
            <a:r>
              <a:rPr lang="en-US" altLang="ko-KR" dirty="0"/>
              <a:t>. ‘HTML’ </a:t>
            </a:r>
            <a:r>
              <a:rPr lang="ko-KR" altLang="en-US" dirty="0"/>
              <a:t>탭을 선택하여 소스를 복사하고</a:t>
            </a:r>
            <a:r>
              <a:rPr lang="en-US" altLang="ko-KR" dirty="0"/>
              <a:t>, ‘responsive-form.html’</a:t>
            </a:r>
            <a:r>
              <a:rPr lang="ko-KR" altLang="en-US" dirty="0"/>
              <a:t>의 </a:t>
            </a:r>
            <a:r>
              <a:rPr lang="en-US" altLang="ko-KR" dirty="0"/>
              <a:t>&lt;body&gt; ~ &lt;/body&gt;</a:t>
            </a:r>
            <a:r>
              <a:rPr lang="ko-KR" altLang="en-US" dirty="0"/>
              <a:t>에 저장한다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①단계와 ②단계에 추가한 </a:t>
            </a:r>
            <a:r>
              <a:rPr lang="en-US" altLang="ko-KR" dirty="0"/>
              <a:t>JS</a:t>
            </a:r>
            <a:r>
              <a:rPr lang="ko-KR" altLang="en-US" dirty="0"/>
              <a:t>와 </a:t>
            </a:r>
            <a:r>
              <a:rPr lang="en-US" altLang="ko-KR" dirty="0"/>
              <a:t>CSS</a:t>
            </a:r>
            <a:r>
              <a:rPr lang="ko-KR" altLang="en-US" dirty="0"/>
              <a:t>를 참조하기 위한 </a:t>
            </a:r>
            <a:r>
              <a:rPr lang="en-US" altLang="ko-KR" dirty="0"/>
              <a:t>&lt;head&gt; </a:t>
            </a:r>
            <a:r>
              <a:rPr lang="ko-KR" altLang="en-US" dirty="0"/>
              <a:t>영역에 아래와 같은 내용을 추가한다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B0FC76-7621-4343-B514-100E927A3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AB8CC7-5E5A-4483-ADF3-1A91960C228A}"/>
              </a:ext>
            </a:extLst>
          </p:cNvPr>
          <p:cNvSpPr/>
          <p:nvPr/>
        </p:nvSpPr>
        <p:spPr>
          <a:xfrm>
            <a:off x="1379913" y="4721629"/>
            <a:ext cx="9973887" cy="170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&lt;link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css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/bootstrap.min.css"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rel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="stylesheet" type="text/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css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&lt;link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css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/style.css"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rel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="stylesheet" type="text/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css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&lt;script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js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/bootstrap.bundle.min.js"&gt;&lt;/script&gt;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&lt;script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js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/jquery.slim.js"&gt;&lt;/script&gt;</a:t>
            </a:r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6032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5BA9E-836F-40DE-8397-E7E42C64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5649B2-EF21-4A6D-95BF-AEA860D92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④ 단계 </a:t>
            </a:r>
            <a:r>
              <a:rPr lang="en-US" altLang="ko-KR" dirty="0"/>
              <a:t>: ‘reponsive-form.html’</a:t>
            </a:r>
            <a:r>
              <a:rPr lang="ko-KR" altLang="en-US" dirty="0"/>
              <a:t>를 선택하고 실행해본다</a:t>
            </a:r>
            <a:r>
              <a:rPr lang="en-US" altLang="ko-KR" dirty="0"/>
              <a:t>. </a:t>
            </a:r>
            <a:r>
              <a:rPr lang="ko-KR" altLang="en-US" dirty="0"/>
              <a:t>웹 브라우저로 ‘</a:t>
            </a:r>
            <a:r>
              <a:rPr lang="en-US" altLang="ko-KR" dirty="0">
                <a:solidFill>
                  <a:srgbClr val="FF0000"/>
                </a:solidFill>
              </a:rPr>
              <a:t>http://localhost:8080/&lt;context&gt;/</a:t>
            </a:r>
            <a:r>
              <a:rPr lang="en-US" altLang="ko-KR" dirty="0"/>
              <a:t>sign-in-split /responsive-form.html’</a:t>
            </a:r>
            <a:r>
              <a:rPr lang="ko-KR" altLang="en-US" dirty="0"/>
              <a:t>을 접근한다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CB4BFC-E756-4ED3-820C-ED47B96D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888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DAF985-B40E-4DAE-880B-54C9519C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BCE83F-E23A-4F37-ABA7-EA5CDC51D633}"/>
              </a:ext>
            </a:extLst>
          </p:cNvPr>
          <p:cNvSpPr/>
          <p:nvPr/>
        </p:nvSpPr>
        <p:spPr>
          <a:xfrm>
            <a:off x="838200" y="599258"/>
            <a:ext cx="10515599" cy="5823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&lt;!DOCTYPE html&gt;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&lt;html&gt;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&lt;head&gt;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&lt;meta charset="UTF-8"&gt;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&lt;meta name="viewport" content="width=device-width, initial-scale=1.0"&gt;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&lt;link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/bootstrap.min.css"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rel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="stylesheet" type="text/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&lt;link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/style.css"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rel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="stylesheet" type="text/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&lt;script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/bootstrap.bundle.min.js"&gt;&lt;/script&gt;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&lt;script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/jquery.slim.js"&gt;&lt;/script&gt;</a:t>
            </a:r>
          </a:p>
          <a:p>
            <a:pPr defTabSz="360363"/>
            <a:endParaRPr lang="en-US" altLang="ko-KR" sz="2000" dirty="0">
              <a:solidFill>
                <a:schemeClr val="bg2">
                  <a:lumMod val="1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&lt;title&gt;Responsive Form&lt;/title&gt;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&lt;/head&gt;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&lt;body&gt;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 class="container-fluid"&gt;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&lt;div class="row no-gutter"&gt;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&lt;div class="d-none d-md-flex col-md-4 col-lg-6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bg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-image"&gt;&lt;/div&gt;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CD7D3-A49C-408D-9BF3-4848E38AC0DA}"/>
              </a:ext>
            </a:extLst>
          </p:cNvPr>
          <p:cNvSpPr/>
          <p:nvPr/>
        </p:nvSpPr>
        <p:spPr>
          <a:xfrm>
            <a:off x="838200" y="131954"/>
            <a:ext cx="5880904" cy="467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latin typeface="D2Coding" panose="020B0609020101020101" pitchFamily="49" charset="-127"/>
                <a:ea typeface="D2Coding" panose="020B0609020101020101" pitchFamily="49" charset="-127"/>
              </a:rPr>
              <a:t>webapp\sign-in-split\responsive-form.html</a:t>
            </a:r>
            <a:endParaRPr lang="ko-KR" altLang="en-US" sz="2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124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DAF985-B40E-4DAE-880B-54C9519C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BCE83F-E23A-4F37-ABA7-EA5CDC51D633}"/>
              </a:ext>
            </a:extLst>
          </p:cNvPr>
          <p:cNvSpPr/>
          <p:nvPr/>
        </p:nvSpPr>
        <p:spPr>
          <a:xfrm>
            <a:off x="838200" y="599258"/>
            <a:ext cx="10515599" cy="5823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&lt;div class="col-md-8 col-lg-6"&gt;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&lt;div class="login d-flex align-items-center py-5"&gt;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&lt;div class="container"&gt;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&lt;div class="row"&gt;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&lt;div class="col-md-9 col-lg-8 mx-auto"&gt;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&lt;h3 class="login-heading mb-4"&gt;Welcome back!&lt;/h3&gt;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&lt;form&gt;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&lt;div class="form-label-group"&gt;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  &lt;input type="email" id="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inputEmail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class="form-control" placeholder="Email address" required autofocus&gt;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  &lt;label for="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inputEmail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"&gt;Email address&lt;/label&gt;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&lt;/div&gt;</a:t>
            </a:r>
          </a:p>
          <a:p>
            <a:pPr defTabSz="360363"/>
            <a:endParaRPr lang="en-US" altLang="ko-KR" sz="2000" dirty="0">
              <a:solidFill>
                <a:schemeClr val="bg2">
                  <a:lumMod val="1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&lt;div class="form-label-group"&gt;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  &lt;input type="password" id="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inputPassword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class="form-control" placeholder="Password" required&gt;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  &lt;label for="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inputPassword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"&gt;Password&lt;/label&gt;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&lt;/div&gt;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CD7D3-A49C-408D-9BF3-4848E38AC0DA}"/>
              </a:ext>
            </a:extLst>
          </p:cNvPr>
          <p:cNvSpPr/>
          <p:nvPr/>
        </p:nvSpPr>
        <p:spPr>
          <a:xfrm>
            <a:off x="838200" y="131954"/>
            <a:ext cx="4904232" cy="467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latin typeface="D2Coding" panose="020B0609020101020101" pitchFamily="49" charset="-127"/>
                <a:ea typeface="D2Coding" panose="020B0609020101020101" pitchFamily="49" charset="-127"/>
              </a:rPr>
              <a:t>계속</a:t>
            </a:r>
          </a:p>
        </p:txBody>
      </p:sp>
    </p:spTree>
    <p:extLst>
      <p:ext uri="{BB962C8B-B14F-4D97-AF65-F5344CB8AC3E}">
        <p14:creationId xmlns:p14="http://schemas.microsoft.com/office/powerpoint/2010/main" val="853524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DAF985-B40E-4DAE-880B-54C9519C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BCE83F-E23A-4F37-ABA7-EA5CDC51D633}"/>
              </a:ext>
            </a:extLst>
          </p:cNvPr>
          <p:cNvSpPr/>
          <p:nvPr/>
        </p:nvSpPr>
        <p:spPr>
          <a:xfrm>
            <a:off x="838200" y="599258"/>
            <a:ext cx="10515599" cy="5823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&lt;div class="custom-control custom-checkbox mb-3"&gt;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  &lt;input type="checkbox" class="custom-control-input" id="customCheck1"&gt;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  &lt;label class="custom-control-label" for="customCheck1"&gt;Remember password&lt;/label&gt;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&lt;/div&gt;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&lt;button class="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-lg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-primary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-block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-login text-uppercase font-weight-bold mb-2" type="submit"&gt;Sign in&lt;/button&gt;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&lt;div class="text-center"&gt;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  &lt;a class="small"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="#"&gt;Forgot password?&lt;/a&gt;&lt;/div&gt;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&lt;/form&gt;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&lt;/div&gt;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&lt;/div&gt;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&lt;/div&gt;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&lt;/div&gt;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&lt;/div&gt;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&lt;/div&gt;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&lt;/div&gt;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&lt;/body&gt;&lt;/html&gt;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CD7D3-A49C-408D-9BF3-4848E38AC0DA}"/>
              </a:ext>
            </a:extLst>
          </p:cNvPr>
          <p:cNvSpPr/>
          <p:nvPr/>
        </p:nvSpPr>
        <p:spPr>
          <a:xfrm>
            <a:off x="838200" y="131954"/>
            <a:ext cx="4904232" cy="467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latin typeface="D2Coding" panose="020B0609020101020101" pitchFamily="49" charset="-127"/>
                <a:ea typeface="D2Coding" panose="020B0609020101020101" pitchFamily="49" charset="-127"/>
              </a:rPr>
              <a:t>계속</a:t>
            </a:r>
          </a:p>
        </p:txBody>
      </p:sp>
    </p:spTree>
    <p:extLst>
      <p:ext uri="{BB962C8B-B14F-4D97-AF65-F5344CB8AC3E}">
        <p14:creationId xmlns:p14="http://schemas.microsoft.com/office/powerpoint/2010/main" val="3005701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C8006-25D3-4340-B043-068805B74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DC62F2-CC17-450F-9AD4-EBD526AD8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문서를 </a:t>
            </a:r>
            <a:r>
              <a:rPr lang="en-US" altLang="ko-KR" dirty="0"/>
              <a:t>Servlet</a:t>
            </a:r>
            <a:r>
              <a:rPr lang="ko-KR" altLang="en-US" dirty="0"/>
              <a:t>으로 변환</a:t>
            </a:r>
            <a:endParaRPr lang="en-US" altLang="ko-KR" dirty="0"/>
          </a:p>
          <a:p>
            <a:pPr lvl="1"/>
            <a:r>
              <a:rPr lang="ko-KR" altLang="en-US" dirty="0"/>
              <a:t>① 단계 </a:t>
            </a:r>
            <a:r>
              <a:rPr lang="en-US" altLang="ko-KR" dirty="0"/>
              <a:t>: </a:t>
            </a:r>
            <a:r>
              <a:rPr lang="en-US" altLang="ko-KR" dirty="0" err="1"/>
              <a:t>src</a:t>
            </a:r>
            <a:r>
              <a:rPr lang="en-US" altLang="ko-KR" dirty="0"/>
              <a:t> - main - java </a:t>
            </a:r>
            <a:r>
              <a:rPr lang="ko-KR" altLang="en-US" dirty="0"/>
              <a:t>를 선택하고</a:t>
            </a:r>
            <a:r>
              <a:rPr lang="en-US" altLang="ko-KR" dirty="0"/>
              <a:t>, </a:t>
            </a:r>
            <a:r>
              <a:rPr lang="ko-KR" altLang="en-US" dirty="0"/>
              <a:t>오른쪽 마우스 버튼을 클릭하여 </a:t>
            </a:r>
            <a:r>
              <a:rPr lang="en-US" altLang="ko-KR" dirty="0"/>
              <a:t>NEW - Create New Servlet </a:t>
            </a:r>
            <a:r>
              <a:rPr lang="ko-KR" altLang="en-US" dirty="0"/>
              <a:t>선택한다</a:t>
            </a:r>
            <a:r>
              <a:rPr lang="en-US" altLang="ko-KR" dirty="0"/>
              <a:t>. </a:t>
            </a:r>
            <a:r>
              <a:rPr lang="ko-KR" altLang="en-US" dirty="0"/>
              <a:t>‘</a:t>
            </a:r>
            <a:r>
              <a:rPr lang="en-US" altLang="ko-KR" dirty="0" err="1"/>
              <a:t>iducs.javaweb.fundmentals</a:t>
            </a:r>
            <a:r>
              <a:rPr lang="en-US" altLang="ko-KR" dirty="0"/>
              <a:t>’</a:t>
            </a:r>
            <a:r>
              <a:rPr lang="ko-KR" altLang="en-US" dirty="0"/>
              <a:t>패키지에 </a:t>
            </a:r>
            <a:r>
              <a:rPr lang="en-US" altLang="ko-KR" dirty="0"/>
              <a:t>'</a:t>
            </a:r>
            <a:r>
              <a:rPr lang="en-US" altLang="ko-KR" dirty="0" err="1"/>
              <a:t>ResponsiveForm</a:t>
            </a:r>
            <a:r>
              <a:rPr lang="en-US" altLang="ko-KR" dirty="0"/>
              <a:t>’</a:t>
            </a:r>
            <a:r>
              <a:rPr lang="ko-KR" altLang="en-US" dirty="0" err="1"/>
              <a:t>서블릿을</a:t>
            </a:r>
            <a:r>
              <a:rPr lang="ko-KR" altLang="en-US" dirty="0"/>
              <a:t> 생성한다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6E3780-E940-4EB2-BA68-F40AC8F84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754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608E5-1236-44D7-A242-89D6918F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09606-252B-4E52-B65B-A8F9E7DF5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② 단계 </a:t>
            </a:r>
            <a:r>
              <a:rPr lang="en-US" altLang="ko-KR" dirty="0"/>
              <a:t>: ‘</a:t>
            </a:r>
            <a:r>
              <a:rPr lang="en-US" altLang="ko-KR" dirty="0" err="1"/>
              <a:t>ResponsiveForm</a:t>
            </a:r>
            <a:r>
              <a:rPr lang="en-US" altLang="ko-KR" dirty="0"/>
              <a:t>’ </a:t>
            </a:r>
            <a:r>
              <a:rPr lang="ko-KR" altLang="en-US" dirty="0" err="1"/>
              <a:t>서블릿의</a:t>
            </a:r>
            <a:r>
              <a:rPr lang="ko-KR" altLang="en-US" dirty="0"/>
              <a:t>  </a:t>
            </a:r>
            <a:r>
              <a:rPr lang="en-US" altLang="ko-KR" dirty="0" err="1"/>
              <a:t>doGet</a:t>
            </a:r>
            <a:r>
              <a:rPr lang="en-US" altLang="ko-KR" dirty="0"/>
              <a:t>, </a:t>
            </a:r>
            <a:r>
              <a:rPr lang="en-US" altLang="ko-KR" dirty="0" err="1"/>
              <a:t>doPost</a:t>
            </a:r>
            <a:r>
              <a:rPr lang="en-US" altLang="ko-KR" dirty="0"/>
              <a:t> </a:t>
            </a:r>
            <a:r>
              <a:rPr lang="ko-KR" altLang="en-US" dirty="0"/>
              <a:t>를 재정의한다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메서드에 기 작성한 </a:t>
            </a:r>
            <a:r>
              <a:rPr lang="en-US" altLang="ko-KR" dirty="0"/>
              <a:t>HTML </a:t>
            </a:r>
            <a:r>
              <a:rPr lang="ko-KR" altLang="en-US" dirty="0"/>
              <a:t>문서의 내용을 규칙에 따라 작성한다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FA5C12-6E95-45A4-9507-235AFB08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CBFAC11-FC31-4019-9262-9FE9F3988D7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002534"/>
          <a:ext cx="10515600" cy="2405507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627097395"/>
                    </a:ext>
                  </a:extLst>
                </a:gridCol>
              </a:tblGrid>
              <a:tr h="1489837">
                <a:tc>
                  <a:txBody>
                    <a:bodyPr/>
                    <a:lstStyle/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① </a:t>
                      </a: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HTML </a:t>
                      </a: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문서에서 옵션의 값 등을 표현하기 위해 사용했던 ‘</a:t>
                      </a: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</a:t>
                      </a:r>
                      <a:r>
                        <a:rPr lang="ko-KR" altLang="en-US" sz="2000" b="1" kern="0" spc="-50" dirty="0" err="1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쌍따옴표</a:t>
                      </a: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&gt;’ </a:t>
                      </a: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기호는 모두 ‘</a:t>
                      </a: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</a:t>
                      </a:r>
                      <a:r>
                        <a:rPr lang="ko-KR" altLang="en-US" sz="2000" b="1" kern="0" spc="-50" dirty="0" err="1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역슬래시</a:t>
                      </a: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2000" b="1" kern="0" spc="-50" dirty="0" err="1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쌍따옴표</a:t>
                      </a: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&gt;’ </a:t>
                      </a: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형식으로 바꾸어 준다</a:t>
                      </a: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 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185420" marR="0" indent="-18542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② </a:t>
                      </a:r>
                      <a:r>
                        <a:rPr lang="ko-KR" altLang="en-US" sz="2000" b="1" kern="0" spc="-50" dirty="0" err="1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서블릿</a:t>
                      </a: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처리 결과로 생성되는 </a:t>
                      </a: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HTML </a:t>
                      </a: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소스 코드의 가독성을 위해 각 줄마다 ‘</a:t>
                      </a: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\r\n’</a:t>
                      </a: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추가해야 한다</a:t>
                      </a: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 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381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예</a:t>
                      </a: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&lt;meta charset=“UTF-8”&gt; </a:t>
                      </a: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⇨ </a:t>
                      </a: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&lt;meta charset=\"UTF-8\"&gt;\r\n </a:t>
                      </a: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로 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FF9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FF9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FF9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FF9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489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53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9E8F8-AFD0-4A42-A9D3-640F3172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77766-4EFD-4A95-8584-168022AD3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ko-KR" altLang="en-US" dirty="0"/>
              <a:t>정의 및 특징</a:t>
            </a:r>
            <a:endParaRPr lang="en-US" altLang="ko-KR" dirty="0"/>
          </a:p>
          <a:p>
            <a:r>
              <a:rPr lang="en-US" altLang="ko-KR" dirty="0"/>
              <a:t>JSP </a:t>
            </a:r>
            <a:r>
              <a:rPr lang="ko-KR" altLang="en-US" dirty="0"/>
              <a:t>동작 과정과 생명 주기</a:t>
            </a:r>
            <a:endParaRPr lang="en-US" altLang="ko-KR" dirty="0"/>
          </a:p>
          <a:p>
            <a:r>
              <a:rPr lang="en-US" altLang="ko-KR" dirty="0"/>
              <a:t>JSP </a:t>
            </a:r>
            <a:r>
              <a:rPr lang="ko-KR" altLang="en-US" dirty="0"/>
              <a:t>활용</a:t>
            </a:r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파일 생성 및 실행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파일 </a:t>
            </a:r>
            <a:r>
              <a:rPr lang="en-US" altLang="ko-KR" dirty="0"/>
              <a:t>Servlet</a:t>
            </a:r>
            <a:r>
              <a:rPr lang="ko-KR" altLang="en-US" dirty="0"/>
              <a:t>으로 변환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파일 </a:t>
            </a:r>
            <a:r>
              <a:rPr lang="en-US" altLang="ko-KR" dirty="0"/>
              <a:t>JSP</a:t>
            </a:r>
            <a:r>
              <a:rPr lang="ko-KR" altLang="en-US" dirty="0"/>
              <a:t>로 변환</a:t>
            </a:r>
            <a:endParaRPr lang="en-US" altLang="ko-KR" dirty="0"/>
          </a:p>
          <a:p>
            <a:r>
              <a:rPr lang="en-US" altLang="ko-KR" dirty="0"/>
              <a:t>JSP </a:t>
            </a:r>
            <a:r>
              <a:rPr lang="ko-KR" altLang="en-US"/>
              <a:t>구성 요소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D34F86-F260-4283-9304-69EB9829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126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79BE4-7834-4CE8-8EAE-03E93B811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C20324-A85D-4704-B15E-A2DC39071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참고 </a:t>
            </a:r>
            <a:endParaRPr lang="en-US" altLang="ko-KR" dirty="0"/>
          </a:p>
          <a:p>
            <a:pPr lvl="2"/>
            <a:r>
              <a:rPr lang="ko-KR" altLang="en-US" dirty="0" err="1"/>
              <a:t>서블릿</a:t>
            </a:r>
            <a:r>
              <a:rPr lang="ko-KR" altLang="en-US" dirty="0"/>
              <a:t> 코드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http://passion.induk.ac.kr/jsp/jspservlet.ch04.zip</a:t>
            </a:r>
            <a:endParaRPr lang="en-US" altLang="ko-KR" dirty="0"/>
          </a:p>
          <a:p>
            <a:pPr lvl="2"/>
            <a:r>
              <a:rPr lang="en-US" altLang="ko-KR" dirty="0"/>
              <a:t>html, </a:t>
            </a:r>
            <a:r>
              <a:rPr lang="en-US" altLang="ko-KR" dirty="0" err="1"/>
              <a:t>css</a:t>
            </a:r>
            <a:r>
              <a:rPr lang="en-US" altLang="ko-KR" dirty="0"/>
              <a:t>,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코드 </a:t>
            </a:r>
            <a:r>
              <a:rPr lang="en-US" altLang="ko-KR" dirty="0"/>
              <a:t>: http://passion.induk.ac.kr/jsp/webapp.ch04.zip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78D343-951B-4207-8444-4239D0FB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731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DAF985-B40E-4DAE-880B-54C9519C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BCE83F-E23A-4F37-ABA7-EA5CDC51D633}"/>
              </a:ext>
            </a:extLst>
          </p:cNvPr>
          <p:cNvSpPr/>
          <p:nvPr/>
        </p:nvSpPr>
        <p:spPr>
          <a:xfrm>
            <a:off x="838200" y="599258"/>
            <a:ext cx="10515599" cy="5823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iducs.javaweb.funcmentals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defTabSz="360363"/>
            <a:endParaRPr lang="en-US" altLang="ko-KR" sz="2000" dirty="0">
              <a:solidFill>
                <a:schemeClr val="bg2">
                  <a:lumMod val="1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javax.servlet.ServletException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javax.servlet.annotation.WebServlet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javax.servlet.http.HttpServlet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javax.servlet.http.HttpServletRequest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javax.servlet.http.HttpServletResponse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java.io.IOException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defTabSz="360363"/>
            <a:endParaRPr lang="en-US" altLang="ko-KR" sz="2000" dirty="0">
              <a:solidFill>
                <a:schemeClr val="bg2">
                  <a:lumMod val="1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@WebServlet(urlPatterns = "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/>
              </a:rPr>
              <a:t>/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ea typeface="D2Coding" panose="020B0609020101020101"/>
              </a:rPr>
              <a:t>sign-in-split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/>
              </a:rPr>
              <a:t>/r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esponsive-form", name = "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ResponsiveForm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")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 class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ResponsiveFormjava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extends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HttpServlet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protected void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doPost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HttpServletRequest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request,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HttpServletResponse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response) throws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ServletException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IOException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defTabSz="360363"/>
            <a:endParaRPr lang="en-US" altLang="ko-KR" sz="2000" dirty="0">
              <a:solidFill>
                <a:schemeClr val="bg2">
                  <a:lumMod val="1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  <a:p>
            <a:pPr defTabSz="360363"/>
            <a:endParaRPr lang="en-US" altLang="ko-KR" sz="2000" dirty="0">
              <a:solidFill>
                <a:schemeClr val="bg2">
                  <a:lumMod val="1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CD7D3-A49C-408D-9BF3-4848E38AC0DA}"/>
              </a:ext>
            </a:extLst>
          </p:cNvPr>
          <p:cNvSpPr/>
          <p:nvPr/>
        </p:nvSpPr>
        <p:spPr>
          <a:xfrm>
            <a:off x="838199" y="131954"/>
            <a:ext cx="6152909" cy="467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latin typeface="D2Coding" panose="020B0609020101020101" pitchFamily="49" charset="-127"/>
                <a:ea typeface="D2Coding" panose="020B0609020101020101" pitchFamily="49" charset="-127"/>
              </a:rPr>
              <a:t>iducs.javaweb.fundmentals.ResponsiveForm.java</a:t>
            </a:r>
            <a:endParaRPr lang="ko-KR" altLang="en-US" sz="2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0584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DAF985-B40E-4DAE-880B-54C9519C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BCE83F-E23A-4F37-ABA7-EA5CDC51D633}"/>
              </a:ext>
            </a:extLst>
          </p:cNvPr>
          <p:cNvSpPr/>
          <p:nvPr/>
        </p:nvSpPr>
        <p:spPr>
          <a:xfrm>
            <a:off x="838200" y="599258"/>
            <a:ext cx="10515599" cy="5823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protected void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doGet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HttpServletRequest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request,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HttpServletResponse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response) throws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ServletException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IOException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response.getWriter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().append("&lt;!DOCTYPE html&gt;\r\n"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"&lt;html&gt;\r\n"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"&lt;head&gt;\r\n"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"&lt;meta charset=\"UTF-8\"&gt;\r\n"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"&lt;meta name=\"viewport\" content=\"width=device-width, initial-scale=1.0\"&gt;\r\n"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"&lt;link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=\"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/bootstrap.min.css\"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rel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=\"stylesheet\" type=\"text/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\"&gt;\r\n"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"&lt;link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=\"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/style.css\"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rel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=\"stylesheet\" type=\"text/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\"&gt;\r\n"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"&lt;script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=\"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/bootstrap.bundle.min.js\"&gt;&lt;/script&gt;\r\n"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"&lt;script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=\"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/jquery.slim.js\"&gt;&lt;/script&gt;\r\n"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"&lt;title&gt;Responsive Form&lt;/title&gt;\r\n"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"&lt;/head&gt;\r\n" +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CD7D3-A49C-408D-9BF3-4848E38AC0DA}"/>
              </a:ext>
            </a:extLst>
          </p:cNvPr>
          <p:cNvSpPr/>
          <p:nvPr/>
        </p:nvSpPr>
        <p:spPr>
          <a:xfrm>
            <a:off x="838200" y="131954"/>
            <a:ext cx="4904232" cy="467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b="1" dirty="0">
                <a:latin typeface="D2Coding" panose="020B0609020101020101" pitchFamily="49" charset="-127"/>
                <a:ea typeface="D2Coding" panose="020B0609020101020101" pitchFamily="49" charset="-127"/>
              </a:rPr>
              <a:t>계속</a:t>
            </a:r>
          </a:p>
        </p:txBody>
      </p:sp>
    </p:spTree>
    <p:extLst>
      <p:ext uri="{BB962C8B-B14F-4D97-AF65-F5344CB8AC3E}">
        <p14:creationId xmlns:p14="http://schemas.microsoft.com/office/powerpoint/2010/main" val="3927542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DAF985-B40E-4DAE-880B-54C9519C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BCE83F-E23A-4F37-ABA7-EA5CDC51D633}"/>
              </a:ext>
            </a:extLst>
          </p:cNvPr>
          <p:cNvSpPr/>
          <p:nvPr/>
        </p:nvSpPr>
        <p:spPr>
          <a:xfrm>
            <a:off x="838200" y="599258"/>
            <a:ext cx="10515599" cy="5823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"&lt;body&gt;\r\n"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"&lt;div class=\"container-fluid\"&gt;\r\n"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  &lt;div class=\"row no-gutter\"&gt;\r\n"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    &lt;div class=\"d-none d-md-flex col-md-4 col-lg-6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bg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-image\"&gt;&lt;/div&gt;\r\n"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    &lt;div class=\"col-md-8 col-lg-6\"&gt;\r\n"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      &lt;div class=\"login d-flex align-items-center py-5\"&gt;\r\n"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        &lt;div class=\"container\"&gt;\r\n"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          &lt;div class=\"row\"&gt;\r\n"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            &lt;div class=\"col-md-9 col-lg-8 mx-auto\"&gt;\r\n"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              &lt;h3 class=\"login-heading mb-4\"&gt;Welcome back!&lt;/h3&gt;\r\n"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              &lt;form&gt;\r\n"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                &lt;div class=\"form-label-group\"&gt;\r\n"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                  &lt;input type=\"email\" id=\"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inputEmail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\" class=\"form-control\" placeholder=\"Email address\" required autofocus&gt;\r\n"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                  &lt;label for=\"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inputEmail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\"&gt;Email address&lt;/label&gt;\r\n" +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CD7D3-A49C-408D-9BF3-4848E38AC0DA}"/>
              </a:ext>
            </a:extLst>
          </p:cNvPr>
          <p:cNvSpPr/>
          <p:nvPr/>
        </p:nvSpPr>
        <p:spPr>
          <a:xfrm>
            <a:off x="838200" y="131954"/>
            <a:ext cx="4904232" cy="467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latin typeface="D2Coding" panose="020B0609020101020101" pitchFamily="49" charset="-127"/>
                <a:ea typeface="D2Coding" panose="020B0609020101020101" pitchFamily="49" charset="-127"/>
              </a:rPr>
              <a:t>계속</a:t>
            </a:r>
          </a:p>
        </p:txBody>
      </p:sp>
    </p:spTree>
    <p:extLst>
      <p:ext uri="{BB962C8B-B14F-4D97-AF65-F5344CB8AC3E}">
        <p14:creationId xmlns:p14="http://schemas.microsoft.com/office/powerpoint/2010/main" val="3139820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DAF985-B40E-4DAE-880B-54C9519C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BCE83F-E23A-4F37-ABA7-EA5CDC51D633}"/>
              </a:ext>
            </a:extLst>
          </p:cNvPr>
          <p:cNvSpPr/>
          <p:nvPr/>
        </p:nvSpPr>
        <p:spPr>
          <a:xfrm>
            <a:off x="838200" y="599258"/>
            <a:ext cx="10515599" cy="5823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			  "                &lt;/div&gt;\r\n"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                &lt;div class=\"form-label-group\"&gt;\r\n"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                  &lt;input type=\"password\" id=\"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inputPassword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\" class=\"form-control\" placeholder=\"Password\" required&gt;\r\n"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                  &lt;label for=\"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inputPassword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\"&gt;Password&lt;/label&gt;\r\n"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                &lt;/div&gt;\r\n"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                &lt;div class=\"custom-control custom-checkbox mb-3\"&gt;\r\n"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                  &lt;input type=\"checkbox\" class=\"custom-control-input\" id=\"customCheck1\"&gt;\r\n"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                  &lt;label class=\"custom-control-label\" for=\"customCheck1\"&gt;Remember password&lt;/label&gt;\r\n"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                &lt;/div&gt;\r\n"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                &lt;button class=\"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-lg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-primary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-block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-login text-uppercase font-weight-bold mb-2\" type=\"submit\"&gt;Sign in&lt;/button&gt;\r\n" +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CD7D3-A49C-408D-9BF3-4848E38AC0DA}"/>
              </a:ext>
            </a:extLst>
          </p:cNvPr>
          <p:cNvSpPr/>
          <p:nvPr/>
        </p:nvSpPr>
        <p:spPr>
          <a:xfrm>
            <a:off x="838200" y="131954"/>
            <a:ext cx="4904232" cy="467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latin typeface="D2Coding" panose="020B0609020101020101" pitchFamily="49" charset="-127"/>
                <a:ea typeface="D2Coding" panose="020B0609020101020101" pitchFamily="49" charset="-127"/>
              </a:rPr>
              <a:t>계속</a:t>
            </a:r>
          </a:p>
        </p:txBody>
      </p:sp>
    </p:spTree>
    <p:extLst>
      <p:ext uri="{BB962C8B-B14F-4D97-AF65-F5344CB8AC3E}">
        <p14:creationId xmlns:p14="http://schemas.microsoft.com/office/powerpoint/2010/main" val="2762076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DAF985-B40E-4DAE-880B-54C9519C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BCE83F-E23A-4F37-ABA7-EA5CDC51D633}"/>
              </a:ext>
            </a:extLst>
          </p:cNvPr>
          <p:cNvSpPr/>
          <p:nvPr/>
        </p:nvSpPr>
        <p:spPr>
          <a:xfrm>
            <a:off x="838200" y="599258"/>
            <a:ext cx="10515599" cy="5823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                &lt;div class=\"text-center\"&gt;\r\n"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                  &lt;a class=\"small\"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=\"#\"&gt;Forgot password?&lt;/a&gt;&lt;/div&gt;\r\n"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              &lt;/form&gt;\r\n"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            &lt;/div&gt;\r\n"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          &lt;/div&gt;\r\n"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        &lt;/div&gt;\r\n"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      &lt;/div&gt;\r\n"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    &lt;/div&gt;\r\n"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  &lt;/div&gt;\r\n"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"&lt;/div&gt;\r\n"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"&lt;/body&gt;\r\n" +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"&lt;/html&gt;" );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CD7D3-A49C-408D-9BF3-4848E38AC0DA}"/>
              </a:ext>
            </a:extLst>
          </p:cNvPr>
          <p:cNvSpPr/>
          <p:nvPr/>
        </p:nvSpPr>
        <p:spPr>
          <a:xfrm>
            <a:off x="838200" y="131954"/>
            <a:ext cx="4904232" cy="467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>
                <a:latin typeface="D2Coding" panose="020B0609020101020101" pitchFamily="49" charset="-127"/>
                <a:ea typeface="D2Coding" panose="020B0609020101020101" pitchFamily="49" charset="-127"/>
              </a:rPr>
              <a:t>계속</a:t>
            </a:r>
            <a:endParaRPr lang="ko-KR" altLang="en-US" sz="2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9706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93485CA-BCA5-47C3-8A1F-9FBFFE48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2346C7-EA8A-4D2C-B923-7D9FCB51B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HTML </a:t>
            </a:r>
            <a:r>
              <a:rPr lang="ko-KR" altLang="en-US" dirty="0"/>
              <a:t>문서를 </a:t>
            </a:r>
            <a:r>
              <a:rPr lang="en-US" altLang="ko-KR" dirty="0"/>
              <a:t>JSP </a:t>
            </a:r>
            <a:r>
              <a:rPr lang="ko-KR" altLang="en-US" dirty="0"/>
              <a:t>문서로 변환</a:t>
            </a:r>
            <a:endParaRPr lang="en-US" altLang="ko-KR" dirty="0"/>
          </a:p>
          <a:p>
            <a:pPr lvl="1" fontAlgn="base"/>
            <a:r>
              <a:rPr lang="ko-KR" altLang="en-US" dirty="0"/>
              <a:t>① 단계 </a:t>
            </a:r>
            <a:r>
              <a:rPr lang="en-US" altLang="ko-KR" dirty="0"/>
              <a:t>: </a:t>
            </a:r>
            <a:r>
              <a:rPr lang="ko-KR" altLang="en-US" dirty="0"/>
              <a:t>‘</a:t>
            </a:r>
            <a:r>
              <a:rPr lang="en-US" altLang="ko-KR" dirty="0" err="1"/>
              <a:t>reponsive-form.jsp</a:t>
            </a:r>
            <a:r>
              <a:rPr lang="en-US" altLang="ko-KR" dirty="0"/>
              <a:t>’</a:t>
            </a:r>
            <a:r>
              <a:rPr lang="ko-KR" altLang="en-US" dirty="0"/>
              <a:t>파일을 생성한다</a:t>
            </a:r>
            <a:r>
              <a:rPr lang="en-US" altLang="ko-KR" dirty="0"/>
              <a:t>.</a:t>
            </a:r>
          </a:p>
          <a:p>
            <a:pPr lvl="2" fontAlgn="base"/>
            <a:r>
              <a:rPr lang="en-US" altLang="ko-KR" dirty="0" err="1"/>
              <a:t>webapp</a:t>
            </a:r>
            <a:r>
              <a:rPr lang="en-US" altLang="ko-KR" dirty="0"/>
              <a:t> - New - Directory</a:t>
            </a:r>
            <a:r>
              <a:rPr lang="ko-KR" altLang="en-US" dirty="0"/>
              <a:t> 선택</a:t>
            </a:r>
            <a:r>
              <a:rPr lang="en-US" altLang="ko-KR" dirty="0"/>
              <a:t> </a:t>
            </a:r>
            <a:r>
              <a:rPr lang="ko-KR" altLang="en-US" dirty="0"/>
              <a:t>후</a:t>
            </a:r>
            <a:r>
              <a:rPr lang="en-US" altLang="ko-KR" dirty="0"/>
              <a:t> ch04 </a:t>
            </a:r>
            <a:r>
              <a:rPr lang="ko-KR" altLang="en-US" dirty="0"/>
              <a:t>디렉터리를 생성하고</a:t>
            </a:r>
            <a:r>
              <a:rPr lang="en-US" altLang="ko-KR" dirty="0"/>
              <a:t>, 'ch04' </a:t>
            </a:r>
            <a:r>
              <a:rPr lang="ko-KR" altLang="en-US" dirty="0"/>
              <a:t>디렉터리를 선택</a:t>
            </a:r>
            <a:r>
              <a:rPr lang="en-US" altLang="ko-KR" dirty="0"/>
              <a:t> </a:t>
            </a:r>
            <a:r>
              <a:rPr lang="ko-KR" altLang="en-US" dirty="0"/>
              <a:t>후</a:t>
            </a:r>
            <a:r>
              <a:rPr lang="en-US" altLang="ko-KR" dirty="0"/>
              <a:t> New - JSP/JSPX</a:t>
            </a:r>
            <a:r>
              <a:rPr lang="ko-KR" altLang="en-US" dirty="0"/>
              <a:t>를 선택하여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파일을 생성한다</a:t>
            </a:r>
            <a:r>
              <a:rPr lang="en-US" altLang="ko-KR" dirty="0"/>
              <a:t>.</a:t>
            </a:r>
          </a:p>
          <a:p>
            <a:pPr lvl="2" fontAlgn="base"/>
            <a:r>
              <a:rPr lang="en-US" altLang="ko-KR" dirty="0"/>
              <a:t>'ch04' </a:t>
            </a:r>
            <a:r>
              <a:rPr lang="ko-KR" altLang="en-US" dirty="0"/>
              <a:t>디렉터리에 </a:t>
            </a:r>
            <a:r>
              <a:rPr lang="en-US" altLang="ko-KR" dirty="0"/>
              <a:t>html</a:t>
            </a:r>
            <a:r>
              <a:rPr lang="ko-KR" altLang="en-US" dirty="0"/>
              <a:t> 관련 </a:t>
            </a:r>
            <a:r>
              <a:rPr lang="en-US" altLang="ko-KR" dirty="0" err="1"/>
              <a:t>css</a:t>
            </a:r>
            <a:r>
              <a:rPr lang="en-US" altLang="ko-KR" dirty="0"/>
              <a:t>, </a:t>
            </a:r>
            <a:r>
              <a:rPr lang="en-US" altLang="ko-KR" dirty="0" err="1"/>
              <a:t>js</a:t>
            </a:r>
            <a:r>
              <a:rPr lang="ko-KR" altLang="en-US" dirty="0"/>
              <a:t> 디렉터리와 하위 파일들을 복사한다</a:t>
            </a:r>
            <a:r>
              <a:rPr lang="en-US" altLang="ko-KR" dirty="0"/>
              <a:t>. </a:t>
            </a:r>
          </a:p>
          <a:p>
            <a:pPr lvl="2" fontAlgn="base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3443C52-B0D4-4701-8351-19557125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958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C6408-7469-4BC2-8126-6CCE04CF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263DF-2585-4BB3-B9E7-E28DFC657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fontAlgn="base"/>
            <a:r>
              <a:rPr lang="ko-KR" altLang="en-US" dirty="0"/>
              <a:t>② 단계 </a:t>
            </a:r>
            <a:r>
              <a:rPr lang="en-US" altLang="ko-KR" dirty="0"/>
              <a:t>: responsive-form.html</a:t>
            </a:r>
            <a:r>
              <a:rPr lang="ko-KR" altLang="en-US" dirty="0"/>
              <a:t>의 내용을 모두 복사하여 ‘</a:t>
            </a:r>
            <a:r>
              <a:rPr lang="en-US" altLang="ko-KR" dirty="0"/>
              <a:t>responsive-</a:t>
            </a:r>
            <a:r>
              <a:rPr lang="en-US" altLang="ko-KR" dirty="0" err="1"/>
              <a:t>form.jsp</a:t>
            </a:r>
            <a:r>
              <a:rPr lang="en-US" altLang="ko-KR" dirty="0"/>
              <a:t>’ 3</a:t>
            </a:r>
            <a:r>
              <a:rPr lang="ko-KR" altLang="en-US" dirty="0"/>
              <a:t>번째 줄에 붙여넣기 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2" fontAlgn="base"/>
            <a:endParaRPr lang="ko-KR" altLang="en-US" dirty="0"/>
          </a:p>
          <a:p>
            <a:pPr lvl="1"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D93A51-F7B6-46CA-A678-54CA5687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DA24594E-C625-4D7C-96F7-DE2EE81BDC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736"/>
          <a:stretch/>
        </p:blipFill>
        <p:spPr>
          <a:xfrm>
            <a:off x="838200" y="2146871"/>
            <a:ext cx="10515600" cy="440355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50794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62F2E-F526-41EF-8E86-E14EFE04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BAD32-B893-4901-A7B2-B91913319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③ 단계 </a:t>
            </a:r>
            <a:r>
              <a:rPr lang="en-US" altLang="ko-KR" dirty="0"/>
              <a:t>: ‘responsive-</a:t>
            </a:r>
            <a:r>
              <a:rPr lang="en-US" altLang="ko-KR" dirty="0" err="1"/>
              <a:t>form.jsp</a:t>
            </a:r>
            <a:r>
              <a:rPr lang="en-US" altLang="ko-KR" dirty="0"/>
              <a:t>’</a:t>
            </a:r>
            <a:r>
              <a:rPr lang="ko-KR" altLang="en-US" dirty="0"/>
              <a:t>를 실행하고 웹 브라우저를 통해 확인한다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EBDC79-2FA3-48E2-B87D-7E7101D2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343802F-373C-4F26-BE00-C52A00AAA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082" y="2085317"/>
            <a:ext cx="7349836" cy="464434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8600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6AF50-1E8E-46A6-89AE-54AD4AF92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C135E-E0FA-44B0-924E-F8A20B504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 </a:t>
            </a:r>
            <a:endParaRPr lang="en-US" altLang="ko-KR" dirty="0"/>
          </a:p>
          <a:p>
            <a:pPr lvl="1"/>
            <a:r>
              <a:rPr lang="ko-KR" altLang="en-US" dirty="0"/>
              <a:t>스크립트 방식으로 동작하는 </a:t>
            </a:r>
            <a:r>
              <a:rPr lang="ko-KR" altLang="en-US" dirty="0" err="1"/>
              <a:t>서블릿</a:t>
            </a:r>
            <a:r>
              <a:rPr lang="ko-KR" altLang="en-US" dirty="0"/>
              <a:t> 기반 웹 개발 기술이다</a:t>
            </a:r>
            <a:r>
              <a:rPr lang="en-US" altLang="ko-KR" dirty="0"/>
              <a:t>.  </a:t>
            </a:r>
          </a:p>
          <a:p>
            <a:pPr lvl="1"/>
            <a:r>
              <a:rPr lang="ko-KR" altLang="en-US" dirty="0" err="1"/>
              <a:t>서블릿을</a:t>
            </a:r>
            <a:r>
              <a:rPr lang="ko-KR" altLang="en-US" dirty="0"/>
              <a:t> </a:t>
            </a:r>
            <a:r>
              <a:rPr lang="en-US" altLang="ko-KR" dirty="0"/>
              <a:t>HTML </a:t>
            </a:r>
            <a:r>
              <a:rPr lang="ko-KR" altLang="en-US" dirty="0"/>
              <a:t>표현 처리의 어려움을 해결하고</a:t>
            </a:r>
            <a:r>
              <a:rPr lang="en-US" altLang="ko-KR" dirty="0"/>
              <a:t>, </a:t>
            </a:r>
            <a:r>
              <a:rPr lang="ko-KR" altLang="en-US" dirty="0"/>
              <a:t>컴파일 방식과 비교하여 편리한 유지보수를 목표로 개발되었다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8B3057-B554-4A09-A629-00C8839A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656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A32ED-E1E6-4971-AAC4-55ED022E1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627B1-0E3F-43E9-A3EB-97839877B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pPr lvl="1" fontAlgn="base"/>
            <a:r>
              <a:rPr lang="en-US" altLang="ko-KR" dirty="0"/>
              <a:t>JSP</a:t>
            </a:r>
            <a:r>
              <a:rPr lang="ko-KR" altLang="en-US" dirty="0"/>
              <a:t>는 </a:t>
            </a:r>
            <a:r>
              <a:rPr lang="ko-KR" altLang="en-US" dirty="0" err="1"/>
              <a:t>서블릿을</a:t>
            </a:r>
            <a:r>
              <a:rPr lang="ko-KR" altLang="en-US" dirty="0"/>
              <a:t> 확장한 것이다</a:t>
            </a:r>
          </a:p>
          <a:p>
            <a:pPr lvl="1" fontAlgn="base"/>
            <a:r>
              <a:rPr lang="en-US" altLang="ko-KR" dirty="0"/>
              <a:t>JSP</a:t>
            </a:r>
            <a:r>
              <a:rPr lang="ko-KR" altLang="en-US" dirty="0"/>
              <a:t>는 빠른 개발 적용이 가능하다</a:t>
            </a:r>
            <a:r>
              <a:rPr lang="en-US" altLang="ko-KR" dirty="0"/>
              <a:t>. </a:t>
            </a:r>
          </a:p>
          <a:p>
            <a:pPr lvl="1" fontAlgn="base"/>
            <a:r>
              <a:rPr lang="ko-KR" altLang="en-US" dirty="0"/>
              <a:t>간결한 코드 작성이 가능하다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/>
              <a:t>다른 스크립트 방식처럼 매번 스크립트를 해석하는 것이 아니라 최초 요청 시 </a:t>
            </a:r>
            <a:r>
              <a:rPr lang="ko-KR" altLang="en-US" dirty="0" err="1"/>
              <a:t>서블릿으로</a:t>
            </a:r>
            <a:r>
              <a:rPr lang="ko-KR" altLang="en-US" dirty="0"/>
              <a:t> 변경하여 </a:t>
            </a:r>
            <a:r>
              <a:rPr lang="ko-KR" altLang="en-US" dirty="0" err="1"/>
              <a:t>컴파일된</a:t>
            </a:r>
            <a:r>
              <a:rPr lang="ko-KR" altLang="en-US" dirty="0"/>
              <a:t> 코드가 메모리에 적재되면 이후 요청은 </a:t>
            </a:r>
            <a:r>
              <a:rPr lang="ko-KR" altLang="en-US" dirty="0" err="1"/>
              <a:t>서블릿과</a:t>
            </a:r>
            <a:r>
              <a:rPr lang="ko-KR" altLang="en-US" dirty="0"/>
              <a:t> 동일한 수준의 빠른 서비스를 제공할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en-US" altLang="ko-KR" dirty="0"/>
              <a:t>JSP</a:t>
            </a:r>
            <a:r>
              <a:rPr lang="ko-KR" altLang="en-US" dirty="0"/>
              <a:t>는 </a:t>
            </a:r>
            <a:r>
              <a:rPr lang="ko-KR" altLang="en-US" dirty="0" err="1"/>
              <a:t>서블릿처럼</a:t>
            </a:r>
            <a:r>
              <a:rPr lang="ko-KR" altLang="en-US" dirty="0"/>
              <a:t> 컨트롤러 역할을 수행할 수 있지만 오늘날 주로 컨트롤러로부터 전송된 결과를 처리하여 콘텐츠를 생성하는 뷰</a:t>
            </a:r>
            <a:r>
              <a:rPr lang="en-US" altLang="ko-KR" dirty="0"/>
              <a:t>(view) </a:t>
            </a:r>
            <a:r>
              <a:rPr lang="ko-KR" altLang="en-US" dirty="0"/>
              <a:t>역할을 담당한다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659BC0-4F55-4608-8559-C075AC28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642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B4F32-0429-4EBA-8C99-5B840D13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DB47B-972D-43D0-A3C3-C1BA29BB3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부연</a:t>
            </a:r>
            <a:endParaRPr lang="en-US" altLang="ko-KR" dirty="0"/>
          </a:p>
          <a:p>
            <a:pPr lvl="2"/>
            <a:r>
              <a:rPr lang="en-US" altLang="ko-KR" dirty="0"/>
              <a:t>Servlet</a:t>
            </a:r>
            <a:r>
              <a:rPr lang="ko-KR" altLang="en-US" dirty="0"/>
              <a:t>을 확장한 기술임</a:t>
            </a:r>
            <a:endParaRPr lang="en-US" altLang="ko-KR" dirty="0"/>
          </a:p>
          <a:p>
            <a:pPr lvl="3"/>
            <a:r>
              <a:rPr lang="ko-KR" altLang="en-US" dirty="0" err="1"/>
              <a:t>서블릿에서</a:t>
            </a:r>
            <a:r>
              <a:rPr lang="ko-KR" altLang="en-US" dirty="0"/>
              <a:t> 사용할 수 있는 </a:t>
            </a:r>
            <a:r>
              <a:rPr lang="en-US" altLang="ko-KR" dirty="0"/>
              <a:t>JDBC, JNDI </a:t>
            </a:r>
            <a:r>
              <a:rPr lang="ko-KR" altLang="en-US" dirty="0"/>
              <a:t>등 </a:t>
            </a:r>
            <a:r>
              <a:rPr lang="en-US" altLang="ko-KR" dirty="0"/>
              <a:t>JEE API </a:t>
            </a:r>
            <a:r>
              <a:rPr lang="ko-KR" altLang="en-US" dirty="0"/>
              <a:t>기능을 모두 사용할 수 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다양한 기본 객체</a:t>
            </a:r>
            <a:r>
              <a:rPr lang="en-US" altLang="ko-KR" dirty="0"/>
              <a:t>(internal object), </a:t>
            </a:r>
            <a:r>
              <a:rPr lang="ko-KR" altLang="en-US" dirty="0"/>
              <a:t>표준 액션</a:t>
            </a:r>
            <a:r>
              <a:rPr lang="en-US" altLang="ko-KR" dirty="0"/>
              <a:t>(standard action), </a:t>
            </a:r>
            <a:r>
              <a:rPr lang="ko-KR" altLang="en-US" dirty="0"/>
              <a:t>커스텀 태그</a:t>
            </a:r>
            <a:r>
              <a:rPr lang="en-US" altLang="ko-KR" dirty="0"/>
              <a:t>(custom tag) </a:t>
            </a:r>
            <a:r>
              <a:rPr lang="ko-KR" altLang="en-US" dirty="0"/>
              <a:t>등을 제공하여 개발을 쉽게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빠른 개발 적용이 가능함</a:t>
            </a:r>
            <a:endParaRPr lang="en-US" altLang="ko-KR" dirty="0"/>
          </a:p>
          <a:p>
            <a:pPr lvl="3"/>
            <a:r>
              <a:rPr lang="ko-KR" altLang="en-US" dirty="0" err="1"/>
              <a:t>서블릿은</a:t>
            </a:r>
            <a:r>
              <a:rPr lang="ko-KR" altLang="en-US" dirty="0"/>
              <a:t> 수정 후 컴파일하고 배포해야 하지만 </a:t>
            </a:r>
            <a:r>
              <a:rPr lang="en-US" altLang="ko-KR" dirty="0"/>
              <a:t>JSP</a:t>
            </a:r>
            <a:r>
              <a:rPr lang="ko-KR" altLang="en-US" dirty="0"/>
              <a:t>의 경우 수정하면 웹 컨테이너가 요청을 받았을 때 컴파일과 배포를 수행하므로 빠르게 개발을 적용할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간결한 코드 작성을 지원함</a:t>
            </a:r>
            <a:endParaRPr lang="en-US" altLang="ko-KR" dirty="0"/>
          </a:p>
          <a:p>
            <a:pPr lvl="3"/>
            <a:r>
              <a:rPr lang="ko-KR" altLang="en-US" dirty="0"/>
              <a:t>표준 액션</a:t>
            </a:r>
            <a:r>
              <a:rPr lang="en-US" altLang="ko-KR" dirty="0"/>
              <a:t>, JSTL(JSP Standard Tag Library) </a:t>
            </a:r>
            <a:r>
              <a:rPr lang="ko-KR" altLang="en-US" dirty="0"/>
              <a:t>및 커스텀 태그들과 표현 언어</a:t>
            </a:r>
            <a:r>
              <a:rPr lang="en-US" altLang="ko-KR" dirty="0"/>
              <a:t>, </a:t>
            </a:r>
            <a:r>
              <a:rPr lang="ko-KR" altLang="en-US" dirty="0"/>
              <a:t>기본 객체 등을 사용할 수 있음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F8A86A-0C3A-4489-8069-B09C7A91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52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53C41-D295-41A8-B715-BDC2841F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JSP </a:t>
            </a:r>
            <a:r>
              <a:rPr lang="ko-KR" altLang="en-US" dirty="0"/>
              <a:t>동작 과정과 생명 주기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B4AB8-A4CC-48C7-81E0-30A95621F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동작 과정</a:t>
            </a:r>
            <a:endParaRPr lang="en-US" altLang="ko-KR" dirty="0"/>
          </a:p>
          <a:p>
            <a:pPr lvl="1"/>
            <a:r>
              <a:rPr lang="ko-KR" altLang="en-US" dirty="0"/>
              <a:t>① 단계 </a:t>
            </a:r>
            <a:r>
              <a:rPr lang="en-US" altLang="ko-KR" dirty="0"/>
              <a:t>: </a:t>
            </a:r>
            <a:r>
              <a:rPr lang="ko-KR" altLang="en-US" dirty="0"/>
              <a:t>사용자가 웹 브라우저를 이용하여 요청을 하면 웹 서버는 요청에 해당하는 정적인 웹 페이지를 찾는다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② 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정적인 웹 페이지에 대한 요청이 아니므로 웹 컨테이너에게 동적인 웹 페이지를 생성하도록 요청 정보를 전송한다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③ 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웹 컨테이너는 </a:t>
            </a:r>
            <a:r>
              <a:rPr lang="ko-KR" altLang="en-US" dirty="0" err="1"/>
              <a:t>요청받은</a:t>
            </a:r>
            <a:r>
              <a:rPr lang="ko-KR" altLang="en-US" dirty="0"/>
              <a:t> </a:t>
            </a:r>
            <a:r>
              <a:rPr lang="en-US" altLang="ko-KR" dirty="0" err="1"/>
              <a:t>index.jsp</a:t>
            </a:r>
            <a:r>
              <a:rPr lang="en-US" altLang="ko-KR" dirty="0"/>
              <a:t> </a:t>
            </a:r>
            <a:r>
              <a:rPr lang="ko-KR" altLang="en-US" dirty="0"/>
              <a:t>페이지를 </a:t>
            </a:r>
            <a:r>
              <a:rPr lang="en-US" altLang="ko-KR" dirty="0"/>
              <a:t>index_jsp.java </a:t>
            </a:r>
            <a:r>
              <a:rPr lang="ko-KR" altLang="en-US" dirty="0"/>
              <a:t>라는 </a:t>
            </a:r>
            <a:r>
              <a:rPr lang="ko-KR" altLang="en-US" dirty="0" err="1"/>
              <a:t>서블릿</a:t>
            </a:r>
            <a:r>
              <a:rPr lang="ko-KR" altLang="en-US" dirty="0"/>
              <a:t> 파일로 변환한다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변환된 </a:t>
            </a:r>
            <a:r>
              <a:rPr lang="en-US" altLang="ko-KR" dirty="0"/>
              <a:t>index_jsp.java</a:t>
            </a:r>
            <a:r>
              <a:rPr lang="ko-KR" altLang="en-US" dirty="0"/>
              <a:t>를 컴파일하여 </a:t>
            </a:r>
            <a:r>
              <a:rPr lang="en-US" altLang="ko-KR" dirty="0" err="1"/>
              <a:t>index_jsp.class</a:t>
            </a:r>
            <a:r>
              <a:rPr lang="ko-KR" altLang="en-US" dirty="0"/>
              <a:t>를 생성한다</a:t>
            </a:r>
            <a:r>
              <a:rPr lang="en-US" altLang="ko-KR" dirty="0"/>
              <a:t>. </a:t>
            </a:r>
            <a:r>
              <a:rPr lang="ko-KR" altLang="en-US" dirty="0"/>
              <a:t>또한 생성된 클래스 파일을 메모리에 적재하고</a:t>
            </a:r>
            <a:r>
              <a:rPr lang="en-US" altLang="ko-KR" dirty="0"/>
              <a:t>, </a:t>
            </a:r>
            <a:r>
              <a:rPr lang="ko-KR" altLang="en-US" dirty="0"/>
              <a:t>생성자를 호출하여 </a:t>
            </a:r>
            <a:r>
              <a:rPr lang="ko-KR" altLang="en-US" dirty="0" err="1"/>
              <a:t>서블릿</a:t>
            </a:r>
            <a:r>
              <a:rPr lang="ko-KR" altLang="en-US" dirty="0"/>
              <a:t> 객체를 생성하며</a:t>
            </a:r>
            <a:r>
              <a:rPr lang="en-US" altLang="ko-KR" dirty="0"/>
              <a:t>, ‘</a:t>
            </a:r>
            <a:r>
              <a:rPr lang="en-US" altLang="ko-KR" dirty="0" err="1"/>
              <a:t>HttpServletRequest</a:t>
            </a:r>
            <a:r>
              <a:rPr lang="en-US" altLang="ko-KR" dirty="0"/>
              <a:t>’</a:t>
            </a:r>
            <a:r>
              <a:rPr lang="ko-KR" altLang="en-US" dirty="0"/>
              <a:t>객체와 ‘</a:t>
            </a:r>
            <a:r>
              <a:rPr lang="en-US" altLang="ko-KR" dirty="0" err="1"/>
              <a:t>HttpServletResponse</a:t>
            </a:r>
            <a:r>
              <a:rPr lang="en-US" altLang="ko-KR" dirty="0"/>
              <a:t>’ </a:t>
            </a:r>
            <a:r>
              <a:rPr lang="ko-KR" altLang="en-US" dirty="0"/>
              <a:t>객체를 생성한다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만약 다음 요청이 들어온 경우 웹 컨테이너는 마지막 변환 작업을 한 이후 </a:t>
            </a:r>
            <a:r>
              <a:rPr lang="en-US" altLang="ko-KR" dirty="0"/>
              <a:t>JSP </a:t>
            </a:r>
            <a:r>
              <a:rPr lang="ko-KR" altLang="en-US" dirty="0"/>
              <a:t>페이지가 수정되었는지를 확인한다</a:t>
            </a:r>
            <a:r>
              <a:rPr lang="en-US" altLang="ko-KR" dirty="0"/>
              <a:t>. </a:t>
            </a:r>
            <a:r>
              <a:rPr lang="ko-KR" altLang="en-US" dirty="0"/>
              <a:t>수정된 경우 변환</a:t>
            </a:r>
            <a:r>
              <a:rPr lang="en-US" altLang="ko-KR" dirty="0"/>
              <a:t>, </a:t>
            </a:r>
            <a:r>
              <a:rPr lang="ko-KR" altLang="en-US" dirty="0"/>
              <a:t>컴파일</a:t>
            </a:r>
            <a:r>
              <a:rPr lang="en-US" altLang="ko-KR" dirty="0"/>
              <a:t>, </a:t>
            </a:r>
            <a:r>
              <a:rPr lang="ko-KR" altLang="en-US" dirty="0"/>
              <a:t>객체 생성을 다시 수행한다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C67278-898F-48F7-BBFA-33617856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35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4B265-4F62-4C08-A8C8-641692F4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F74E91-E039-4957-94FE-562EB197E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④ 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웹 컨테이너는 해당 </a:t>
            </a:r>
            <a:r>
              <a:rPr lang="ko-KR" altLang="en-US" dirty="0" err="1"/>
              <a:t>서블릿</a:t>
            </a:r>
            <a:r>
              <a:rPr lang="ko-KR" altLang="en-US" dirty="0"/>
              <a:t> 객체로부터 </a:t>
            </a:r>
            <a:r>
              <a:rPr lang="ko-KR" altLang="en-US" dirty="0" err="1"/>
              <a:t>서블릿</a:t>
            </a:r>
            <a:r>
              <a:rPr lang="ko-KR" altLang="en-US" dirty="0"/>
              <a:t> 스레드를 생성하며</a:t>
            </a:r>
            <a:r>
              <a:rPr lang="en-US" altLang="ko-KR" dirty="0"/>
              <a:t>, </a:t>
            </a:r>
            <a:r>
              <a:rPr lang="ko-KR" altLang="en-US" dirty="0"/>
              <a:t>이 때 생성된 요청</a:t>
            </a:r>
            <a:r>
              <a:rPr lang="en-US" altLang="ko-KR" dirty="0"/>
              <a:t>, </a:t>
            </a:r>
            <a:r>
              <a:rPr lang="ko-KR" altLang="en-US" dirty="0"/>
              <a:t>응답 객체를 매개변수로 전달한다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⑤ 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웹 컨테이너는 </a:t>
            </a:r>
            <a:r>
              <a:rPr lang="en-US" altLang="ko-KR" dirty="0"/>
              <a:t>JSP</a:t>
            </a:r>
            <a:r>
              <a:rPr lang="ko-KR" altLang="en-US" dirty="0"/>
              <a:t>를 변환한 </a:t>
            </a:r>
            <a:r>
              <a:rPr lang="ko-KR" altLang="en-US" dirty="0" err="1"/>
              <a:t>서블릿</a:t>
            </a:r>
            <a:r>
              <a:rPr lang="ko-KR" altLang="en-US" dirty="0"/>
              <a:t> 스레드의 </a:t>
            </a:r>
            <a:r>
              <a:rPr lang="en-US" altLang="ko-KR" dirty="0"/>
              <a:t>_</a:t>
            </a:r>
            <a:r>
              <a:rPr lang="en-US" altLang="ko-KR" dirty="0" err="1"/>
              <a:t>jspService</a:t>
            </a:r>
            <a:r>
              <a:rPr lang="en-US" altLang="ko-KR" dirty="0"/>
              <a:t> </a:t>
            </a:r>
            <a:r>
              <a:rPr lang="ko-KR" altLang="en-US" dirty="0"/>
              <a:t>메서드를 호출한다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JSP</a:t>
            </a:r>
            <a:r>
              <a:rPr lang="ko-KR" altLang="en-US" dirty="0"/>
              <a:t>를 변환한 </a:t>
            </a:r>
            <a:r>
              <a:rPr lang="ko-KR" altLang="en-US" dirty="0" err="1"/>
              <a:t>서블릿</a:t>
            </a:r>
            <a:r>
              <a:rPr lang="ko-KR" altLang="en-US" dirty="0"/>
              <a:t> 스레드는 일반적인 </a:t>
            </a:r>
            <a:r>
              <a:rPr lang="ko-KR" altLang="en-US" dirty="0" err="1"/>
              <a:t>서블릿</a:t>
            </a:r>
            <a:r>
              <a:rPr lang="ko-KR" altLang="en-US" dirty="0"/>
              <a:t> 스레드와는 다르게 </a:t>
            </a:r>
            <a:r>
              <a:rPr lang="en-US" altLang="ko-KR" dirty="0"/>
              <a:t>service </a:t>
            </a:r>
            <a:r>
              <a:rPr lang="ko-KR" altLang="en-US" dirty="0"/>
              <a:t>메서드를 호출하지 않고</a:t>
            </a:r>
            <a:r>
              <a:rPr lang="en-US" altLang="ko-KR" dirty="0"/>
              <a:t>, _</a:t>
            </a:r>
            <a:r>
              <a:rPr lang="en-US" altLang="ko-KR" dirty="0" err="1"/>
              <a:t>jspService</a:t>
            </a:r>
            <a:r>
              <a:rPr lang="en-US" altLang="ko-KR" dirty="0"/>
              <a:t> </a:t>
            </a:r>
            <a:r>
              <a:rPr lang="ko-KR" altLang="en-US" dirty="0"/>
              <a:t>메서드를 호출하며</a:t>
            </a:r>
            <a:r>
              <a:rPr lang="en-US" altLang="ko-KR" dirty="0"/>
              <a:t>, HTTP </a:t>
            </a:r>
            <a:r>
              <a:rPr lang="ko-KR" altLang="en-US" dirty="0"/>
              <a:t>메서드도 </a:t>
            </a:r>
            <a:r>
              <a:rPr lang="en-US" altLang="ko-KR" dirty="0"/>
              <a:t>GET, POST, HEAD </a:t>
            </a:r>
            <a:r>
              <a:rPr lang="ko-KR" altLang="en-US" dirty="0"/>
              <a:t>메서드만 허용한다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EB219F-B21D-4887-BF1A-2D560EF1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43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E62C4-79BE-4930-9B86-73FD8EAC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A07531-2703-4179-B3EE-F12B1AA10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⑥ 단계 </a:t>
            </a:r>
            <a:r>
              <a:rPr lang="en-US" altLang="ko-KR" dirty="0"/>
              <a:t>: </a:t>
            </a:r>
            <a:r>
              <a:rPr lang="ko-KR" altLang="en-US" dirty="0"/>
              <a:t>동적인 웹 페이지를 생성한 후</a:t>
            </a:r>
            <a:r>
              <a:rPr lang="en-US" altLang="ko-KR" dirty="0"/>
              <a:t>, </a:t>
            </a:r>
            <a:r>
              <a:rPr lang="ko-KR" altLang="en-US" dirty="0"/>
              <a:t>이를 응답 객체에 저장한다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⑦ 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웹 컨테이너는 동적인 웹 페이지를 웹 서버에서 전송한다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⑧ 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웹 서버는 동적으로 생성된 웹 페이지에 응답 헤더를 추가하여 </a:t>
            </a:r>
            <a:r>
              <a:rPr lang="en-US" altLang="ko-KR" dirty="0"/>
              <a:t>HTTP </a:t>
            </a:r>
            <a:r>
              <a:rPr lang="ko-KR" altLang="en-US" dirty="0"/>
              <a:t>응답을 작성하고 이를 웹 브라우저에게 전송한다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마지막으로 웹 브라우저는 </a:t>
            </a:r>
            <a:r>
              <a:rPr lang="ko-KR" altLang="en-US" dirty="0" err="1"/>
              <a:t>전송받은</a:t>
            </a:r>
            <a:r>
              <a:rPr lang="ko-KR" altLang="en-US" dirty="0"/>
              <a:t> </a:t>
            </a:r>
            <a:r>
              <a:rPr lang="en-US" altLang="ko-KR" dirty="0"/>
              <a:t>HTTP </a:t>
            </a:r>
            <a:r>
              <a:rPr lang="ko-KR" altLang="en-US" dirty="0"/>
              <a:t>응답을 분석하고</a:t>
            </a:r>
            <a:r>
              <a:rPr lang="en-US" altLang="ko-KR" dirty="0"/>
              <a:t>, </a:t>
            </a:r>
            <a:r>
              <a:rPr lang="ko-KR" altLang="en-US" dirty="0"/>
              <a:t>화면에 표시한다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30D1A2-0ADE-4068-BD71-6E623C48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86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250CB-D6C3-49B3-83CF-E3F1C1AF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919472-0213-4FD4-9E0F-2FE27919E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참고</a:t>
            </a:r>
            <a:r>
              <a:rPr lang="en-US" altLang="ko-KR" dirty="0"/>
              <a:t>) JSP</a:t>
            </a:r>
            <a:r>
              <a:rPr lang="ko-KR" altLang="en-US" dirty="0"/>
              <a:t>의 초기 로딩 시간을 줄이기 위한 방법</a:t>
            </a:r>
            <a:endParaRPr lang="en-US" altLang="ko-KR" dirty="0"/>
          </a:p>
          <a:p>
            <a:pPr lvl="2"/>
            <a:r>
              <a:rPr lang="ko-KR" altLang="en-US" dirty="0"/>
              <a:t>첫 번째 웹 애플리케이션이 구동될 때 모든 </a:t>
            </a:r>
            <a:r>
              <a:rPr lang="en-US" altLang="ko-KR" dirty="0"/>
              <a:t>JSP </a:t>
            </a:r>
            <a:r>
              <a:rPr lang="ko-KR" altLang="en-US" dirty="0"/>
              <a:t>페이지를 호출하여 미리 변환 및 컴파일 작업을 수행하도록 설정하는 방법과 두 번째 미리 </a:t>
            </a:r>
            <a:r>
              <a:rPr lang="en-US" altLang="ko-KR" dirty="0"/>
              <a:t>JSP </a:t>
            </a:r>
            <a:r>
              <a:rPr lang="ko-KR" altLang="en-US" dirty="0"/>
              <a:t>페이지를 컴파일한 후 </a:t>
            </a:r>
            <a:r>
              <a:rPr lang="ko-KR" altLang="en-US" dirty="0" err="1"/>
              <a:t>서블릿</a:t>
            </a:r>
            <a:r>
              <a:rPr lang="ko-KR" altLang="en-US" dirty="0"/>
              <a:t> 형태로 배포한다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CD00D-2621-48CE-99C2-AB3DB35D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231265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33993</TotalTime>
  <Words>2458</Words>
  <Application>Microsoft Office PowerPoint</Application>
  <PresentationFormat>와이드스크린</PresentationFormat>
  <Paragraphs>257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D2Coding</vt:lpstr>
      <vt:lpstr>맑은 고딕</vt:lpstr>
      <vt:lpstr>Arial</vt:lpstr>
      <vt:lpstr>디자인 사용자 지정</vt:lpstr>
      <vt:lpstr>JSP(Java Server Pages)</vt:lpstr>
      <vt:lpstr>학습 내용</vt:lpstr>
      <vt:lpstr>JSP 개요</vt:lpstr>
      <vt:lpstr>계속</vt:lpstr>
      <vt:lpstr>계속</vt:lpstr>
      <vt:lpstr>JSP 동작 과정과 생명 주기</vt:lpstr>
      <vt:lpstr>계속</vt:lpstr>
      <vt:lpstr>계속</vt:lpstr>
      <vt:lpstr>계속</vt:lpstr>
      <vt:lpstr>계속</vt:lpstr>
      <vt:lpstr>PowerPoint 프레젠테이션</vt:lpstr>
      <vt:lpstr>JSP 활용</vt:lpstr>
      <vt:lpstr>계속</vt:lpstr>
      <vt:lpstr>계속</vt:lpstr>
      <vt:lpstr>PowerPoint 프레젠테이션</vt:lpstr>
      <vt:lpstr>PowerPoint 프레젠테이션</vt:lpstr>
      <vt:lpstr>PowerPoint 프레젠테이션</vt:lpstr>
      <vt:lpstr>계속</vt:lpstr>
      <vt:lpstr>계속</vt:lpstr>
      <vt:lpstr>계속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계속</vt:lpstr>
      <vt:lpstr>계속</vt:lpstr>
      <vt:lpstr>계속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blessu</cp:lastModifiedBy>
  <cp:revision>825</cp:revision>
  <dcterms:created xsi:type="dcterms:W3CDTF">2017-09-15T02:18:23Z</dcterms:created>
  <dcterms:modified xsi:type="dcterms:W3CDTF">2022-10-17T03:52:32Z</dcterms:modified>
</cp:coreProperties>
</file>