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5" r:id="rId1"/>
  </p:sldMasterIdLst>
  <p:notesMasterIdLst>
    <p:notesMasterId r:id="rId25"/>
  </p:notesMasterIdLst>
  <p:sldIdLst>
    <p:sldId id="554" r:id="rId2"/>
    <p:sldId id="555" r:id="rId3"/>
    <p:sldId id="556" r:id="rId4"/>
    <p:sldId id="559" r:id="rId5"/>
    <p:sldId id="558" r:id="rId6"/>
    <p:sldId id="557" r:id="rId7"/>
    <p:sldId id="560" r:id="rId8"/>
    <p:sldId id="561" r:id="rId9"/>
    <p:sldId id="562" r:id="rId10"/>
    <p:sldId id="563" r:id="rId11"/>
    <p:sldId id="564" r:id="rId12"/>
    <p:sldId id="565" r:id="rId13"/>
    <p:sldId id="567" r:id="rId14"/>
    <p:sldId id="566" r:id="rId15"/>
    <p:sldId id="568" r:id="rId16"/>
    <p:sldId id="572" r:id="rId17"/>
    <p:sldId id="569" r:id="rId18"/>
    <p:sldId id="570" r:id="rId19"/>
    <p:sldId id="573" r:id="rId20"/>
    <p:sldId id="574" r:id="rId21"/>
    <p:sldId id="575" r:id="rId22"/>
    <p:sldId id="293" r:id="rId23"/>
    <p:sldId id="29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298"/>
    <a:srgbClr val="EE9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8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01320-4944-4938-A9CF-048AA6FA46B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862E3-7D78-41F0-B3E5-3906395523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9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880FDAA-2D53-4284-B06D-4F30EB650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01" y="69850"/>
            <a:ext cx="10537602" cy="6718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7D7AC6-0BBF-4B56-A5AB-B3A593BD3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6204"/>
            <a:ext cx="9144000" cy="1726164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E78CC0-6F0E-4D4E-B81D-BCC2CBFE0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760" y="4324740"/>
            <a:ext cx="5206483" cy="1124338"/>
          </a:xfrm>
          <a:solidFill>
            <a:schemeClr val="accent5">
              <a:lumMod val="50000"/>
              <a:alpha val="4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C66FF-756D-41A6-922C-8C126896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2E96-9AA7-4DB1-A0AC-111C99DB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86762-F290-4BC1-8F29-529B62E0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9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2pPr>
            <a:lvl3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3pPr>
            <a:lvl4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4pPr>
            <a:lvl5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3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소스코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9F720-CAA5-4D44-943C-6F1F3F61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D2Coding" panose="020B0609020101020101" pitchFamily="49" charset="-127"/>
                <a:ea typeface="D2Coding" panose="020B0609020101020101" pitchFamily="49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63D4-4D4B-474D-B65B-32A3CE9C4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9812"/>
            <a:ext cx="10515600" cy="5346383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D2Coding" panose="020B0609020101020101" pitchFamily="49" charset="-127"/>
                <a:ea typeface="D2Coding" panose="020B0609020101020101" pitchFamily="49" charset="-12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F7CE1-11BA-46BF-B96C-3CCC2915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2C9DC-6D0E-469F-9766-7C6B84F94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4C500-01F1-4C40-B789-3CF5BE68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F7E803-1942-405B-9F1A-8D89B3065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4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19DC-4942-490B-9196-7DC9926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4453D-C511-4698-AC56-AE0B730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61FA41-2100-4812-898F-34FFAD8D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0CB461-B67F-43CA-870E-0599DC78C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AE1D5-5905-4D03-ADFA-BF1B5531E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2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21F0C-637A-4855-B63F-E88605A7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DB513-DADB-481C-9050-267E564F4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3637F-1FEB-4A31-9A10-2E67F1A0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00100"/>
            <a:ext cx="5181600" cy="53768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4A7387-623D-40A6-A948-6739DF15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50D62E-F0A5-4DAB-B3EF-0B59F6D7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D2AA97-BD43-44F6-90A0-40C3538E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37C50E-7695-422E-900A-E03CA9D66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742903"/>
            <a:ext cx="10515600" cy="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C6F66A-D0F8-425B-AD68-88895F1F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21E0-D3E1-48D6-8BDC-1D3FFFC8CEE8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F1F41-AA31-4586-95C2-12A42A00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912264-D97A-4DA6-B4A5-14EFFEF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1A5-19F7-4412-8E19-5FAA7BD10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11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55337-220E-43B5-BE59-7F78AB3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40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B0879-5650-4E9B-A49F-FE7D0A53E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30580"/>
            <a:ext cx="10515600" cy="534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D9A40-DF20-49BE-95A5-D099CFBFB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021E0-D3E1-48D6-8BDC-1D3FFFC8CEE8}" type="datetimeFigureOut">
              <a:rPr lang="ko-KR" altLang="en-US" smtClean="0"/>
              <a:pPr/>
              <a:t>2022-10-17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3CA6D5-18A4-402E-887A-ED33113B4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AB645-5E42-497E-8E02-CEB6C6F02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5240" y="6350000"/>
            <a:ext cx="5181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1C1A5-19F7-4412-8E19-5FAA7BD10B6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8" name="Picture 4" descr="Arctic Security on Twitter: &quot;In the light of the recent serious #Java  deserialization vulnerability, CVE-2021-44228, we want to help  organizations identify directly exposed #servlet services through our  #ArcticEWS offering. At present, over">
            <a:extLst>
              <a:ext uri="{FF2B5EF4-FFF2-40B4-BE49-F238E27FC236}">
                <a16:creationId xmlns:a16="http://schemas.microsoft.com/office/drawing/2014/main" id="{425CCBDE-9271-4420-A1A4-BBB5A3142F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5" y="53340"/>
            <a:ext cx="68373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2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4" r:id="rId3"/>
    <p:sldLayoutId id="2147483693" r:id="rId4"/>
    <p:sldLayoutId id="2147483689" r:id="rId5"/>
    <p:sldLayoutId id="214748369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2Coding" panose="020B0609020101020101" pitchFamily="49" charset="-127"/>
          <a:ea typeface="D2Coding" panose="020B0609020101020101" pitchFamily="49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C18BD-411B-414B-8B5C-D9CC872FA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기본 구성 요소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B62973B4-E66B-42E6-8900-A5DD4B715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r"/>
            <a:r>
              <a:rPr lang="en-US" altLang="ko-KR" dirty="0"/>
              <a:t>egyou@induk.ac.kr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pPr algn="r">
              <a:defRPr/>
            </a:pP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https://cafe.naver.com/induksoft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6EE60-EAAE-42E7-ADC7-64C6BE6C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1165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159BF-0860-4F18-93C0-4CBDB3AF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/>
              <a:t>지시자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A3A56-8CFB-4893-AF6A-65AA374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역할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JSTL(JSP Standard Tag Library), </a:t>
            </a:r>
            <a:r>
              <a:rPr lang="ko-KR" altLang="en-US" dirty="0"/>
              <a:t>커스텀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</a:t>
            </a:r>
            <a:r>
              <a:rPr lang="en-US" altLang="ko-KR" dirty="0"/>
              <a:t>(tag library)</a:t>
            </a:r>
            <a:r>
              <a:rPr lang="ko-KR" altLang="en-US" dirty="0"/>
              <a:t>를 지시한다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lvl="1"/>
            <a:r>
              <a:rPr lang="en-US" altLang="ko-KR" b="1" dirty="0"/>
              <a:t>&lt;%@ </a:t>
            </a:r>
            <a:r>
              <a:rPr lang="en-US" altLang="ko-KR" b="1" dirty="0" err="1"/>
              <a:t>taglib</a:t>
            </a:r>
            <a:r>
              <a:rPr lang="en-US" altLang="ko-KR" b="1" dirty="0"/>
              <a:t> </a:t>
            </a:r>
            <a:r>
              <a:rPr lang="en-US" altLang="ko-KR" b="1" dirty="0" err="1"/>
              <a:t>uri</a:t>
            </a:r>
            <a:r>
              <a:rPr lang="en-US" altLang="ko-KR" b="1" dirty="0"/>
              <a:t>=“&lt;</a:t>
            </a:r>
            <a:r>
              <a:rPr lang="ko-KR" altLang="en-US" b="1" dirty="0"/>
              <a:t>경로</a:t>
            </a:r>
            <a:r>
              <a:rPr lang="en-US" altLang="ko-KR" b="1" dirty="0"/>
              <a:t>&gt;“ prefix=”&lt;</a:t>
            </a:r>
            <a:r>
              <a:rPr lang="ko-KR" altLang="en-US" b="1" dirty="0"/>
              <a:t>태그 식별자</a:t>
            </a:r>
            <a:r>
              <a:rPr lang="en-US" altLang="ko-KR" b="1" dirty="0"/>
              <a:t>&gt;“ %&gt;</a:t>
            </a:r>
            <a:endParaRPr lang="ko-KR" altLang="en-US" dirty="0"/>
          </a:p>
          <a:p>
            <a:pPr lvl="2"/>
            <a:r>
              <a:rPr lang="en-US" altLang="ko-KR" dirty="0" err="1"/>
              <a:t>uri</a:t>
            </a:r>
            <a:endParaRPr lang="en-US" altLang="ko-KR" dirty="0"/>
          </a:p>
          <a:p>
            <a:pPr lvl="3"/>
            <a:r>
              <a:rPr lang="ko-KR" altLang="en-US" dirty="0"/>
              <a:t>커스텀 태그들을 가진 태그 라이브러리 경로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it-IT" altLang="ko-KR" dirty="0"/>
              <a:t>uri="http://java.sun.com/jsp/jstl/core</a:t>
            </a:r>
            <a:r>
              <a:rPr lang="en-US" altLang="ko-KR" dirty="0"/>
              <a:t>"</a:t>
            </a:r>
          </a:p>
          <a:p>
            <a:pPr lvl="2"/>
            <a:r>
              <a:rPr lang="en-US" altLang="ko-KR" dirty="0"/>
              <a:t>prefix</a:t>
            </a:r>
          </a:p>
          <a:p>
            <a:pPr lvl="3"/>
            <a:r>
              <a:rPr lang="ko-KR" altLang="en-US" dirty="0"/>
              <a:t>커스텀 태그를 구분하기 위한 식별자 </a:t>
            </a:r>
          </a:p>
          <a:p>
            <a:pPr lvl="3"/>
            <a:r>
              <a:rPr lang="ko-KR" altLang="en-US" dirty="0"/>
              <a:t>예</a:t>
            </a:r>
            <a:r>
              <a:rPr lang="en-US" altLang="ko-KR" dirty="0"/>
              <a:t>) prefix=“c”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A97C1A-FBA8-4099-B94D-5B67BB54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67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29EF-22E2-4835-BC02-CA472D67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22FE7-513E-45B3-8CD0-9516E391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ko-KR" altLang="en-US" dirty="0"/>
              <a:t>예를 들어 </a:t>
            </a:r>
            <a:r>
              <a:rPr lang="en-US" altLang="ko-KR" dirty="0"/>
              <a:t>JSTL</a:t>
            </a:r>
            <a:r>
              <a:rPr lang="ko-KR" altLang="en-US" dirty="0"/>
              <a:t>를 사용하려면 </a:t>
            </a:r>
            <a:r>
              <a:rPr lang="en-US" altLang="ko-KR" dirty="0"/>
              <a:t>JSTL </a:t>
            </a:r>
            <a:r>
              <a:rPr lang="ko-KR" altLang="en-US" dirty="0"/>
              <a:t>태그 라이브러리가 필요하다</a:t>
            </a:r>
            <a:r>
              <a:rPr lang="en-US" altLang="ko-KR" dirty="0"/>
              <a:t>.</a:t>
            </a:r>
          </a:p>
          <a:p>
            <a:pPr lvl="2" fontAlgn="base"/>
            <a:r>
              <a:rPr lang="ko-KR" altLang="en-US" dirty="0"/>
              <a:t>없는 경우 </a:t>
            </a:r>
            <a:r>
              <a:rPr lang="ko-KR" altLang="en-US" dirty="0" err="1"/>
              <a:t>메이븐</a:t>
            </a:r>
            <a:r>
              <a:rPr lang="ko-KR" altLang="en-US" dirty="0"/>
              <a:t> 저장소 </a:t>
            </a:r>
            <a:r>
              <a:rPr lang="en-US" altLang="ko-KR" dirty="0"/>
              <a:t>'https://mvnrepository.com/artifact/</a:t>
            </a:r>
            <a:r>
              <a:rPr lang="en-US" altLang="ko-KR" dirty="0" err="1"/>
              <a:t>javax.servlet</a:t>
            </a:r>
            <a:r>
              <a:rPr lang="en-US" altLang="ko-KR" dirty="0"/>
              <a:t>/</a:t>
            </a:r>
            <a:r>
              <a:rPr lang="en-US" altLang="ko-KR" dirty="0" err="1"/>
              <a:t>jstl</a:t>
            </a:r>
            <a:r>
              <a:rPr lang="en-US" altLang="ko-KR" dirty="0"/>
              <a:t>/1.2’</a:t>
            </a:r>
            <a:r>
              <a:rPr lang="ko-KR" altLang="en-US" dirty="0"/>
              <a:t>에 방문해서 </a:t>
            </a:r>
            <a:r>
              <a:rPr lang="en-US" altLang="ko-KR" dirty="0"/>
              <a:t>JSTL </a:t>
            </a:r>
            <a:r>
              <a:rPr lang="ko-KR" altLang="en-US" dirty="0"/>
              <a:t>태그 라이브러리 파일을 다운로드 한다</a:t>
            </a:r>
            <a:r>
              <a:rPr lang="en-US" altLang="ko-KR" dirty="0"/>
              <a:t>.</a:t>
            </a:r>
          </a:p>
          <a:p>
            <a:pPr lvl="2" fontAlgn="base"/>
            <a:r>
              <a:rPr lang="en-US" altLang="ko-KR" dirty="0"/>
              <a:t>Gradle </a:t>
            </a:r>
            <a:r>
              <a:rPr lang="ko-KR" altLang="en-US" dirty="0"/>
              <a:t>에서는 추가 후 </a:t>
            </a:r>
            <a:r>
              <a:rPr lang="en-US" altLang="ko-KR" dirty="0"/>
              <a:t>Ctrl + Shift + O</a:t>
            </a:r>
          </a:p>
          <a:p>
            <a:pPr lvl="3" fontAlgn="base"/>
            <a:r>
              <a:rPr lang="en-US" altLang="ko-KR" dirty="0"/>
              <a:t>dependencies {</a:t>
            </a:r>
          </a:p>
          <a:p>
            <a:pPr lvl="3" fontAlgn="base"/>
            <a:r>
              <a:rPr lang="en-US" altLang="ko-KR" dirty="0"/>
              <a:t>    </a:t>
            </a:r>
            <a:r>
              <a:rPr lang="ko-KR" altLang="en-US" dirty="0"/>
              <a:t>생략</a:t>
            </a:r>
            <a:r>
              <a:rPr lang="en-US" altLang="ko-KR" dirty="0"/>
              <a:t>...</a:t>
            </a:r>
          </a:p>
          <a:p>
            <a:pPr lvl="3" fontAlgn="base"/>
            <a:r>
              <a:rPr lang="en-US" altLang="ko-KR" dirty="0"/>
              <a:t>    compile('javax.servlet:jstl:1.2')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생략</a:t>
            </a:r>
            <a:r>
              <a:rPr lang="en-US" altLang="ko-KR" dirty="0"/>
              <a:t>...</a:t>
            </a:r>
            <a:br>
              <a:rPr lang="en-US" altLang="ko-KR" dirty="0"/>
            </a:br>
            <a:r>
              <a:rPr lang="en-US" altLang="ko-KR" dirty="0"/>
              <a:t>}</a:t>
            </a:r>
          </a:p>
          <a:p>
            <a:pPr lvl="3" fontAlgn="base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F01BA3-D166-41E6-86DB-56F98F45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821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page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contentType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="text/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html;charset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=UTF-8"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pageEncoding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="UTF-8" language="java" 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&lt;%@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taglib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prefix="c"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="http://java.sun.com/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jsp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jstl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/core" 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&lt;html&gt;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&lt;title&gt;Title&lt;/title&gt;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&lt;/head&gt;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&lt;%= "Welcome JSP World!"%&gt;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c:set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var="variable" value="Computer Software"/&gt;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c:out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value="${variable}"/&gt;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&lt;/body&gt;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&lt;/html&gt;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\main\</a:t>
            </a:r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webapp</a:t>
            </a:r>
            <a:r>
              <a:rPr lang="en-US" altLang="ko-KR" sz="2000" b="1" dirty="0">
                <a:latin typeface="D2Coding" panose="020B0609020101020101" pitchFamily="49" charset="-127"/>
                <a:ea typeface="D2Coding" panose="020B0609020101020101" pitchFamily="49" charset="-127"/>
              </a:rPr>
              <a:t>\</a:t>
            </a:r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taglib-tester.jsp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53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plugins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id 'java'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id 'war'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group 'iducs.jsp200412000'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version '1.0'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repositories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mavenCentral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ext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junitVersion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'5.6.2'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sourceCompatibility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1.8</a:t>
            </a:r>
          </a:p>
          <a:p>
            <a:pPr defTabSz="360363"/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targetCompatibility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= 1.8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5648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F985-B40E-4DAE-880B-54C9519C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BCE83F-E23A-4F37-ABA7-EA5CDC51D633}"/>
              </a:ext>
            </a:extLst>
          </p:cNvPr>
          <p:cNvSpPr/>
          <p:nvPr/>
        </p:nvSpPr>
        <p:spPr>
          <a:xfrm>
            <a:off x="838200" y="599258"/>
            <a:ext cx="10515599" cy="5823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dependencies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//implementation 'org.jetbrains:annotations:19.0.0'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compileOnly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('javax:javaee-web-api:8.0.1')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compile('javax.servlet:jstl:1.2')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testImplementation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org.junit.jupiter:junit-jupiter-api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:${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junitVersion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}")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testRuntimeOnly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("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org.junit.jupiter:junit-jupiter-engine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:${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junitVersion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}")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defTabSz="360363"/>
            <a:endParaRPr lang="en-US" altLang="ko-KR" sz="2000" dirty="0">
              <a:solidFill>
                <a:schemeClr val="bg2">
                  <a:lumMod val="10000"/>
                </a:schemeClr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 {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2000" dirty="0" err="1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useJUnitPlatform</a:t>
            </a:r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</a:p>
          <a:p>
            <a:pPr defTabSz="360363"/>
            <a:r>
              <a:rPr lang="en-US" altLang="ko-KR" sz="2000" dirty="0">
                <a:solidFill>
                  <a:schemeClr val="bg2">
                    <a:lumMod val="10000"/>
                  </a:schemeClr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CD7D3-A49C-408D-9BF3-4848E38AC0DA}"/>
              </a:ext>
            </a:extLst>
          </p:cNvPr>
          <p:cNvSpPr/>
          <p:nvPr/>
        </p:nvSpPr>
        <p:spPr>
          <a:xfrm>
            <a:off x="838200" y="131954"/>
            <a:ext cx="4904232" cy="467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build.gradle</a:t>
            </a:r>
            <a:endParaRPr lang="ko-KR" altLang="en-US" sz="20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199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CC4BBFC-EE20-4B63-94F8-C0CAF023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스크립팅</a:t>
            </a:r>
            <a:r>
              <a:rPr lang="ko-KR" altLang="en-US" dirty="0"/>
              <a:t> 요소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8E27FC3-8132-4C1D-8F79-78F72385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68D0D6-0B13-4348-8466-065A166F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종류와 의미</a:t>
            </a:r>
          </a:p>
        </p:txBody>
      </p:sp>
      <p:graphicFrame>
        <p:nvGraphicFramePr>
          <p:cNvPr id="8" name="내용 개체 틀 4">
            <a:extLst>
              <a:ext uri="{FF2B5EF4-FFF2-40B4-BE49-F238E27FC236}">
                <a16:creationId xmlns:a16="http://schemas.microsoft.com/office/drawing/2014/main" id="{B7CFD67D-664E-424D-984C-07E3093BD812}"/>
              </a:ext>
            </a:extLst>
          </p:cNvPr>
          <p:cNvGraphicFramePr>
            <a:graphicFrameLocks/>
          </p:cNvGraphicFramePr>
          <p:nvPr/>
        </p:nvGraphicFramePr>
        <p:xfrm>
          <a:off x="1220446" y="1674057"/>
          <a:ext cx="10133353" cy="3198622"/>
        </p:xfrm>
        <a:graphic>
          <a:graphicData uri="http://schemas.openxmlformats.org/drawingml/2006/table">
            <a:tbl>
              <a:tblPr/>
              <a:tblGrid>
                <a:gridCol w="2597935">
                  <a:extLst>
                    <a:ext uri="{9D8B030D-6E8A-4147-A177-3AD203B41FA5}">
                      <a16:colId xmlns:a16="http://schemas.microsoft.com/office/drawing/2014/main" val="817381633"/>
                    </a:ext>
                  </a:extLst>
                </a:gridCol>
                <a:gridCol w="7535418">
                  <a:extLst>
                    <a:ext uri="{9D8B030D-6E8A-4147-A177-3AD203B41FA5}">
                      <a16:colId xmlns:a16="http://schemas.microsoft.com/office/drawing/2014/main" val="352055028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 및 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5864"/>
                  </a:ext>
                </a:extLst>
              </a:tr>
              <a:tr h="234696">
                <a:tc rowSpan="2"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스크립틀릿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 [JSP </a:t>
                      </a:r>
                      <a:r>
                        <a:rPr lang="ko-KR" altLang="en-US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기본 객체를 활용한 자바 코드</a:t>
                      </a:r>
                      <a:r>
                        <a:rPr lang="en-US" altLang="ko-KR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%&gt;</a:t>
                      </a:r>
                      <a:endParaRPr lang="ko-KR" altLang="en-US" sz="2000" b="1" kern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124681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변환 없이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기본 객체를 활용한 자바 코드 사용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765855"/>
                  </a:ext>
                </a:extLst>
              </a:tr>
              <a:tr h="234696">
                <a:tc rowSpan="2"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표현식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&lt;%= &lt;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|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변수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|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 반환 값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%&gt;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351472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문자열이나 변수 또는 메소드의 반환 값을 출력할 때 사용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823388"/>
                  </a:ext>
                </a:extLst>
              </a:tr>
              <a:tr h="234696">
                <a:tc rowSpan="2"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선언문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&lt;%! [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인스턴스 변수 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|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메소드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] %&gt;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398134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인스턴스 변수나 메소드를 정의할 때 사용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2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339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3A0F3-87C3-4EC9-87F3-1C4809EB9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EA1A1-3DFD-45B9-B0CD-366EFADE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59C3A-97ED-4F46-862D-BDD576D6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15519D3-D5DA-4BB7-A37E-ADDDCCB1EF6D}"/>
              </a:ext>
            </a:extLst>
          </p:cNvPr>
          <p:cNvGraphicFramePr>
            <a:graphicFrameLocks/>
          </p:cNvGraphicFramePr>
          <p:nvPr/>
        </p:nvGraphicFramePr>
        <p:xfrm>
          <a:off x="838200" y="1740211"/>
          <a:ext cx="10515600" cy="3372041"/>
        </p:xfrm>
        <a:graphic>
          <a:graphicData uri="http://schemas.openxmlformats.org/drawingml/2006/table">
            <a:tbl>
              <a:tblPr/>
              <a:tblGrid>
                <a:gridCol w="1979815">
                  <a:extLst>
                    <a:ext uri="{9D8B030D-6E8A-4147-A177-3AD203B41FA5}">
                      <a16:colId xmlns:a16="http://schemas.microsoft.com/office/drawing/2014/main" val="3196766141"/>
                    </a:ext>
                  </a:extLst>
                </a:gridCol>
                <a:gridCol w="1699277">
                  <a:extLst>
                    <a:ext uri="{9D8B030D-6E8A-4147-A177-3AD203B41FA5}">
                      <a16:colId xmlns:a16="http://schemas.microsoft.com/office/drawing/2014/main" val="1103555159"/>
                    </a:ext>
                  </a:extLst>
                </a:gridCol>
                <a:gridCol w="6836508">
                  <a:extLst>
                    <a:ext uri="{9D8B030D-6E8A-4147-A177-3AD203B41FA5}">
                      <a16:colId xmlns:a16="http://schemas.microsoft.com/office/drawing/2014/main" val="1809697291"/>
                    </a:ext>
                  </a:extLst>
                </a:gridCol>
              </a:tblGrid>
              <a:tr h="47534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종류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형식과 특징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828"/>
                  </a:ext>
                </a:extLst>
              </a:tr>
              <a:tr h="849068"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&lt;%-- ~ --%&gt;</a:t>
                      </a:r>
                      <a:endParaRPr 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컨테이너에서 처리하지 않고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, 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클라이언트에게 전달하지 않음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825755"/>
                  </a:ext>
                </a:extLst>
              </a:tr>
              <a:tr h="849068"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HTML </a:t>
                      </a:r>
                      <a:r>
                        <a:rPr lang="ko-KR" altLang="en-US" sz="2000" b="1" kern="0" spc="-5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주석</a:t>
                      </a:r>
                      <a:endParaRPr lang="ko-KR" altLang="en-US" sz="2000" b="1" kern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&lt;!-- ~ --&gt; </a:t>
                      </a:r>
                      <a:endParaRPr 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컨테이너에서 처리하고 전달되지만 </a:t>
                      </a:r>
                      <a:br>
                        <a:rPr lang="ko-KR" altLang="en-US" sz="2000" b="1" kern="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클라이언트에서 처리하지 않음 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835535"/>
                  </a:ext>
                </a:extLst>
              </a:tr>
              <a:tr h="479745">
                <a:tc rowSpan="2"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스크립틀릿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주석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(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자바와 동일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)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//  </a:t>
                      </a:r>
                      <a:endParaRPr lang="en-US" sz="2000" kern="0" spc="-5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단일 문장을 주석 처리하는 경우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11213"/>
                  </a:ext>
                </a:extLst>
              </a:tr>
              <a:tr h="5276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2000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/* ~ */ </a:t>
                      </a:r>
                      <a:endParaRPr lang="en-US" sz="2000" kern="0" spc="-5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다수의 문장들의 주석 처리하는 경우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87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206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545A46-9471-46D1-B978-FCE408FA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표준 액션</a:t>
            </a:r>
            <a:r>
              <a:rPr lang="en-US" altLang="ko-KR" dirty="0"/>
              <a:t>(standard action)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59C6B-4FF4-4445-97D2-5BFA9074A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구분</a:t>
            </a:r>
            <a:endParaRPr lang="en-US" altLang="ko-KR" dirty="0"/>
          </a:p>
          <a:p>
            <a:pPr lvl="1"/>
            <a:r>
              <a:rPr lang="ko-KR" altLang="en-US" dirty="0"/>
              <a:t>액션 태그</a:t>
            </a:r>
            <a:r>
              <a:rPr lang="en-US" altLang="ko-KR" dirty="0"/>
              <a:t>(action tag)</a:t>
            </a:r>
            <a:r>
              <a:rPr lang="ko-KR" altLang="en-US" dirty="0"/>
              <a:t>는 </a:t>
            </a:r>
            <a:r>
              <a:rPr lang="en-US" altLang="ko-KR" dirty="0"/>
              <a:t>XML </a:t>
            </a:r>
            <a:r>
              <a:rPr lang="ko-KR" altLang="en-US" dirty="0"/>
              <a:t>태그 형태이고</a:t>
            </a:r>
            <a:r>
              <a:rPr lang="en-US" altLang="ko-KR" dirty="0"/>
              <a:t>, </a:t>
            </a:r>
            <a:r>
              <a:rPr lang="ko-KR" altLang="en-US" dirty="0"/>
              <a:t>기존의 </a:t>
            </a:r>
            <a:r>
              <a:rPr lang="en-US" altLang="ko-KR" dirty="0"/>
              <a:t>JSP </a:t>
            </a:r>
            <a:r>
              <a:rPr lang="ko-KR" altLang="en-US" dirty="0"/>
              <a:t>문법을 확장하는 기법으로 서버나 클라이언트에게 지정한 동작을 지시한다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액션 태그 중에서 별도의 선언 없이 </a:t>
            </a:r>
            <a:r>
              <a:rPr lang="en-US" altLang="ko-KR" dirty="0"/>
              <a:t>JSP</a:t>
            </a:r>
            <a:r>
              <a:rPr lang="ko-KR" altLang="en-US" dirty="0"/>
              <a:t>에서 바로 사용이 가능한 태그를 표준 액션</a:t>
            </a:r>
            <a:r>
              <a:rPr lang="en-US" altLang="ko-KR" dirty="0"/>
              <a:t>(standard action)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E56AB3-AC75-466F-9926-FC46BCAE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404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6AE94-9E5A-400F-B940-F727FED3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DE05-797C-4056-9ABF-CE4D11E6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93A2E13-2744-4859-A74C-B2358C606629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155402"/>
          <a:ext cx="10515599" cy="5001768"/>
        </p:xfrm>
        <a:graphic>
          <a:graphicData uri="http://schemas.openxmlformats.org/drawingml/2006/table">
            <a:tbl>
              <a:tblPr/>
              <a:tblGrid>
                <a:gridCol w="1688509">
                  <a:extLst>
                    <a:ext uri="{9D8B030D-6E8A-4147-A177-3AD203B41FA5}">
                      <a16:colId xmlns:a16="http://schemas.microsoft.com/office/drawing/2014/main" val="4001070740"/>
                    </a:ext>
                  </a:extLst>
                </a:gridCol>
                <a:gridCol w="3012666">
                  <a:extLst>
                    <a:ext uri="{9D8B030D-6E8A-4147-A177-3AD203B41FA5}">
                      <a16:colId xmlns:a16="http://schemas.microsoft.com/office/drawing/2014/main" val="262124633"/>
                    </a:ext>
                  </a:extLst>
                </a:gridCol>
                <a:gridCol w="5814424">
                  <a:extLst>
                    <a:ext uri="{9D8B030D-6E8A-4147-A177-3AD203B41FA5}">
                      <a16:colId xmlns:a16="http://schemas.microsoft.com/office/drawing/2014/main" val="1087319830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태그 이름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형식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61503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forward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jsp:forward</a:t>
                      </a: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다른 페이지로의 이동과 같은 페이지 흐름을 제어한다</a:t>
                      </a:r>
                      <a:r>
                        <a:rPr lang="en-US" altLang="ko-KR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121502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include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jsp:include</a:t>
                      </a:r>
                      <a:r>
                        <a:rPr lang="en-US" sz="2000" kern="0" spc="-70" dirty="0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외부 페이지의 내용을 포함하거나 페이지를 </a:t>
                      </a:r>
                      <a:r>
                        <a:rPr lang="ko-KR" alt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모듈화한다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7168031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useBean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jsp:useBean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 </a:t>
                      </a: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페이지에 자바빈즈를 설정한다</a:t>
                      </a:r>
                      <a:r>
                        <a:rPr lang="en-US" altLang="ko-KR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072646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setProperty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jsp:setProperty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자바빈즈의 프로퍼티 값을 설정한다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705557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getProperty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jsp:getProperty</a:t>
                      </a:r>
                      <a:r>
                        <a:rPr 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자바빈즈의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프로퍼티 값을 가져온다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766992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param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&lt;jsp:param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jsp:forward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&gt;, &lt;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jsp:include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&gt;, &lt;</a:t>
                      </a:r>
                      <a:r>
                        <a:rPr lang="en-US" altLang="ko-KR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jsp:plugin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&gt;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태그에 매개변수를 추가한다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496477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plugin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&lt;jsp:plugin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웹 브라우저에 자바 애플릿을 실행한다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513036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element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&lt;jsp:element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동적 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요소를 설정한다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876178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attribut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&lt;jsp:attribut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동적으로 정의된 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요소의 속성을 설정한다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908357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body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&lt;jsp:body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동적으로 정의된 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XML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요소의 몸체를 설정한다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7098"/>
                  </a:ext>
                </a:extLst>
              </a:tr>
              <a:tr h="264287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&lt;jsp:text … /&gt;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 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페이지 및 문서에서 </a:t>
                      </a:r>
                      <a:r>
                        <a:rPr lang="ko-KR" altLang="en-US" sz="2000" kern="0" spc="-70" dirty="0" err="1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탬플릿</a:t>
                      </a: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텍스트를 작성한다</a:t>
                      </a:r>
                      <a:r>
                        <a:rPr lang="en-US" altLang="ko-KR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kern="0" spc="-70" dirty="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8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80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1CED-1A2D-4F78-A17A-378CBD2A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 </a:t>
            </a:r>
            <a:r>
              <a:rPr lang="ko-KR" altLang="en-US" dirty="0"/>
              <a:t>관련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C8275-DE20-4E73-857E-C4F55658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구성</a:t>
            </a:r>
            <a:endParaRPr lang="en-US" altLang="ko-KR" dirty="0"/>
          </a:p>
          <a:p>
            <a:pPr lvl="1"/>
            <a:r>
              <a:rPr lang="en-US" altLang="ko-KR" dirty="0"/>
              <a:t>JSP API</a:t>
            </a:r>
            <a:r>
              <a:rPr lang="ko-KR" altLang="en-US" dirty="0"/>
              <a:t>는 </a:t>
            </a:r>
            <a:r>
              <a:rPr lang="en-US" altLang="ko-KR" dirty="0" err="1"/>
              <a:t>javax.servlet.jsp</a:t>
            </a:r>
            <a:r>
              <a:rPr lang="en-US" altLang="ko-KR" dirty="0"/>
              <a:t>, </a:t>
            </a:r>
            <a:r>
              <a:rPr lang="en-US" altLang="ko-KR" dirty="0" err="1"/>
              <a:t>javax.servlet.jsp.tagext</a:t>
            </a:r>
            <a:r>
              <a:rPr lang="en-US" altLang="ko-KR" dirty="0"/>
              <a:t>, </a:t>
            </a:r>
            <a:r>
              <a:rPr lang="en-US" altLang="ko-KR" dirty="0" err="1"/>
              <a:t>javax.servlet.jsp.el</a:t>
            </a:r>
            <a:r>
              <a:rPr lang="en-US" altLang="ko-KR" dirty="0"/>
              <a:t>, </a:t>
            </a:r>
            <a:r>
              <a:rPr lang="en-US" altLang="ko-KR" dirty="0" err="1"/>
              <a:t>javax.el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자바 패키지로 구성된다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위치</a:t>
            </a:r>
            <a:endParaRPr lang="en-US" altLang="ko-KR" dirty="0"/>
          </a:p>
          <a:p>
            <a:pPr lvl="1"/>
            <a:r>
              <a:rPr lang="en-US" altLang="ko-KR" dirty="0" err="1"/>
              <a:t>javax.el</a:t>
            </a:r>
            <a:r>
              <a:rPr lang="ko-KR" altLang="en-US" dirty="0"/>
              <a:t>을 제외한 다른 패키지들은 ‘</a:t>
            </a:r>
            <a:r>
              <a:rPr lang="en-US" altLang="ko-KR" dirty="0"/>
              <a:t>&lt;</a:t>
            </a:r>
            <a:r>
              <a:rPr lang="ko-KR" altLang="en-US" dirty="0"/>
              <a:t>웹 컨테이너 설치 경로</a:t>
            </a:r>
            <a:r>
              <a:rPr lang="en-US" altLang="ko-KR" dirty="0"/>
              <a:t>&gt;/lib/jsp-api.jar’</a:t>
            </a:r>
            <a:r>
              <a:rPr lang="ko-KR" altLang="en-US" dirty="0"/>
              <a:t>에 정의되어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 fontAlgn="base"/>
            <a:r>
              <a:rPr lang="en-US" altLang="ko-KR" dirty="0"/>
              <a:t>el </a:t>
            </a:r>
            <a:r>
              <a:rPr lang="ko-KR" altLang="en-US" dirty="0"/>
              <a:t>은 통합된 표현 언어를 사용하기 위한 </a:t>
            </a:r>
            <a:r>
              <a:rPr lang="en-US" altLang="ko-KR" dirty="0"/>
              <a:t>API</a:t>
            </a:r>
            <a:r>
              <a:rPr lang="ko-KR" altLang="en-US" dirty="0"/>
              <a:t>들로 구성된다</a:t>
            </a:r>
            <a:r>
              <a:rPr lang="en-US" altLang="ko-KR" dirty="0"/>
              <a:t>. </a:t>
            </a:r>
            <a:r>
              <a:rPr lang="ko-KR" altLang="en-US" dirty="0"/>
              <a:t>‘</a:t>
            </a:r>
            <a:r>
              <a:rPr lang="en-US" altLang="ko-KR" dirty="0"/>
              <a:t>&lt;</a:t>
            </a:r>
            <a:r>
              <a:rPr lang="ko-KR" altLang="en-US" dirty="0"/>
              <a:t>웹 컨테이너 설치 경로</a:t>
            </a:r>
            <a:r>
              <a:rPr lang="en-US" altLang="ko-KR" dirty="0"/>
              <a:t>&gt;/lib/el-api.jar’</a:t>
            </a:r>
            <a:r>
              <a:rPr lang="ko-KR" altLang="en-US" dirty="0"/>
              <a:t>에 정의되어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7521D-10BC-4826-BDE5-DDAEF54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33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6872E-E8C2-4B5F-BF0A-C3435D76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3A193-9A1E-46A4-9D9F-1DADA721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지시자</a:t>
            </a:r>
            <a:r>
              <a:rPr lang="en-US" altLang="ko-KR" dirty="0"/>
              <a:t>(directive)</a:t>
            </a:r>
          </a:p>
          <a:p>
            <a:pPr fontAlgn="base"/>
            <a:r>
              <a:rPr lang="ko-KR" altLang="en-US" dirty="0" err="1"/>
              <a:t>스크립팅</a:t>
            </a:r>
            <a:r>
              <a:rPr lang="ko-KR" altLang="en-US" dirty="0"/>
              <a:t> 요소 </a:t>
            </a:r>
          </a:p>
          <a:p>
            <a:pPr lvl="1" fontAlgn="base"/>
            <a:r>
              <a:rPr lang="ko-KR" altLang="en-US" dirty="0" err="1"/>
              <a:t>스크립틀릿</a:t>
            </a:r>
            <a:r>
              <a:rPr lang="en-US" altLang="ko-KR" dirty="0"/>
              <a:t>(</a:t>
            </a:r>
            <a:r>
              <a:rPr lang="en-US" altLang="ko-KR" dirty="0" err="1"/>
              <a:t>scriptlet</a:t>
            </a:r>
            <a:r>
              <a:rPr lang="en-US" altLang="ko-KR" dirty="0"/>
              <a:t>)</a:t>
            </a:r>
          </a:p>
          <a:p>
            <a:pPr lvl="1" fontAlgn="base"/>
            <a:r>
              <a:rPr lang="ko-KR" altLang="en-US" dirty="0"/>
              <a:t>표현식</a:t>
            </a:r>
            <a:r>
              <a:rPr lang="en-US" altLang="ko-KR" dirty="0"/>
              <a:t>(expression)</a:t>
            </a:r>
          </a:p>
          <a:p>
            <a:pPr lvl="1" fontAlgn="base"/>
            <a:r>
              <a:rPr lang="ko-KR" altLang="en-US" dirty="0"/>
              <a:t>선언문</a:t>
            </a:r>
            <a:r>
              <a:rPr lang="en-US" altLang="ko-KR" dirty="0"/>
              <a:t>(declaration)</a:t>
            </a:r>
          </a:p>
          <a:p>
            <a:pPr fontAlgn="base"/>
            <a:r>
              <a:rPr lang="ko-KR" altLang="en-US" dirty="0"/>
              <a:t>주석</a:t>
            </a:r>
            <a:r>
              <a:rPr lang="en-US" altLang="ko-KR" dirty="0"/>
              <a:t>(comment)</a:t>
            </a:r>
          </a:p>
          <a:p>
            <a:pPr fontAlgn="base"/>
            <a:r>
              <a:rPr lang="ko-KR" altLang="en-US" dirty="0"/>
              <a:t>표준 액션</a:t>
            </a:r>
            <a:r>
              <a:rPr lang="en-US" altLang="ko-KR" dirty="0"/>
              <a:t>(standard action)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6DCFE-CDB3-40F8-9B40-E3DEE4F6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17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75E56C-B2BA-48E6-8080-7F544936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9EA3EE-5823-4A10-BD8E-23898606F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929" y="0"/>
            <a:ext cx="511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46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91CED-1A2D-4F78-A17A-378CBD2A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학습 후 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1C8275-DE20-4E73-857E-C4F55658B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자바 기반 스크립트 방식으로 웹 애플리케이션 개발이 가능한 </a:t>
            </a:r>
            <a:r>
              <a:rPr lang="en-US" altLang="ko-KR" dirty="0"/>
              <a:t>JSP</a:t>
            </a:r>
            <a:r>
              <a:rPr lang="ko-KR" altLang="en-US" dirty="0"/>
              <a:t>에 대하여 특징</a:t>
            </a:r>
            <a:r>
              <a:rPr lang="en-US" altLang="ko-KR" dirty="0"/>
              <a:t>, </a:t>
            </a:r>
            <a:r>
              <a:rPr lang="ko-KR" altLang="en-US" dirty="0"/>
              <a:t>장단점</a:t>
            </a:r>
            <a:r>
              <a:rPr lang="en-US" altLang="ko-KR" dirty="0"/>
              <a:t>, </a:t>
            </a:r>
            <a:r>
              <a:rPr lang="ko-KR" altLang="en-US" dirty="0"/>
              <a:t>구성요소를 설명할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JSP </a:t>
            </a:r>
            <a:r>
              <a:rPr lang="ko-KR" altLang="en-US" dirty="0"/>
              <a:t>구성 요소를 활용하여 </a:t>
            </a:r>
            <a:r>
              <a:rPr lang="ko-KR" altLang="en-US"/>
              <a:t>웹 애플리케이션 개발에 적용할 수 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7521D-10BC-4826-BDE5-DDAEF540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140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WEB-INF\web.xml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94D7D832-7784-4F45-9F70-6AB6E2999293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22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altLang="ko-KR" sz="1400" dirty="0"/>
              <a:t>&lt;web-app </a:t>
            </a:r>
            <a:r>
              <a:rPr lang="en-US" altLang="ko-KR" sz="1400" dirty="0" err="1"/>
              <a:t>xmlns</a:t>
            </a:r>
            <a:r>
              <a:rPr lang="en-US" altLang="ko-KR" sz="1400" dirty="0"/>
              <a:t>="http://xmlns.jcp.org/xml/ns/</a:t>
            </a:r>
            <a:r>
              <a:rPr lang="en-US" altLang="ko-KR" sz="1400" dirty="0" err="1"/>
              <a:t>javaee</a:t>
            </a:r>
            <a:r>
              <a:rPr lang="en-US" altLang="ko-KR" sz="1400" dirty="0"/>
              <a:t>"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xmlns:xsi</a:t>
            </a:r>
            <a:r>
              <a:rPr lang="en-US" altLang="ko-KR" sz="1400" dirty="0"/>
              <a:t>="http://www.w3.org/2001/XMLSchema-instance"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    </a:t>
            </a:r>
            <a:r>
              <a:rPr lang="en-US" altLang="ko-KR" sz="1400" dirty="0" err="1"/>
              <a:t>xsi:schemaLocation</a:t>
            </a:r>
            <a:r>
              <a:rPr lang="en-US" altLang="ko-KR" sz="1400" dirty="0"/>
              <a:t>="http://xmlns.jcp.org/xml/ns/</a:t>
            </a:r>
            <a:r>
              <a:rPr lang="en-US" altLang="ko-KR" sz="1400" dirty="0" err="1"/>
              <a:t>javaee</a:t>
            </a:r>
            <a:r>
              <a:rPr lang="en-US" altLang="ko-KR" sz="1400" dirty="0"/>
              <a:t> http://xmlns.jcp.org/xml/ns/javaee/web-app_4_0.xsd"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    version="4.0"&gt;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&lt;context-param&gt;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   &lt;param-name&gt;driver-name&lt;/param-name&gt;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   &lt;param-value&gt;</a:t>
            </a:r>
            <a:r>
              <a:rPr lang="en-US" altLang="ko-KR" sz="1400" dirty="0" err="1"/>
              <a:t>sun.jdbc.odbc.JdbcOdbcDriver</a:t>
            </a:r>
            <a:r>
              <a:rPr lang="en-US" altLang="ko-KR" sz="1400" dirty="0"/>
              <a:t>&lt;/param-value&gt;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&lt;/context-param&gt;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&lt;servlet&gt;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&lt;servlet-name&gt;</a:t>
            </a:r>
            <a:r>
              <a:rPr lang="en-US" altLang="ko-KR" sz="1400" dirty="0" err="1"/>
              <a:t>DBCPInit</a:t>
            </a:r>
            <a:r>
              <a:rPr lang="en-US" altLang="ko-KR" sz="1400" dirty="0"/>
              <a:t>&lt;/servlet-name&gt;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&lt;servlet-class&gt;</a:t>
            </a:r>
            <a:r>
              <a:rPr lang="en-US" altLang="ko-KR" sz="1400" dirty="0" err="1"/>
              <a:t>dbutil.DBCPInit</a:t>
            </a:r>
            <a:r>
              <a:rPr lang="en-US" altLang="ko-KR" sz="1400" dirty="0"/>
              <a:t>&lt;/servlet-class&gt;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&lt;</a:t>
            </a:r>
            <a:r>
              <a:rPr lang="en-US" altLang="ko-KR" sz="1400" dirty="0" err="1"/>
              <a:t>init-param</a:t>
            </a:r>
            <a:r>
              <a:rPr lang="en-US" altLang="ko-KR" sz="1400" dirty="0"/>
              <a:t>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	    &lt;param-name&gt;root Email&lt;/param-name&gt;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   &lt;param-value&gt;admin@induk.ac.kr&lt;/param-value&gt;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&lt;/</a:t>
            </a:r>
            <a:r>
              <a:rPr lang="en-US" altLang="ko-KR" sz="1400" dirty="0" err="1"/>
              <a:t>init-param</a:t>
            </a:r>
            <a:r>
              <a:rPr lang="en-US" altLang="ko-KR" sz="1400" dirty="0"/>
              <a:t>&gt;    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   &lt;load-on-startup&gt;1&lt;/load-on-startup&gt;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  &lt;/servlet&gt;   </a:t>
            </a:r>
          </a:p>
          <a:p>
            <a:pPr>
              <a:buFont typeface="Arial" charset="0"/>
              <a:buNone/>
              <a:defRPr/>
            </a:pPr>
            <a:r>
              <a:rPr lang="en-US" altLang="ko-KR" sz="1400" dirty="0"/>
              <a:t>&lt;/web-app&gt;</a:t>
            </a:r>
            <a:endParaRPr lang="ko-KR" altLang="en-US" sz="1400" dirty="0"/>
          </a:p>
        </p:txBody>
      </p:sp>
      <p:sp>
        <p:nvSpPr>
          <p:cNvPr id="54277" name="타원 8"/>
          <p:cNvSpPr>
            <a:spLocks noChangeArrowheads="1"/>
          </p:cNvSpPr>
          <p:nvPr/>
        </p:nvSpPr>
        <p:spPr bwMode="auto">
          <a:xfrm>
            <a:off x="11353800" y="1505544"/>
            <a:ext cx="503238" cy="50323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endParaRPr lang="ko-KR" altLang="en-US" sz="18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278" name="타원 9"/>
          <p:cNvSpPr>
            <a:spLocks noChangeArrowheads="1"/>
          </p:cNvSpPr>
          <p:nvPr/>
        </p:nvSpPr>
        <p:spPr bwMode="auto">
          <a:xfrm>
            <a:off x="11352212" y="2684004"/>
            <a:ext cx="504826" cy="50323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180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4279" name="타원 4"/>
          <p:cNvSpPr>
            <a:spLocks noChangeArrowheads="1"/>
          </p:cNvSpPr>
          <p:nvPr/>
        </p:nvSpPr>
        <p:spPr bwMode="auto">
          <a:xfrm>
            <a:off x="11365002" y="4329712"/>
            <a:ext cx="503238" cy="55356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endParaRPr lang="ko-KR" altLang="en-US" sz="1800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8200" y="987972"/>
            <a:ext cx="10351168" cy="11456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8200" y="2172372"/>
            <a:ext cx="6196013" cy="1008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8199" y="4129861"/>
            <a:ext cx="6196013" cy="11088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13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계속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9DC1955-687D-4BA1-BAA4-38EE294F805E}" type="slidenum">
              <a:rPr kumimoji="0" lang="ko-KR" altLang="en-US">
                <a:solidFill>
                  <a:srgbClr val="DCE6F2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pPr eaLnBrk="1" hangingPunct="1"/>
              <a:t>23</a:t>
            </a:fld>
            <a:endParaRPr kumimoji="0" lang="ko-KR" altLang="en-US">
              <a:solidFill>
                <a:srgbClr val="DCE6F2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dirty="0"/>
              <a:t>    영역  </a:t>
            </a:r>
            <a:r>
              <a:rPr lang="en-US" altLang="ko-KR" dirty="0"/>
              <a:t>– </a:t>
            </a:r>
            <a:r>
              <a:rPr lang="ko-KR" altLang="en-US" dirty="0"/>
              <a:t>복사해서 사용함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ko-KR" altLang="en-US" dirty="0"/>
              <a:t>배포 기술자</a:t>
            </a:r>
            <a:r>
              <a:rPr lang="en-US" altLang="ko-KR" dirty="0"/>
              <a:t>(Deployment Descriptor)</a:t>
            </a:r>
            <a:r>
              <a:rPr lang="ko-KR" altLang="en-US" dirty="0"/>
              <a:t>의 문자셋과 네임스페이스</a:t>
            </a:r>
            <a:r>
              <a:rPr lang="en-US" altLang="ko-KR" dirty="0"/>
              <a:t>, </a:t>
            </a:r>
            <a:r>
              <a:rPr lang="ko-KR" altLang="en-US" dirty="0"/>
              <a:t>스키마 등 지정</a:t>
            </a:r>
            <a:endParaRPr lang="en-US" altLang="ko-KR" dirty="0"/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    영역 </a:t>
            </a:r>
            <a:r>
              <a:rPr lang="en-US" altLang="ko-KR" dirty="0"/>
              <a:t>– </a:t>
            </a:r>
            <a:r>
              <a:rPr lang="ko-KR" altLang="en-US" dirty="0" err="1"/>
              <a:t>컨텍스트</a:t>
            </a:r>
            <a:r>
              <a:rPr lang="en-US" altLang="ko-KR" dirty="0"/>
              <a:t>(context)</a:t>
            </a:r>
            <a:r>
              <a:rPr lang="ko-KR" altLang="en-US" dirty="0"/>
              <a:t> 초기화 </a:t>
            </a:r>
            <a:r>
              <a:rPr lang="ko-KR" altLang="en-US" dirty="0" err="1"/>
              <a:t>파라미터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application</a:t>
            </a:r>
            <a:r>
              <a:rPr lang="en-US" altLang="ko-KR" dirty="0" err="1"/>
              <a:t>.getInitParameter</a:t>
            </a:r>
            <a:r>
              <a:rPr lang="en-US" altLang="ko-KR" dirty="0"/>
              <a:t>(“driver-name”)</a:t>
            </a:r>
            <a:r>
              <a:rPr lang="ko-KR" altLang="en-US" dirty="0"/>
              <a:t>로 접근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 err="1"/>
              <a:t>pageContext.getServletContext</a:t>
            </a:r>
            <a:r>
              <a:rPr lang="en-US" altLang="ko-KR" dirty="0"/>
              <a:t>().</a:t>
            </a:r>
            <a:r>
              <a:rPr lang="en-US" altLang="ko-KR" dirty="0" err="1"/>
              <a:t>getInitParameter</a:t>
            </a:r>
            <a:r>
              <a:rPr lang="en-US" altLang="ko-KR" dirty="0"/>
              <a:t>(“driver-name”)</a:t>
            </a:r>
            <a:r>
              <a:rPr lang="ko-KR" altLang="en-US" dirty="0"/>
              <a:t>로 접근 가능</a:t>
            </a:r>
            <a:endParaRPr lang="en-US" altLang="ko-KR" dirty="0"/>
          </a:p>
          <a:p>
            <a:pPr>
              <a:lnSpc>
                <a:spcPct val="120000"/>
              </a:lnSpc>
              <a:defRPr/>
            </a:pPr>
            <a:r>
              <a:rPr lang="ko-KR" altLang="en-US" dirty="0"/>
              <a:t>    영역 </a:t>
            </a:r>
            <a:r>
              <a:rPr lang="en-US" altLang="ko-KR" dirty="0"/>
              <a:t>- Servlet</a:t>
            </a:r>
            <a:r>
              <a:rPr lang="ko-KR" altLang="en-US" dirty="0"/>
              <a:t> 초기화 </a:t>
            </a:r>
            <a:r>
              <a:rPr lang="ko-KR" altLang="en-US" dirty="0" err="1"/>
              <a:t>파라미터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 err="1"/>
              <a:t>.getInitParameter</a:t>
            </a:r>
            <a:r>
              <a:rPr lang="en-US" altLang="ko-KR" dirty="0"/>
              <a:t>(“root Email”)</a:t>
            </a:r>
            <a:r>
              <a:rPr lang="ko-KR" altLang="en-US" dirty="0"/>
              <a:t>로 접근</a:t>
            </a:r>
            <a:endParaRPr lang="en-US" altLang="ko-KR" dirty="0"/>
          </a:p>
          <a:p>
            <a:pPr lvl="1">
              <a:lnSpc>
                <a:spcPct val="120000"/>
              </a:lnSpc>
              <a:defRPr/>
            </a:pPr>
            <a:r>
              <a:rPr lang="en-US" altLang="ko-KR" dirty="0" err="1"/>
              <a:t>pageContext.getServletConfig</a:t>
            </a:r>
            <a:r>
              <a:rPr lang="en-US" altLang="ko-KR" dirty="0"/>
              <a:t>().</a:t>
            </a:r>
            <a:r>
              <a:rPr lang="en-US" altLang="ko-KR" dirty="0" err="1"/>
              <a:t>getInitParameter</a:t>
            </a:r>
            <a:r>
              <a:rPr lang="en-US" altLang="ko-KR" dirty="0"/>
              <a:t>(“root Email”)</a:t>
            </a:r>
            <a:r>
              <a:rPr lang="ko-KR" altLang="en-US" dirty="0" err="1"/>
              <a:t>러</a:t>
            </a:r>
            <a:r>
              <a:rPr lang="ko-KR" altLang="en-US" dirty="0"/>
              <a:t> 접근 가능</a:t>
            </a:r>
            <a:endParaRPr lang="en-US" altLang="ko-KR" dirty="0"/>
          </a:p>
        </p:txBody>
      </p:sp>
      <p:sp>
        <p:nvSpPr>
          <p:cNvPr id="55300" name="타원 3"/>
          <p:cNvSpPr>
            <a:spLocks noChangeArrowheads="1"/>
          </p:cNvSpPr>
          <p:nvPr/>
        </p:nvSpPr>
        <p:spPr bwMode="auto">
          <a:xfrm>
            <a:off x="1238654" y="1098169"/>
            <a:ext cx="371692" cy="35808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  </a:t>
            </a:r>
            <a:endParaRPr lang="ko-KR" altLang="en-US" sz="2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301" name="타원 4"/>
          <p:cNvSpPr>
            <a:spLocks noChangeArrowheads="1"/>
          </p:cNvSpPr>
          <p:nvPr/>
        </p:nvSpPr>
        <p:spPr bwMode="auto">
          <a:xfrm>
            <a:off x="1238654" y="2427651"/>
            <a:ext cx="371692" cy="359218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  </a:t>
            </a:r>
            <a:endParaRPr lang="ko-KR" altLang="en-US" sz="2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302" name="타원 5"/>
          <p:cNvSpPr>
            <a:spLocks noChangeArrowheads="1"/>
          </p:cNvSpPr>
          <p:nvPr/>
        </p:nvSpPr>
        <p:spPr bwMode="auto">
          <a:xfrm>
            <a:off x="1238654" y="4277903"/>
            <a:ext cx="371692" cy="359222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254061"/>
                </a:solidFill>
                <a:latin typeface="휴먼모음T" panose="02030504000101010101" pitchFamily="18" charset="-127"/>
                <a:ea typeface="휴먼모음T" panose="02030504000101010101" pitchFamily="18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2400" b="1" dirty="0">
                <a:solidFill>
                  <a:schemeClr val="tx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  </a:t>
            </a:r>
            <a:endParaRPr lang="ko-KR" altLang="en-US" sz="2400" b="1" dirty="0">
              <a:solidFill>
                <a:schemeClr val="tx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786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1B80C-58CB-4809-B058-5E7500E7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B019A-8777-4766-96BB-AC062D3C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ko-KR" altLang="en-US" dirty="0"/>
              <a:t>지시자</a:t>
            </a:r>
            <a:r>
              <a:rPr lang="en-US" altLang="ko-KR" dirty="0"/>
              <a:t>(directive)</a:t>
            </a:r>
            <a:r>
              <a:rPr lang="ko-KR" altLang="en-US" dirty="0"/>
              <a:t>는 </a:t>
            </a:r>
            <a:r>
              <a:rPr lang="en-US" altLang="ko-KR" dirty="0"/>
              <a:t>JSP </a:t>
            </a:r>
            <a:r>
              <a:rPr lang="ko-KR" altLang="en-US" dirty="0"/>
              <a:t>페이지의 속성을 지정하는데 사용하는 태그로 웹 컨테이너가 처리 방법을 결정하는데 필요한 정보를 제공</a:t>
            </a:r>
            <a:endParaRPr lang="en-US" altLang="ko-KR" dirty="0"/>
          </a:p>
          <a:p>
            <a:r>
              <a:rPr lang="ko-KR" altLang="en-US" dirty="0"/>
              <a:t>종류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303CB5-7848-4956-898C-148E30F9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60F514-F10E-4C23-8366-04B0F88AFF15}"/>
              </a:ext>
            </a:extLst>
          </p:cNvPr>
          <p:cNvGraphicFramePr>
            <a:graphicFrameLocks noGrp="1"/>
          </p:cNvGraphicFramePr>
          <p:nvPr/>
        </p:nvGraphicFramePr>
        <p:xfrm>
          <a:off x="1670859" y="3769435"/>
          <a:ext cx="9616439" cy="2690179"/>
        </p:xfrm>
        <a:graphic>
          <a:graphicData uri="http://schemas.openxmlformats.org/drawingml/2006/table">
            <a:tbl>
              <a:tblPr/>
              <a:tblGrid>
                <a:gridCol w="3232275">
                  <a:extLst>
                    <a:ext uri="{9D8B030D-6E8A-4147-A177-3AD203B41FA5}">
                      <a16:colId xmlns:a16="http://schemas.microsoft.com/office/drawing/2014/main" val="3235766811"/>
                    </a:ext>
                  </a:extLst>
                </a:gridCol>
                <a:gridCol w="6384164">
                  <a:extLst>
                    <a:ext uri="{9D8B030D-6E8A-4147-A177-3AD203B41FA5}">
                      <a16:colId xmlns:a16="http://schemas.microsoft.com/office/drawing/2014/main" val="557160955"/>
                    </a:ext>
                  </a:extLst>
                </a:gridCol>
              </a:tblGrid>
              <a:tr h="3649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지시자 이름 및 형식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21084"/>
                  </a:ext>
                </a:extLst>
              </a:tr>
              <a:tr h="744411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페이지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&lt;%@ </a:t>
                      </a: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page ~ %&gt;</a:t>
                      </a:r>
                      <a:endParaRPr 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페이지 관련 다양한 프로퍼티를 지정한다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878412"/>
                  </a:ext>
                </a:extLst>
              </a:tr>
              <a:tr h="744411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인클루드</a:t>
                      </a:r>
                      <a:br>
                        <a:rPr lang="ko-KR" altLang="en-US" sz="2000" b="1" kern="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</a:b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&lt;%@ </a:t>
                      </a:r>
                      <a:r>
                        <a:rPr 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include ~ %&gt;</a:t>
                      </a:r>
                      <a:endParaRPr 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변환 시점에 현재 페이지에 포함할 코드나 문서를 지정한다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925975"/>
                  </a:ext>
                </a:extLst>
              </a:tr>
              <a:tr h="744411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태그라이브러리 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&lt;%@ </a:t>
                      </a:r>
                      <a:r>
                        <a:rPr lang="en-US" altLang="ko-KR" sz="2000" b="1" kern="0" spc="-50" dirty="0" err="1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taglib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 ~ %&gt;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228600" algn="l"/>
                        </a:tabLst>
                      </a:pP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JSP</a:t>
                      </a:r>
                      <a:r>
                        <a:rPr lang="ko-KR" altLang="en-US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에서 이용 가능한 태그 라이브러리를 지정한다</a:t>
                      </a:r>
                      <a:r>
                        <a:rPr lang="en-US" altLang="ko-KR" sz="2000" b="1" kern="0" spc="-50" dirty="0">
                          <a:solidFill>
                            <a:srgbClr val="282828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.</a:t>
                      </a:r>
                      <a:endParaRPr lang="ko-KR" altLang="en-US" sz="2000" b="1" kern="0" dirty="0">
                        <a:solidFill>
                          <a:srgbClr val="282828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54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9C2F4-6E43-4514-B529-D26837E0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/>
              <a:t>지시자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FA785C36-DA08-488C-A432-2F4D83EBD3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53688" y="1144217"/>
          <a:ext cx="10400111" cy="5181771"/>
        </p:xfrm>
        <a:graphic>
          <a:graphicData uri="http://schemas.openxmlformats.org/drawingml/2006/table">
            <a:tbl>
              <a:tblPr/>
              <a:tblGrid>
                <a:gridCol w="1930782">
                  <a:extLst>
                    <a:ext uri="{9D8B030D-6E8A-4147-A177-3AD203B41FA5}">
                      <a16:colId xmlns:a16="http://schemas.microsoft.com/office/drawing/2014/main" val="819655058"/>
                    </a:ext>
                  </a:extLst>
                </a:gridCol>
                <a:gridCol w="6804894">
                  <a:extLst>
                    <a:ext uri="{9D8B030D-6E8A-4147-A177-3AD203B41FA5}">
                      <a16:colId xmlns:a16="http://schemas.microsoft.com/office/drawing/2014/main" val="4289901973"/>
                    </a:ext>
                  </a:extLst>
                </a:gridCol>
                <a:gridCol w="1664435">
                  <a:extLst>
                    <a:ext uri="{9D8B030D-6E8A-4147-A177-3AD203B41FA5}">
                      <a16:colId xmlns:a16="http://schemas.microsoft.com/office/drawing/2014/main" val="1648357440"/>
                    </a:ext>
                  </a:extLst>
                </a:gridCol>
              </a:tblGrid>
              <a:tr h="3833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속성 이름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설명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기본값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7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69393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language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페이지에서 사용할 언어를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java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69671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extends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변환 시점에 상속받을 클래스를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578132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import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페이지에서 사용할 클래스를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92504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session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페이지에서 세션 사용 여부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379959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buffer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페이지에서 사용할 출력 버퍼의 크기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8KB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894719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autoFlush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출력 버퍼의 동작을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333544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isThreadSafe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페이지에서 스레드 안전성 보장 여부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true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082266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info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페이지에 대한 정보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01080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errorPage</a:t>
                      </a:r>
                      <a:endParaRPr lang="en-US" sz="1800" kern="0" spc="-7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오류가 발생하였을 때 이동할 오류 페이지를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288504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isErrorPage</a:t>
                      </a:r>
                      <a:endParaRPr lang="en-US" sz="1800" kern="0" spc="-70" dirty="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페이지를 오류 페이지로 사용할 것인지를 지정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-70">
                        <a:solidFill>
                          <a:srgbClr val="00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546679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contentType</a:t>
                      </a:r>
                      <a:endParaRPr lang="en-US" sz="1800" kern="0" spc="-7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생성할 파일의 콘텐츠 유형을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text/html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899511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 err="1">
                          <a:solidFill>
                            <a:srgbClr val="FF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pageEncoding</a:t>
                      </a:r>
                      <a:endParaRPr lang="en-US" sz="1800" kern="0" spc="-70" dirty="0">
                        <a:solidFill>
                          <a:srgbClr val="FF0000"/>
                        </a:solidFill>
                        <a:effectLst/>
                        <a:latin typeface="D2Coding" panose="020B0609020101020101" pitchFamily="49" charset="-127"/>
                        <a:ea typeface="D2Coding" panose="020B0609020101020101" pitchFamily="49" charset="-127"/>
                      </a:endParaRP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페이지를 읽을 때 사용할 인코딩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ISO-8859-1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984797"/>
                  </a:ext>
                </a:extLst>
              </a:tr>
              <a:tr h="369113"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isELIgnored</a:t>
                      </a:r>
                    </a:p>
                  </a:txBody>
                  <a:tcPr marL="17907" marR="17907" marT="17907" marB="17907" anchor="ctr">
                    <a:lnL>
                      <a:noFill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현재 페이지에서 </a:t>
                      </a:r>
                      <a:r>
                        <a:rPr lang="en-US" altLang="ko-KR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EL </a:t>
                      </a:r>
                      <a:r>
                        <a:rPr lang="ko-KR" alt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부분을 무시할 것인지를 지정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spc="-70" dirty="0">
                          <a:solidFill>
                            <a:srgbClr val="000000"/>
                          </a:solidFill>
                          <a:effectLst/>
                          <a:latin typeface="D2Coding" panose="020B0609020101020101" pitchFamily="49" charset="-127"/>
                          <a:ea typeface="D2Coding" panose="020B0609020101020101" pitchFamily="49" charset="-127"/>
                        </a:rPr>
                        <a:t>false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376686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0442C-AE83-401F-B8CF-9BE66A10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57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0732E-A65E-42C2-85F7-2E55E990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22946-B5F6-4ECC-A770-8D42B8AF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현재 </a:t>
            </a:r>
            <a:r>
              <a:rPr lang="en-US" altLang="ko-KR" dirty="0">
                <a:solidFill>
                  <a:srgbClr val="FF0000"/>
                </a:solidFill>
              </a:rPr>
              <a:t>JSP </a:t>
            </a:r>
            <a:r>
              <a:rPr lang="ko-KR" altLang="en-US" dirty="0">
                <a:solidFill>
                  <a:srgbClr val="FF0000"/>
                </a:solidFill>
              </a:rPr>
              <a:t>페이지의 문자 인코딩</a:t>
            </a:r>
            <a:r>
              <a:rPr lang="ko-KR" altLang="en-US" dirty="0"/>
              <a:t>을 지정하는데 사용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기본 문자 인코딩은 ‘</a:t>
            </a:r>
            <a:r>
              <a:rPr lang="en-US" altLang="ko-KR" dirty="0"/>
              <a:t>ISO-8859-1’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한글을 사용하는 경우 정상적인 처리가 되지 않는다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페이지가 실행한 후 생성되는 </a:t>
            </a:r>
            <a:r>
              <a:rPr lang="ko-KR" altLang="en-US" dirty="0">
                <a:solidFill>
                  <a:srgbClr val="FF0000"/>
                </a:solidFill>
              </a:rPr>
              <a:t>콘텐츠의 유형</a:t>
            </a:r>
            <a:r>
              <a:rPr lang="ko-KR" altLang="en-US" dirty="0"/>
              <a:t>을 지정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E5DF2-0F50-4688-9D23-243A1F85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17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D4E308-321A-4296-8B98-14272E0B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C41570-96BA-4CFF-BAA3-D56C28856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96" y="0"/>
            <a:ext cx="9472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4B20D-934A-49AA-8AE2-9313CFB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CD9F0-09EA-4BE4-9283-86CC8411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오류가 발생하면 오류를 전달할 페이지를 지정</a:t>
            </a:r>
            <a:endParaRPr lang="en-US" altLang="ko-KR" dirty="0"/>
          </a:p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페이지를 오류 페이지로 사용할 것인지를 지정</a:t>
            </a:r>
            <a:endParaRPr lang="en-US" altLang="ko-KR" dirty="0"/>
          </a:p>
          <a:p>
            <a:pPr lvl="2"/>
            <a:r>
              <a:rPr lang="ko-KR" altLang="en-US" dirty="0"/>
              <a:t>기본 값은 ‘</a:t>
            </a:r>
            <a:r>
              <a:rPr lang="en-US" altLang="ko-KR" dirty="0"/>
              <a:t>false’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예외 처리에 필요한 기본 객체인 </a:t>
            </a:r>
            <a:r>
              <a:rPr lang="en-US" altLang="ko-KR" dirty="0"/>
              <a:t>exception</a:t>
            </a:r>
            <a:r>
              <a:rPr lang="ko-KR" altLang="en-US" dirty="0"/>
              <a:t>을 사용할 수 없다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2265A-E1D4-4693-A5A2-8D95081C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087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4B20D-934A-49AA-8AE2-9313CFB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include </a:t>
            </a:r>
            <a:r>
              <a:rPr lang="ko-KR" altLang="en-US" dirty="0"/>
              <a:t>지시자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CD9F0-09EA-4BE4-9283-86CC8411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ko-KR" altLang="en-US" dirty="0"/>
              <a:t>현재 JSP 페이지의 지정한 영역에 포함하고자 하는 외부 파일을 지정한다</a:t>
            </a:r>
            <a:endParaRPr lang="en-US" altLang="ko-KR" dirty="0"/>
          </a:p>
          <a:p>
            <a:r>
              <a:rPr lang="ko-KR" altLang="en-US" dirty="0"/>
              <a:t>사용법</a:t>
            </a:r>
            <a:endParaRPr lang="en-US" altLang="ko-KR" dirty="0"/>
          </a:p>
          <a:p>
            <a:pPr lvl="1"/>
            <a:r>
              <a:rPr lang="ko-KR" altLang="en-US" dirty="0"/>
              <a:t>&lt;%@ </a:t>
            </a:r>
            <a:r>
              <a:rPr lang="ko-KR" altLang="en-US" dirty="0" err="1"/>
              <a:t>include</a:t>
            </a:r>
            <a:r>
              <a:rPr lang="ko-KR" altLang="en-US" dirty="0"/>
              <a:t> </a:t>
            </a:r>
            <a:r>
              <a:rPr lang="ko-KR" altLang="en-US" dirty="0" err="1"/>
              <a:t>file</a:t>
            </a:r>
            <a:r>
              <a:rPr lang="ko-KR" altLang="en-US" dirty="0"/>
              <a:t>=“&lt;파일명&gt;“ %&gt;</a:t>
            </a:r>
          </a:p>
          <a:p>
            <a:pPr lvl="2"/>
            <a:r>
              <a:rPr lang="ko-KR" altLang="en-US" dirty="0"/>
              <a:t>‘</a:t>
            </a:r>
            <a:r>
              <a:rPr lang="en-US" altLang="ko-KR" dirty="0"/>
              <a:t>file’</a:t>
            </a:r>
            <a:r>
              <a:rPr lang="ko-KR" altLang="en-US" dirty="0"/>
              <a:t>속성의 값은 포함하고자 하는 외부 파일 경로이다</a:t>
            </a:r>
            <a:r>
              <a:rPr lang="en-US" altLang="ko-KR" dirty="0"/>
              <a:t>. </a:t>
            </a:r>
            <a:r>
              <a:rPr lang="ko-KR" altLang="en-US" dirty="0"/>
              <a:t>같은 경로인 경우 파일 이름만 사용하면 가능하지만</a:t>
            </a:r>
            <a:r>
              <a:rPr lang="en-US" altLang="ko-KR" dirty="0"/>
              <a:t>, </a:t>
            </a:r>
            <a:r>
              <a:rPr lang="ko-KR" altLang="en-US" dirty="0"/>
              <a:t>그렇지 않은 경우 파일 경로 정보를 지정해야 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2265A-E1D4-4693-A5A2-8D95081C5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53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FC591-AF52-4ACD-A729-0667FA88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71BE4-6659-4828-AA02-4B01FA47B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include </a:t>
            </a:r>
            <a:r>
              <a:rPr lang="ko-KR" altLang="en-US" dirty="0"/>
              <a:t>지시자는 </a:t>
            </a:r>
            <a:r>
              <a:rPr lang="ko-KR" altLang="en-US" dirty="0" err="1"/>
              <a:t>서블릿으로</a:t>
            </a:r>
            <a:r>
              <a:rPr lang="ko-KR" altLang="en-US" dirty="0"/>
              <a:t> 변환될 때 현재 </a:t>
            </a:r>
            <a:r>
              <a:rPr lang="en-US" altLang="ko-KR" dirty="0"/>
              <a:t>JSP </a:t>
            </a:r>
            <a:r>
              <a:rPr lang="ko-KR" altLang="en-US" dirty="0"/>
              <a:t>페이지에 외부 파일의 내용들이 병합된다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즉 </a:t>
            </a:r>
            <a:r>
              <a:rPr lang="en-US" altLang="ko-KR" dirty="0"/>
              <a:t>include </a:t>
            </a:r>
            <a:r>
              <a:rPr lang="ko-KR" altLang="en-US" dirty="0"/>
              <a:t>지시자를 여러 번 사용해서 다수의 외부 파일을 포함한 경우에도 </a:t>
            </a:r>
            <a:r>
              <a:rPr lang="ko-KR" altLang="en-US" dirty="0" err="1"/>
              <a:t>서블릿</a:t>
            </a:r>
            <a:r>
              <a:rPr lang="ko-KR" altLang="en-US" dirty="0"/>
              <a:t>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 이름으로 하나만 생성된다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웹 </a:t>
            </a:r>
            <a:r>
              <a:rPr lang="en-US" altLang="ko-KR" dirty="0" err="1"/>
              <a:t>애플리케이션의</a:t>
            </a:r>
            <a:r>
              <a:rPr lang="en-US" altLang="ko-KR" dirty="0"/>
              <a:t> </a:t>
            </a:r>
            <a:r>
              <a:rPr lang="en-US" altLang="ko-KR" dirty="0" err="1"/>
              <a:t>여러</a:t>
            </a:r>
            <a:r>
              <a:rPr lang="en-US" altLang="ko-KR" dirty="0"/>
              <a:t> </a:t>
            </a:r>
            <a:r>
              <a:rPr lang="en-US" altLang="ko-KR" dirty="0" err="1"/>
              <a:t>파일들에서</a:t>
            </a:r>
            <a:r>
              <a:rPr lang="en-US" altLang="ko-KR" dirty="0"/>
              <a:t> </a:t>
            </a:r>
            <a:r>
              <a:rPr lang="en-US" altLang="ko-KR" dirty="0" err="1"/>
              <a:t>공통되는</a:t>
            </a:r>
            <a:r>
              <a:rPr lang="en-US" altLang="ko-KR" dirty="0"/>
              <a:t> </a:t>
            </a:r>
            <a:r>
              <a:rPr lang="en-US" altLang="ko-KR" dirty="0" err="1"/>
              <a:t>부분을</a:t>
            </a:r>
            <a:r>
              <a:rPr lang="en-US" altLang="ko-KR" dirty="0"/>
              <a:t> </a:t>
            </a:r>
            <a:r>
              <a:rPr lang="en-US" altLang="ko-KR" dirty="0" err="1"/>
              <a:t>처리할</a:t>
            </a:r>
            <a:r>
              <a:rPr lang="en-US" altLang="ko-KR" dirty="0"/>
              <a:t> 때 </a:t>
            </a:r>
            <a:r>
              <a:rPr lang="en-US" altLang="ko-KR" dirty="0" err="1"/>
              <a:t>많이</a:t>
            </a:r>
            <a:r>
              <a:rPr lang="en-US" altLang="ko-KR" dirty="0"/>
              <a:t> </a:t>
            </a:r>
            <a:r>
              <a:rPr lang="en-US" altLang="ko-KR" dirty="0" err="1"/>
              <a:t>사용된다</a:t>
            </a:r>
            <a:r>
              <a:rPr lang="en-US" altLang="ko-KR" dirty="0"/>
              <a:t>. </a:t>
            </a:r>
            <a:r>
              <a:rPr lang="en-US" altLang="ko-KR" dirty="0" err="1"/>
              <a:t>오늘날</a:t>
            </a:r>
            <a:r>
              <a:rPr lang="en-US" altLang="ko-KR" dirty="0"/>
              <a:t> </a:t>
            </a:r>
            <a:r>
              <a:rPr lang="en-US" altLang="ko-KR" dirty="0" err="1"/>
              <a:t>메뉴</a:t>
            </a:r>
            <a:r>
              <a:rPr lang="en-US" altLang="ko-KR" dirty="0"/>
              <a:t>, </a:t>
            </a:r>
            <a:r>
              <a:rPr lang="en-US" altLang="ko-KR" dirty="0" err="1"/>
              <a:t>머리글</a:t>
            </a:r>
            <a:r>
              <a:rPr lang="en-US" altLang="ko-KR" dirty="0"/>
              <a:t>, </a:t>
            </a:r>
            <a:r>
              <a:rPr lang="en-US" altLang="ko-KR" dirty="0" err="1"/>
              <a:t>바닥글</a:t>
            </a:r>
            <a:r>
              <a:rPr lang="en-US" altLang="ko-KR" dirty="0"/>
              <a:t> 등 </a:t>
            </a:r>
            <a:r>
              <a:rPr lang="en-US" altLang="ko-KR" dirty="0" err="1"/>
              <a:t>공통된</a:t>
            </a:r>
            <a:r>
              <a:rPr lang="en-US" altLang="ko-KR" dirty="0"/>
              <a:t> </a:t>
            </a:r>
            <a:r>
              <a:rPr lang="en-US" altLang="ko-KR" dirty="0" err="1"/>
              <a:t>코드를</a:t>
            </a:r>
            <a:r>
              <a:rPr lang="en-US" altLang="ko-KR" dirty="0"/>
              <a:t> </a:t>
            </a:r>
            <a:r>
              <a:rPr lang="en-US" altLang="ko-KR" dirty="0" err="1"/>
              <a:t>독립적인</a:t>
            </a:r>
            <a:r>
              <a:rPr lang="en-US" altLang="ko-KR" dirty="0"/>
              <a:t> JSP </a:t>
            </a:r>
            <a:r>
              <a:rPr lang="en-US" altLang="ko-KR" dirty="0" err="1"/>
              <a:t>페이지로</a:t>
            </a:r>
            <a:r>
              <a:rPr lang="en-US" altLang="ko-KR" dirty="0"/>
              <a:t> </a:t>
            </a:r>
            <a:r>
              <a:rPr lang="en-US" altLang="ko-KR" dirty="0" err="1"/>
              <a:t>만들고</a:t>
            </a:r>
            <a:r>
              <a:rPr lang="en-US" altLang="ko-KR" dirty="0"/>
              <a:t>, </a:t>
            </a:r>
            <a:r>
              <a:rPr lang="en-US" altLang="ko-KR" dirty="0" err="1"/>
              <a:t>이를</a:t>
            </a:r>
            <a:r>
              <a:rPr lang="en-US" altLang="ko-KR" dirty="0"/>
              <a:t> </a:t>
            </a:r>
            <a:r>
              <a:rPr lang="en-US" altLang="ko-KR" dirty="0" err="1"/>
              <a:t>필요로</a:t>
            </a:r>
            <a:r>
              <a:rPr lang="en-US" altLang="ko-KR" dirty="0"/>
              <a:t> </a:t>
            </a:r>
            <a:r>
              <a:rPr lang="en-US" altLang="ko-KR" dirty="0" err="1"/>
              <a:t>하는</a:t>
            </a:r>
            <a:r>
              <a:rPr lang="en-US" altLang="ko-KR" dirty="0"/>
              <a:t> JSP </a:t>
            </a:r>
            <a:r>
              <a:rPr lang="en-US" altLang="ko-KR" dirty="0" err="1"/>
              <a:t>페이지들이</a:t>
            </a:r>
            <a:r>
              <a:rPr lang="en-US" altLang="ko-KR" dirty="0"/>
              <a:t> include </a:t>
            </a:r>
            <a:r>
              <a:rPr lang="en-US" altLang="ko-KR" dirty="0" err="1"/>
              <a:t>지시자로</a:t>
            </a:r>
            <a:r>
              <a:rPr lang="en-US" altLang="ko-KR" dirty="0"/>
              <a:t> </a:t>
            </a:r>
            <a:r>
              <a:rPr lang="en-US" altLang="ko-KR" dirty="0" err="1"/>
              <a:t>포함하는</a:t>
            </a:r>
            <a:r>
              <a:rPr lang="en-US" altLang="ko-KR" dirty="0"/>
              <a:t> </a:t>
            </a:r>
            <a:r>
              <a:rPr lang="en-US" altLang="ko-KR" dirty="0" err="1"/>
              <a:t>방식으로</a:t>
            </a:r>
            <a:r>
              <a:rPr lang="en-US" altLang="ko-KR" dirty="0"/>
              <a:t> </a:t>
            </a:r>
            <a:r>
              <a:rPr lang="en-US" altLang="ko-KR" dirty="0" err="1"/>
              <a:t>개발한다</a:t>
            </a:r>
            <a:r>
              <a:rPr lang="en-US" altLang="ko-KR" dirty="0"/>
              <a:t>. </a:t>
            </a:r>
          </a:p>
          <a:p>
            <a:pPr lvl="2"/>
            <a:r>
              <a:rPr lang="en-US" altLang="ko-KR" dirty="0" err="1"/>
              <a:t>공통된</a:t>
            </a:r>
            <a:r>
              <a:rPr lang="en-US" altLang="ko-KR" dirty="0"/>
              <a:t> </a:t>
            </a:r>
            <a:r>
              <a:rPr lang="en-US" altLang="ko-KR" dirty="0" err="1"/>
              <a:t>코드를</a:t>
            </a:r>
            <a:r>
              <a:rPr lang="en-US" altLang="ko-KR" dirty="0"/>
              <a:t> </a:t>
            </a:r>
            <a:r>
              <a:rPr lang="en-US" altLang="ko-KR" dirty="0" err="1"/>
              <a:t>수정하면</a:t>
            </a:r>
            <a:r>
              <a:rPr lang="en-US" altLang="ko-KR" dirty="0"/>
              <a:t> </a:t>
            </a:r>
            <a:r>
              <a:rPr lang="en-US" altLang="ko-KR" dirty="0" err="1"/>
              <a:t>각각</a:t>
            </a:r>
            <a:r>
              <a:rPr lang="en-US" altLang="ko-KR" dirty="0"/>
              <a:t> </a:t>
            </a:r>
            <a:r>
              <a:rPr lang="en-US" altLang="ko-KR" dirty="0" err="1"/>
              <a:t>수정하지</a:t>
            </a:r>
            <a:r>
              <a:rPr lang="en-US" altLang="ko-KR" dirty="0"/>
              <a:t> </a:t>
            </a:r>
            <a:r>
              <a:rPr lang="en-US" altLang="ko-KR" dirty="0" err="1"/>
              <a:t>않아도</a:t>
            </a:r>
            <a:r>
              <a:rPr lang="en-US" altLang="ko-KR" dirty="0"/>
              <a:t> </a:t>
            </a:r>
            <a:r>
              <a:rPr lang="en-US" altLang="ko-KR" dirty="0" err="1"/>
              <a:t>참조하는</a:t>
            </a:r>
            <a:r>
              <a:rPr lang="en-US" altLang="ko-KR" dirty="0"/>
              <a:t> </a:t>
            </a:r>
            <a:r>
              <a:rPr lang="en-US" altLang="ko-KR" dirty="0" err="1"/>
              <a:t>여러</a:t>
            </a:r>
            <a:r>
              <a:rPr lang="en-US" altLang="ko-KR" dirty="0"/>
              <a:t> </a:t>
            </a:r>
            <a:r>
              <a:rPr lang="en-US" altLang="ko-KR" dirty="0" err="1"/>
              <a:t>페이지들을</a:t>
            </a:r>
            <a:r>
              <a:rPr lang="en-US" altLang="ko-KR" dirty="0"/>
              <a:t> </a:t>
            </a:r>
            <a:r>
              <a:rPr lang="en-US" altLang="ko-KR" dirty="0" err="1"/>
              <a:t>한꺼번에</a:t>
            </a:r>
            <a:r>
              <a:rPr lang="en-US" altLang="ko-KR" dirty="0"/>
              <a:t> </a:t>
            </a:r>
            <a:r>
              <a:rPr lang="en-US" altLang="ko-KR" dirty="0" err="1"/>
              <a:t>수정할</a:t>
            </a:r>
            <a:r>
              <a:rPr lang="en-US" altLang="ko-KR" dirty="0"/>
              <a:t> 수 </a:t>
            </a:r>
            <a:r>
              <a:rPr lang="en-US" altLang="ko-KR" dirty="0" err="1"/>
              <a:t>있어</a:t>
            </a:r>
            <a:r>
              <a:rPr lang="en-US" altLang="ko-KR" dirty="0"/>
              <a:t> </a:t>
            </a:r>
            <a:r>
              <a:rPr lang="en-US" altLang="ko-KR" dirty="0" err="1"/>
              <a:t>관리가</a:t>
            </a:r>
            <a:r>
              <a:rPr lang="en-US" altLang="ko-KR" dirty="0"/>
              <a:t> </a:t>
            </a:r>
            <a:r>
              <a:rPr lang="en-US" altLang="ko-KR" dirty="0" err="1"/>
              <a:t>편리하고</a:t>
            </a:r>
            <a:r>
              <a:rPr lang="en-US" altLang="ko-KR" dirty="0"/>
              <a:t> </a:t>
            </a:r>
            <a:r>
              <a:rPr lang="en-US" altLang="ko-KR" dirty="0" err="1"/>
              <a:t>유지보수성이</a:t>
            </a:r>
            <a:r>
              <a:rPr lang="en-US" altLang="ko-KR" dirty="0"/>
              <a:t> </a:t>
            </a:r>
            <a:r>
              <a:rPr lang="en-US" altLang="ko-KR" dirty="0" err="1"/>
              <a:t>향상된다</a:t>
            </a:r>
            <a:r>
              <a:rPr lang="en-US" altLang="ko-KR" dirty="0"/>
              <a:t>.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EF74E8-EB0E-4D51-BDCE-AC0C4DC7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3298-2095-4B78-B0E8-A466356F5ED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698909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33995</TotalTime>
  <Words>1551</Words>
  <Application>Microsoft Office PowerPoint</Application>
  <PresentationFormat>와이드스크린</PresentationFormat>
  <Paragraphs>285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D2Coding</vt:lpstr>
      <vt:lpstr>HY헤드라인M</vt:lpstr>
      <vt:lpstr>맑은 고딕</vt:lpstr>
      <vt:lpstr>휴먼모음T</vt:lpstr>
      <vt:lpstr>Arial</vt:lpstr>
      <vt:lpstr>디자인 사용자 지정</vt:lpstr>
      <vt:lpstr>JSP 기본 구성 요소</vt:lpstr>
      <vt:lpstr>JSP 구성 요소</vt:lpstr>
      <vt:lpstr>지시자</vt:lpstr>
      <vt:lpstr>Page 지시자</vt:lpstr>
      <vt:lpstr>계속</vt:lpstr>
      <vt:lpstr>PowerPoint 프레젠테이션</vt:lpstr>
      <vt:lpstr>계속</vt:lpstr>
      <vt:lpstr>include 지시자</vt:lpstr>
      <vt:lpstr>계속</vt:lpstr>
      <vt:lpstr>taglib 지시자</vt:lpstr>
      <vt:lpstr>계속</vt:lpstr>
      <vt:lpstr>PowerPoint 프레젠테이션</vt:lpstr>
      <vt:lpstr>PowerPoint 프레젠테이션</vt:lpstr>
      <vt:lpstr>PowerPoint 프레젠테이션</vt:lpstr>
      <vt:lpstr>스크립팅 요소</vt:lpstr>
      <vt:lpstr>계속</vt:lpstr>
      <vt:lpstr>표준 액션(standard action)</vt:lpstr>
      <vt:lpstr>계속</vt:lpstr>
      <vt:lpstr>JSP 관련 API</vt:lpstr>
      <vt:lpstr>PowerPoint 프레젠테이션</vt:lpstr>
      <vt:lpstr>학습 후 기대효과</vt:lpstr>
      <vt:lpstr>WEB-INF\web.xml</vt:lpstr>
      <vt:lpstr>계속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blessu</cp:lastModifiedBy>
  <cp:revision>827</cp:revision>
  <dcterms:created xsi:type="dcterms:W3CDTF">2017-09-15T02:18:23Z</dcterms:created>
  <dcterms:modified xsi:type="dcterms:W3CDTF">2022-10-17T04:56:38Z</dcterms:modified>
</cp:coreProperties>
</file>