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2"/>
  </p:notesMasterIdLst>
  <p:sldIdLst>
    <p:sldId id="524" r:id="rId2"/>
    <p:sldId id="523" r:id="rId3"/>
    <p:sldId id="576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7" r:id="rId14"/>
    <p:sldId id="586" r:id="rId15"/>
    <p:sldId id="588" r:id="rId16"/>
    <p:sldId id="589" r:id="rId17"/>
    <p:sldId id="590" r:id="rId18"/>
    <p:sldId id="566" r:id="rId19"/>
    <p:sldId id="592" r:id="rId20"/>
    <p:sldId id="5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80FDAA-2D53-4284-B06D-4F30EB650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1" y="69850"/>
            <a:ext cx="10537602" cy="67183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7D7AC6-0BBF-4B56-A5AB-B3A593BD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6204"/>
            <a:ext cx="9144000" cy="1726164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78CC0-6F0E-4D4E-B81D-BCC2CBFE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760" y="4324740"/>
            <a:ext cx="5206483" cy="1124338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C66FF-756D-41A6-922C-8C126896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12E96-9AA7-4DB1-A0AC-111C99DB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86762-F290-4BC1-8F29-529B62E0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812"/>
            <a:ext cx="10515600" cy="5346383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619DC-4942-490B-9196-7DC99267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B4453D-C511-4698-AC56-AE0B7305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1FA41-2100-4812-898F-34FFAD8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0CB461-B67F-43CA-870E-0599DC78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AE1D5-5905-4D03-ADFA-BF1B5531E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21F0C-637A-4855-B63F-E88605A7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DB513-DADB-481C-9050-267E564F4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3637F-1FEB-4A31-9A10-2E67F1A0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A7387-623D-40A6-A948-6739DF1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0D62E-F0A5-4DAB-B3EF-0B59F6D7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2AA97-BD43-44F6-90A0-40C3538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37C50E-7695-422E-900A-E03CA9D66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C6F66A-D0F8-425B-AD68-88895F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F1F41-AA31-4586-95C2-12A42A00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12264-D97A-4DA6-B4A5-14EFFEF4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55337-220E-43B5-BE59-7F78AB3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"/>
            <a:ext cx="10515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B0879-5650-4E9B-A49F-FE7D0A53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30580"/>
            <a:ext cx="10515600" cy="534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D9A40-DF20-49BE-95A5-D099CFBFB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21E0-D3E1-48D6-8BDC-1D3FFFC8CEE8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CA6D5-18A4-402E-887A-ED33113B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AB645-5E42-497E-8E02-CEB6C6F0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5240" y="6350000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C1A5-19F7-4412-8E19-5FAA7BD10B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8" name="Picture 4" descr="Arctic Security on Twitter: &quot;In the light of the recent serious #Java  deserialization vulnerability, CVE-2021-44228, we want to help  organizations identify directly exposed #servlet services through our  #ArcticEWS offering. At present, over">
            <a:extLst>
              <a:ext uri="{FF2B5EF4-FFF2-40B4-BE49-F238E27FC236}">
                <a16:creationId xmlns:a16="http://schemas.microsoft.com/office/drawing/2014/main" id="{425CCBDE-9271-4420-A1A4-BBB5A3142F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" y="53340"/>
            <a:ext cx="68373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4" r:id="rId3"/>
    <p:sldLayoutId id="2147483693" r:id="rId4"/>
    <p:sldLayoutId id="2147483689" r:id="rId5"/>
    <p:sldLayoutId id="214748369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639B6F-1E21-4ACC-AAF5-BF81C3E8B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기본 객체 활용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42CB8A2-EE78-4D50-A53F-86EA32A39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egyou@induk.ac.kr</a:t>
            </a:r>
          </a:p>
          <a:p>
            <a:pPr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https://cafe.naver.com/induksoft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89EFA-99FC-4261-BD62-E11E5741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12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32794-2BC4-4ED2-A363-B9E957D8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E1220-2170-4D5B-98ED-E993D2C4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응답 페이지에 대한 설정 정보 처리 관련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페이지 이동 관련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5BC21-914B-4222-8453-C2E25AE8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3725AF-0E06-4077-A8C7-6CDEA90A17B6}"/>
              </a:ext>
            </a:extLst>
          </p:cNvPr>
          <p:cNvGraphicFramePr>
            <a:graphicFrameLocks noGrp="1"/>
          </p:cNvGraphicFramePr>
          <p:nvPr/>
        </p:nvGraphicFramePr>
        <p:xfrm>
          <a:off x="1832483" y="1645117"/>
          <a:ext cx="8892344" cy="1415796"/>
        </p:xfrm>
        <a:graphic>
          <a:graphicData uri="http://schemas.openxmlformats.org/drawingml/2006/table">
            <a:tbl>
              <a:tblPr/>
              <a:tblGrid>
                <a:gridCol w="4213473">
                  <a:extLst>
                    <a:ext uri="{9D8B030D-6E8A-4147-A177-3AD203B41FA5}">
                      <a16:colId xmlns:a16="http://schemas.microsoft.com/office/drawing/2014/main" val="2963977682"/>
                    </a:ext>
                  </a:extLst>
                </a:gridCol>
                <a:gridCol w="4678871">
                  <a:extLst>
                    <a:ext uri="{9D8B030D-6E8A-4147-A177-3AD203B41FA5}">
                      <a16:colId xmlns:a16="http://schemas.microsoft.com/office/drawing/2014/main" val="3234640570"/>
                    </a:ext>
                  </a:extLst>
                </a:gridCol>
              </a:tblGrid>
              <a:tr h="5194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메서드 선언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948100"/>
                  </a:ext>
                </a:extLst>
              </a:tr>
              <a:tr h="44818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setContextType(String type)</a:t>
                      </a:r>
                      <a:endParaRPr 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페이지의 </a:t>
                      </a:r>
                      <a:r>
                        <a:rPr lang="ko-KR" alt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컨텐트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유형 설정을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76403"/>
                  </a:ext>
                </a:extLst>
              </a:tr>
              <a:tr h="44818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setCharacterEncoding(String charset)</a:t>
                      </a:r>
                      <a:endParaRPr 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페이지의 </a:t>
                      </a:r>
                      <a:r>
                        <a:rPr lang="ko-KR" alt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문자셋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인코딩을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7905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9A3F3D-3F5A-4C55-94D1-13205620F77A}"/>
              </a:ext>
            </a:extLst>
          </p:cNvPr>
          <p:cNvGraphicFramePr>
            <a:graphicFrameLocks noGrp="1"/>
          </p:cNvGraphicFramePr>
          <p:nvPr/>
        </p:nvGraphicFramePr>
        <p:xfrm>
          <a:off x="1832483" y="4493046"/>
          <a:ext cx="8892344" cy="1262698"/>
        </p:xfrm>
        <a:graphic>
          <a:graphicData uri="http://schemas.openxmlformats.org/drawingml/2006/table">
            <a:tbl>
              <a:tblPr/>
              <a:tblGrid>
                <a:gridCol w="3088229">
                  <a:extLst>
                    <a:ext uri="{9D8B030D-6E8A-4147-A177-3AD203B41FA5}">
                      <a16:colId xmlns:a16="http://schemas.microsoft.com/office/drawing/2014/main" val="1280390889"/>
                    </a:ext>
                  </a:extLst>
                </a:gridCol>
                <a:gridCol w="5804115">
                  <a:extLst>
                    <a:ext uri="{9D8B030D-6E8A-4147-A177-3AD203B41FA5}">
                      <a16:colId xmlns:a16="http://schemas.microsoft.com/office/drawing/2014/main" val="3556509514"/>
                    </a:ext>
                  </a:extLst>
                </a:gridCol>
              </a:tblGrid>
              <a:tr h="331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메서드 선언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116358"/>
                  </a:ext>
                </a:extLst>
              </a:tr>
              <a:tr h="53790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sendRedirect</a:t>
                      </a: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</a:t>
                      </a: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요청의 처리를 위해 지정한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request, response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생성됨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87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97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EF16B-0A13-478D-A2A3-F30DCA21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DF652-35F0-4A61-8869-B9B153952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응답 헤더 처리 관련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6183E-44B9-44CE-951D-EE9A70AF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17D3F7-28F5-4465-9476-A3B87573C1F5}"/>
              </a:ext>
            </a:extLst>
          </p:cNvPr>
          <p:cNvGraphicFramePr>
            <a:graphicFrameLocks noGrp="1"/>
          </p:cNvGraphicFramePr>
          <p:nvPr/>
        </p:nvGraphicFramePr>
        <p:xfrm>
          <a:off x="1709237" y="1637312"/>
          <a:ext cx="9736261" cy="3279840"/>
        </p:xfrm>
        <a:graphic>
          <a:graphicData uri="http://schemas.openxmlformats.org/drawingml/2006/table">
            <a:tbl>
              <a:tblPr/>
              <a:tblGrid>
                <a:gridCol w="3629929">
                  <a:extLst>
                    <a:ext uri="{9D8B030D-6E8A-4147-A177-3AD203B41FA5}">
                      <a16:colId xmlns:a16="http://schemas.microsoft.com/office/drawing/2014/main" val="1009113757"/>
                    </a:ext>
                  </a:extLst>
                </a:gridCol>
                <a:gridCol w="6106332">
                  <a:extLst>
                    <a:ext uri="{9D8B030D-6E8A-4147-A177-3AD203B41FA5}">
                      <a16:colId xmlns:a16="http://schemas.microsoft.com/office/drawing/2014/main" val="489474764"/>
                    </a:ext>
                  </a:extLst>
                </a:gridCol>
              </a:tblGrid>
              <a:tr h="2385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메서드 선언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16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35301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sz="14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setHeader</a:t>
                      </a: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name, String value)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헤더의 값을 문자열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</a:t>
                      </a:r>
                      <a:endParaRPr lang="ko-KR" altLang="en-US" sz="14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84969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sz="14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setDateHeader</a:t>
                      </a: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name, log date)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헤더의 값을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 date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</a:t>
                      </a:r>
                      <a:endParaRPr lang="ko-KR" altLang="en-US" sz="14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일을 기준으로 소요된 시간을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1/1000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단위로 표시한 값임</a:t>
                      </a:r>
                      <a:endParaRPr lang="ko-KR" altLang="en-US" sz="14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352537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sz="14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setInHeader</a:t>
                      </a: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name, int value)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헤더의 값을 </a:t>
                      </a:r>
                      <a:r>
                        <a:rPr lang="ko-KR" altLang="en-US" sz="14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정수값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178267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addHeader(String name, String value)</a:t>
                      </a:r>
                      <a:endParaRPr lang="en-US" sz="14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헤더에 문자열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추가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6869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addDateHeader (String name, long date)</a:t>
                      </a:r>
                      <a:endParaRPr lang="en-US" sz="14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헤더에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형의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추가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일을 기준으로 소요된 시간을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1/1000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단위로 표시한 값임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815900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addIntHeader (Stirng name, int value)</a:t>
                      </a:r>
                      <a:endParaRPr lang="en-US" sz="14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헤더에 </a:t>
                      </a:r>
                      <a:r>
                        <a:rPr lang="ko-KR" altLang="en-US" sz="14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정수값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추가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3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31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90939-4C21-4596-8D52-703C6825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모듈화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F02BE-6363-486E-9911-9B1CC978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dirty="0"/>
              <a:t>하나의 웹 애플리케이션은 다수의 페이지들로 구성된다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다수의 페이지를 살펴보면 다수의 공통 코드가 존재함을 확인할 수 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각 페이지의 </a:t>
            </a:r>
            <a:r>
              <a:rPr lang="ko-KR" altLang="en-US" dirty="0" err="1"/>
              <a:t>최상단</a:t>
            </a:r>
            <a:r>
              <a:rPr lang="ko-KR" altLang="en-US" dirty="0"/>
              <a:t> 영역</a:t>
            </a:r>
            <a:r>
              <a:rPr lang="en-US" altLang="ko-KR" dirty="0"/>
              <a:t>, </a:t>
            </a:r>
            <a:r>
              <a:rPr lang="ko-KR" altLang="en-US" dirty="0"/>
              <a:t>즉 헤더</a:t>
            </a:r>
            <a:r>
              <a:rPr lang="en-US" altLang="ko-KR" dirty="0"/>
              <a:t>(header)</a:t>
            </a:r>
            <a:r>
              <a:rPr lang="ko-KR" altLang="en-US" dirty="0"/>
              <a:t>와 </a:t>
            </a:r>
            <a:r>
              <a:rPr lang="ko-KR" altLang="en-US" dirty="0" err="1"/>
              <a:t>최하단</a:t>
            </a:r>
            <a:r>
              <a:rPr lang="ko-KR" altLang="en-US" dirty="0"/>
              <a:t> 영역</a:t>
            </a:r>
            <a:r>
              <a:rPr lang="en-US" altLang="ko-KR" dirty="0"/>
              <a:t>, </a:t>
            </a:r>
            <a:r>
              <a:rPr lang="ko-KR" altLang="en-US" dirty="0" err="1"/>
              <a:t>푸터</a:t>
            </a:r>
            <a:r>
              <a:rPr lang="en-US" altLang="ko-KR" dirty="0"/>
              <a:t>(footer) </a:t>
            </a:r>
            <a:r>
              <a:rPr lang="ko-KR" altLang="en-US" dirty="0"/>
              <a:t>뿐 아니라 메뉴 영역이나 내비게이션 영역이 공통됨을 알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공통 코드가 각각의 페이지에 존재하는 경우 관리가 어렵다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예를 들어 메뉴가 일부 변경이 되었는데</a:t>
            </a:r>
            <a:r>
              <a:rPr lang="en-US" altLang="ko-KR" dirty="0"/>
              <a:t>, </a:t>
            </a:r>
            <a:r>
              <a:rPr lang="ko-KR" altLang="en-US" dirty="0"/>
              <a:t>해당 웹 애플리케이션에 포함된 페이지들이 모두 같은 메뉴를 사용하는 경우 모든 페이지의 해당 부분을 변경해야 한다</a:t>
            </a:r>
            <a:r>
              <a:rPr lang="en-US" altLang="ko-KR" dirty="0"/>
              <a:t>. </a:t>
            </a:r>
            <a:r>
              <a:rPr lang="ko-KR" altLang="en-US" dirty="0"/>
              <a:t>이는 매우 불편할 뿐 아니라 코드 관리 측면에서도 효율적이지 못하다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3CB9E-F9EA-4F34-B98A-57B262AD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65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14676-3C69-434A-AD81-3D26A267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4F7C-61BE-4F80-A6A4-2D2B4A42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공통 코드를 별도의 </a:t>
            </a:r>
            <a:r>
              <a:rPr lang="en-US" altLang="ko-KR" dirty="0"/>
              <a:t>JSP </a:t>
            </a:r>
            <a:r>
              <a:rPr lang="ko-KR" altLang="en-US" dirty="0"/>
              <a:t>페이지로 구성하고</a:t>
            </a:r>
            <a:r>
              <a:rPr lang="en-US" altLang="ko-KR" dirty="0"/>
              <a:t>, </a:t>
            </a:r>
            <a:r>
              <a:rPr lang="ko-KR" altLang="en-US" dirty="0"/>
              <a:t>구성된 페이지를 </a:t>
            </a:r>
            <a:r>
              <a:rPr lang="ko-KR" altLang="en-US" dirty="0" err="1"/>
              <a:t>필요로하는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en-US" altLang="ko-KR" dirty="0"/>
              <a:t>include </a:t>
            </a:r>
            <a:r>
              <a:rPr lang="ko-KR" altLang="en-US" dirty="0"/>
              <a:t>지시자나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표준 액션을 이용하여 특정 영역에 포함하는 방법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공통 코드 관리의 편리성을 기대할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2BE1BE-D0BD-45F3-88C8-D07F105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97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32F66-32F3-401D-9B2D-55E58405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모듈화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C4E3D-BA11-4F85-906F-FDDE814E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요약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webapp2020 </a:t>
            </a:r>
            <a:r>
              <a:rPr lang="ko-KR" altLang="en-US" dirty="0"/>
              <a:t>프로젝트의 </a:t>
            </a:r>
            <a:r>
              <a:rPr lang="en-US" altLang="ko-KR" dirty="0"/>
              <a:t>main\</a:t>
            </a:r>
            <a:r>
              <a:rPr lang="en-US" altLang="ko-KR" dirty="0" err="1"/>
              <a:t>webapp</a:t>
            </a:r>
            <a:r>
              <a:rPr lang="en-US" altLang="ko-KR" dirty="0"/>
              <a:t> </a:t>
            </a:r>
            <a:r>
              <a:rPr lang="ko-KR" altLang="en-US" dirty="0"/>
              <a:t>하위에  </a:t>
            </a:r>
            <a:r>
              <a:rPr lang="en-US" altLang="ko-KR" dirty="0"/>
              <a:t>'</a:t>
            </a:r>
            <a:r>
              <a:rPr lang="en-US" altLang="ko-KR" dirty="0" err="1"/>
              <a:t>egy</a:t>
            </a:r>
            <a:r>
              <a:rPr lang="en-US" altLang="ko-KR" dirty="0"/>
              <a:t>-blog'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2"/>
            <a:r>
              <a:rPr lang="en-US" altLang="ko-KR" dirty="0" err="1"/>
              <a:t>egy</a:t>
            </a:r>
            <a:r>
              <a:rPr lang="en-US" altLang="ko-KR" dirty="0"/>
              <a:t> : &lt;</a:t>
            </a:r>
            <a:r>
              <a:rPr lang="ko-KR" altLang="en-US" dirty="0"/>
              <a:t>학생 </a:t>
            </a:r>
            <a:r>
              <a:rPr lang="ko-KR" altLang="en-US" dirty="0" err="1"/>
              <a:t>영문명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글자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https://startbootstrap.com/</a:t>
            </a:r>
            <a:r>
              <a:rPr lang="en-US" altLang="ko-KR" dirty="0" err="1"/>
              <a:t>themas</a:t>
            </a:r>
            <a:r>
              <a:rPr lang="en-US" altLang="ko-KR" dirty="0"/>
              <a:t>/clean-blog/’</a:t>
            </a:r>
            <a:r>
              <a:rPr lang="ko-KR" altLang="en-US" dirty="0"/>
              <a:t>를 방문한 후</a:t>
            </a:r>
            <a:r>
              <a:rPr lang="en-US" altLang="ko-KR" dirty="0"/>
              <a:t>,  ‘Clean Blog’ </a:t>
            </a:r>
            <a:r>
              <a:rPr lang="ko-KR" altLang="en-US" dirty="0"/>
              <a:t>테마를 다운로드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다운로드 한 테마의 압축을 </a:t>
            </a:r>
            <a:r>
              <a:rPr lang="en-US" altLang="ko-KR" dirty="0"/>
              <a:t>'</a:t>
            </a:r>
            <a:r>
              <a:rPr lang="en-US" altLang="ko-KR" dirty="0" err="1"/>
              <a:t>egy</a:t>
            </a:r>
            <a:r>
              <a:rPr lang="en-US" altLang="ko-KR" dirty="0"/>
              <a:t>-blog'</a:t>
            </a:r>
            <a:r>
              <a:rPr lang="ko-KR" altLang="en-US" dirty="0"/>
              <a:t>에 해제한다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압축을 풀고 복사</a:t>
            </a:r>
            <a:r>
              <a:rPr lang="en-US" altLang="ko-KR" dirty="0"/>
              <a:t> </a:t>
            </a:r>
            <a:r>
              <a:rPr lang="ko-KR" altLang="en-US" dirty="0"/>
              <a:t>또는 드래그</a:t>
            </a:r>
            <a:r>
              <a:rPr lang="en-US" altLang="ko-KR" dirty="0"/>
              <a:t>&amp;</a:t>
            </a:r>
            <a:r>
              <a:rPr lang="ko-KR" altLang="en-US" dirty="0"/>
              <a:t>드롭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6BB82-CB44-4D7C-AAB6-8C5C2C57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08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82200-31E5-49BE-B05D-2998D9DD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B3348-E290-4C05-A76E-8A1F2C0D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공통 코드 존재 여부를 확인하여 공통 코드 페이지를 작성한다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&lt;</a:t>
            </a:r>
            <a:r>
              <a:rPr lang="ko-KR" altLang="en-US" dirty="0"/>
              <a:t>공통 코드</a:t>
            </a:r>
            <a:r>
              <a:rPr lang="en-US" altLang="ko-KR" dirty="0"/>
              <a:t>&gt;.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각 코드에서 공통 코드를 </a:t>
            </a:r>
            <a:r>
              <a:rPr lang="ko-KR" altLang="en-US" dirty="0" err="1"/>
              <a:t>주석처리하고</a:t>
            </a:r>
            <a:r>
              <a:rPr lang="en-US" altLang="ko-KR" dirty="0"/>
              <a:t>, </a:t>
            </a:r>
            <a:r>
              <a:rPr lang="ko-KR" altLang="en-US" dirty="0"/>
              <a:t>목적에 따라 공통 코드 활용 방법을 적용한다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include </a:t>
            </a:r>
            <a:r>
              <a:rPr lang="ko-KR" altLang="en-US" dirty="0"/>
              <a:t>지시자 </a:t>
            </a:r>
            <a:r>
              <a:rPr lang="en-US" altLang="ko-KR" dirty="0"/>
              <a:t>: &lt;%@ include</a:t>
            </a:r>
            <a:r>
              <a:rPr lang="ko-KR" altLang="en-US" dirty="0"/>
              <a:t> </a:t>
            </a:r>
            <a:r>
              <a:rPr lang="en-US" altLang="ko-KR" dirty="0"/>
              <a:t>file="&lt;</a:t>
            </a:r>
            <a:r>
              <a:rPr lang="ko-KR" altLang="en-US" dirty="0"/>
              <a:t>공통 코드</a:t>
            </a:r>
            <a:r>
              <a:rPr lang="en-US" altLang="ko-KR" dirty="0"/>
              <a:t>&gt;" %&gt;</a:t>
            </a:r>
          </a:p>
          <a:p>
            <a:pPr lvl="2"/>
            <a:r>
              <a:rPr lang="en-US" altLang="ko-KR" dirty="0"/>
              <a:t>include </a:t>
            </a:r>
            <a:r>
              <a:rPr lang="ko-KR" altLang="en-US" dirty="0"/>
              <a:t>표준 액션 </a:t>
            </a:r>
            <a:r>
              <a:rPr lang="en-US" altLang="ko-KR" dirty="0"/>
              <a:t>: &lt;</a:t>
            </a:r>
            <a:r>
              <a:rPr lang="en-US" altLang="ko-KR" dirty="0" err="1"/>
              <a:t>jsp:include</a:t>
            </a:r>
            <a:r>
              <a:rPr lang="en-US" altLang="ko-KR" dirty="0"/>
              <a:t> page=“&lt;</a:t>
            </a:r>
            <a:r>
              <a:rPr lang="en-US" altLang="ko-KR" dirty="0" err="1"/>
              <a:t>url</a:t>
            </a:r>
            <a:r>
              <a:rPr lang="en-US" altLang="ko-KR" dirty="0"/>
              <a:t>&gt;”.../&gt;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4B619-6ABB-414A-AE3C-2C1766C0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81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50257-80CF-4A90-B8FC-28A01AE0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 방법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FC865-291E-4331-BE30-82D6755D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페이지를 </a:t>
            </a:r>
            <a:r>
              <a:rPr lang="ko-KR" altLang="en-US" dirty="0" err="1"/>
              <a:t>모듈화하는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/>
              <a:t>지시자를 사용하는 방법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표준 액션을 사용하는 방법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1CC9B-2D67-443B-8FC0-C312F291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4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268F4-83E0-45C3-8C5B-14D2ECB6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6AD87FD-DD9F-4CE0-A0FF-9B9E3624FF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107970"/>
          <a:ext cx="10515600" cy="4748920"/>
        </p:xfrm>
        <a:graphic>
          <a:graphicData uri="http://schemas.openxmlformats.org/drawingml/2006/table">
            <a:tbl>
              <a:tblPr/>
              <a:tblGrid>
                <a:gridCol w="4640921">
                  <a:extLst>
                    <a:ext uri="{9D8B030D-6E8A-4147-A177-3AD203B41FA5}">
                      <a16:colId xmlns:a16="http://schemas.microsoft.com/office/drawing/2014/main" val="1991993235"/>
                    </a:ext>
                  </a:extLst>
                </a:gridCol>
                <a:gridCol w="1160947">
                  <a:extLst>
                    <a:ext uri="{9D8B030D-6E8A-4147-A177-3AD203B41FA5}">
                      <a16:colId xmlns:a16="http://schemas.microsoft.com/office/drawing/2014/main" val="490071812"/>
                    </a:ext>
                  </a:extLst>
                </a:gridCol>
                <a:gridCol w="4713732">
                  <a:extLst>
                    <a:ext uri="{9D8B030D-6E8A-4147-A177-3AD203B41FA5}">
                      <a16:colId xmlns:a16="http://schemas.microsoft.com/office/drawing/2014/main" val="1071237773"/>
                    </a:ext>
                  </a:extLst>
                </a:gridCol>
              </a:tblGrid>
              <a:tr h="5303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&lt;</a:t>
                      </a:r>
                      <a:r>
                        <a:rPr 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jsp:include</a:t>
                      </a: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page=“</a:t>
                      </a:r>
                      <a:r>
                        <a:rPr 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url</a:t>
                      </a: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”...&gt;</a:t>
                      </a:r>
                      <a:endParaRPr lang="en-US" sz="20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비교항목</a:t>
                      </a:r>
                      <a:endParaRPr lang="ko-KR" altLang="en-US" sz="20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&lt;%@ page include file=“</a:t>
                      </a:r>
                      <a:r>
                        <a:rPr 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url</a:t>
                      </a: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”... %&gt;</a:t>
                      </a:r>
                      <a:endParaRPr lang="en-US" sz="20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60358"/>
                  </a:ext>
                </a:extLst>
              </a:tr>
              <a:tr h="45763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시간에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처리시간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서블릿으로 자동 변환 시 처리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058337"/>
                  </a:ext>
                </a:extLst>
              </a:tr>
              <a:tr h="141283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파일로 요청 처리 흐름을 이동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포함할 파일의 실행 결과를 포함하여 처리한다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파일에 포함할 파일의 소스코드를 삽입하여 하나의 파일로 구성한 다음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번에 처리한다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434099"/>
                  </a:ext>
                </a:extLst>
              </a:tr>
              <a:tr h="935235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객체나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jsp:param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이용한 파라미터 전달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전달 방법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페이지에 변수를 선언한 후 변수의 값을 변경 또는 출력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757796"/>
                  </a:ext>
                </a:extLst>
              </a:tr>
              <a:tr h="141283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레이아웃의 일부분을 모듈화할 때 주로 사용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다수의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페이지에서 공통으로 사용되는 변수를 지정하는 코드나 저작권 같은 공통의 문장을 포함할 때 사용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84298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03FBE-E01E-45B1-8B2C-BA50848D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38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&lt;%@ page language="java"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contentType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="text/html; charset=UTF-8"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pageEncoding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="UTF-8"%&gt;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&lt;!DOCTYPE 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&lt;meta charset="UTF-8"&gt;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&lt;title&gt;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jsp-param.jsp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&lt;/title&gt;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&lt;h3&gt;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파일은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jsp-param.jsp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.&lt;/h3&gt;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jsp:include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page="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-param-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target.jsp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jsp:param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name="name" value="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servlet" /&gt;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jsp:include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&lt;p&gt;include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표준 액션과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표준 액션을 사용하였습니다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.&lt;/p&gt;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jsp-param.jsp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277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&lt;%@ page language="java"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contentType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="text/html; charset=UTF-8"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pageEncoding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="UTF-8"%&gt;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&lt;!DOCTYPE 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&lt;meta charset="UTF-8"&gt;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&lt;title&gt;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-param-target&lt;/title&gt;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&lt;h3&gt;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전달된 매개변수 값은 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&lt;%=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request.getParameter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("name") %&gt;&lt;/h3&gt;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jsp</a:t>
            </a:r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-param-</a:t>
            </a:r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target.jsp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9E8F8-AFD0-4A42-A9D3-640F3172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77766-4EFD-4A95-8584-168022AD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 기본 객체</a:t>
            </a:r>
            <a:endParaRPr lang="en-US" altLang="ko-KR" dirty="0"/>
          </a:p>
          <a:p>
            <a:r>
              <a:rPr lang="ko-KR" altLang="en-US" dirty="0"/>
              <a:t>페이지 모듈화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34F86-F260-4283-9304-69EB9829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12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91CED-1A2D-4F78-A17A-378CBD2A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후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C8275-DE20-4E73-857E-C4F55658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구성 요소를 이해하고</a:t>
            </a:r>
            <a:r>
              <a:rPr lang="en-US" altLang="ko-KR" dirty="0"/>
              <a:t>, </a:t>
            </a:r>
            <a:r>
              <a:rPr lang="ko-KR" altLang="en-US" dirty="0"/>
              <a:t>기본 객체를 활용하여 웹 애플리케이션 개발에 적용할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JSP</a:t>
            </a:r>
            <a:r>
              <a:rPr lang="ko-KR" altLang="en-US" dirty="0"/>
              <a:t>에서 모듈화 방법을 이해하고</a:t>
            </a:r>
            <a:r>
              <a:rPr lang="en-US" altLang="ko-KR" dirty="0"/>
              <a:t>, </a:t>
            </a:r>
            <a:r>
              <a:rPr lang="ko-KR" altLang="en-US" dirty="0"/>
              <a:t>이를 개발에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7521D-10BC-4826-BDE5-DDAEF540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50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7924-CACD-40F2-A540-CBEFC524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 기본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1DC8A-AE23-4763-B9F2-A2C38606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dirty="0"/>
              <a:t>객체지향 언어에서는 클래스로부터 객체를 생성해서 사용해야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에서는 사용의 편리성을 위해서 생성</a:t>
            </a:r>
            <a:r>
              <a:rPr lang="en-US" altLang="ko-KR" dirty="0"/>
              <a:t>, </a:t>
            </a:r>
            <a:r>
              <a:rPr lang="ko-KR" altLang="en-US" dirty="0"/>
              <a:t>선언 과정 없이 사용할 수 있는 객체를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정의</a:t>
            </a:r>
            <a:endParaRPr lang="en-US" altLang="ko-KR" dirty="0"/>
          </a:p>
          <a:p>
            <a:pPr lvl="1" fontAlgn="base"/>
            <a:r>
              <a:rPr lang="en-US" altLang="ko-KR" dirty="0"/>
              <a:t>JSP </a:t>
            </a:r>
            <a:r>
              <a:rPr lang="ko-KR" altLang="en-US" dirty="0"/>
              <a:t>페이지에서 생성이나 선언 없이 개발자가 바로 사용가능한 객체를 의미한다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6AF5E-E146-4B9A-9726-0DB28A5A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72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5DB5-F1F3-4E81-B4BE-992CC632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30A402A6-F0EE-4E20-85FB-B7AFDBA158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26818"/>
          <a:ext cx="10622797" cy="4730801"/>
        </p:xfrm>
        <a:graphic>
          <a:graphicData uri="http://schemas.openxmlformats.org/drawingml/2006/table">
            <a:tbl>
              <a:tblPr/>
              <a:tblGrid>
                <a:gridCol w="1498172">
                  <a:extLst>
                    <a:ext uri="{9D8B030D-6E8A-4147-A177-3AD203B41FA5}">
                      <a16:colId xmlns:a16="http://schemas.microsoft.com/office/drawing/2014/main" val="3732005235"/>
                    </a:ext>
                  </a:extLst>
                </a:gridCol>
                <a:gridCol w="3764706">
                  <a:extLst>
                    <a:ext uri="{9D8B030D-6E8A-4147-A177-3AD203B41FA5}">
                      <a16:colId xmlns:a16="http://schemas.microsoft.com/office/drawing/2014/main" val="2311463885"/>
                    </a:ext>
                  </a:extLst>
                </a:gridCol>
                <a:gridCol w="5359919">
                  <a:extLst>
                    <a:ext uri="{9D8B030D-6E8A-4147-A177-3AD203B41FA5}">
                      <a16:colId xmlns:a16="http://schemas.microsoft.com/office/drawing/2014/main" val="1286463222"/>
                    </a:ext>
                  </a:extLst>
                </a:gridCol>
              </a:tblGrid>
              <a:tr h="4942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기본 객체</a:t>
                      </a:r>
                      <a:endParaRPr lang="ko-KR" altLang="en-US" sz="2000" b="1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관련 클래스</a:t>
                      </a:r>
                      <a:endParaRPr lang="ko-KR" altLang="en-US" sz="2000" b="1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2000" b="1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13648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javax.servlet.http.HttpServletRequest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요청을 처리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416526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javax.servlet.http.HttpServletRequest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응답을 처리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794864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javax.servlet.jsp.JspWriter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페이지 전송을 위한 출력 스트림을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881768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java.lang.Object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페이지에 대한 </a:t>
                      </a:r>
                      <a:r>
                        <a:rPr lang="ko-KR" alt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서블릿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인스턴스를 지정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08212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pageContext</a:t>
                      </a: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javax.servlet.jsp.PageContext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페이지에 대한 컨텍스트를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891646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javax.servlet.ServletContext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애플리케이션 컨텍스트와 설정 정보를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209299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javax.servlet.ServletConfig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또는 </a:t>
                      </a:r>
                      <a:r>
                        <a:rPr lang="ko-KR" alt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서블릿에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대한 설정 정보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039551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session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javax.servlet.http.HttpSession</a:t>
                      </a:r>
                      <a:endParaRPr 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세션 정보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52870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exception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java.lang.Throwable</a:t>
                      </a:r>
                      <a:endParaRPr 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 처리를 위해 사용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24275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C833C6-9423-439D-A37B-E077648E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32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FD9B5-1A56-45B1-BD8F-BE504A8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12D9C-2C78-441A-9C46-BB16AA2B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클라이언트의 요청 정보를 저장하고 있는 객체</a:t>
            </a:r>
            <a:endParaRPr lang="en-US" altLang="ko-KR" dirty="0"/>
          </a:p>
          <a:p>
            <a:r>
              <a:rPr lang="ko-KR" altLang="en-US" dirty="0"/>
              <a:t>주요 기능 </a:t>
            </a:r>
          </a:p>
          <a:p>
            <a:pPr lvl="1"/>
            <a:r>
              <a:rPr lang="ko-KR" altLang="en-US" dirty="0"/>
              <a:t>클라이언트 및 서버 정보 처리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폼과 요청 매개변수 처리</a:t>
            </a:r>
            <a:endParaRPr lang="en-US" altLang="ko-KR" dirty="0"/>
          </a:p>
          <a:p>
            <a:pPr lvl="1"/>
            <a:r>
              <a:rPr lang="en-US" altLang="ko-KR" dirty="0"/>
              <a:t>HTTP </a:t>
            </a:r>
            <a:r>
              <a:rPr lang="ko-KR" altLang="en-US" dirty="0"/>
              <a:t>요청 메시지의 헤더 처리</a:t>
            </a:r>
          </a:p>
          <a:p>
            <a:r>
              <a:rPr lang="ko-KR" altLang="en-US" dirty="0"/>
              <a:t>관련 클래스</a:t>
            </a:r>
          </a:p>
          <a:p>
            <a:pPr lvl="1"/>
            <a:r>
              <a:rPr lang="en-US" altLang="ko-KR" dirty="0" err="1"/>
              <a:t>javax.servlet.http.HttpServletRequest</a:t>
            </a:r>
            <a:endParaRPr lang="en-US" altLang="ko-KR" dirty="0"/>
          </a:p>
          <a:p>
            <a:pPr lvl="1"/>
            <a:r>
              <a:rPr lang="en-US" altLang="ko-KR" dirty="0" err="1"/>
              <a:t>javax.servlet.ServletRequest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BE005-4DF9-426F-BE1A-6980F60E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9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D5F2D-43EF-47DF-9D83-C138C407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E3603-55E3-4378-BE65-ACE0CB45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클라이언트 및 서버 정보 처리에 관련된 메서드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3482C-EE48-46A0-BDE6-A3373E8F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AD616F-E7BB-40E6-A69D-B2414366768D}"/>
              </a:ext>
            </a:extLst>
          </p:cNvPr>
          <p:cNvGraphicFramePr>
            <a:graphicFrameLocks noGrp="1"/>
          </p:cNvGraphicFramePr>
          <p:nvPr/>
        </p:nvGraphicFramePr>
        <p:xfrm>
          <a:off x="1833223" y="1579282"/>
          <a:ext cx="9310057" cy="4667574"/>
        </p:xfrm>
        <a:graphic>
          <a:graphicData uri="http://schemas.openxmlformats.org/drawingml/2006/table">
            <a:tbl>
              <a:tblPr/>
              <a:tblGrid>
                <a:gridCol w="3391122">
                  <a:extLst>
                    <a:ext uri="{9D8B030D-6E8A-4147-A177-3AD203B41FA5}">
                      <a16:colId xmlns:a16="http://schemas.microsoft.com/office/drawing/2014/main" val="1977677880"/>
                    </a:ext>
                  </a:extLst>
                </a:gridCol>
                <a:gridCol w="5918935">
                  <a:extLst>
                    <a:ext uri="{9D8B030D-6E8A-4147-A177-3AD203B41FA5}">
                      <a16:colId xmlns:a16="http://schemas.microsoft.com/office/drawing/2014/main" val="3182190869"/>
                    </a:ext>
                  </a:extLst>
                </a:gridCol>
              </a:tblGrid>
              <a:tr h="302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메서드 선언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62220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getRemoteAddr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클라이언트의 </a:t>
                      </a:r>
                      <a:r>
                        <a:rPr lang="en-US" altLang="ko-KR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</a:t>
                      </a:r>
                      <a:r>
                        <a:rPr lang="ko-KR" alt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주소를 반환</a:t>
                      </a:r>
                      <a:endParaRPr lang="ko-KR" alt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45649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getRemoteHost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클라이언트의 호스트 이름을 반환</a:t>
                      </a:r>
                      <a:endParaRPr lang="ko-KR" alt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82053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getContentLength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전송한 요청 정보의 길이를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220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getCharacterEncoding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요청을 전송할 때 사용한 문자 인코딩 정보를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85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getContentType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요청을 전송할 때 사용한 </a:t>
                      </a:r>
                      <a:r>
                        <a:rPr lang="ko-KR" alt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컨텐트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타입을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423160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getProtocol()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사용한 프로토콜을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962196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getMethod()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사용한 전송 방식을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988882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getRequestURI()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요청한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자원의 경로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5075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getQueryString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요청한 </a:t>
                      </a:r>
                      <a:r>
                        <a:rPr lang="en-US" altLang="ko-KR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QueryString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202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getContextPath()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페이지가 포함된 웹 애플리케이션의 컨텍스트 경로를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825308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getServerName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연결을 요청한 서버의 이름을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13032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getServerPort()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연결을 요청한 서버의 포트 번호를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483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15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D5F2D-43EF-47DF-9D83-C138C407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E3603-55E3-4378-BE65-ACE0CB45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폼 요청 매개변수 처리에 관련된 메서드</a:t>
            </a:r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3482C-EE48-46A0-BDE6-A3373E8F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AD616F-E7BB-40E6-A69D-B2414366768D}"/>
              </a:ext>
            </a:extLst>
          </p:cNvPr>
          <p:cNvGraphicFramePr>
            <a:graphicFrameLocks noGrp="1"/>
          </p:cNvGraphicFramePr>
          <p:nvPr/>
        </p:nvGraphicFramePr>
        <p:xfrm>
          <a:off x="1833223" y="1579282"/>
          <a:ext cx="9310057" cy="2929702"/>
        </p:xfrm>
        <a:graphic>
          <a:graphicData uri="http://schemas.openxmlformats.org/drawingml/2006/table">
            <a:tbl>
              <a:tblPr/>
              <a:tblGrid>
                <a:gridCol w="3087489">
                  <a:extLst>
                    <a:ext uri="{9D8B030D-6E8A-4147-A177-3AD203B41FA5}">
                      <a16:colId xmlns:a16="http://schemas.microsoft.com/office/drawing/2014/main" val="1977677880"/>
                    </a:ext>
                  </a:extLst>
                </a:gridCol>
                <a:gridCol w="6222568">
                  <a:extLst>
                    <a:ext uri="{9D8B030D-6E8A-4147-A177-3AD203B41FA5}">
                      <a16:colId xmlns:a16="http://schemas.microsoft.com/office/drawing/2014/main" val="3182190869"/>
                    </a:ext>
                  </a:extLst>
                </a:gridCol>
              </a:tblGrid>
              <a:tr h="302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메서드 선언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62220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getParameter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name)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이름의 매개변수 값을 문자열로 반환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URL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이용하는 경우 </a:t>
                      </a:r>
                      <a:r>
                        <a:rPr lang="ko-KR" alt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디코드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되어야 함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45649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getParameterValues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name)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이름의 매개변수 값을 문자열 배열 객체로 반환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URL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이용하는 경우 </a:t>
                      </a:r>
                      <a:r>
                        <a:rPr lang="ko-KR" alt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디코드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되어야 함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82053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java.util.Enumeration getParameterNames()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매개변수의 이름들을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Enumeration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객체로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220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java.util.Map getParameterMap()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매개변수의 </a:t>
                      </a:r>
                      <a:r>
                        <a:rPr lang="ko-KR" alt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맵을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8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9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55E2A-13C5-4F09-84C0-8305F365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64F66-EA59-4B3D-ADCF-8F91BE86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HTTP </a:t>
            </a:r>
            <a:r>
              <a:rPr lang="ko-KR" altLang="en-US" dirty="0"/>
              <a:t>요청 메시지의 헤더 처리에 관련된 메서드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B732AE-4DBD-4576-AF6F-1FBFF7C7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ED34C2-649A-42F4-ABD4-8F9CD44F1A3D}"/>
              </a:ext>
            </a:extLst>
          </p:cNvPr>
          <p:cNvGraphicFramePr>
            <a:graphicFrameLocks noGrp="1"/>
          </p:cNvGraphicFramePr>
          <p:nvPr/>
        </p:nvGraphicFramePr>
        <p:xfrm>
          <a:off x="1832483" y="1741206"/>
          <a:ext cx="9101571" cy="1843788"/>
        </p:xfrm>
        <a:graphic>
          <a:graphicData uri="http://schemas.openxmlformats.org/drawingml/2006/table">
            <a:tbl>
              <a:tblPr/>
              <a:tblGrid>
                <a:gridCol w="3698809">
                  <a:extLst>
                    <a:ext uri="{9D8B030D-6E8A-4147-A177-3AD203B41FA5}">
                      <a16:colId xmlns:a16="http://schemas.microsoft.com/office/drawing/2014/main" val="3523599331"/>
                    </a:ext>
                  </a:extLst>
                </a:gridCol>
                <a:gridCol w="5402762">
                  <a:extLst>
                    <a:ext uri="{9D8B030D-6E8A-4147-A177-3AD203B41FA5}">
                      <a16:colId xmlns:a16="http://schemas.microsoft.com/office/drawing/2014/main" val="30516673"/>
                    </a:ext>
                  </a:extLst>
                </a:gridCol>
              </a:tblGrid>
              <a:tr h="793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메서드 선언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932215"/>
                  </a:ext>
                </a:extLst>
              </a:tr>
              <a:tr h="71672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getHeader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name)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이름의 헤더 값을 문자열로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295708"/>
                  </a:ext>
                </a:extLst>
              </a:tr>
              <a:tr h="13878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java.util.Enumeration getHeaderName(String name)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이름의 헤더 목록을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Enumeration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객체로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997861"/>
                  </a:ext>
                </a:extLst>
              </a:tr>
              <a:tr h="13878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java.util.Enumeration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getHeaderNames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이름의 헤더 목록을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Enumeration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객체로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6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6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16DC0-1561-4BED-A67E-D4DAB84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23F42-DDA8-44F5-B266-6228E0D0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정의 </a:t>
            </a:r>
            <a:endParaRPr lang="en-US" altLang="ko-KR" dirty="0"/>
          </a:p>
          <a:p>
            <a:pPr lvl="1"/>
            <a:r>
              <a:rPr lang="ko-KR" altLang="en-US" dirty="0"/>
              <a:t>클라이언트에게 전송될 응답 정보를 저장하고 있는 객체</a:t>
            </a:r>
          </a:p>
          <a:p>
            <a:r>
              <a:rPr lang="ko-KR" altLang="en-US" dirty="0"/>
              <a:t>주요 기능 </a:t>
            </a:r>
          </a:p>
          <a:p>
            <a:pPr lvl="1"/>
            <a:r>
              <a:rPr lang="ko-KR" altLang="en-US" dirty="0"/>
              <a:t>응답 페이지에 대한 설정 정보 처리</a:t>
            </a:r>
          </a:p>
          <a:p>
            <a:pPr lvl="1"/>
            <a:r>
              <a:rPr lang="ko-KR" altLang="en-US" dirty="0"/>
              <a:t>응답 메시지 헤더 설정 처리</a:t>
            </a:r>
          </a:p>
          <a:p>
            <a:pPr lvl="1"/>
            <a:r>
              <a:rPr lang="ko-KR" altLang="en-US" dirty="0"/>
              <a:t>다른 웹 페이지로 이동</a:t>
            </a:r>
          </a:p>
          <a:p>
            <a:r>
              <a:rPr lang="ko-KR" altLang="en-US" dirty="0"/>
              <a:t>관련 클래스</a:t>
            </a:r>
          </a:p>
          <a:p>
            <a:pPr lvl="1"/>
            <a:r>
              <a:rPr lang="en-US" altLang="ko-KR" dirty="0" err="1"/>
              <a:t>javax.servlet.http.HttpServletResponse</a:t>
            </a:r>
            <a:endParaRPr lang="en-US" altLang="ko-KR" dirty="0"/>
          </a:p>
          <a:p>
            <a:pPr lvl="1"/>
            <a:r>
              <a:rPr lang="en-US" altLang="ko-KR" dirty="0" err="1"/>
              <a:t>javax.servlet.ServletResponse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22218B-5A51-4B70-8ADD-8836CCA3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8997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33984</TotalTime>
  <Words>1351</Words>
  <Application>Microsoft Office PowerPoint</Application>
  <PresentationFormat>와이드스크린</PresentationFormat>
  <Paragraphs>247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D2Coding</vt:lpstr>
      <vt:lpstr>맑은 고딕</vt:lpstr>
      <vt:lpstr>휴먼명조</vt:lpstr>
      <vt:lpstr>Arial</vt:lpstr>
      <vt:lpstr>디자인 사용자 지정</vt:lpstr>
      <vt:lpstr>JSP 기본 객체 활용</vt:lpstr>
      <vt:lpstr>학습 내용</vt:lpstr>
      <vt:lpstr>JSP 기본 객체</vt:lpstr>
      <vt:lpstr>계속</vt:lpstr>
      <vt:lpstr>request 객체</vt:lpstr>
      <vt:lpstr>계속</vt:lpstr>
      <vt:lpstr>계속</vt:lpstr>
      <vt:lpstr>계속</vt:lpstr>
      <vt:lpstr>Response 객체</vt:lpstr>
      <vt:lpstr>계속</vt:lpstr>
      <vt:lpstr>계속</vt:lpstr>
      <vt:lpstr>페이지 모듈화</vt:lpstr>
      <vt:lpstr>계속</vt:lpstr>
      <vt:lpstr>페이지 모듈화 실습</vt:lpstr>
      <vt:lpstr>계속</vt:lpstr>
      <vt:lpstr>모듈화 방법 비교</vt:lpstr>
      <vt:lpstr>계속</vt:lpstr>
      <vt:lpstr>PowerPoint 프레젠테이션</vt:lpstr>
      <vt:lpstr>PowerPoint 프레젠테이션</vt:lpstr>
      <vt:lpstr>학습 후 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blessu</cp:lastModifiedBy>
  <cp:revision>821</cp:revision>
  <dcterms:created xsi:type="dcterms:W3CDTF">2017-09-15T02:18:23Z</dcterms:created>
  <dcterms:modified xsi:type="dcterms:W3CDTF">2022-10-17T11:52:28Z</dcterms:modified>
</cp:coreProperties>
</file>