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64"/>
  </p:notesMasterIdLst>
  <p:sldIdLst>
    <p:sldId id="524" r:id="rId2"/>
    <p:sldId id="523" r:id="rId3"/>
    <p:sldId id="576" r:id="rId4"/>
    <p:sldId id="593" r:id="rId5"/>
    <p:sldId id="594" r:id="rId6"/>
    <p:sldId id="595" r:id="rId7"/>
    <p:sldId id="600" r:id="rId8"/>
    <p:sldId id="597" r:id="rId9"/>
    <p:sldId id="598" r:id="rId10"/>
    <p:sldId id="599" r:id="rId11"/>
    <p:sldId id="605" r:id="rId12"/>
    <p:sldId id="606" r:id="rId13"/>
    <p:sldId id="607" r:id="rId14"/>
    <p:sldId id="604" r:id="rId15"/>
    <p:sldId id="602" r:id="rId16"/>
    <p:sldId id="616" r:id="rId17"/>
    <p:sldId id="620" r:id="rId18"/>
    <p:sldId id="621" r:id="rId19"/>
    <p:sldId id="619" r:id="rId20"/>
    <p:sldId id="596" r:id="rId21"/>
    <p:sldId id="566" r:id="rId22"/>
    <p:sldId id="608" r:id="rId23"/>
    <p:sldId id="617" r:id="rId24"/>
    <p:sldId id="603" r:id="rId25"/>
    <p:sldId id="609" r:id="rId26"/>
    <p:sldId id="610" r:id="rId27"/>
    <p:sldId id="611" r:id="rId28"/>
    <p:sldId id="614" r:id="rId29"/>
    <p:sldId id="613" r:id="rId30"/>
    <p:sldId id="612" r:id="rId31"/>
    <p:sldId id="622" r:id="rId32"/>
    <p:sldId id="623" r:id="rId33"/>
    <p:sldId id="624" r:id="rId34"/>
    <p:sldId id="575" r:id="rId35"/>
    <p:sldId id="625" r:id="rId36"/>
    <p:sldId id="555" r:id="rId37"/>
    <p:sldId id="556" r:id="rId38"/>
    <p:sldId id="568" r:id="rId39"/>
    <p:sldId id="572" r:id="rId40"/>
    <p:sldId id="569" r:id="rId41"/>
    <p:sldId id="570" r:id="rId42"/>
    <p:sldId id="573" r:id="rId43"/>
    <p:sldId id="574" r:id="rId44"/>
    <p:sldId id="626" r:id="rId45"/>
    <p:sldId id="627" r:id="rId46"/>
    <p:sldId id="577" r:id="rId47"/>
    <p:sldId id="578" r:id="rId48"/>
    <p:sldId id="579" r:id="rId49"/>
    <p:sldId id="580" r:id="rId50"/>
    <p:sldId id="581" r:id="rId51"/>
    <p:sldId id="582" r:id="rId52"/>
    <p:sldId id="583" r:id="rId53"/>
    <p:sldId id="584" r:id="rId54"/>
    <p:sldId id="585" r:id="rId55"/>
    <p:sldId id="587" r:id="rId56"/>
    <p:sldId id="586" r:id="rId57"/>
    <p:sldId id="588" r:id="rId58"/>
    <p:sldId id="589" r:id="rId59"/>
    <p:sldId id="590" r:id="rId60"/>
    <p:sldId id="628" r:id="rId61"/>
    <p:sldId id="592" r:id="rId62"/>
    <p:sldId id="629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80FDAA-2D53-4284-B06D-4F30EB650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1" y="69850"/>
            <a:ext cx="10537602" cy="67183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7D7AC6-0BBF-4B56-A5AB-B3A593BD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6204"/>
            <a:ext cx="9144000" cy="1726164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78CC0-6F0E-4D4E-B81D-BCC2CBFE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760" y="4324740"/>
            <a:ext cx="5206483" cy="1124338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C66FF-756D-41A6-922C-8C126896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12E96-9AA7-4DB1-A0AC-111C99DB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86762-F290-4BC1-8F29-529B62E0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812"/>
            <a:ext cx="10515600" cy="5346383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619DC-4942-490B-9196-7DC99267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B4453D-C511-4698-AC56-AE0B7305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1FA41-2100-4812-898F-34FFAD8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0CB461-B67F-43CA-870E-0599DC78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AE1D5-5905-4D03-ADFA-BF1B5531E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21F0C-637A-4855-B63F-E88605A7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DB513-DADB-481C-9050-267E564F4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3637F-1FEB-4A31-9A10-2E67F1A0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A7387-623D-40A6-A948-6739DF1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0D62E-F0A5-4DAB-B3EF-0B59F6D7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2AA97-BD43-44F6-90A0-40C3538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37C50E-7695-422E-900A-E03CA9D66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C6F66A-D0F8-425B-AD68-88895F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F1F41-AA31-4586-95C2-12A42A00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12264-D97A-4DA6-B4A5-14EFFEF4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55337-220E-43B5-BE59-7F78AB3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"/>
            <a:ext cx="10515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B0879-5650-4E9B-A49F-FE7D0A53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30580"/>
            <a:ext cx="10515600" cy="534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D9A40-DF20-49BE-95A5-D099CFBFB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21E0-D3E1-48D6-8BDC-1D3FFFC8CEE8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CA6D5-18A4-402E-887A-ED33113B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AB645-5E42-497E-8E02-CEB6C6F0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5240" y="6350000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C1A5-19F7-4412-8E19-5FAA7BD10B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8" name="Picture 4" descr="Arctic Security on Twitter: &quot;In the light of the recent serious #Java  deserialization vulnerability, CVE-2021-44228, we want to help  organizations identify directly exposed #servlet services through our  #ArcticEWS offering. At present, over">
            <a:extLst>
              <a:ext uri="{FF2B5EF4-FFF2-40B4-BE49-F238E27FC236}">
                <a16:creationId xmlns:a16="http://schemas.microsoft.com/office/drawing/2014/main" id="{425CCBDE-9271-4420-A1A4-BBB5A3142F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" y="53340"/>
            <a:ext cx="68373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4" r:id="rId3"/>
    <p:sldLayoutId id="2147483693" r:id="rId4"/>
    <p:sldLayoutId id="2147483689" r:id="rId5"/>
    <p:sldLayoutId id="214748369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639B6F-1E21-4ACC-AAF5-BF81C3E8B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EL(Expression Language)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42CB8A2-EE78-4D50-A53F-86EA32A39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egyou@induk.ac.kr</a:t>
            </a:r>
          </a:p>
          <a:p>
            <a:pPr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https://cafe.naver.com/induksoft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89EFA-99FC-4261-BD62-E11E5741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12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22EC0-C854-454B-B935-D4AFC3FD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E4437-4363-4028-85A2-212F22E5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 활용</a:t>
            </a:r>
          </a:p>
          <a:p>
            <a:pPr lvl="1"/>
            <a:r>
              <a:rPr lang="en-US" altLang="ko-KR" dirty="0"/>
              <a:t>empty : </a:t>
            </a:r>
            <a:r>
              <a:rPr lang="ko-KR" altLang="en-US" dirty="0"/>
              <a:t>값이 널인지 여부를 반환</a:t>
            </a:r>
          </a:p>
          <a:p>
            <a:pPr lvl="2"/>
            <a:r>
              <a:rPr lang="en-US" altLang="ko-KR" dirty="0"/>
              <a:t>${empty param[“name”]}</a:t>
            </a:r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값이 </a:t>
            </a:r>
            <a:r>
              <a:rPr lang="en-US" altLang="ko-KR" dirty="0"/>
              <a:t>null</a:t>
            </a:r>
            <a:r>
              <a:rPr lang="ko-KR" altLang="en-US" dirty="0"/>
              <a:t>인 경우 </a:t>
            </a:r>
            <a:r>
              <a:rPr lang="en-US" altLang="ko-KR" dirty="0"/>
              <a:t>true</a:t>
            </a:r>
          </a:p>
          <a:p>
            <a:pPr lvl="1"/>
            <a:r>
              <a:rPr lang="en-US" altLang="ko-KR" dirty="0"/>
              <a:t>/ : </a:t>
            </a:r>
            <a:r>
              <a:rPr lang="ko-KR" altLang="en-US" dirty="0"/>
              <a:t>몫을 구함</a:t>
            </a:r>
            <a:r>
              <a:rPr lang="en-US" altLang="ko-KR" dirty="0"/>
              <a:t>, div</a:t>
            </a:r>
          </a:p>
          <a:p>
            <a:pPr lvl="1"/>
            <a:r>
              <a:rPr lang="en-US" altLang="ko-KR" dirty="0"/>
              <a:t>% : </a:t>
            </a:r>
            <a:r>
              <a:rPr lang="ko-KR" altLang="en-US" dirty="0"/>
              <a:t>나머지를 구함</a:t>
            </a:r>
            <a:r>
              <a:rPr lang="en-US" altLang="ko-KR" dirty="0"/>
              <a:t>, mod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A0EFAC-A81C-4AEB-A0AC-A6986F9D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83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569C7-5511-44F3-AF2A-74D065D3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66CF8-CB42-49E1-98F3-C2ADD268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비교연산자 </a:t>
            </a:r>
          </a:p>
          <a:p>
            <a:pPr lvl="2"/>
            <a:r>
              <a:rPr lang="ko-KR" altLang="en-US" dirty="0"/>
              <a:t>피연산자는 동일한 유형의 데이터임</a:t>
            </a:r>
          </a:p>
          <a:p>
            <a:pPr lvl="2"/>
            <a:r>
              <a:rPr lang="ko-KR" altLang="en-US" dirty="0"/>
              <a:t>숫자와 숫자</a:t>
            </a:r>
            <a:r>
              <a:rPr lang="en-US" altLang="ko-KR" dirty="0"/>
              <a:t>, </a:t>
            </a:r>
            <a:r>
              <a:rPr lang="ko-KR" altLang="en-US" dirty="0"/>
              <a:t>문자와 문자</a:t>
            </a:r>
            <a:r>
              <a:rPr lang="en-US" altLang="ko-KR" dirty="0"/>
              <a:t>, </a:t>
            </a:r>
            <a:r>
              <a:rPr lang="ko-KR" altLang="en-US" dirty="0"/>
              <a:t>문자열과 문자열</a:t>
            </a:r>
          </a:p>
          <a:p>
            <a:pPr lvl="2"/>
            <a:r>
              <a:rPr lang="en-US" altLang="ko-KR" dirty="0"/>
              <a:t>true / false </a:t>
            </a:r>
            <a:r>
              <a:rPr lang="ko-KR" altLang="en-US" dirty="0"/>
              <a:t>값을 반환함</a:t>
            </a:r>
          </a:p>
          <a:p>
            <a:pPr lvl="1"/>
            <a:r>
              <a:rPr lang="ko-KR" altLang="en-US" dirty="0"/>
              <a:t>논리연산자</a:t>
            </a:r>
          </a:p>
          <a:p>
            <a:pPr lvl="2"/>
            <a:r>
              <a:rPr lang="ko-KR" altLang="en-US" dirty="0"/>
              <a:t>피연산자가 </a:t>
            </a:r>
            <a:r>
              <a:rPr lang="ko-KR" altLang="en-US" dirty="0" err="1"/>
              <a:t>불리언식임</a:t>
            </a:r>
            <a:endParaRPr lang="ko-KR" altLang="en-US" dirty="0"/>
          </a:p>
          <a:p>
            <a:pPr lvl="2"/>
            <a:r>
              <a:rPr lang="en-US" altLang="ko-KR" dirty="0"/>
              <a:t>true / false </a:t>
            </a:r>
            <a:r>
              <a:rPr lang="ko-KR" altLang="en-US" dirty="0"/>
              <a:t>값을 반환함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FDF36-55CD-45B9-AF64-213016D7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1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6813E-B2AC-4C59-B925-18630320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7A469-2288-41CB-87D9-8A45F267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접근 연산자</a:t>
            </a:r>
            <a:endParaRPr lang="en-US" altLang="ko-KR" dirty="0"/>
          </a:p>
          <a:p>
            <a:pPr lvl="1"/>
            <a:r>
              <a:rPr lang="en-US" altLang="ko-KR" dirty="0"/>
              <a:t>EL </a:t>
            </a:r>
            <a:r>
              <a:rPr lang="ko-KR" altLang="en-US" dirty="0"/>
              <a:t>표현식은 어떤 타입도 반환할 수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EL </a:t>
            </a:r>
            <a:r>
              <a:rPr lang="ko-KR" altLang="en-US" dirty="0"/>
              <a:t>표현식의 반환 값이 속성을 가진 객체라면 </a:t>
            </a:r>
            <a:r>
              <a:rPr lang="en-US" altLang="ko-KR" dirty="0"/>
              <a:t>[]</a:t>
            </a:r>
            <a:r>
              <a:rPr lang="ko-KR" altLang="en-US" dirty="0"/>
              <a:t>나 </a:t>
            </a:r>
            <a:r>
              <a:rPr lang="en-US" altLang="ko-KR" dirty="0"/>
              <a:t>. </a:t>
            </a:r>
            <a:r>
              <a:rPr lang="ko-KR" altLang="en-US" dirty="0"/>
              <a:t>연산자를 이용해 속성에 접근할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두 연산자의 동작은 비슷하지만 </a:t>
            </a:r>
            <a:r>
              <a:rPr lang="en-US" altLang="ko-KR" dirty="0"/>
              <a:t>[]</a:t>
            </a:r>
            <a:r>
              <a:rPr lang="ko-KR" altLang="en-US" dirty="0"/>
              <a:t>는 일반적인 형태이고</a:t>
            </a:r>
            <a:r>
              <a:rPr lang="en-US" altLang="ko-KR" dirty="0"/>
              <a:t>, ‘. ’</a:t>
            </a:r>
            <a:r>
              <a:rPr lang="ko-KR" altLang="en-US" dirty="0"/>
              <a:t>연산자는 좀 더 간략한 형태이다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395494-5583-4DAB-A300-4E53FCEC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26E6F1A-3EFF-415A-8BA3-96161481E9FD}"/>
              </a:ext>
            </a:extLst>
          </p:cNvPr>
          <p:cNvGraphicFramePr>
            <a:graphicFrameLocks noGrp="1"/>
          </p:cNvGraphicFramePr>
          <p:nvPr/>
        </p:nvGraphicFramePr>
        <p:xfrm>
          <a:off x="1630193" y="4356563"/>
          <a:ext cx="9108146" cy="1033435"/>
        </p:xfrm>
        <a:graphic>
          <a:graphicData uri="http://schemas.openxmlformats.org/drawingml/2006/table">
            <a:tbl>
              <a:tblPr/>
              <a:tblGrid>
                <a:gridCol w="9108146">
                  <a:extLst>
                    <a:ext uri="{9D8B030D-6E8A-4147-A177-3AD203B41FA5}">
                      <a16:colId xmlns:a16="http://schemas.microsoft.com/office/drawing/2014/main" val="3769929969"/>
                    </a:ext>
                  </a:extLst>
                </a:gridCol>
              </a:tblGrid>
              <a:tr h="1033435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60400" algn="l"/>
                          <a:tab pos="228600" algn="l"/>
                          <a:tab pos="457200" algn="l"/>
                          <a:tab pos="660400" algn="l"/>
                        </a:tabLst>
                      </a:pP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${object[“</a:t>
                      </a:r>
                      <a:r>
                        <a:rPr lang="en-US" sz="21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propertyName</a:t>
                      </a: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”]} </a:t>
                      </a:r>
                      <a:endParaRPr lang="en-US" sz="2100" b="1" kern="0" dirty="0">
                        <a:solidFill>
                          <a:srgbClr val="2828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60400" algn="l"/>
                          <a:tab pos="228600" algn="l"/>
                          <a:tab pos="457200" algn="l"/>
                          <a:tab pos="660400" algn="l"/>
                        </a:tabLst>
                      </a:pP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</a:t>
                      </a:r>
                      <a:r>
                        <a:rPr lang="en-US" sz="21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object.propertyName</a:t>
                      </a: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2100" b="1" kern="0" dirty="0">
                        <a:solidFill>
                          <a:srgbClr val="2828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36542" marR="136542" marT="37750" marB="37750" anchor="ctr">
                    <a:lnL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0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18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87293-F255-4CA7-8E79-9080A057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84CE3-1254-450B-8343-417231D3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객체의 속성이 객체를 반환하며</a:t>
            </a:r>
            <a:r>
              <a:rPr lang="en-US" altLang="ko-KR" dirty="0"/>
              <a:t>, </a:t>
            </a:r>
            <a:r>
              <a:rPr lang="ko-KR" altLang="en-US" dirty="0"/>
              <a:t>이 객체도 속성을 가질 경우에는 역시 </a:t>
            </a:r>
            <a:r>
              <a:rPr lang="en-US" altLang="ko-KR" dirty="0"/>
              <a:t>[]</a:t>
            </a:r>
            <a:r>
              <a:rPr lang="ko-KR" altLang="en-US" dirty="0"/>
              <a:t>나 </a:t>
            </a:r>
            <a:r>
              <a:rPr lang="en-US" altLang="ko-KR" dirty="0"/>
              <a:t>. </a:t>
            </a:r>
            <a:r>
              <a:rPr lang="ko-KR" altLang="en-US" dirty="0"/>
              <a:t>연산자를 이용해 반환된 속성 객체의 속성에 접근할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061BD-8E76-44FC-A143-90FA17F9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5F9354-EA05-4561-9C7B-FAB287DD3C2D}"/>
              </a:ext>
            </a:extLst>
          </p:cNvPr>
          <p:cNvGraphicFramePr>
            <a:graphicFrameLocks noGrp="1"/>
          </p:cNvGraphicFramePr>
          <p:nvPr/>
        </p:nvGraphicFramePr>
        <p:xfrm>
          <a:off x="1732588" y="2678386"/>
          <a:ext cx="9176778" cy="2052622"/>
        </p:xfrm>
        <a:graphic>
          <a:graphicData uri="http://schemas.openxmlformats.org/drawingml/2006/table">
            <a:tbl>
              <a:tblPr/>
              <a:tblGrid>
                <a:gridCol w="9176778">
                  <a:extLst>
                    <a:ext uri="{9D8B030D-6E8A-4147-A177-3AD203B41FA5}">
                      <a16:colId xmlns:a16="http://schemas.microsoft.com/office/drawing/2014/main" val="3777982943"/>
                    </a:ext>
                  </a:extLst>
                </a:gridCol>
              </a:tblGrid>
              <a:tr h="2026476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60400" algn="l"/>
                          <a:tab pos="228600" algn="l"/>
                          <a:tab pos="457200" algn="l"/>
                          <a:tab pos="660400" algn="l"/>
                        </a:tabLst>
                      </a:pP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</a:t>
                      </a:r>
                      <a:r>
                        <a:rPr lang="en-US" sz="21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pageContext</a:t>
                      </a: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[“request”][“</a:t>
                      </a:r>
                      <a:r>
                        <a:rPr lang="en-US" sz="21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servletPath</a:t>
                      </a: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”]}</a:t>
                      </a:r>
                      <a:endParaRPr lang="en-US" sz="2100" b="1" kern="0" dirty="0">
                        <a:solidFill>
                          <a:srgbClr val="2828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60400" algn="l"/>
                          <a:tab pos="228600" algn="l"/>
                          <a:tab pos="457200" algn="l"/>
                          <a:tab pos="660400" algn="l"/>
                        </a:tabLst>
                      </a:pP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</a:t>
                      </a:r>
                      <a:r>
                        <a:rPr lang="en-US" sz="21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pageContext.request</a:t>
                      </a: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[“</a:t>
                      </a:r>
                      <a:r>
                        <a:rPr lang="en-US" sz="21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servletPath</a:t>
                      </a: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”]}</a:t>
                      </a:r>
                      <a:endParaRPr lang="en-US" sz="2100" b="1" kern="0" dirty="0">
                        <a:solidFill>
                          <a:srgbClr val="2828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60400" algn="l"/>
                          <a:tab pos="228600" algn="l"/>
                          <a:tab pos="457200" algn="l"/>
                          <a:tab pos="660400" algn="l"/>
                        </a:tabLst>
                      </a:pP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</a:t>
                      </a:r>
                      <a:r>
                        <a:rPr lang="en-US" sz="21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pageContext.request.servletPath</a:t>
                      </a: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2100" b="1" kern="0" dirty="0">
                        <a:solidFill>
                          <a:srgbClr val="2828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60400" algn="l"/>
                          <a:tab pos="228600" algn="l"/>
                          <a:tab pos="457200" algn="l"/>
                          <a:tab pos="660400" algn="l"/>
                        </a:tabLst>
                      </a:pP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</a:t>
                      </a:r>
                      <a:r>
                        <a:rPr lang="en-US" sz="21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pageContext</a:t>
                      </a: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[“request”].</a:t>
                      </a:r>
                      <a:r>
                        <a:rPr lang="en-US" sz="21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servletPath</a:t>
                      </a:r>
                      <a:r>
                        <a:rPr 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2100" b="1" kern="0" dirty="0">
                        <a:solidFill>
                          <a:srgbClr val="2828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34221" marR="134221" marT="37108" marB="37108" anchor="ctr">
                    <a:lnL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4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01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58B3E-8039-422C-92CC-F63A1621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518B1-66EE-435A-941D-31A08E58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산술연산자 실습</a:t>
            </a:r>
            <a:endParaRPr lang="en-US" altLang="ko-KR" dirty="0"/>
          </a:p>
          <a:p>
            <a:pPr lvl="1"/>
            <a:r>
              <a:rPr lang="en-US" altLang="ko-KR" dirty="0"/>
              <a:t>el-</a:t>
            </a:r>
            <a:r>
              <a:rPr lang="en-US" altLang="ko-KR" dirty="0" err="1"/>
              <a:t>arithmetic.jsp</a:t>
            </a:r>
            <a:endParaRPr lang="en-US" altLang="ko-KR" dirty="0"/>
          </a:p>
          <a:p>
            <a:r>
              <a:rPr lang="ko-KR" altLang="en-US" dirty="0"/>
              <a:t>비교연산자 실습</a:t>
            </a:r>
            <a:endParaRPr lang="en-US" altLang="ko-KR" dirty="0"/>
          </a:p>
          <a:p>
            <a:pPr lvl="1"/>
            <a:r>
              <a:rPr lang="en-US" altLang="ko-KR" dirty="0"/>
              <a:t>el-</a:t>
            </a:r>
            <a:r>
              <a:rPr lang="en-US" altLang="ko-KR" dirty="0" err="1"/>
              <a:t>comparison.jsp</a:t>
            </a:r>
            <a:endParaRPr lang="en-US" altLang="ko-KR" dirty="0"/>
          </a:p>
          <a:p>
            <a:r>
              <a:rPr lang="ko-KR" altLang="en-US" dirty="0"/>
              <a:t>객체 접근 실습</a:t>
            </a:r>
            <a:endParaRPr lang="en-US" altLang="ko-KR" dirty="0"/>
          </a:p>
          <a:p>
            <a:pPr lvl="1"/>
            <a:r>
              <a:rPr lang="en-US" altLang="ko-KR" dirty="0"/>
              <a:t>el-</a:t>
            </a:r>
            <a:r>
              <a:rPr lang="en-US" altLang="ko-KR" dirty="0" err="1"/>
              <a:t>collection.jsp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59B3C-A082-46B3-A89F-1C7A5527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24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&lt;%@ page import="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java.util.HashMap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%&gt;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HashMap&lt;String, Integer&gt; map = new HashMap&lt;String, Integer&gt;();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map.put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egyou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”, new Integer(95));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map.put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shhan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”, new Integer(97));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map.put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sj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-ko”, new Integer(96));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request.setAttribute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”, map);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%&gt;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hashmap.egyou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[“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shhan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”]}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[“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sj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-ko”]}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el-</a:t>
            </a:r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collection.jsp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15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 jspservlet.ch06.controller;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javax.servlet.ServletConfig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javax.servlet.ServletException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javax.servlet.annotation.WebServlet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javax.servlet.http.HttpServlet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javax.servlet.http.HttpServletRequest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javax.servlet.http.HttpServletResponse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java.io.IOException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java.util.ArrayList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jspservlet.ch06.domain.*;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urlPatterns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"/ch06/member-controller", name = 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MemberController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 class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MemberController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extends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ch06.controller.MemberController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44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7152"/>
            <a:ext cx="10515599" cy="6739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	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&lt;Member&gt;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&lt;Member&gt;();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public void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ServletConfig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config) throws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// TODO Auto-generated method stub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for(int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1;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&lt;= 10;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++)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//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주소 객체 생성</a:t>
            </a:r>
          </a:p>
          <a:p>
            <a:pPr defTabSz="360363"/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Address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address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new Address();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address.setSeq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address.setZipcode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(12345 +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address.setSido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address.setBldg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//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 객체 생성 후 주소 배정</a:t>
            </a:r>
          </a:p>
          <a:p>
            <a:pPr defTabSz="360363"/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new Member();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member.setSeq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member.setEmail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("user"+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+"@"+"induk.ac.kr");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member.setPw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("pw"+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member.setName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("user"+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member.setAddress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(address);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//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 리스트에 멤버 추가</a:t>
            </a:r>
          </a:p>
          <a:p>
            <a:pPr defTabSz="360363"/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memberList.add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(member);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}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7896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7152"/>
            <a:ext cx="10515599" cy="6739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protected void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doPost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HttpServletRequest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request,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HttpServletResponse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response) throws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protected void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doGet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HttpServletRequest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request,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HttpServletResponse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response) throws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Member searched = null;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String name =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request.getParameter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("name");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for(Member m :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if(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name.equals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m.getName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()))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searched = m;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}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if(searched != null)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request.setAttribute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("member", searched);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request.getRequestDispatcher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("address-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table.jsp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").forward(request, response);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}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else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request.getRequestDispatcher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("not-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found.jsp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").forward(request, response);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}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8916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&lt;%@ page import="jspservlet.ch06.domain.*" %&gt;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&lt;title&gt;Address Table&lt;/title&gt;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&lt;h1&gt;Found Name!&lt;/h1&gt;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&lt;%--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Member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(Member)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request.getAttribute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("member");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out.println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("Name : " +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member.getEmail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--%&gt;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 : ${member.name}&lt;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Pw : ${requestScope.member.pw}&lt;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Email : ${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requestScope.member.email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ch06/address-</a:t>
            </a:r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table.jsp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05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9E8F8-AFD0-4A42-A9D3-640F3172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77766-4EFD-4A95-8584-168022AD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EL(Expression Language)</a:t>
            </a:r>
          </a:p>
          <a:p>
            <a:pPr lvl="1"/>
            <a:r>
              <a:rPr lang="ko-KR" altLang="en-US" dirty="0"/>
              <a:t>등장 배경</a:t>
            </a:r>
            <a:r>
              <a:rPr lang="en-US" altLang="ko-KR" dirty="0"/>
              <a:t>, 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주요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34F86-F260-4283-9304-69EB9829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12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58B3E-8039-422C-92CC-F63A1621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 </a:t>
            </a:r>
            <a:r>
              <a:rPr lang="ko-KR" altLang="en-US" dirty="0"/>
              <a:t>기본 객체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518B1-66EE-435A-941D-31A08E58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효율적인 </a:t>
            </a:r>
            <a:r>
              <a:rPr lang="en-US" altLang="ko-KR" dirty="0"/>
              <a:t>JSP</a:t>
            </a:r>
            <a:r>
              <a:rPr lang="ko-KR" altLang="en-US" dirty="0"/>
              <a:t>와의 상호작용의 지원을 위해 미리 작성된 객체</a:t>
            </a:r>
          </a:p>
          <a:p>
            <a:pPr lvl="1"/>
            <a:r>
              <a:rPr lang="ko-KR" altLang="en-US" dirty="0"/>
              <a:t>참고 </a:t>
            </a:r>
          </a:p>
          <a:p>
            <a:pPr lvl="2"/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객체를 제외하고 </a:t>
            </a:r>
            <a:r>
              <a:rPr lang="en-US" altLang="ko-KR" dirty="0"/>
              <a:t>JSP </a:t>
            </a:r>
            <a:r>
              <a:rPr lang="ko-KR" altLang="en-US" dirty="0"/>
              <a:t>기본 객체와는 다른 객체임</a:t>
            </a:r>
          </a:p>
          <a:p>
            <a:pPr lvl="2"/>
            <a:r>
              <a:rPr lang="en-US" altLang="ko-KR" dirty="0"/>
              <a:t>request</a:t>
            </a:r>
            <a:r>
              <a:rPr lang="ko-KR" altLang="en-US" dirty="0"/>
              <a:t>라는 기본 객체와 </a:t>
            </a:r>
            <a:r>
              <a:rPr lang="en-US" altLang="ko-KR" dirty="0" err="1"/>
              <a:t>requestScope</a:t>
            </a:r>
            <a:r>
              <a:rPr lang="en-US" altLang="ko-KR" dirty="0"/>
              <a:t> EL </a:t>
            </a:r>
            <a:r>
              <a:rPr lang="ko-KR" altLang="en-US" dirty="0"/>
              <a:t>기본 객체는 다름</a:t>
            </a:r>
          </a:p>
          <a:p>
            <a:r>
              <a:rPr lang="ko-KR" altLang="en-US" dirty="0"/>
              <a:t>특징</a:t>
            </a:r>
          </a:p>
          <a:p>
            <a:pPr lvl="1"/>
            <a:r>
              <a:rPr lang="en-US" altLang="ko-KR" dirty="0"/>
              <a:t>${ </a:t>
            </a:r>
            <a:r>
              <a:rPr lang="ko-KR" altLang="en-US" dirty="0"/>
              <a:t>표현식 </a:t>
            </a:r>
            <a:r>
              <a:rPr lang="en-US" altLang="ko-KR" dirty="0"/>
              <a:t>} </a:t>
            </a:r>
            <a:r>
              <a:rPr lang="ko-KR" altLang="en-US" dirty="0"/>
              <a:t>내에서 첫번째 요소로 사용해야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${</a:t>
            </a:r>
            <a:r>
              <a:rPr lang="en-US" altLang="ko-KR" dirty="0" err="1"/>
              <a:t>cookie.name.value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${param.id}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59B3C-A082-46B3-A89F-1C7A5527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57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BE9933-FDCB-403E-B77D-5EC73274D28C}"/>
              </a:ext>
            </a:extLst>
          </p:cNvPr>
          <p:cNvGraphicFramePr>
            <a:graphicFrameLocks noGrp="1"/>
          </p:cNvGraphicFramePr>
          <p:nvPr/>
        </p:nvGraphicFramePr>
        <p:xfrm>
          <a:off x="414215" y="54708"/>
          <a:ext cx="11379199" cy="6421512"/>
        </p:xfrm>
        <a:graphic>
          <a:graphicData uri="http://schemas.openxmlformats.org/drawingml/2006/table">
            <a:tbl>
              <a:tblPr/>
              <a:tblGrid>
                <a:gridCol w="1826060">
                  <a:extLst>
                    <a:ext uri="{9D8B030D-6E8A-4147-A177-3AD203B41FA5}">
                      <a16:colId xmlns:a16="http://schemas.microsoft.com/office/drawing/2014/main" val="281146870"/>
                    </a:ext>
                  </a:extLst>
                </a:gridCol>
                <a:gridCol w="9553139">
                  <a:extLst>
                    <a:ext uri="{9D8B030D-6E8A-4147-A177-3AD203B41FA5}">
                      <a16:colId xmlns:a16="http://schemas.microsoft.com/office/drawing/2014/main" val="2701024712"/>
                    </a:ext>
                  </a:extLst>
                </a:gridCol>
              </a:tblGrid>
              <a:tr h="119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객체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6071" marR="16071" marT="16071" marB="160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설명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6071" marR="16071" marT="16071" marB="160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814004"/>
                  </a:ext>
                </a:extLst>
              </a:tr>
              <a:tr h="11396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pageContext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javax.servlet.jsp.PageContext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객체를 지시한다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91243"/>
                  </a:ext>
                </a:extLst>
              </a:tr>
              <a:tr h="11396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initParam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컨텍스트 초기화 매개변수를 담은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 이름을 키로 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765532"/>
                  </a:ext>
                </a:extLst>
              </a:tr>
              <a:tr h="35168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요청 매개변수를 담은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 이름을 키로 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키의 값은 명시한 이름에 해당하는 첫 번째 매개변수의 값이다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따라서 이름이 같은 요청 매개변수가 여럿일 경우 첫 번째 값만 가져온다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이름이 같은 매개변수의 모든 값을 가져올 경우에는 </a:t>
                      </a:r>
                      <a:r>
                        <a:rPr lang="en-US" altLang="ko-KR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paramValues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써야 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514754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paramValues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요청 매개변수를 담은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 이름을 키로 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키의 값은 명시한 이름에 해당하는 모든 매개변수의 값의 문자열 배열이다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매개변수의 값이 하나인 경우에도 하나의 요소를 가진 배열을 반환한다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40139"/>
                  </a:ext>
                </a:extLst>
              </a:tr>
              <a:tr h="35168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헤더를 담은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 이름을 키로 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키의 값은 명시한 헤더 이름에 해당하는 첫 번째 헤더 값이다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헤더가 하나 이상의 값을 가질 경우 첫 번째 값만 반환된다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값이 여러 개인 헤더의 경우에는 </a:t>
                      </a:r>
                      <a:r>
                        <a:rPr lang="en-US" altLang="ko-KR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headerValues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객체를 써야 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307489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headerValues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요청 헤더를 담은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 이름을 키로 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키의 값은 명시한 이름에 해당하는 모든 헤더 값을 담은 문자열 배열이다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헤더의 값이 하나인 경우에도 하나의 요소를 가진 배열을 반환한다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710246"/>
                  </a:ext>
                </a:extLst>
              </a:tr>
              <a:tr h="11396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cookie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요청 객체의 모든 쿠키 객체의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반환한다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키는 쿠키의 이름이고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키는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Cookie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객체에 </a:t>
                      </a:r>
                      <a:r>
                        <a:rPr lang="ko-KR" alt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45055"/>
                  </a:ext>
                </a:extLst>
              </a:tr>
              <a:tr h="11396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applicationScope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ServletContext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객체의 모든 속성 값을 가진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이름을 키로 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436927"/>
                  </a:ext>
                </a:extLst>
              </a:tr>
              <a:tr h="11396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sessionScope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HttpSession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객체의 모든 속성 값을 가진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이름을 키로 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64078"/>
                  </a:ext>
                </a:extLst>
              </a:tr>
              <a:tr h="11396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requestScope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RequestSession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객체의 모든 속성 값을 가진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이름을 키로 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375078"/>
                  </a:ext>
                </a:extLst>
              </a:tr>
              <a:tr h="11396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pageScope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유효범위의 모든 속성 값을 가진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이름을 키로 한다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071" marR="16071" marT="16071" marB="160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76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277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3C3A5-80C3-41B7-B75C-39987BF7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A8AFB-5FBF-4F63-B947-F052B11A9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pageContext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페이지를 위한 컨텍스트 접근을 제공하는 기본 객체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페이지의 환경 정보의 집합을 처리하는 객체</a:t>
            </a:r>
          </a:p>
          <a:p>
            <a:pPr lvl="2"/>
            <a:r>
              <a:rPr lang="en-US" altLang="ko-KR" dirty="0" err="1"/>
              <a:t>getPage</a:t>
            </a:r>
            <a:r>
              <a:rPr lang="en-US" altLang="ko-KR" dirty="0"/>
              <a:t>() : ${</a:t>
            </a:r>
            <a:r>
              <a:rPr lang="en-US" altLang="ko-KR" dirty="0" err="1"/>
              <a:t>pageContext.page</a:t>
            </a:r>
            <a:r>
              <a:rPr lang="en-US" altLang="ko-KR" dirty="0"/>
              <a:t>} </a:t>
            </a:r>
          </a:p>
          <a:p>
            <a:pPr lvl="2"/>
            <a:r>
              <a:rPr lang="en-US" altLang="ko-KR" dirty="0" err="1"/>
              <a:t>getRequest</a:t>
            </a:r>
            <a:r>
              <a:rPr lang="en-US" altLang="ko-KR" dirty="0"/>
              <a:t>() : ${</a:t>
            </a:r>
            <a:r>
              <a:rPr lang="en-US" altLang="ko-KR" dirty="0" err="1"/>
              <a:t>pageContext.request</a:t>
            </a:r>
            <a:r>
              <a:rPr lang="en-US" altLang="ko-KR" dirty="0"/>
              <a:t>} </a:t>
            </a:r>
          </a:p>
          <a:p>
            <a:pPr lvl="2"/>
            <a:r>
              <a:rPr lang="en-US" altLang="ko-KR" dirty="0" err="1"/>
              <a:t>getResponse</a:t>
            </a:r>
            <a:r>
              <a:rPr lang="en-US" altLang="ko-KR" dirty="0"/>
              <a:t>() : ${</a:t>
            </a:r>
            <a:r>
              <a:rPr lang="en-US" altLang="ko-KR" dirty="0" err="1"/>
              <a:t>pageContext.response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 err="1"/>
              <a:t>getOut</a:t>
            </a:r>
            <a:r>
              <a:rPr lang="en-US" altLang="ko-KR" dirty="0"/>
              <a:t>() : ${</a:t>
            </a:r>
            <a:r>
              <a:rPr lang="en-US" altLang="ko-KR" dirty="0" err="1"/>
              <a:t>pageConext.out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 err="1"/>
              <a:t>getSession</a:t>
            </a:r>
            <a:r>
              <a:rPr lang="en-US" altLang="ko-KR" dirty="0"/>
              <a:t>() : ${</a:t>
            </a:r>
            <a:r>
              <a:rPr lang="en-US" altLang="ko-KR" dirty="0" err="1"/>
              <a:t>pageContext.session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 err="1"/>
              <a:t>getServletConfig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dirty="0" err="1"/>
              <a:t>ServletConfig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ko-KR" altLang="en-US" dirty="0" err="1"/>
              <a:t>서블릿을</a:t>
            </a:r>
            <a:r>
              <a:rPr lang="ko-KR" altLang="en-US" dirty="0"/>
              <a:t> 초기 설정하는데 활용하는 객체</a:t>
            </a:r>
          </a:p>
          <a:p>
            <a:pPr lvl="2"/>
            <a:r>
              <a:rPr lang="en-US" altLang="ko-KR" dirty="0" err="1"/>
              <a:t>getServletContext</a:t>
            </a:r>
            <a:r>
              <a:rPr lang="en-US" altLang="ko-KR" dirty="0"/>
              <a:t>() </a:t>
            </a:r>
          </a:p>
          <a:p>
            <a:pPr lvl="3"/>
            <a:r>
              <a:rPr lang="en-US" altLang="ko-KR" dirty="0" err="1"/>
              <a:t>ServletContext</a:t>
            </a:r>
            <a:r>
              <a:rPr lang="en-US" altLang="ko-KR" dirty="0"/>
              <a:t> : </a:t>
            </a:r>
            <a:r>
              <a:rPr lang="ko-KR" altLang="en-US" dirty="0"/>
              <a:t>웹 애플리케이션에 포함된 웹 컴포넌트들이 접근가능한 정보를 공유하기 위해 활용하는 객체</a:t>
            </a:r>
          </a:p>
          <a:p>
            <a:pPr lvl="2"/>
            <a:r>
              <a:rPr lang="en-US" altLang="ko-KR" dirty="0" err="1"/>
              <a:t>getErrorData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getException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4B290-9073-4E00-86FA-AFA1391F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391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C58D4-2B6F-4514-8C05-64FDF197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120AB-5756-49CA-B40C-C4731513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initParam</a:t>
            </a:r>
            <a:r>
              <a:rPr lang="en-US" altLang="ko-KR" dirty="0"/>
              <a:t> </a:t>
            </a:r>
            <a:r>
              <a:rPr lang="ko-KR" altLang="en-US" dirty="0"/>
              <a:t>기본 객체 활용</a:t>
            </a:r>
          </a:p>
          <a:p>
            <a:pPr lvl="1"/>
            <a:r>
              <a:rPr lang="en-US" altLang="ko-KR" dirty="0"/>
              <a:t>web.xml</a:t>
            </a:r>
          </a:p>
          <a:p>
            <a:pPr lvl="2"/>
            <a:r>
              <a:rPr lang="en-US" altLang="ko-KR" dirty="0"/>
              <a:t>&lt;web-xml </a:t>
            </a:r>
            <a:r>
              <a:rPr lang="en-US" altLang="ko-KR" dirty="0" err="1"/>
              <a:t>xmlns</a:t>
            </a:r>
            <a:r>
              <a:rPr lang="en-US" altLang="ko-KR" dirty="0"/>
              <a:t>=http://java.sun.com/xml/ns/javaee version=“2.5”&gt;</a:t>
            </a:r>
          </a:p>
          <a:p>
            <a:pPr lvl="2"/>
            <a:r>
              <a:rPr lang="en-US" altLang="ko-KR" dirty="0"/>
              <a:t>&lt;context-param&gt;</a:t>
            </a:r>
          </a:p>
          <a:p>
            <a:pPr lvl="2"/>
            <a:r>
              <a:rPr lang="en-US" altLang="ko-KR" dirty="0"/>
              <a:t>	&lt;param-name&gt;</a:t>
            </a:r>
            <a:r>
              <a:rPr lang="en-US" altLang="ko-KR" dirty="0" err="1"/>
              <a:t>dbName</a:t>
            </a:r>
            <a:r>
              <a:rPr lang="en-US" altLang="ko-KR" dirty="0"/>
              <a:t>&lt;/param-name&gt;</a:t>
            </a:r>
          </a:p>
          <a:p>
            <a:pPr lvl="2"/>
            <a:r>
              <a:rPr lang="en-US" altLang="ko-KR" dirty="0"/>
              <a:t>	&lt;param-value&gt;</a:t>
            </a:r>
            <a:r>
              <a:rPr lang="en-US" altLang="ko-KR" dirty="0" err="1"/>
              <a:t>pim</a:t>
            </a:r>
            <a:r>
              <a:rPr lang="en-US" altLang="ko-KR" dirty="0"/>
              <a:t>&lt;/param-value &gt;</a:t>
            </a:r>
          </a:p>
          <a:p>
            <a:pPr lvl="2"/>
            <a:r>
              <a:rPr lang="en-US" altLang="ko-KR" dirty="0"/>
              <a:t>&lt;/context-param&gt;</a:t>
            </a:r>
          </a:p>
          <a:p>
            <a:pPr lvl="2"/>
            <a:r>
              <a:rPr lang="en-US" altLang="ko-KR" dirty="0"/>
              <a:t>&lt;context-param&gt;</a:t>
            </a:r>
          </a:p>
          <a:p>
            <a:pPr lvl="2"/>
            <a:r>
              <a:rPr lang="en-US" altLang="ko-KR" dirty="0"/>
              <a:t>	&lt;param-name&gt;</a:t>
            </a:r>
            <a:r>
              <a:rPr lang="en-US" altLang="ko-KR" dirty="0" err="1"/>
              <a:t>dbUser</a:t>
            </a:r>
            <a:r>
              <a:rPr lang="en-US" altLang="ko-KR" dirty="0"/>
              <a:t>&lt;/param-name&gt;</a:t>
            </a:r>
          </a:p>
          <a:p>
            <a:pPr lvl="2"/>
            <a:r>
              <a:rPr lang="en-US" altLang="ko-KR" dirty="0"/>
              <a:t>	&lt;param-value&gt;root&lt;/param-value &gt;</a:t>
            </a:r>
          </a:p>
          <a:p>
            <a:pPr lvl="2"/>
            <a:r>
              <a:rPr lang="en-US" altLang="ko-KR" dirty="0"/>
              <a:t>&lt;/context-param&gt;</a:t>
            </a:r>
          </a:p>
          <a:p>
            <a:pPr lvl="2"/>
            <a:r>
              <a:rPr lang="en-US" altLang="ko-KR" dirty="0"/>
              <a:t>&lt;/web-app&gt;</a:t>
            </a:r>
          </a:p>
          <a:p>
            <a:pPr lvl="1"/>
            <a:r>
              <a:rPr lang="en-US" altLang="ko-KR" dirty="0" err="1"/>
              <a:t>initParam.jsp</a:t>
            </a:r>
            <a:endParaRPr lang="en-US" altLang="ko-KR" dirty="0"/>
          </a:p>
          <a:p>
            <a:pPr lvl="2"/>
            <a:r>
              <a:rPr lang="en-US" altLang="ko-KR" dirty="0"/>
              <a:t>&lt;body&gt;</a:t>
            </a:r>
          </a:p>
          <a:p>
            <a:pPr lvl="2"/>
            <a:r>
              <a:rPr lang="ko-KR" altLang="en-US" dirty="0"/>
              <a:t>데이터베이스 이름 초기화 파라미터 </a:t>
            </a:r>
            <a:r>
              <a:rPr lang="en-US" altLang="ko-KR" dirty="0"/>
              <a:t>: ${</a:t>
            </a:r>
            <a:r>
              <a:rPr lang="en-US" altLang="ko-KR" dirty="0" err="1"/>
              <a:t>initParam.dbName</a:t>
            </a:r>
            <a:r>
              <a:rPr lang="en-US" altLang="ko-KR" dirty="0"/>
              <a:t>}</a:t>
            </a:r>
          </a:p>
          <a:p>
            <a:pPr lvl="2"/>
            <a:r>
              <a:rPr lang="ko-KR" altLang="en-US" dirty="0"/>
              <a:t>데이터베이스 사용자 이름 </a:t>
            </a:r>
            <a:r>
              <a:rPr lang="en-US" altLang="ko-KR" dirty="0"/>
              <a:t>: ${</a:t>
            </a:r>
            <a:r>
              <a:rPr lang="en-US" altLang="ko-KR" dirty="0" err="1"/>
              <a:t>initParam</a:t>
            </a:r>
            <a:r>
              <a:rPr lang="en-US" altLang="ko-KR" dirty="0"/>
              <a:t>["</a:t>
            </a:r>
            <a:r>
              <a:rPr lang="en-US" altLang="ko-KR" dirty="0" err="1"/>
              <a:t>dbUser</a:t>
            </a:r>
            <a:r>
              <a:rPr lang="en-US" altLang="ko-KR" dirty="0"/>
              <a:t>"]}</a:t>
            </a:r>
          </a:p>
          <a:p>
            <a:pPr lvl="2"/>
            <a:r>
              <a:rPr lang="en-US" altLang="ko-KR" dirty="0"/>
              <a:t>&lt;/body&gt;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7044EA-24E4-4F02-ACF9-3108AD94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13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5E0655-F24B-4F62-81EE-C99D4B35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AFD28-F06C-47AA-9543-E63017287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유효 범위 접근을 제공하는 기본 객체</a:t>
            </a:r>
          </a:p>
          <a:p>
            <a:pPr lvl="1"/>
            <a:r>
              <a:rPr lang="en-US" altLang="ko-KR" dirty="0" err="1"/>
              <a:t>pageScope</a:t>
            </a:r>
            <a:endParaRPr lang="en-US" altLang="ko-KR" dirty="0"/>
          </a:p>
          <a:p>
            <a:pPr lvl="2"/>
            <a:r>
              <a:rPr lang="en-US" altLang="ko-KR" dirty="0"/>
              <a:t>page </a:t>
            </a:r>
            <a:r>
              <a:rPr lang="ko-KR" altLang="en-US" dirty="0"/>
              <a:t>유효 범위의 컬렉션 객체에 대한 접근을 제공하는 객체</a:t>
            </a:r>
          </a:p>
          <a:p>
            <a:pPr lvl="1"/>
            <a:r>
              <a:rPr lang="en-US" altLang="ko-KR" dirty="0" err="1"/>
              <a:t>requestScope</a:t>
            </a:r>
            <a:endParaRPr lang="en-US" altLang="ko-KR" dirty="0"/>
          </a:p>
          <a:p>
            <a:pPr lvl="2"/>
            <a:r>
              <a:rPr lang="en-US" altLang="ko-KR" dirty="0"/>
              <a:t>request </a:t>
            </a:r>
            <a:r>
              <a:rPr lang="ko-KR" altLang="en-US" dirty="0"/>
              <a:t>유효 범위의 컬렉션 객체에 대한 접근을 제공하는 객체</a:t>
            </a:r>
          </a:p>
          <a:p>
            <a:pPr lvl="1"/>
            <a:r>
              <a:rPr lang="en-US" altLang="ko-KR" dirty="0" err="1"/>
              <a:t>sessionScope</a:t>
            </a:r>
            <a:endParaRPr lang="en-US" altLang="ko-KR" dirty="0"/>
          </a:p>
          <a:p>
            <a:pPr lvl="2"/>
            <a:r>
              <a:rPr lang="en-US" altLang="ko-KR" dirty="0" err="1"/>
              <a:t>sessoin</a:t>
            </a:r>
            <a:r>
              <a:rPr lang="en-US" altLang="ko-KR" dirty="0"/>
              <a:t> </a:t>
            </a:r>
            <a:r>
              <a:rPr lang="ko-KR" altLang="en-US" dirty="0"/>
              <a:t>유효 범위의 컬렉션 객체에 대한 접근을 제공하는 객체</a:t>
            </a:r>
          </a:p>
          <a:p>
            <a:pPr lvl="1"/>
            <a:r>
              <a:rPr lang="en-US" altLang="ko-KR" dirty="0" err="1"/>
              <a:t>applicationScope</a:t>
            </a:r>
            <a:endParaRPr lang="en-US" altLang="ko-KR" dirty="0"/>
          </a:p>
          <a:p>
            <a:pPr lvl="2"/>
            <a:r>
              <a:rPr lang="en-US" altLang="ko-KR" dirty="0"/>
              <a:t>application </a:t>
            </a:r>
            <a:r>
              <a:rPr lang="ko-KR" altLang="en-US" dirty="0"/>
              <a:t>유효 범위의 컬렉션 객체에 대한 접근을 제공하는 객체</a:t>
            </a:r>
          </a:p>
          <a:p>
            <a:r>
              <a:rPr lang="ko-KR" altLang="en-US" dirty="0"/>
              <a:t>묵시적인 </a:t>
            </a:r>
            <a:r>
              <a:rPr lang="en-US" altLang="ko-KR" dirty="0"/>
              <a:t>EL</a:t>
            </a:r>
            <a:r>
              <a:rPr lang="ko-KR" altLang="en-US" dirty="0"/>
              <a:t>의 표현식에 포함된 속성 이름이 해석되는 순서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page -&gt; request -&gt; session -&gt; application</a:t>
            </a: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771C03-D39B-4710-8F88-44BF68AA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57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20E16-F27B-4E8F-9A45-E8C1E873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857C2-2DE8-43CC-A483-1D31BBF81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요청파라미터로</a:t>
            </a:r>
            <a:r>
              <a:rPr lang="ko-KR" altLang="en-US" dirty="0"/>
              <a:t> 전달된 데이터 접근</a:t>
            </a:r>
          </a:p>
          <a:p>
            <a:pPr lvl="1"/>
            <a:r>
              <a:rPr lang="en-US" altLang="ko-KR" dirty="0"/>
              <a:t>&lt;input type=“</a:t>
            </a:r>
            <a:r>
              <a:rPr lang="en-US" altLang="ko-KR" dirty="0" err="1"/>
              <a:t>text”name</a:t>
            </a:r>
            <a:r>
              <a:rPr lang="en-US" altLang="ko-KR" dirty="0"/>
              <a:t>=“id”&gt;</a:t>
            </a:r>
          </a:p>
          <a:p>
            <a:pPr lvl="1"/>
            <a:r>
              <a:rPr lang="en-US" altLang="ko-KR" dirty="0"/>
              <a:t>&lt;input type=“checkbox” name=“hobby” value=“</a:t>
            </a:r>
            <a:r>
              <a:rPr lang="ko-KR" altLang="en-US" dirty="0"/>
              <a:t>독서”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&lt;input type=“checkbox” name=“hobby” value=“</a:t>
            </a:r>
            <a:r>
              <a:rPr lang="ko-KR" altLang="en-US" dirty="0"/>
              <a:t>등산”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/>
              <a:t>스크립틀릿</a:t>
            </a:r>
            <a:r>
              <a:rPr lang="ko-KR" altLang="en-US" dirty="0"/>
              <a:t> 또는 표현식</a:t>
            </a:r>
          </a:p>
          <a:p>
            <a:pPr lvl="2"/>
            <a:r>
              <a:rPr lang="en-US" altLang="ko-KR" dirty="0"/>
              <a:t>&lt;%</a:t>
            </a:r>
          </a:p>
          <a:p>
            <a:pPr lvl="2"/>
            <a:r>
              <a:rPr lang="en-US" altLang="ko-KR" dirty="0"/>
              <a:t>String id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(“id”);</a:t>
            </a:r>
          </a:p>
          <a:p>
            <a:pPr lvl="2"/>
            <a:r>
              <a:rPr lang="en-US" altLang="ko-KR" dirty="0"/>
              <a:t>String[] </a:t>
            </a:r>
            <a:r>
              <a:rPr lang="en-US" altLang="ko-KR" dirty="0" err="1"/>
              <a:t>strArr</a:t>
            </a:r>
            <a:r>
              <a:rPr lang="en-US" altLang="ko-KR" dirty="0"/>
              <a:t> = </a:t>
            </a:r>
            <a:r>
              <a:rPr lang="en-US" altLang="ko-KR" dirty="0" err="1"/>
              <a:t>request.getParameterValues</a:t>
            </a:r>
            <a:r>
              <a:rPr lang="en-US" altLang="ko-KR" dirty="0"/>
              <a:t>(“hobby”);</a:t>
            </a:r>
          </a:p>
          <a:p>
            <a:pPr lvl="2"/>
            <a:r>
              <a:rPr lang="en-US" altLang="ko-KR" dirty="0"/>
              <a:t>for(String str: </a:t>
            </a:r>
            <a:r>
              <a:rPr lang="en-US" altLang="ko-KR" dirty="0" err="1"/>
              <a:t>strArr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	</a:t>
            </a:r>
            <a:r>
              <a:rPr lang="en-US" altLang="ko-KR" dirty="0" err="1"/>
              <a:t>out.println</a:t>
            </a:r>
            <a:r>
              <a:rPr lang="en-US" altLang="ko-KR" dirty="0"/>
              <a:t>(str);</a:t>
            </a:r>
          </a:p>
          <a:p>
            <a:pPr lvl="2"/>
            <a:r>
              <a:rPr lang="en-US" altLang="ko-KR" dirty="0"/>
              <a:t>%&gt;</a:t>
            </a:r>
          </a:p>
          <a:p>
            <a:r>
              <a:rPr lang="en-US" altLang="ko-KR" dirty="0"/>
              <a:t>EL </a:t>
            </a:r>
            <a:r>
              <a:rPr lang="ko-KR" altLang="en-US" dirty="0"/>
              <a:t>사용 </a:t>
            </a:r>
            <a:r>
              <a:rPr lang="en-US" altLang="ko-KR" dirty="0"/>
              <a:t>(</a:t>
            </a:r>
            <a:r>
              <a:rPr lang="ko-KR" altLang="en-US" dirty="0"/>
              <a:t>기본 객체 활용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${param.id} </a:t>
            </a:r>
            <a:r>
              <a:rPr lang="ko-KR" altLang="en-US" dirty="0"/>
              <a:t>또는 </a:t>
            </a:r>
            <a:r>
              <a:rPr lang="en-US" altLang="ko-KR" dirty="0"/>
              <a:t>${param[“id”]}</a:t>
            </a:r>
          </a:p>
          <a:p>
            <a:pPr lvl="1"/>
            <a:r>
              <a:rPr lang="en-US" altLang="ko-KR" dirty="0"/>
              <a:t>${</a:t>
            </a:r>
            <a:r>
              <a:rPr lang="en-US" altLang="ko-KR" dirty="0" err="1"/>
              <a:t>paramValues.hobby</a:t>
            </a:r>
            <a:r>
              <a:rPr lang="en-US" altLang="ko-KR" dirty="0"/>
              <a:t>[0]}, ${</a:t>
            </a:r>
            <a:r>
              <a:rPr lang="en-US" altLang="ko-KR" dirty="0" err="1"/>
              <a:t>paramValues</a:t>
            </a:r>
            <a:r>
              <a:rPr lang="en-US" altLang="ko-KR" dirty="0"/>
              <a:t>[“hobby”][1]}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6FE15B-BE4A-4144-BFBF-F1FE43A0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865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7FB6-AFCD-41D1-97A1-8E6AC7B5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 </a:t>
            </a:r>
            <a:r>
              <a:rPr lang="ko-KR" altLang="en-US" dirty="0"/>
              <a:t>주요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4BD4F-47AC-4DEA-9C1C-B7C5B134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객체의 값을 출력</a:t>
            </a:r>
          </a:p>
          <a:p>
            <a:pPr lvl="1"/>
            <a:r>
              <a:rPr lang="en-US" altLang="ko-KR" dirty="0"/>
              <a:t>${</a:t>
            </a:r>
            <a:r>
              <a:rPr lang="en-US" altLang="ko-KR" dirty="0" err="1"/>
              <a:t>internalObj</a:t>
            </a:r>
            <a:r>
              <a:rPr lang="en-US" altLang="ko-KR" dirty="0"/>
              <a:t>}, ${</a:t>
            </a:r>
            <a:r>
              <a:rPr lang="en-US" altLang="ko-KR" dirty="0" err="1"/>
              <a:t>beansObj</a:t>
            </a:r>
            <a:r>
              <a:rPr lang="en-US" altLang="ko-KR" dirty="0"/>
              <a:t>}, ${</a:t>
            </a:r>
            <a:r>
              <a:rPr lang="en-US" altLang="ko-KR" dirty="0" err="1"/>
              <a:t>attributedObj</a:t>
            </a:r>
            <a:r>
              <a:rPr lang="en-US" altLang="ko-KR" dirty="0"/>
              <a:t>} </a:t>
            </a:r>
          </a:p>
          <a:p>
            <a:r>
              <a:rPr lang="ko-KR" altLang="en-US" dirty="0"/>
              <a:t>객체의 프로퍼티 또는 키의 값을 출력</a:t>
            </a:r>
          </a:p>
          <a:p>
            <a:pPr lvl="1"/>
            <a:r>
              <a:rPr lang="en-US" altLang="ko-KR" dirty="0"/>
              <a:t>${</a:t>
            </a:r>
            <a:r>
              <a:rPr lang="en-US" altLang="ko-KR" dirty="0" err="1"/>
              <a:t>mapObj.key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${</a:t>
            </a:r>
            <a:r>
              <a:rPr lang="en-US" altLang="ko-KR" dirty="0" err="1"/>
              <a:t>internalObj.propertyName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${</a:t>
            </a:r>
            <a:r>
              <a:rPr lang="en-US" altLang="ko-KR" dirty="0" err="1"/>
              <a:t>beansObj.propertyName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객체의 프로퍼티</a:t>
            </a:r>
            <a:r>
              <a:rPr lang="en-US" altLang="ko-KR" dirty="0"/>
              <a:t>, </a:t>
            </a:r>
            <a:r>
              <a:rPr lang="ko-KR" altLang="en-US" dirty="0"/>
              <a:t>키 또는 인덱스에 해당하는 값을 출력</a:t>
            </a:r>
          </a:p>
          <a:p>
            <a:pPr lvl="1"/>
            <a:r>
              <a:rPr lang="en-US" altLang="ko-KR" dirty="0"/>
              <a:t>${</a:t>
            </a:r>
            <a:r>
              <a:rPr lang="en-US" altLang="ko-KR" dirty="0" err="1"/>
              <a:t>internalObj</a:t>
            </a:r>
            <a:r>
              <a:rPr lang="en-US" altLang="ko-KR" dirty="0"/>
              <a:t>[“</a:t>
            </a:r>
            <a:r>
              <a:rPr lang="en-US" altLang="ko-KR" dirty="0" err="1"/>
              <a:t>propertyName</a:t>
            </a:r>
            <a:r>
              <a:rPr lang="en-US" altLang="ko-KR" dirty="0"/>
              <a:t>”]}</a:t>
            </a:r>
            <a:br>
              <a:rPr lang="en-US" altLang="ko-KR" dirty="0"/>
            </a:br>
            <a:r>
              <a:rPr lang="en-US" altLang="ko-KR" dirty="0"/>
              <a:t>${</a:t>
            </a:r>
            <a:r>
              <a:rPr lang="en-US" altLang="ko-KR" dirty="0" err="1"/>
              <a:t>beansObj</a:t>
            </a:r>
            <a:r>
              <a:rPr lang="en-US" altLang="ko-KR" dirty="0"/>
              <a:t>[“</a:t>
            </a:r>
            <a:r>
              <a:rPr lang="en-US" altLang="ko-KR" dirty="0" err="1"/>
              <a:t>propertyName</a:t>
            </a:r>
            <a:r>
              <a:rPr lang="en-US" altLang="ko-KR" dirty="0"/>
              <a:t>”]}</a:t>
            </a:r>
            <a:br>
              <a:rPr lang="en-US" altLang="ko-KR" dirty="0"/>
            </a:br>
            <a:r>
              <a:rPr lang="en-US" altLang="ko-KR" dirty="0"/>
              <a:t>${</a:t>
            </a:r>
            <a:r>
              <a:rPr lang="en-US" altLang="ko-KR" dirty="0" err="1"/>
              <a:t>mapObj</a:t>
            </a:r>
            <a:r>
              <a:rPr lang="en-US" altLang="ko-KR" dirty="0"/>
              <a:t>[“key”]}</a:t>
            </a:r>
            <a:br>
              <a:rPr lang="en-US" altLang="ko-KR" dirty="0"/>
            </a:br>
            <a:r>
              <a:rPr lang="en-US" altLang="ko-KR" dirty="0"/>
              <a:t>${</a:t>
            </a:r>
            <a:r>
              <a:rPr lang="en-US" altLang="ko-KR" dirty="0" err="1"/>
              <a:t>listObj</a:t>
            </a:r>
            <a:r>
              <a:rPr lang="en-US" altLang="ko-KR" dirty="0"/>
              <a:t>[index]}</a:t>
            </a:r>
            <a:br>
              <a:rPr lang="en-US" altLang="ko-KR" dirty="0"/>
            </a:br>
            <a:r>
              <a:rPr lang="en-US" altLang="ko-KR" dirty="0"/>
              <a:t>${</a:t>
            </a:r>
            <a:r>
              <a:rPr lang="en-US" altLang="ko-KR" dirty="0" err="1"/>
              <a:t>arrayObj</a:t>
            </a:r>
            <a:r>
              <a:rPr lang="en-US" altLang="ko-KR" dirty="0"/>
              <a:t>[index]}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E3D084-FA75-4F7B-9B90-E0742DFF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504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2F586-7840-4083-9D2C-51C3936D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BDF25-193C-4315-B3DA-69A65F0B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JSP</a:t>
            </a:r>
            <a:r>
              <a:rPr lang="ko-KR" altLang="en-US" dirty="0"/>
              <a:t>에서 속성</a:t>
            </a:r>
            <a:r>
              <a:rPr lang="en-US" altLang="ko-KR" dirty="0"/>
              <a:t>(attribute)</a:t>
            </a:r>
          </a:p>
          <a:p>
            <a:pPr lvl="1">
              <a:defRPr/>
            </a:pPr>
            <a:r>
              <a:rPr lang="ko-KR" altLang="en-US" dirty="0"/>
              <a:t>웹 애플리케이션에서 정보를 공유하기 위해 사용하는 객체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JSP</a:t>
            </a:r>
            <a:r>
              <a:rPr lang="ko-KR" altLang="en-US" dirty="0"/>
              <a:t>에서 프로퍼티</a:t>
            </a:r>
            <a:r>
              <a:rPr lang="en-US" altLang="ko-KR" dirty="0"/>
              <a:t>(property)</a:t>
            </a:r>
          </a:p>
          <a:p>
            <a:pPr lvl="1">
              <a:defRPr/>
            </a:pPr>
            <a:r>
              <a:rPr lang="ko-KR" altLang="en-US" dirty="0"/>
              <a:t>특별한 규약</a:t>
            </a:r>
            <a:r>
              <a:rPr lang="en-US" altLang="ko-KR" dirty="0"/>
              <a:t>(</a:t>
            </a:r>
            <a:r>
              <a:rPr lang="ko-KR" altLang="en-US" dirty="0"/>
              <a:t>자바 빈 프로퍼티 스펙</a:t>
            </a:r>
            <a:r>
              <a:rPr lang="en-US" altLang="ko-KR" dirty="0"/>
              <a:t>)</a:t>
            </a:r>
            <a:r>
              <a:rPr lang="ko-KR" altLang="en-US" dirty="0"/>
              <a:t>을 준수하는 독립적으로 수행하는 자바 클래스를 구성하는 요소</a:t>
            </a:r>
          </a:p>
          <a:p>
            <a:pPr lvl="2">
              <a:defRPr/>
            </a:pPr>
            <a:r>
              <a:rPr lang="ko-KR" altLang="en-US" dirty="0"/>
              <a:t>프로퍼티 이름은 소문자로 시작됨</a:t>
            </a:r>
            <a:r>
              <a:rPr lang="en-US" altLang="ko-KR" dirty="0"/>
              <a:t>, ex) name</a:t>
            </a:r>
          </a:p>
          <a:p>
            <a:pPr lvl="2">
              <a:defRPr/>
            </a:pPr>
            <a:r>
              <a:rPr lang="ko-KR" altLang="en-US" dirty="0"/>
              <a:t>프로퍼티 접근 메소드 이름에서는 </a:t>
            </a:r>
            <a:r>
              <a:rPr lang="en-US" altLang="ko-KR" dirty="0"/>
              <a:t>get/set </a:t>
            </a:r>
            <a:r>
              <a:rPr lang="ko-KR" altLang="en-US" dirty="0"/>
              <a:t>뒤에 대문자로 시작됨</a:t>
            </a:r>
            <a:r>
              <a:rPr lang="en-US" altLang="ko-KR" dirty="0"/>
              <a:t>, ex) </a:t>
            </a:r>
            <a:r>
              <a:rPr lang="en-US" altLang="ko-KR" dirty="0" err="1"/>
              <a:t>getName</a:t>
            </a:r>
            <a:r>
              <a:rPr lang="en-US" altLang="ko-KR" dirty="0"/>
              <a:t>(),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</a:p>
          <a:p>
            <a:pPr lvl="1">
              <a:defRPr/>
            </a:pPr>
            <a:r>
              <a:rPr lang="ko-KR" altLang="en-US" dirty="0"/>
              <a:t>서브 프로퍼티를 가질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1BAA1C-6935-483D-BDEF-6E3EA29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636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D7687-8929-493D-A8CA-D47B3A96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BB07A-74BB-4496-89E7-B56BAFFE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ko-KR" altLang="en-US" dirty="0" err="1"/>
              <a:t>빈즈</a:t>
            </a:r>
            <a:r>
              <a:rPr lang="ko-KR" altLang="en-US" dirty="0"/>
              <a:t> 객체의 프로퍼티 접근</a:t>
            </a:r>
            <a:endParaRPr lang="en-US" altLang="ko-KR" dirty="0"/>
          </a:p>
          <a:p>
            <a:pPr lvl="1">
              <a:buNone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id=“member” class=“jspservlet.ch06.domain.Member” /&gt;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방법 </a:t>
            </a:r>
            <a:r>
              <a:rPr lang="en-US" altLang="ko-KR" dirty="0"/>
              <a:t>1 : </a:t>
            </a:r>
            <a:r>
              <a:rPr lang="ko-KR" altLang="en-US" dirty="0" err="1"/>
              <a:t>스크립틀릿</a:t>
            </a:r>
            <a:r>
              <a:rPr lang="ko-KR" altLang="en-US" dirty="0"/>
              <a:t> 또는 표현식 사용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&lt;%= </a:t>
            </a:r>
            <a:r>
              <a:rPr lang="en-US" altLang="ko-KR" dirty="0" err="1"/>
              <a:t>member.getName</a:t>
            </a:r>
            <a:r>
              <a:rPr lang="en-US" altLang="ko-KR" dirty="0"/>
              <a:t>() %&gt;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방법 </a:t>
            </a:r>
            <a:r>
              <a:rPr lang="en-US" altLang="ko-KR" dirty="0"/>
              <a:t>2 : 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 사용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name=“member” property=“name” /&gt;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방법 </a:t>
            </a:r>
            <a:r>
              <a:rPr lang="en-US" altLang="ko-KR" dirty="0"/>
              <a:t>3 : EL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${member.name}</a:t>
            </a:r>
          </a:p>
          <a:p>
            <a:pPr lvl="3">
              <a:buFont typeface="Arial" charset="0"/>
              <a:buChar char="–"/>
              <a:defRPr/>
            </a:pPr>
            <a:r>
              <a:rPr lang="en-US" altLang="ko-KR" dirty="0"/>
              <a:t>${member[“name”]} </a:t>
            </a:r>
            <a:r>
              <a:rPr lang="ko-KR" altLang="en-US" dirty="0"/>
              <a:t>도 가능함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0F4DD-6427-4D47-BBA6-30209BEC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035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F97B6-8B61-4342-94DB-ECC5E2B0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D1C82-A43F-4722-B018-4DABDF25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Attribute</a:t>
            </a:r>
            <a:r>
              <a:rPr lang="ko-KR" altLang="en-US" dirty="0"/>
              <a:t>로 저장된 객체 접근</a:t>
            </a:r>
          </a:p>
          <a:p>
            <a:pPr lvl="1"/>
            <a:r>
              <a:rPr lang="en-US" altLang="ko-KR" dirty="0" err="1"/>
              <a:t>pageContext.setAttribute</a:t>
            </a:r>
            <a:r>
              <a:rPr lang="en-US" altLang="ko-KR" dirty="0"/>
              <a:t>(“</a:t>
            </a:r>
            <a:r>
              <a:rPr lang="en-US" altLang="ko-KR" dirty="0" err="1"/>
              <a:t>attributeName</a:t>
            </a:r>
            <a:r>
              <a:rPr lang="en-US" altLang="ko-KR" dirty="0"/>
              <a:t>”, “</a:t>
            </a:r>
            <a:r>
              <a:rPr lang="en-US" altLang="ko-KR" dirty="0" err="1"/>
              <a:t>validPage</a:t>
            </a:r>
            <a:r>
              <a:rPr lang="en-US" altLang="ko-KR" dirty="0"/>
              <a:t>”);</a:t>
            </a:r>
          </a:p>
          <a:p>
            <a:pPr lvl="1"/>
            <a:r>
              <a:rPr lang="en-US" altLang="ko-KR" dirty="0" err="1"/>
              <a:t>request.setAttribute</a:t>
            </a:r>
            <a:r>
              <a:rPr lang="en-US" altLang="ko-KR" dirty="0"/>
              <a:t>(“</a:t>
            </a:r>
            <a:r>
              <a:rPr lang="en-US" altLang="ko-KR" dirty="0" err="1"/>
              <a:t>attributeName</a:t>
            </a:r>
            <a:r>
              <a:rPr lang="en-US" altLang="ko-KR" dirty="0"/>
              <a:t>”, “</a:t>
            </a:r>
            <a:r>
              <a:rPr lang="en-US" altLang="ko-KR" dirty="0" err="1"/>
              <a:t>validRequest</a:t>
            </a:r>
            <a:r>
              <a:rPr lang="en-US" altLang="ko-KR" dirty="0"/>
              <a:t>”);</a:t>
            </a:r>
          </a:p>
          <a:p>
            <a:pPr lvl="1"/>
            <a:r>
              <a:rPr lang="en-US" altLang="ko-KR" dirty="0" err="1"/>
              <a:t>session.setAttribute</a:t>
            </a:r>
            <a:r>
              <a:rPr lang="en-US" altLang="ko-KR" dirty="0"/>
              <a:t>(“login”, “</a:t>
            </a:r>
            <a:r>
              <a:rPr lang="en-US" altLang="ko-KR" dirty="0" err="1"/>
              <a:t>legalUser</a:t>
            </a:r>
            <a:r>
              <a:rPr lang="en-US" altLang="ko-KR" dirty="0"/>
              <a:t>”);</a:t>
            </a:r>
          </a:p>
          <a:p>
            <a:pPr lvl="1"/>
            <a:r>
              <a:rPr lang="en-US" altLang="ko-KR" dirty="0" err="1"/>
              <a:t>application.setAttribute</a:t>
            </a:r>
            <a:r>
              <a:rPr lang="en-US" altLang="ko-KR" dirty="0"/>
              <a:t>(“</a:t>
            </a:r>
            <a:r>
              <a:rPr lang="en-US" altLang="ko-KR" dirty="0" err="1"/>
              <a:t>dbName</a:t>
            </a:r>
            <a:r>
              <a:rPr lang="en-US" altLang="ko-KR" dirty="0"/>
              <a:t>”, “</a:t>
            </a:r>
            <a:r>
              <a:rPr lang="en-US" altLang="ko-KR" dirty="0" err="1"/>
              <a:t>pim</a:t>
            </a:r>
            <a:r>
              <a:rPr lang="en-US" altLang="ko-KR" dirty="0"/>
              <a:t>”);</a:t>
            </a:r>
          </a:p>
          <a:p>
            <a:pPr lvl="1"/>
            <a:r>
              <a:rPr lang="ko-KR" altLang="en-US" dirty="0" err="1"/>
              <a:t>스크립틀릿</a:t>
            </a:r>
            <a:r>
              <a:rPr lang="ko-KR" altLang="en-US" dirty="0"/>
              <a:t> 또는 표현식 사용</a:t>
            </a:r>
          </a:p>
          <a:p>
            <a:pPr lvl="2"/>
            <a:r>
              <a:rPr lang="en-US" altLang="ko-KR" dirty="0"/>
              <a:t>&lt;%= </a:t>
            </a:r>
            <a:r>
              <a:rPr lang="en-US" altLang="ko-KR" dirty="0" err="1"/>
              <a:t>request.getAttribute</a:t>
            </a:r>
            <a:r>
              <a:rPr lang="en-US" altLang="ko-KR" dirty="0"/>
              <a:t>(“</a:t>
            </a:r>
            <a:r>
              <a:rPr lang="en-US" altLang="ko-KR" dirty="0" err="1"/>
              <a:t>attributeName</a:t>
            </a:r>
            <a:r>
              <a:rPr lang="en-US" altLang="ko-KR" dirty="0"/>
              <a:t>”) %&gt;</a:t>
            </a:r>
          </a:p>
          <a:p>
            <a:pPr lvl="2"/>
            <a:r>
              <a:rPr lang="en-US" altLang="ko-KR" dirty="0"/>
              <a:t>&lt;%= </a:t>
            </a:r>
            <a:r>
              <a:rPr lang="en-US" altLang="ko-KR" dirty="0" err="1"/>
              <a:t>session.getAttribute</a:t>
            </a:r>
            <a:r>
              <a:rPr lang="en-US" altLang="ko-KR" dirty="0"/>
              <a:t>(“login”) %&gt;</a:t>
            </a:r>
          </a:p>
          <a:p>
            <a:pPr lvl="1"/>
            <a:r>
              <a:rPr lang="en-US" altLang="ko-KR" dirty="0"/>
              <a:t>EL </a:t>
            </a:r>
            <a:r>
              <a:rPr lang="ko-KR" altLang="en-US" dirty="0"/>
              <a:t>사용</a:t>
            </a:r>
          </a:p>
          <a:p>
            <a:pPr lvl="2"/>
            <a:r>
              <a:rPr lang="en-US" altLang="ko-KR" dirty="0"/>
              <a:t>${</a:t>
            </a:r>
            <a:r>
              <a:rPr lang="en-US" altLang="ko-KR" dirty="0" err="1"/>
              <a:t>attributeName</a:t>
            </a:r>
            <a:r>
              <a:rPr lang="en-US" altLang="ko-KR" dirty="0"/>
              <a:t>} : EL</a:t>
            </a:r>
            <a:r>
              <a:rPr lang="ko-KR" altLang="en-US" dirty="0"/>
              <a:t>에서 동일한 </a:t>
            </a:r>
            <a:r>
              <a:rPr lang="en-US" altLang="ko-KR" dirty="0"/>
              <a:t>Attribute </a:t>
            </a:r>
            <a:r>
              <a:rPr lang="ko-KR" altLang="en-US" dirty="0"/>
              <a:t>이름을 해석하는 순서는 좁은 범위에서 넓은 범위로임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page =&gt; request =&gt; session =&gt; application</a:t>
            </a:r>
          </a:p>
          <a:p>
            <a:pPr lvl="2"/>
            <a:r>
              <a:rPr lang="en-US" altLang="ko-KR" dirty="0"/>
              <a:t>${</a:t>
            </a:r>
            <a:r>
              <a:rPr lang="en-US" altLang="ko-KR" dirty="0" err="1"/>
              <a:t>pageContext.attributeName</a:t>
            </a:r>
            <a:r>
              <a:rPr lang="en-US" altLang="ko-KR" dirty="0"/>
              <a:t>}, ${</a:t>
            </a:r>
            <a:r>
              <a:rPr lang="en-US" altLang="ko-KR" dirty="0" err="1"/>
              <a:t>requestScope.attributeName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${</a:t>
            </a:r>
            <a:r>
              <a:rPr lang="en-US" altLang="ko-KR" dirty="0" err="1"/>
              <a:t>sessionScope.login</a:t>
            </a:r>
            <a:r>
              <a:rPr lang="en-US" altLang="ko-KR" dirty="0"/>
              <a:t>}, ${</a:t>
            </a:r>
            <a:r>
              <a:rPr lang="en-US" altLang="ko-KR" dirty="0" err="1"/>
              <a:t>applicationScope.dbName</a:t>
            </a: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08165-BE8E-4844-9589-AAA1EFE4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7924-CACD-40F2-A540-CBEFC524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EL(Expression Language)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1DC8A-AE23-4763-B9F2-A2C38606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등장 배경</a:t>
            </a:r>
            <a:endParaRPr lang="en-US" altLang="ko-KR" dirty="0"/>
          </a:p>
          <a:p>
            <a:pPr lvl="1"/>
            <a:r>
              <a:rPr lang="ko-KR" altLang="en-US" dirty="0" err="1"/>
              <a:t>스크립팅</a:t>
            </a:r>
            <a:r>
              <a:rPr lang="ko-KR" altLang="en-US" dirty="0"/>
              <a:t> 요소 활용의 문제점</a:t>
            </a:r>
            <a:endParaRPr lang="en-US" altLang="ko-KR" dirty="0"/>
          </a:p>
          <a:p>
            <a:pPr lvl="2"/>
            <a:r>
              <a:rPr lang="ko-KR" altLang="en-US" dirty="0" err="1"/>
              <a:t>스크립틀릿으로</a:t>
            </a:r>
            <a:r>
              <a:rPr lang="ko-KR" altLang="en-US" dirty="0"/>
              <a:t> 작성된 코드는 </a:t>
            </a:r>
            <a:r>
              <a:rPr lang="en-US" altLang="ko-KR" dirty="0"/>
              <a:t>Java</a:t>
            </a:r>
            <a:r>
              <a:rPr lang="ko-KR" altLang="en-US" dirty="0"/>
              <a:t>를 알지 못하는 개발자들에게는 이해 뿐 아니라 유지보수가 어렵다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표현식은 간단하지만 제한적인 기능 제공으로 다양한 결과 출력이 어렵다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표준 액션은 웹 개발자에게는 친근한 표현이고</a:t>
            </a:r>
            <a:r>
              <a:rPr lang="en-US" altLang="ko-KR" dirty="0"/>
              <a:t>, </a:t>
            </a:r>
            <a:r>
              <a:rPr lang="ko-KR" altLang="en-US" dirty="0"/>
              <a:t>기본형 형변환을 지원하여 편리하지만 구문 구조가 복잡하고</a:t>
            </a:r>
            <a:r>
              <a:rPr lang="en-US" altLang="ko-KR" dirty="0"/>
              <a:t>, </a:t>
            </a:r>
            <a:r>
              <a:rPr lang="ko-KR" altLang="en-US" dirty="0"/>
              <a:t>서브 프로퍼티를 접근할 수 없다는 단점이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스크립팅</a:t>
            </a:r>
            <a:r>
              <a:rPr lang="ko-KR" altLang="en-US" dirty="0"/>
              <a:t> 요소의 활용이 적은 </a:t>
            </a:r>
            <a:r>
              <a:rPr lang="en-US" altLang="ko-KR" dirty="0"/>
              <a:t>JSP </a:t>
            </a:r>
            <a:r>
              <a:rPr lang="ko-KR" altLang="en-US" dirty="0"/>
              <a:t>페이지를 작성하는 것이 추세임</a:t>
            </a:r>
            <a:endParaRPr lang="en-US" altLang="ko-KR" dirty="0"/>
          </a:p>
          <a:p>
            <a:pPr lvl="1" fontAlgn="base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6AF5E-E146-4B9A-9726-0DB28A5A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722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A1170-1B70-46B0-93A4-4EF9AF5B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03866-F999-496F-A46D-46874924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컬렉션</a:t>
            </a:r>
            <a:r>
              <a:rPr lang="en-US" altLang="ko-KR" dirty="0"/>
              <a:t>(Collections) </a:t>
            </a:r>
            <a:r>
              <a:rPr lang="ko-KR" altLang="en-US" dirty="0"/>
              <a:t>객체 접근</a:t>
            </a:r>
          </a:p>
          <a:p>
            <a:pPr lvl="1"/>
            <a:r>
              <a:rPr lang="en-US" altLang="ko-KR" dirty="0" err="1"/>
              <a:t>propertyName</a:t>
            </a:r>
            <a:r>
              <a:rPr lang="ko-KR" altLang="en-US" dirty="0"/>
              <a:t>이 </a:t>
            </a:r>
            <a:r>
              <a:rPr lang="en-US" altLang="ko-KR" dirty="0"/>
              <a:t>Array</a:t>
            </a:r>
            <a:r>
              <a:rPr lang="ko-KR" altLang="en-US" dirty="0"/>
              <a:t>나 </a:t>
            </a:r>
            <a:r>
              <a:rPr lang="en-US" altLang="ko-KR" dirty="0"/>
              <a:t>List, Map </a:t>
            </a:r>
            <a:r>
              <a:rPr lang="ko-KR" altLang="en-US" dirty="0"/>
              <a:t>등 컬렉션 인스턴스인 경우</a:t>
            </a:r>
          </a:p>
          <a:p>
            <a:pPr lvl="1"/>
            <a:r>
              <a:rPr lang="ko-KR" altLang="en-US" dirty="0" err="1"/>
              <a:t>스크립틀릿</a:t>
            </a:r>
            <a:r>
              <a:rPr lang="ko-KR" altLang="en-US" dirty="0"/>
              <a:t> 또는 표현식</a:t>
            </a:r>
          </a:p>
          <a:p>
            <a:pPr lvl="1"/>
            <a:r>
              <a:rPr lang="en-US" altLang="ko-KR" dirty="0"/>
              <a:t>Array : </a:t>
            </a:r>
            <a:r>
              <a:rPr lang="en-US" altLang="ko-KR" dirty="0" err="1"/>
              <a:t>arrayName</a:t>
            </a:r>
            <a:r>
              <a:rPr lang="en-US" altLang="ko-KR" dirty="0"/>
              <a:t>[index]</a:t>
            </a:r>
          </a:p>
          <a:p>
            <a:pPr lvl="1"/>
            <a:r>
              <a:rPr lang="en-US" altLang="ko-KR" dirty="0"/>
              <a:t>List : </a:t>
            </a:r>
            <a:r>
              <a:rPr lang="en-US" altLang="ko-KR" dirty="0" err="1"/>
              <a:t>listName.get</a:t>
            </a:r>
            <a:r>
              <a:rPr lang="en-US" altLang="ko-KR" dirty="0"/>
              <a:t>(index)</a:t>
            </a:r>
          </a:p>
          <a:p>
            <a:pPr lvl="1"/>
            <a:r>
              <a:rPr lang="en-US" altLang="ko-KR" dirty="0"/>
              <a:t>Map : </a:t>
            </a:r>
            <a:r>
              <a:rPr lang="en-US" altLang="ko-KR" dirty="0" err="1"/>
              <a:t>mapName.get</a:t>
            </a:r>
            <a:r>
              <a:rPr lang="en-US" altLang="ko-KR" dirty="0"/>
              <a:t>(</a:t>
            </a:r>
            <a:r>
              <a:rPr lang="en-US" altLang="ko-KR" dirty="0" err="1"/>
              <a:t>keyName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EL </a:t>
            </a:r>
            <a:r>
              <a:rPr lang="ko-KR" altLang="en-US" dirty="0"/>
              <a:t>사용</a:t>
            </a:r>
          </a:p>
          <a:p>
            <a:pPr lvl="1"/>
            <a:r>
              <a:rPr lang="en-US" altLang="ko-KR" dirty="0"/>
              <a:t>${</a:t>
            </a:r>
            <a:r>
              <a:rPr lang="en-US" altLang="ko-KR" dirty="0" err="1"/>
              <a:t>propertyName</a:t>
            </a:r>
            <a:r>
              <a:rPr lang="en-US" altLang="ko-KR" dirty="0"/>
              <a:t>[</a:t>
            </a:r>
            <a:r>
              <a:rPr lang="en-US" altLang="ko-KR" dirty="0" err="1"/>
              <a:t>keyName</a:t>
            </a:r>
            <a:r>
              <a:rPr lang="en-US" altLang="ko-KR" dirty="0"/>
              <a:t>]}</a:t>
            </a:r>
          </a:p>
          <a:p>
            <a:pPr lvl="1"/>
            <a:r>
              <a:rPr lang="en-US" altLang="ko-KR" dirty="0"/>
              <a:t>${</a:t>
            </a:r>
            <a:r>
              <a:rPr lang="en-US" altLang="ko-KR" dirty="0" err="1"/>
              <a:t>propertyName</a:t>
            </a:r>
            <a:r>
              <a:rPr lang="en-US" altLang="ko-KR" dirty="0"/>
              <a:t>[“</a:t>
            </a:r>
            <a:r>
              <a:rPr lang="en-US" altLang="ko-KR" dirty="0" err="1"/>
              <a:t>keyName</a:t>
            </a:r>
            <a:r>
              <a:rPr lang="en-US" altLang="ko-KR" dirty="0"/>
              <a:t>”]}</a:t>
            </a:r>
            <a:r>
              <a:rPr lang="ko-KR" altLang="en-US" dirty="0"/>
              <a:t>과 </a:t>
            </a:r>
            <a:r>
              <a:rPr lang="en-US" altLang="ko-KR" dirty="0"/>
              <a:t>${</a:t>
            </a:r>
            <a:r>
              <a:rPr lang="en-US" altLang="ko-KR" dirty="0" err="1"/>
              <a:t>propertyName.keyName</a:t>
            </a:r>
            <a:r>
              <a:rPr lang="en-US" altLang="ko-KR" dirty="0"/>
              <a:t>}</a:t>
            </a:r>
            <a:r>
              <a:rPr lang="ko-KR" altLang="en-US" dirty="0"/>
              <a:t>은 동등한 표현임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2B80E-7502-44E1-B4E4-9B32897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13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4D1D-F6AB-44E7-ACAB-409B10A4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address-</a:t>
            </a:r>
            <a:r>
              <a:rPr lang="en-US" altLang="ko-KR" dirty="0" err="1"/>
              <a:t>table.jsp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A3650-A22F-46F8-AC1B-322AE239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MemberController.java</a:t>
            </a:r>
          </a:p>
          <a:p>
            <a:endParaRPr lang="en-US" altLang="ko-KR" dirty="0"/>
          </a:p>
          <a:p>
            <a:r>
              <a:rPr lang="ko-KR" altLang="en-US" dirty="0"/>
              <a:t>작업</a:t>
            </a:r>
            <a:endParaRPr lang="en-US" altLang="ko-KR" dirty="0"/>
          </a:p>
          <a:p>
            <a:pPr lvl="1"/>
            <a:r>
              <a:rPr lang="en-US" altLang="ko-KR" dirty="0"/>
              <a:t>address-</a:t>
            </a:r>
            <a:r>
              <a:rPr lang="en-US" altLang="ko-KR" dirty="0" err="1"/>
              <a:t>table.jsp</a:t>
            </a:r>
            <a:r>
              <a:rPr lang="en-US" altLang="ko-KR" dirty="0"/>
              <a:t> </a:t>
            </a:r>
            <a:r>
              <a:rPr lang="ko-KR" altLang="en-US" dirty="0"/>
              <a:t>를 선택하고 </a:t>
            </a:r>
            <a:r>
              <a:rPr lang="en-US" altLang="ko-KR" dirty="0"/>
              <a:t>shift + f6</a:t>
            </a:r>
            <a:r>
              <a:rPr lang="ko-KR" altLang="en-US" dirty="0"/>
              <a:t>로 이름을 </a:t>
            </a:r>
            <a:r>
              <a:rPr lang="en-US" altLang="ko-KR" dirty="0"/>
              <a:t>address-table1.jsp</a:t>
            </a:r>
            <a:r>
              <a:rPr lang="ko-KR" altLang="en-US" dirty="0"/>
              <a:t>로 수정</a:t>
            </a:r>
            <a:endParaRPr lang="en-US" altLang="ko-KR" dirty="0"/>
          </a:p>
          <a:p>
            <a:pPr lvl="1"/>
            <a:r>
              <a:rPr lang="en-US" altLang="ko-KR" dirty="0" err="1"/>
              <a:t>about.jsp</a:t>
            </a:r>
            <a:r>
              <a:rPr lang="en-US" altLang="ko-KR" dirty="0"/>
              <a:t> </a:t>
            </a:r>
            <a:r>
              <a:rPr lang="ko-KR" altLang="en-US" dirty="0"/>
              <a:t>를 복사하여 </a:t>
            </a:r>
            <a:r>
              <a:rPr lang="en-US" altLang="ko-KR" dirty="0" err="1"/>
              <a:t>webapp</a:t>
            </a:r>
            <a:r>
              <a:rPr lang="en-US" altLang="ko-KR" dirty="0"/>
              <a:t>\ch06\address-</a:t>
            </a:r>
            <a:r>
              <a:rPr lang="en-US" altLang="ko-KR" dirty="0" err="1"/>
              <a:t>table.jsp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&lt;!-- Page Header --&gt;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수정</a:t>
            </a:r>
            <a:endParaRPr lang="en-US" altLang="ko-KR" dirty="0"/>
          </a:p>
          <a:p>
            <a:pPr lvl="2"/>
            <a:r>
              <a:rPr lang="en-US" altLang="ko-KR" dirty="0"/>
              <a:t>&lt;!-- Main Content --&gt;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ko-KR" altLang="en-US" dirty="0"/>
              <a:t>디자인 문제를 해결하고자 </a:t>
            </a:r>
            <a:endParaRPr lang="en-US" altLang="ko-KR" dirty="0"/>
          </a:p>
          <a:p>
            <a:pPr lvl="2"/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등의 디렉터리를 복사해 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F3C77-67B6-4789-B44C-8CF911AF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4922ED-257A-4753-BAFB-A0D6829C1DDC}"/>
              </a:ext>
            </a:extLst>
          </p:cNvPr>
          <p:cNvSpPr/>
          <p:nvPr/>
        </p:nvSpPr>
        <p:spPr>
          <a:xfrm>
            <a:off x="838200" y="1516997"/>
            <a:ext cx="10515600" cy="608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request.getRequestDispatcher</a:t>
            </a:r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2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address-</a:t>
            </a:r>
            <a:r>
              <a:rPr lang="en-US" altLang="ko-KR" sz="20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table.jsp</a:t>
            </a:r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").forward(request, response);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968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&lt;!-- Page Header --&gt;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&lt;header class="masthead" style="background-image: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('../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egy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-blog/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/about-bg.jpg')"&gt;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&lt;div class="overlay"&gt;&lt;/div&gt;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&lt;div class="container"&gt;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&lt;div class="row"&gt;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&lt;div class="col-lg-8 col-md-10 mx-auto"&gt;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&lt;div class="page-heading"&gt;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&lt;h1&gt;Address Table&lt;/h1&gt;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&lt;span class="subheading"&gt;Written by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egyou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&lt;/span&gt;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&lt;/div&gt;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&lt;/header&gt;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ch06/address-</a:t>
            </a:r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table.jsp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769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22C617-3D7A-4E22-A417-FF85ABC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5440BE-D265-4DA1-AA50-AF62813ACBAD}"/>
              </a:ext>
            </a:extLst>
          </p:cNvPr>
          <p:cNvSpPr/>
          <p:nvPr/>
        </p:nvSpPr>
        <p:spPr>
          <a:xfrm>
            <a:off x="838200" y="137160"/>
            <a:ext cx="10515599" cy="6650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&lt;!-- Main Content --&gt;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class="container"&gt;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&lt;div class="row"&gt;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&lt;div class="col-lg-8 col-md-10 mx-auto"&gt;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&lt;table class="table table-striped table-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thead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&lt;tr&gt;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 이름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이메일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우편번호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&lt;/tr&gt;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&lt;/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thead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&lt;tr&gt;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&lt;td&gt;${requestScope.member.name }&lt;/td&gt;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&lt;td&gt;${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member.email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}&lt;/td&gt;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&lt;td&gt;${member['address'].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zipcode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}&lt;/td&gt;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&lt;td&gt;${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member.address.sido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}&lt;/td&gt;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&lt;/tr&gt;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&lt;/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&lt;/table&gt;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&lt;/div&gt;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&lt;/div&gt;</a:t>
            </a:r>
          </a:p>
          <a:p>
            <a:pPr defTabSz="360363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785556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91CED-1A2D-4F78-A17A-378CBD2A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후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C8275-DE20-4E73-857E-C4F55658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EL</a:t>
            </a:r>
            <a:r>
              <a:rPr lang="ko-KR" altLang="en-US" dirty="0"/>
              <a:t>은 저장된 객체</a:t>
            </a:r>
            <a:r>
              <a:rPr lang="en-US" altLang="ko-KR" dirty="0"/>
              <a:t>, </a:t>
            </a:r>
            <a:r>
              <a:rPr lang="ko-KR" altLang="en-US" dirty="0" err="1"/>
              <a:t>빈즈</a:t>
            </a:r>
            <a:r>
              <a:rPr lang="ko-KR" altLang="en-US" dirty="0"/>
              <a:t> 객체</a:t>
            </a:r>
            <a:r>
              <a:rPr lang="en-US" altLang="ko-KR" dirty="0"/>
              <a:t>, </a:t>
            </a:r>
            <a:r>
              <a:rPr lang="ko-KR" altLang="en-US" dirty="0"/>
              <a:t>컬렉션 요소</a:t>
            </a:r>
            <a:r>
              <a:rPr lang="en-US" altLang="ko-KR" dirty="0"/>
              <a:t>, </a:t>
            </a:r>
            <a:r>
              <a:rPr lang="ko-KR" altLang="en-US" dirty="0"/>
              <a:t>내장 객 등에 대한 손쉬운 접근을 제공하며</a:t>
            </a:r>
            <a:r>
              <a:rPr lang="en-US" altLang="ko-KR" dirty="0"/>
              <a:t>, </a:t>
            </a:r>
            <a:r>
              <a:rPr lang="ko-KR" altLang="en-US" dirty="0"/>
              <a:t>이를 개발에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EL</a:t>
            </a:r>
            <a:r>
              <a:rPr lang="ko-KR" altLang="en-US" dirty="0"/>
              <a:t>은 간단하지만 유용한 연산자를 제공하며</a:t>
            </a:r>
            <a:r>
              <a:rPr lang="en-US" altLang="ko-KR" dirty="0"/>
              <a:t>, </a:t>
            </a:r>
            <a:r>
              <a:rPr lang="ko-KR" altLang="en-US" dirty="0"/>
              <a:t>이를 개발에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EL</a:t>
            </a:r>
            <a:r>
              <a:rPr lang="ko-KR" altLang="en-US" dirty="0"/>
              <a:t>은 </a:t>
            </a:r>
            <a:r>
              <a:rPr lang="en-US" altLang="ko-KR" dirty="0"/>
              <a:t>MVC </a:t>
            </a:r>
            <a:r>
              <a:rPr lang="ko-KR" altLang="en-US" dirty="0"/>
              <a:t>모델의 </a:t>
            </a:r>
            <a:r>
              <a:rPr lang="ko-KR" altLang="en-US" dirty="0" err="1"/>
              <a:t>프리젠테이션</a:t>
            </a:r>
            <a:r>
              <a:rPr lang="ko-KR" altLang="en-US" dirty="0"/>
              <a:t> 로직 구현에 활용할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프리젠테이션</a:t>
            </a:r>
            <a:r>
              <a:rPr lang="ko-KR" altLang="en-US" dirty="0"/>
              <a:t> 로직으로부터 자바 코드를 분리하여 유지보수가 용이하도록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7521D-10BC-4826-BDE5-DDAEF540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502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639B6F-1E21-4ACC-AAF5-BF81C3E8B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기본 객체 활용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42CB8A2-EE78-4D50-A53F-86EA32A39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egyou@induk.ac.kr</a:t>
            </a:r>
          </a:p>
          <a:p>
            <a:pPr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https://cafe.naver.com/induksoft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89EFA-99FC-4261-BD62-E11E5741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599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6872E-E8C2-4B5F-BF0A-C3435D76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3A193-9A1E-46A4-9D9F-1DADA721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지시자</a:t>
            </a:r>
            <a:r>
              <a:rPr lang="en-US" altLang="ko-KR" dirty="0"/>
              <a:t>(directive)</a:t>
            </a:r>
          </a:p>
          <a:p>
            <a:pPr fontAlgn="base"/>
            <a:r>
              <a:rPr lang="ko-KR" altLang="en-US" dirty="0" err="1"/>
              <a:t>스크립팅</a:t>
            </a:r>
            <a:r>
              <a:rPr lang="ko-KR" altLang="en-US" dirty="0"/>
              <a:t> 요소 </a:t>
            </a:r>
          </a:p>
          <a:p>
            <a:pPr lvl="1" fontAlgn="base"/>
            <a:r>
              <a:rPr lang="ko-KR" altLang="en-US" dirty="0" err="1"/>
              <a:t>스크립틀릿</a:t>
            </a:r>
            <a:r>
              <a:rPr lang="en-US" altLang="ko-KR" dirty="0"/>
              <a:t>(</a:t>
            </a:r>
            <a:r>
              <a:rPr lang="en-US" altLang="ko-KR" dirty="0" err="1"/>
              <a:t>scriptlet</a:t>
            </a:r>
            <a:r>
              <a:rPr lang="en-US" altLang="ko-KR" dirty="0"/>
              <a:t>)</a:t>
            </a:r>
          </a:p>
          <a:p>
            <a:pPr lvl="1" fontAlgn="base"/>
            <a:r>
              <a:rPr lang="ko-KR" altLang="en-US" dirty="0"/>
              <a:t>표현식</a:t>
            </a:r>
            <a:r>
              <a:rPr lang="en-US" altLang="ko-KR" dirty="0"/>
              <a:t>(expression)</a:t>
            </a:r>
          </a:p>
          <a:p>
            <a:pPr lvl="1" fontAlgn="base"/>
            <a:r>
              <a:rPr lang="ko-KR" altLang="en-US" dirty="0"/>
              <a:t>선언문</a:t>
            </a:r>
            <a:r>
              <a:rPr lang="en-US" altLang="ko-KR" dirty="0"/>
              <a:t>(declaration)</a:t>
            </a:r>
          </a:p>
          <a:p>
            <a:pPr fontAlgn="base"/>
            <a:r>
              <a:rPr lang="ko-KR" altLang="en-US" dirty="0"/>
              <a:t>주석</a:t>
            </a:r>
            <a:r>
              <a:rPr lang="en-US" altLang="ko-KR" dirty="0"/>
              <a:t>(comment)</a:t>
            </a:r>
          </a:p>
          <a:p>
            <a:pPr fontAlgn="base"/>
            <a:r>
              <a:rPr lang="ko-KR" altLang="en-US" dirty="0"/>
              <a:t>표준 액션</a:t>
            </a:r>
            <a:r>
              <a:rPr lang="en-US" altLang="ko-KR" dirty="0"/>
              <a:t>(standard action)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6DCFE-CDB3-40F8-9B40-E3DEE4F6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976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1B80C-58CB-4809-B058-5E7500E7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지시자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B019A-8777-4766-96BB-AC062D3C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지시자</a:t>
            </a:r>
            <a:r>
              <a:rPr lang="en-US" altLang="ko-KR" dirty="0"/>
              <a:t>(directive)</a:t>
            </a:r>
            <a:r>
              <a:rPr lang="ko-KR" altLang="en-US" dirty="0"/>
              <a:t>는 </a:t>
            </a:r>
            <a:r>
              <a:rPr lang="en-US" altLang="ko-KR" dirty="0"/>
              <a:t>JSP </a:t>
            </a:r>
            <a:r>
              <a:rPr lang="ko-KR" altLang="en-US" dirty="0"/>
              <a:t>페이지의 속성을 지정하는데 사용하는 태그로 웹 컨테이너가 처리 방법을 결정하는데 필요한 정보를 제공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303CB5-7848-4956-898C-148E30F9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60F514-F10E-4C23-8366-04B0F88AFF15}"/>
              </a:ext>
            </a:extLst>
          </p:cNvPr>
          <p:cNvGraphicFramePr>
            <a:graphicFrameLocks noGrp="1"/>
          </p:cNvGraphicFramePr>
          <p:nvPr/>
        </p:nvGraphicFramePr>
        <p:xfrm>
          <a:off x="1670859" y="3769435"/>
          <a:ext cx="9616439" cy="2690179"/>
        </p:xfrm>
        <a:graphic>
          <a:graphicData uri="http://schemas.openxmlformats.org/drawingml/2006/table">
            <a:tbl>
              <a:tblPr/>
              <a:tblGrid>
                <a:gridCol w="3232275">
                  <a:extLst>
                    <a:ext uri="{9D8B030D-6E8A-4147-A177-3AD203B41FA5}">
                      <a16:colId xmlns:a16="http://schemas.microsoft.com/office/drawing/2014/main" val="3235766811"/>
                    </a:ext>
                  </a:extLst>
                </a:gridCol>
                <a:gridCol w="6384164">
                  <a:extLst>
                    <a:ext uri="{9D8B030D-6E8A-4147-A177-3AD203B41FA5}">
                      <a16:colId xmlns:a16="http://schemas.microsoft.com/office/drawing/2014/main" val="557160955"/>
                    </a:ext>
                  </a:extLst>
                </a:gridCol>
              </a:tblGrid>
              <a:tr h="364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지시자 이름 및 형식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1084"/>
                  </a:ext>
                </a:extLst>
              </a:tr>
              <a:tr h="744411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페이지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&lt;%@ </a:t>
                      </a:r>
                      <a:r>
                        <a:rPr 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page ~ %&gt;</a:t>
                      </a:r>
                      <a:endParaRPr 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페이지 관련 다양한 프로퍼티를 지정한다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78412"/>
                  </a:ext>
                </a:extLst>
              </a:tr>
              <a:tr h="744411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 err="1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인클루드</a:t>
                      </a:r>
                      <a:br>
                        <a:rPr lang="ko-KR" altLang="en-US" sz="2000" b="1" kern="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&lt;%@ </a:t>
                      </a:r>
                      <a:r>
                        <a:rPr 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include ~ %&gt;</a:t>
                      </a:r>
                      <a:endParaRPr 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변환 시점에 현재 페이지에 포함할 코드나 문서를 지정한다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25975"/>
                  </a:ext>
                </a:extLst>
              </a:tr>
              <a:tr h="744411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태그라이브러리 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&lt;%@ </a:t>
                      </a:r>
                      <a:r>
                        <a:rPr lang="en-US" altLang="ko-KR" sz="2000" b="1" kern="0" spc="-50" dirty="0" err="1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taglib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~ %&gt;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이용 가능한 태그 라이브러리를 지정한다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886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CC4BBFC-EE20-4B63-94F8-C0CAF023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스크립팅</a:t>
            </a:r>
            <a:r>
              <a:rPr lang="ko-KR" altLang="en-US" dirty="0"/>
              <a:t> 요소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E27FC3-8132-4C1D-8F79-78F72385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68D0D6-0B13-4348-8466-065A166F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종류와 의미</a:t>
            </a:r>
          </a:p>
        </p:txBody>
      </p: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B7CFD67D-664E-424D-984C-07E3093BD812}"/>
              </a:ext>
            </a:extLst>
          </p:cNvPr>
          <p:cNvGraphicFramePr>
            <a:graphicFrameLocks/>
          </p:cNvGraphicFramePr>
          <p:nvPr/>
        </p:nvGraphicFramePr>
        <p:xfrm>
          <a:off x="1220446" y="1674057"/>
          <a:ext cx="10133353" cy="3198622"/>
        </p:xfrm>
        <a:graphic>
          <a:graphicData uri="http://schemas.openxmlformats.org/drawingml/2006/table">
            <a:tbl>
              <a:tblPr/>
              <a:tblGrid>
                <a:gridCol w="2597935">
                  <a:extLst>
                    <a:ext uri="{9D8B030D-6E8A-4147-A177-3AD203B41FA5}">
                      <a16:colId xmlns:a16="http://schemas.microsoft.com/office/drawing/2014/main" val="817381633"/>
                    </a:ext>
                  </a:extLst>
                </a:gridCol>
                <a:gridCol w="7535418">
                  <a:extLst>
                    <a:ext uri="{9D8B030D-6E8A-4147-A177-3AD203B41FA5}">
                      <a16:colId xmlns:a16="http://schemas.microsoft.com/office/drawing/2014/main" val="352055028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종류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형식 및 설명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5864"/>
                  </a:ext>
                </a:extLst>
              </a:tr>
              <a:tr h="234696">
                <a:tc rowSpan="2"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 err="1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스크립틀릿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 [JSP </a:t>
                      </a:r>
                      <a:r>
                        <a:rPr lang="ko-KR" altLang="en-US" sz="2000" b="1" kern="0" spc="-5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기본 객체를 활용한 자바 코드</a:t>
                      </a:r>
                      <a:r>
                        <a:rPr lang="en-US" altLang="ko-KR" sz="2000" b="1" kern="0" spc="-5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%&gt;</a:t>
                      </a:r>
                      <a:endParaRPr lang="ko-KR" altLang="en-US" sz="2000" b="1" kern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124681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HTML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변환 없이 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기본 객체를 활용한 자바 코드 사용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765855"/>
                  </a:ext>
                </a:extLst>
              </a:tr>
              <a:tr h="234696">
                <a:tc rowSpan="2"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&lt;%= &lt;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|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 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|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 반환 값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%&gt;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351472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문자열이나 변수 또는 메소드의 반환 값을 출력할 때 사용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823388"/>
                  </a:ext>
                </a:extLst>
              </a:tr>
              <a:tr h="234696">
                <a:tc rowSpan="2"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선언문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&lt;%! [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인스턴스 변수 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|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%&gt;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398134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인스턴스 변수나 메소드를 정의할 때 사용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118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3A0F3-87C3-4EC9-87F3-1C4809EB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EA1A1-3DFD-45B9-B0CD-366EFADE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59C3A-97ED-4F46-862D-BDD576D6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15519D3-D5DA-4BB7-A37E-ADDDCCB1EF6D}"/>
              </a:ext>
            </a:extLst>
          </p:cNvPr>
          <p:cNvGraphicFramePr>
            <a:graphicFrameLocks/>
          </p:cNvGraphicFramePr>
          <p:nvPr/>
        </p:nvGraphicFramePr>
        <p:xfrm>
          <a:off x="838200" y="1740211"/>
          <a:ext cx="10515600" cy="3372041"/>
        </p:xfrm>
        <a:graphic>
          <a:graphicData uri="http://schemas.openxmlformats.org/drawingml/2006/table">
            <a:tbl>
              <a:tblPr/>
              <a:tblGrid>
                <a:gridCol w="1979815">
                  <a:extLst>
                    <a:ext uri="{9D8B030D-6E8A-4147-A177-3AD203B41FA5}">
                      <a16:colId xmlns:a16="http://schemas.microsoft.com/office/drawing/2014/main" val="3196766141"/>
                    </a:ext>
                  </a:extLst>
                </a:gridCol>
                <a:gridCol w="1699277">
                  <a:extLst>
                    <a:ext uri="{9D8B030D-6E8A-4147-A177-3AD203B41FA5}">
                      <a16:colId xmlns:a16="http://schemas.microsoft.com/office/drawing/2014/main" val="1103555159"/>
                    </a:ext>
                  </a:extLst>
                </a:gridCol>
                <a:gridCol w="6836508">
                  <a:extLst>
                    <a:ext uri="{9D8B030D-6E8A-4147-A177-3AD203B41FA5}">
                      <a16:colId xmlns:a16="http://schemas.microsoft.com/office/drawing/2014/main" val="1809697291"/>
                    </a:ext>
                  </a:extLst>
                </a:gridCol>
              </a:tblGrid>
              <a:tr h="475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종류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형식과 특징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828"/>
                  </a:ext>
                </a:extLst>
              </a:tr>
              <a:tr h="849068"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&lt;%-- ~ --%&gt;</a:t>
                      </a:r>
                      <a:endParaRPr 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웹 컨테이너에서 처리하지 않고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웹 클라이언트에게 전달하지 않음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825755"/>
                  </a:ext>
                </a:extLst>
              </a:tr>
              <a:tr h="849068"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sz="2000" b="1" kern="0" spc="-5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HTML </a:t>
                      </a:r>
                      <a:r>
                        <a:rPr lang="ko-KR" altLang="en-US" sz="2000" b="1" kern="0" spc="-5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</a:t>
                      </a:r>
                      <a:endParaRPr lang="ko-KR" altLang="en-US" sz="2000" b="1" kern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&lt;!-- ~ --&gt; </a:t>
                      </a:r>
                      <a:endParaRPr 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웹 컨테이너에서 처리하고 전달되지만 </a:t>
                      </a:r>
                      <a:br>
                        <a:rPr lang="ko-KR" altLang="en-US" sz="2000" b="1" kern="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웹 클라이언트에서 처리하지 않음 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835535"/>
                  </a:ext>
                </a:extLst>
              </a:tr>
              <a:tr h="479745">
                <a:tc rowSpan="2"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 err="1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스크립틀릿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주석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자바와 동일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//  </a:t>
                      </a:r>
                      <a:endParaRPr lang="en-US" sz="2000" kern="0" spc="-5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단일 문장을 주석 처리하는 경우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11213"/>
                  </a:ext>
                </a:extLst>
              </a:tr>
              <a:tr h="527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/* ~ */ </a:t>
                      </a:r>
                      <a:endParaRPr lang="en-US" sz="2000" kern="0" spc="-5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다수의 문장들의 주석 처리하는 경우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87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2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FE1AD-7F0E-42BE-895E-C93C4C44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F0A6C-1A42-4B88-944C-25CCC120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 fontAlgn="base"/>
            <a:r>
              <a:rPr lang="en-US" altLang="ko-KR" dirty="0"/>
              <a:t>JSP </a:t>
            </a:r>
            <a:r>
              <a:rPr lang="ko-KR" altLang="en-US" dirty="0"/>
              <a:t>기본 문법을 보완할 목적으로 간단하고 직관적인 표현으로 데이터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JSP </a:t>
            </a:r>
            <a:r>
              <a:rPr lang="ko-KR" altLang="en-US" dirty="0"/>
              <a:t>기본 객체 등 자바 컴포넌트들에 대한 손쉬운 접근 방법을 제공하는 스크립트 언어</a:t>
            </a:r>
            <a:endParaRPr lang="en-US" altLang="ko-KR" dirty="0"/>
          </a:p>
          <a:p>
            <a:pPr fontAlgn="base"/>
            <a:r>
              <a:rPr lang="ko-KR" altLang="en-US" dirty="0"/>
              <a:t>주요 사용</a:t>
            </a:r>
            <a:endParaRPr lang="en-US" altLang="ko-KR" dirty="0"/>
          </a:p>
          <a:p>
            <a:pPr lvl="1" fontAlgn="base"/>
            <a:r>
              <a:rPr lang="en-US" altLang="ko-KR" dirty="0"/>
              <a:t>MVC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  <a:r>
              <a:rPr lang="ko-KR" altLang="en-US" dirty="0"/>
              <a:t>에서 간결하고 단순화된 뷰</a:t>
            </a:r>
            <a:r>
              <a:rPr lang="en-US" altLang="ko-KR" dirty="0"/>
              <a:t>(view)</a:t>
            </a:r>
            <a:r>
              <a:rPr lang="ko-KR" altLang="en-US" dirty="0"/>
              <a:t>를 작성</a:t>
            </a:r>
            <a:endParaRPr lang="en-US" altLang="ko-KR" dirty="0"/>
          </a:p>
          <a:p>
            <a:pPr fontAlgn="base"/>
            <a:r>
              <a:rPr lang="ko-KR" altLang="en-US" dirty="0"/>
              <a:t>형식</a:t>
            </a:r>
            <a:endParaRPr lang="en-US" altLang="ko-KR" dirty="0"/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90177-7317-4FBB-B8EC-170A0CA9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CC03349-17D4-45B4-8D52-B439F63A5FC0}"/>
              </a:ext>
            </a:extLst>
          </p:cNvPr>
          <p:cNvGraphicFramePr>
            <a:graphicFrameLocks noGrp="1"/>
          </p:cNvGraphicFramePr>
          <p:nvPr/>
        </p:nvGraphicFramePr>
        <p:xfrm>
          <a:off x="1507485" y="5599391"/>
          <a:ext cx="5291900" cy="566049"/>
        </p:xfrm>
        <a:graphic>
          <a:graphicData uri="http://schemas.openxmlformats.org/drawingml/2006/table">
            <a:tbl>
              <a:tblPr/>
              <a:tblGrid>
                <a:gridCol w="5291900">
                  <a:extLst>
                    <a:ext uri="{9D8B030D-6E8A-4147-A177-3AD203B41FA5}">
                      <a16:colId xmlns:a16="http://schemas.microsoft.com/office/drawing/2014/main" val="1397370503"/>
                    </a:ext>
                  </a:extLst>
                </a:gridCol>
              </a:tblGrid>
              <a:tr h="566049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60400" algn="l"/>
                          <a:tab pos="228600" algn="l"/>
                          <a:tab pos="457200" algn="l"/>
                          <a:tab pos="660400" algn="l"/>
                        </a:tabLst>
                      </a:pPr>
                      <a:r>
                        <a:rPr lang="en-US" altLang="ko-KR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${&lt;</a:t>
                      </a:r>
                      <a:r>
                        <a:rPr lang="ko-KR" altLang="en-US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</a:t>
                      </a:r>
                      <a:r>
                        <a:rPr lang="en-US" altLang="ko-KR" sz="21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&gt;}</a:t>
                      </a:r>
                      <a:endParaRPr lang="ko-KR" altLang="en-US" sz="2100" b="1" kern="0" dirty="0">
                        <a:solidFill>
                          <a:srgbClr val="2828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35469" marR="135469" marT="37453" marB="37453" anchor="ctr">
                    <a:lnL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20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30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45A46-9471-46D1-B978-FCE408FA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 액션</a:t>
            </a:r>
            <a:r>
              <a:rPr lang="en-US" altLang="ko-KR" dirty="0"/>
              <a:t>(standard action)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59C6B-4FF4-4445-97D2-5BFA9074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구분</a:t>
            </a:r>
            <a:endParaRPr lang="en-US" altLang="ko-KR" dirty="0"/>
          </a:p>
          <a:p>
            <a:pPr lvl="1"/>
            <a:r>
              <a:rPr lang="ko-KR" altLang="en-US" dirty="0"/>
              <a:t>액션 태그</a:t>
            </a:r>
            <a:r>
              <a:rPr lang="en-US" altLang="ko-KR" dirty="0"/>
              <a:t>(action tag)</a:t>
            </a:r>
            <a:r>
              <a:rPr lang="ko-KR" altLang="en-US" dirty="0"/>
              <a:t>는 </a:t>
            </a:r>
            <a:r>
              <a:rPr lang="en-US" altLang="ko-KR" dirty="0"/>
              <a:t>XML </a:t>
            </a:r>
            <a:r>
              <a:rPr lang="ko-KR" altLang="en-US" dirty="0"/>
              <a:t>태그 형태이고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JSP </a:t>
            </a:r>
            <a:r>
              <a:rPr lang="ko-KR" altLang="en-US" dirty="0"/>
              <a:t>문법을 확장하는 기법으로 서버나 클라이언트에게 지정한 동작을 지시한다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액션 태그 중에서 별도의 선언 없이 </a:t>
            </a:r>
            <a:r>
              <a:rPr lang="en-US" altLang="ko-KR" dirty="0"/>
              <a:t>JSP</a:t>
            </a:r>
            <a:r>
              <a:rPr lang="ko-KR" altLang="en-US" dirty="0"/>
              <a:t>에서 바로 사용이 가능한 태그를 표준 액션</a:t>
            </a:r>
            <a:r>
              <a:rPr lang="en-US" altLang="ko-KR" dirty="0"/>
              <a:t>(standard action)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E56AB3-AC75-466F-9926-FC46BCAE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600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6AE94-9E5A-400F-B940-F727FED3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DE05-797C-4056-9ABF-CE4D11E6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93A2E13-2744-4859-A74C-B2358C606629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155402"/>
          <a:ext cx="10515599" cy="5001768"/>
        </p:xfrm>
        <a:graphic>
          <a:graphicData uri="http://schemas.openxmlformats.org/drawingml/2006/table">
            <a:tbl>
              <a:tblPr/>
              <a:tblGrid>
                <a:gridCol w="1688509">
                  <a:extLst>
                    <a:ext uri="{9D8B030D-6E8A-4147-A177-3AD203B41FA5}">
                      <a16:colId xmlns:a16="http://schemas.microsoft.com/office/drawing/2014/main" val="4001070740"/>
                    </a:ext>
                  </a:extLst>
                </a:gridCol>
                <a:gridCol w="3012666">
                  <a:extLst>
                    <a:ext uri="{9D8B030D-6E8A-4147-A177-3AD203B41FA5}">
                      <a16:colId xmlns:a16="http://schemas.microsoft.com/office/drawing/2014/main" val="262124633"/>
                    </a:ext>
                  </a:extLst>
                </a:gridCol>
                <a:gridCol w="5814424">
                  <a:extLst>
                    <a:ext uri="{9D8B030D-6E8A-4147-A177-3AD203B41FA5}">
                      <a16:colId xmlns:a16="http://schemas.microsoft.com/office/drawing/2014/main" val="1087319830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태그 이름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설명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61503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forward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sz="2000" kern="0" spc="-7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jsp:forward</a:t>
                      </a:r>
                      <a:r>
                        <a:rPr lang="en-US" sz="2000" kern="0" spc="-7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다른 페이지로의 이동과 같은 페이지 흐름을 제어한다</a:t>
                      </a:r>
                      <a:r>
                        <a:rPr lang="en-US" altLang="ko-KR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21502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include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sz="2000" kern="0" spc="-7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jsp:include</a:t>
                      </a:r>
                      <a:r>
                        <a:rPr lang="en-US" sz="2000" kern="0" spc="-7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외부 페이지의 내용을 포함하거나 페이지를 </a:t>
                      </a:r>
                      <a:r>
                        <a:rPr lang="ko-KR" alt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모듈화한다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168031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useBean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jsp:useBean</a:t>
                      </a: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 </a:t>
                      </a: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페이지에 자바빈즈를 설정한다</a:t>
                      </a:r>
                      <a:r>
                        <a:rPr lang="en-US" altLang="ko-KR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072646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setProperty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jsp:setProperty</a:t>
                      </a: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자바빈즈의 프로퍼티 값을 설정한다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705557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getProperty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jsp:getProperty</a:t>
                      </a: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자바빈즈의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프로퍼티 값을 가져온다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766992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param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&lt;jsp:param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jsp:forward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&gt;, &lt;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jsp:include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&gt;, &lt;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jsp:plugin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태그에 매개변수를 추가한다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496477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plugin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&lt;jsp:plugin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웹 브라우저에 자바 애플릿을 실행한다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513036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element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&lt;jsp:element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동적 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XML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요소를 설정한다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876178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attribut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&lt;jsp:attribut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동적으로 정의된 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XML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요소의 속성을 설정한다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08357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body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&lt;jsp:body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동적으로 정의된 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XML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요소의 몸체를 설정한다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7098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text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&lt;jsp:text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페이지 및 문서에서 </a:t>
                      </a:r>
                      <a:r>
                        <a:rPr lang="ko-KR" alt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탬플릿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텍스트를 작성한다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8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520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91CED-1A2D-4F78-A17A-378CBD2A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관련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C8275-DE20-4E73-857E-C4F55658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en-US" altLang="ko-KR" dirty="0"/>
              <a:t>JSP API</a:t>
            </a:r>
            <a:r>
              <a:rPr lang="ko-KR" altLang="en-US" dirty="0"/>
              <a:t>는 </a:t>
            </a:r>
            <a:r>
              <a:rPr lang="en-US" altLang="ko-KR" dirty="0" err="1"/>
              <a:t>javax.servlet.jsp</a:t>
            </a:r>
            <a:r>
              <a:rPr lang="en-US" altLang="ko-KR" dirty="0"/>
              <a:t>, </a:t>
            </a:r>
            <a:r>
              <a:rPr lang="en-US" altLang="ko-KR" dirty="0" err="1"/>
              <a:t>javax.servlet.jsp.tagext</a:t>
            </a:r>
            <a:r>
              <a:rPr lang="en-US" altLang="ko-KR" dirty="0"/>
              <a:t>, </a:t>
            </a:r>
            <a:r>
              <a:rPr lang="en-US" altLang="ko-KR" dirty="0" err="1"/>
              <a:t>javax.servlet.jsp.el</a:t>
            </a:r>
            <a:r>
              <a:rPr lang="en-US" altLang="ko-KR" dirty="0"/>
              <a:t>, </a:t>
            </a:r>
            <a:r>
              <a:rPr lang="en-US" altLang="ko-KR" dirty="0" err="1"/>
              <a:t>javax.el</a:t>
            </a: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자바 패키지로 구성된다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위치</a:t>
            </a:r>
            <a:endParaRPr lang="en-US" altLang="ko-KR" dirty="0"/>
          </a:p>
          <a:p>
            <a:pPr lvl="1"/>
            <a:r>
              <a:rPr lang="en-US" altLang="ko-KR" dirty="0" err="1"/>
              <a:t>javax.el</a:t>
            </a:r>
            <a:r>
              <a:rPr lang="ko-KR" altLang="en-US" dirty="0"/>
              <a:t>을 제외한 다른 패키지들은 ‘</a:t>
            </a:r>
            <a:r>
              <a:rPr lang="en-US" altLang="ko-KR" dirty="0"/>
              <a:t>&lt;</a:t>
            </a:r>
            <a:r>
              <a:rPr lang="ko-KR" altLang="en-US" dirty="0"/>
              <a:t>웹 컨테이너 설치 경로</a:t>
            </a:r>
            <a:r>
              <a:rPr lang="en-US" altLang="ko-KR" dirty="0"/>
              <a:t>&gt;/lib/jsp-api.jar’</a:t>
            </a:r>
            <a:r>
              <a:rPr lang="ko-KR" altLang="en-US" dirty="0"/>
              <a:t>에 정의되어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/>
              <a:t>el </a:t>
            </a:r>
            <a:r>
              <a:rPr lang="ko-KR" altLang="en-US" dirty="0"/>
              <a:t>은 통합된 표현 언어를 사용하기 위한 </a:t>
            </a:r>
            <a:r>
              <a:rPr lang="en-US" altLang="ko-KR" dirty="0"/>
              <a:t>API</a:t>
            </a:r>
            <a:r>
              <a:rPr lang="ko-KR" altLang="en-US" dirty="0"/>
              <a:t>들로 구성된다</a:t>
            </a:r>
            <a:r>
              <a:rPr lang="en-US" altLang="ko-KR" dirty="0"/>
              <a:t>. </a:t>
            </a:r>
            <a:r>
              <a:rPr lang="ko-KR" altLang="en-US" dirty="0"/>
              <a:t>‘</a:t>
            </a:r>
            <a:r>
              <a:rPr lang="en-US" altLang="ko-KR" dirty="0"/>
              <a:t>&lt;</a:t>
            </a:r>
            <a:r>
              <a:rPr lang="ko-KR" altLang="en-US" dirty="0"/>
              <a:t>웹 컨테이너 설치 경로</a:t>
            </a:r>
            <a:r>
              <a:rPr lang="en-US" altLang="ko-KR" dirty="0"/>
              <a:t>&gt;/lib/el-api.jar’</a:t>
            </a:r>
            <a:r>
              <a:rPr lang="ko-KR" altLang="en-US" dirty="0"/>
              <a:t>에 정의되어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7521D-10BC-4826-BDE5-DDAEF540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936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75E56C-B2BA-48E6-8080-7F544936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EA3EE-5823-4A10-BD8E-23898606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929" y="0"/>
            <a:ext cx="5116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1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9E8F8-AFD0-4A42-A9D3-640F3172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77766-4EFD-4A95-8584-168022AD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 기본 객체</a:t>
            </a:r>
            <a:endParaRPr lang="en-US" altLang="ko-KR" dirty="0"/>
          </a:p>
          <a:p>
            <a:r>
              <a:rPr lang="ko-KR" altLang="en-US" dirty="0"/>
              <a:t>페이지 모듈화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34F86-F260-4283-9304-69EB9829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034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7924-CACD-40F2-A540-CBEFC524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 기본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1DC8A-AE23-4763-B9F2-A2C38606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dirty="0"/>
              <a:t>객체지향 언어에서는 클래스로부터 객체를 생성해서 사용해야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에서는 사용의 편리성을 위해서 생성</a:t>
            </a:r>
            <a:r>
              <a:rPr lang="en-US" altLang="ko-KR" dirty="0"/>
              <a:t>, </a:t>
            </a:r>
            <a:r>
              <a:rPr lang="ko-KR" altLang="en-US" dirty="0"/>
              <a:t>선언 과정 없이 사용할 수 있는 객체를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정의</a:t>
            </a:r>
            <a:endParaRPr lang="en-US" altLang="ko-KR" dirty="0"/>
          </a:p>
          <a:p>
            <a:pPr lvl="1" fontAlgn="base"/>
            <a:r>
              <a:rPr lang="en-US" altLang="ko-KR" dirty="0"/>
              <a:t>JSP </a:t>
            </a:r>
            <a:r>
              <a:rPr lang="ko-KR" altLang="en-US" dirty="0"/>
              <a:t>페이지에서 생성이나 선언 없이 개발자가 바로 사용가능한 객체를 의미한다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6AF5E-E146-4B9A-9726-0DB28A5A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192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5DB5-F1F3-4E81-B4BE-992CC632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30A402A6-F0EE-4E20-85FB-B7AFDBA158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26818"/>
          <a:ext cx="10622797" cy="4730801"/>
        </p:xfrm>
        <a:graphic>
          <a:graphicData uri="http://schemas.openxmlformats.org/drawingml/2006/table">
            <a:tbl>
              <a:tblPr/>
              <a:tblGrid>
                <a:gridCol w="1498172">
                  <a:extLst>
                    <a:ext uri="{9D8B030D-6E8A-4147-A177-3AD203B41FA5}">
                      <a16:colId xmlns:a16="http://schemas.microsoft.com/office/drawing/2014/main" val="3732005235"/>
                    </a:ext>
                  </a:extLst>
                </a:gridCol>
                <a:gridCol w="3764706">
                  <a:extLst>
                    <a:ext uri="{9D8B030D-6E8A-4147-A177-3AD203B41FA5}">
                      <a16:colId xmlns:a16="http://schemas.microsoft.com/office/drawing/2014/main" val="2311463885"/>
                    </a:ext>
                  </a:extLst>
                </a:gridCol>
                <a:gridCol w="5359919">
                  <a:extLst>
                    <a:ext uri="{9D8B030D-6E8A-4147-A177-3AD203B41FA5}">
                      <a16:colId xmlns:a16="http://schemas.microsoft.com/office/drawing/2014/main" val="1286463222"/>
                    </a:ext>
                  </a:extLst>
                </a:gridCol>
              </a:tblGrid>
              <a:tr h="4942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기본 객체</a:t>
                      </a:r>
                      <a:endParaRPr lang="ko-KR" altLang="en-US" sz="2000" b="1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관련 클래스</a:t>
                      </a:r>
                      <a:endParaRPr lang="ko-KR" altLang="en-US" sz="2000" b="1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2000" b="1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13648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javax.servlet.http.HttpServletRequest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요청을 처리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416526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</a:t>
                      </a:r>
                      <a:endParaRPr 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javax.servlet.http.HttpServletRequest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응답을 처리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794864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javax.servlet.jsp.JspWriter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페이지 전송을 위한 출력 스트림을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881768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java.lang.Object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페이지에 대한 </a:t>
                      </a:r>
                      <a:r>
                        <a:rPr lang="ko-KR" alt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서블릿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인스턴스를 지정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08212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pageContext</a:t>
                      </a: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javax.servlet.jsp.PageContext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페이지에 대한 컨텍스트를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891646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javax.servlet.ServletContext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애플리케이션 컨텍스트와 설정 정보를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209299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javax.servlet.ServletConfig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또는 </a:t>
                      </a:r>
                      <a:r>
                        <a:rPr lang="ko-KR" alt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서블릿에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대한 설정 정보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039551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session</a:t>
                      </a:r>
                      <a:endParaRPr 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javax.servlet.http.HttpSession</a:t>
                      </a:r>
                      <a:endParaRPr 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세션 정보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52870"/>
                  </a:ext>
                </a:extLst>
              </a:tr>
              <a:tr h="47072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exception</a:t>
                      </a:r>
                      <a:endParaRPr 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java.lang.Throwable</a:t>
                      </a:r>
                      <a:endParaRPr 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 처리를 위해 사용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26296" marR="26296" marT="26296" marB="262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24275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C833C6-9423-439D-A37B-E077648E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323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FD9B5-1A56-45B1-BD8F-BE504A8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12D9C-2C78-441A-9C46-BB16AA2B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클라이언트의 요청 정보를 저장하고 있는 객체</a:t>
            </a:r>
            <a:endParaRPr lang="en-US" altLang="ko-KR" dirty="0"/>
          </a:p>
          <a:p>
            <a:r>
              <a:rPr lang="ko-KR" altLang="en-US" dirty="0"/>
              <a:t>주요 기능 </a:t>
            </a:r>
          </a:p>
          <a:p>
            <a:pPr lvl="1"/>
            <a:r>
              <a:rPr lang="ko-KR" altLang="en-US" dirty="0"/>
              <a:t>클라이언트 및 서버 정보 처리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폼과 요청 매개변수 처리</a:t>
            </a:r>
            <a:endParaRPr lang="en-US" altLang="ko-KR" dirty="0"/>
          </a:p>
          <a:p>
            <a:pPr lvl="1"/>
            <a:r>
              <a:rPr lang="en-US" altLang="ko-KR" dirty="0"/>
              <a:t>HTTP </a:t>
            </a:r>
            <a:r>
              <a:rPr lang="ko-KR" altLang="en-US" dirty="0"/>
              <a:t>요청 메시지의 헤더 처리</a:t>
            </a:r>
          </a:p>
          <a:p>
            <a:r>
              <a:rPr lang="ko-KR" altLang="en-US" dirty="0"/>
              <a:t>관련 클래스</a:t>
            </a:r>
          </a:p>
          <a:p>
            <a:pPr lvl="1"/>
            <a:r>
              <a:rPr lang="en-US" altLang="ko-KR" dirty="0" err="1"/>
              <a:t>javax.servlet.http.HttpServletRequest</a:t>
            </a:r>
            <a:endParaRPr lang="en-US" altLang="ko-KR" dirty="0"/>
          </a:p>
          <a:p>
            <a:pPr lvl="1"/>
            <a:r>
              <a:rPr lang="en-US" altLang="ko-KR" dirty="0" err="1"/>
              <a:t>javax.servlet.ServletRequest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BE005-4DF9-426F-BE1A-6980F60E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93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D5F2D-43EF-47DF-9D83-C138C407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E3603-55E3-4378-BE65-ACE0CB45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클라이언트 및 서버 정보 처리에 관련된 메서드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3482C-EE48-46A0-BDE6-A3373E8F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AD616F-E7BB-40E6-A69D-B2414366768D}"/>
              </a:ext>
            </a:extLst>
          </p:cNvPr>
          <p:cNvGraphicFramePr>
            <a:graphicFrameLocks noGrp="1"/>
          </p:cNvGraphicFramePr>
          <p:nvPr/>
        </p:nvGraphicFramePr>
        <p:xfrm>
          <a:off x="1833223" y="1579282"/>
          <a:ext cx="9310057" cy="4667574"/>
        </p:xfrm>
        <a:graphic>
          <a:graphicData uri="http://schemas.openxmlformats.org/drawingml/2006/table">
            <a:tbl>
              <a:tblPr/>
              <a:tblGrid>
                <a:gridCol w="3391122">
                  <a:extLst>
                    <a:ext uri="{9D8B030D-6E8A-4147-A177-3AD203B41FA5}">
                      <a16:colId xmlns:a16="http://schemas.microsoft.com/office/drawing/2014/main" val="1977677880"/>
                    </a:ext>
                  </a:extLst>
                </a:gridCol>
                <a:gridCol w="5918935">
                  <a:extLst>
                    <a:ext uri="{9D8B030D-6E8A-4147-A177-3AD203B41FA5}">
                      <a16:colId xmlns:a16="http://schemas.microsoft.com/office/drawing/2014/main" val="3182190869"/>
                    </a:ext>
                  </a:extLst>
                </a:gridCol>
              </a:tblGrid>
              <a:tr h="302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메서드 선언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62220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getRemoteAddr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클라이언트의 </a:t>
                      </a:r>
                      <a:r>
                        <a:rPr lang="en-US" altLang="ko-KR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</a:t>
                      </a:r>
                      <a:r>
                        <a:rPr lang="ko-KR" alt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주소를 반환</a:t>
                      </a:r>
                      <a:endParaRPr lang="ko-KR" alt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45649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getRemoteHost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클라이언트의 호스트 이름을 반환</a:t>
                      </a:r>
                      <a:endParaRPr lang="ko-KR" alt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82053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getContentLength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전송한 요청 정보의 길이를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220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getCharacterEncoding()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요청을 전송할 때 사용한 문자 인코딩 정보를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85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getContentType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요청을 전송할 때 사용한 </a:t>
                      </a:r>
                      <a:r>
                        <a:rPr lang="ko-KR" alt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컨텐트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타입을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423160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getProtocol()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사용한 프로토콜을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962196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getMethod()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사용한 전송 방식을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988882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getRequestURI()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요청한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자원의 경로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5075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getQueryString()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요청한 </a:t>
                      </a:r>
                      <a:r>
                        <a:rPr lang="en-US" altLang="ko-KR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QueryString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202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getContextPath()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페이지가 포함된 웹 애플리케이션의 컨텍스트 경로를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825308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getServerName()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연결을 요청한 서버의 이름을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13032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getServerPort()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연결을 요청한 서버의 포트 번호를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483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154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D5F2D-43EF-47DF-9D83-C138C407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E3603-55E3-4378-BE65-ACE0CB45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폼 요청 매개변수 처리에 관련된 메서드</a:t>
            </a:r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3482C-EE48-46A0-BDE6-A3373E8F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AD616F-E7BB-40E6-A69D-B2414366768D}"/>
              </a:ext>
            </a:extLst>
          </p:cNvPr>
          <p:cNvGraphicFramePr>
            <a:graphicFrameLocks noGrp="1"/>
          </p:cNvGraphicFramePr>
          <p:nvPr/>
        </p:nvGraphicFramePr>
        <p:xfrm>
          <a:off x="1833223" y="1579282"/>
          <a:ext cx="9310057" cy="2929702"/>
        </p:xfrm>
        <a:graphic>
          <a:graphicData uri="http://schemas.openxmlformats.org/drawingml/2006/table">
            <a:tbl>
              <a:tblPr/>
              <a:tblGrid>
                <a:gridCol w="3087489">
                  <a:extLst>
                    <a:ext uri="{9D8B030D-6E8A-4147-A177-3AD203B41FA5}">
                      <a16:colId xmlns:a16="http://schemas.microsoft.com/office/drawing/2014/main" val="1977677880"/>
                    </a:ext>
                  </a:extLst>
                </a:gridCol>
                <a:gridCol w="6222568">
                  <a:extLst>
                    <a:ext uri="{9D8B030D-6E8A-4147-A177-3AD203B41FA5}">
                      <a16:colId xmlns:a16="http://schemas.microsoft.com/office/drawing/2014/main" val="3182190869"/>
                    </a:ext>
                  </a:extLst>
                </a:gridCol>
              </a:tblGrid>
              <a:tr h="302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메서드 선언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62220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getParameter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name)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이름의 매개변수 값을 문자열로 반환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URL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이용하는 경우 </a:t>
                      </a:r>
                      <a:r>
                        <a:rPr lang="ko-KR" alt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디코드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되어야 함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45649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getParameterValues(String name)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이름의 매개변수 값을 문자열 배열 객체로 반환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URL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이용하는 경우 </a:t>
                      </a:r>
                      <a:r>
                        <a:rPr lang="ko-KR" alt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디코드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되어야 함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82053"/>
                  </a:ext>
                </a:extLst>
              </a:tr>
              <a:tr h="31610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java.util.Enumeration getParameterNames()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매개변수의 이름들을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Enumeration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객체로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220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java.util.Map getParameterMap()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매개변수의 </a:t>
                      </a:r>
                      <a:r>
                        <a:rPr lang="ko-KR" alt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맵을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8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9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5E5CB-E5C5-4618-AA60-DD49A809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2F6E8-A9A9-4CBC-97CD-64EC55A7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특징 및 장점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C4FEA-207B-4BC0-B673-7837AA84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59CBA0C-73A9-43A0-ADDA-1A3AC274115A}"/>
              </a:ext>
            </a:extLst>
          </p:cNvPr>
          <p:cNvGraphicFramePr>
            <a:graphicFrameLocks noGrp="1"/>
          </p:cNvGraphicFramePr>
          <p:nvPr/>
        </p:nvGraphicFramePr>
        <p:xfrm>
          <a:off x="1452775" y="1680308"/>
          <a:ext cx="10051751" cy="4644292"/>
        </p:xfrm>
        <a:graphic>
          <a:graphicData uri="http://schemas.openxmlformats.org/drawingml/2006/table">
            <a:tbl>
              <a:tblPr/>
              <a:tblGrid>
                <a:gridCol w="10051751">
                  <a:extLst>
                    <a:ext uri="{9D8B030D-6E8A-4147-A177-3AD203B41FA5}">
                      <a16:colId xmlns:a16="http://schemas.microsoft.com/office/drawing/2014/main" val="1490367038"/>
                    </a:ext>
                  </a:extLst>
                </a:gridCol>
              </a:tblGrid>
              <a:tr h="4644292">
                <a:tc>
                  <a:txBody>
                    <a:bodyPr/>
                    <a:lstStyle/>
                    <a:p>
                      <a:pPr marL="397510" marR="0" indent="-180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▣ 다음 요소들에 대한 간결하고 읽기 쉬운 접근을 제공한다</a:t>
                      </a: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.</a:t>
                      </a:r>
                    </a:p>
                    <a:p>
                      <a:pPr marL="397510" marR="0" indent="-180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▸ 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유효범위 내 </a:t>
                      </a:r>
                      <a:r>
                        <a:rPr lang="en-US" altLang="ko-KR" sz="19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setAttribute</a:t>
                      </a: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()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로 저장된 객체들</a:t>
                      </a:r>
                    </a:p>
                    <a:p>
                      <a:pPr marL="397510" marR="0" indent="-180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▸ </a:t>
                      </a:r>
                      <a:r>
                        <a:rPr lang="ko-KR" altLang="en-US" sz="19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빈즈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객체의 프로퍼티들</a:t>
                      </a:r>
                    </a:p>
                    <a:p>
                      <a:pPr marL="397510" marR="0" indent="-180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▸ 컬렉션 요소들</a:t>
                      </a:r>
                    </a:p>
                    <a:p>
                      <a:pPr marL="397510" marR="0" indent="-180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▸ </a:t>
                      </a: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EL 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기본 객체의 프로퍼티들</a:t>
                      </a:r>
                    </a:p>
                    <a:p>
                      <a:pPr marL="397510" marR="0" indent="-180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▣ 간단하지만 유용한 연산자들과 조건문을 제공한다</a:t>
                      </a: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.</a:t>
                      </a:r>
                    </a:p>
                    <a:p>
                      <a:pPr marL="397510" marR="0" indent="-180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▣ 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자동적인 </a:t>
                      </a:r>
                      <a:r>
                        <a:rPr lang="ko-KR" altLang="en-US" sz="19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형변환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제공한다</a:t>
                      </a: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.</a:t>
                      </a:r>
                    </a:p>
                    <a:p>
                      <a:pPr marL="397510" marR="0" indent="-180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▸ 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필요한 경우 문자열을 숫자로 자동 </a:t>
                      </a:r>
                      <a:r>
                        <a:rPr lang="ko-KR" altLang="en-US" sz="19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형변환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한다</a:t>
                      </a: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.</a:t>
                      </a:r>
                    </a:p>
                    <a:p>
                      <a:pPr marL="397510" marR="0" indent="-180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▣ 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값이 없는 경우 </a:t>
                      </a: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Empty value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로 처리한다</a:t>
                      </a: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. </a:t>
                      </a:r>
                    </a:p>
                    <a:p>
                      <a:pPr marL="397510" marR="0" indent="-180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▸ 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처리도중 값이 없거나 </a:t>
                      </a:r>
                      <a:r>
                        <a:rPr lang="en-US" altLang="ko-KR" sz="19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NullPointerExceptions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이 오류를 발생시키지 않고 출력하지 않는다</a:t>
                      </a: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.</a:t>
                      </a:r>
                    </a:p>
                  </a:txBody>
                  <a:tcPr marL="114849" marR="114849" marT="31752" marB="31752" anchor="ctr">
                    <a:lnL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73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752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55E2A-13C5-4F09-84C0-8305F365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64F66-EA59-4B3D-ADCF-8F91BE86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HTTP </a:t>
            </a:r>
            <a:r>
              <a:rPr lang="ko-KR" altLang="en-US" dirty="0"/>
              <a:t>요청 메시지의 헤더 처리에 관련된 메서드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B732AE-4DBD-4576-AF6F-1FBFF7C7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ED34C2-649A-42F4-ABD4-8F9CD44F1A3D}"/>
              </a:ext>
            </a:extLst>
          </p:cNvPr>
          <p:cNvGraphicFramePr>
            <a:graphicFrameLocks noGrp="1"/>
          </p:cNvGraphicFramePr>
          <p:nvPr/>
        </p:nvGraphicFramePr>
        <p:xfrm>
          <a:off x="1832483" y="1741206"/>
          <a:ext cx="9101571" cy="1843788"/>
        </p:xfrm>
        <a:graphic>
          <a:graphicData uri="http://schemas.openxmlformats.org/drawingml/2006/table">
            <a:tbl>
              <a:tblPr/>
              <a:tblGrid>
                <a:gridCol w="3698809">
                  <a:extLst>
                    <a:ext uri="{9D8B030D-6E8A-4147-A177-3AD203B41FA5}">
                      <a16:colId xmlns:a16="http://schemas.microsoft.com/office/drawing/2014/main" val="3523599331"/>
                    </a:ext>
                  </a:extLst>
                </a:gridCol>
                <a:gridCol w="5402762">
                  <a:extLst>
                    <a:ext uri="{9D8B030D-6E8A-4147-A177-3AD203B41FA5}">
                      <a16:colId xmlns:a16="http://schemas.microsoft.com/office/drawing/2014/main" val="30516673"/>
                    </a:ext>
                  </a:extLst>
                </a:gridCol>
              </a:tblGrid>
              <a:tr h="793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메서드 선언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932215"/>
                  </a:ext>
                </a:extLst>
              </a:tr>
              <a:tr h="71672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getHeader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name)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이름의 헤더 값을 문자열로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295708"/>
                  </a:ext>
                </a:extLst>
              </a:tr>
              <a:tr h="13878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java.util.Enumeration getHeaderName(String name)</a:t>
                      </a:r>
                      <a:endParaRPr lang="en-US" sz="16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이름의 헤더 목록을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Enumeration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객체로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997861"/>
                  </a:ext>
                </a:extLst>
              </a:tr>
              <a:tr h="13878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java.util.Enumeration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getHeaderNames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이름의 헤더 목록을 </a:t>
                      </a:r>
                      <a:r>
                        <a:rPr lang="en-US" altLang="ko-KR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Enumeration </a:t>
                      </a: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객체로 반환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6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61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16DC0-1561-4BED-A67E-D4DAB84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23F42-DDA8-44F5-B266-6228E0D0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정의 </a:t>
            </a:r>
            <a:endParaRPr lang="en-US" altLang="ko-KR" dirty="0"/>
          </a:p>
          <a:p>
            <a:pPr lvl="1"/>
            <a:r>
              <a:rPr lang="ko-KR" altLang="en-US" dirty="0"/>
              <a:t>클라이언트에게 전송될 응답 정보를 저장하고 있는 객체</a:t>
            </a:r>
          </a:p>
          <a:p>
            <a:r>
              <a:rPr lang="ko-KR" altLang="en-US" dirty="0"/>
              <a:t>주요 기능 </a:t>
            </a:r>
          </a:p>
          <a:p>
            <a:pPr lvl="1"/>
            <a:r>
              <a:rPr lang="ko-KR" altLang="en-US" dirty="0"/>
              <a:t>클라이언트 및 서버 정보 처리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폼과 요청 매개변수 처리</a:t>
            </a:r>
            <a:endParaRPr lang="en-US" altLang="ko-KR" dirty="0"/>
          </a:p>
          <a:p>
            <a:pPr lvl="1"/>
            <a:r>
              <a:rPr lang="en-US" altLang="ko-KR" dirty="0"/>
              <a:t>HTTP </a:t>
            </a:r>
            <a:r>
              <a:rPr lang="ko-KR" altLang="en-US" dirty="0"/>
              <a:t>요청 메시지의 헤더 처리</a:t>
            </a:r>
          </a:p>
          <a:p>
            <a:r>
              <a:rPr lang="ko-KR" altLang="en-US" dirty="0"/>
              <a:t>관련 클래스</a:t>
            </a:r>
          </a:p>
          <a:p>
            <a:pPr lvl="1"/>
            <a:r>
              <a:rPr lang="en-US" altLang="ko-KR" dirty="0" err="1"/>
              <a:t>javax.servlet.http.HttpServletRequest</a:t>
            </a:r>
            <a:endParaRPr lang="en-US" altLang="ko-KR" dirty="0"/>
          </a:p>
          <a:p>
            <a:pPr lvl="1"/>
            <a:r>
              <a:rPr lang="en-US" altLang="ko-KR" dirty="0" err="1"/>
              <a:t>javax.servlet.ServletRequest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22218B-5A51-4B70-8ADD-8836CCA3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89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32794-2BC4-4ED2-A363-B9E957D8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E1220-2170-4D5B-98ED-E993D2C4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응답 페이지에 대한 설정 정보 처리 관련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응답 페이지에 대한 설정 정보 처리 관련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5BC21-914B-4222-8453-C2E25AE8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3725AF-0E06-4077-A8C7-6CDEA90A17B6}"/>
              </a:ext>
            </a:extLst>
          </p:cNvPr>
          <p:cNvGraphicFramePr>
            <a:graphicFrameLocks noGrp="1"/>
          </p:cNvGraphicFramePr>
          <p:nvPr/>
        </p:nvGraphicFramePr>
        <p:xfrm>
          <a:off x="1832483" y="1645117"/>
          <a:ext cx="8892344" cy="1415796"/>
        </p:xfrm>
        <a:graphic>
          <a:graphicData uri="http://schemas.openxmlformats.org/drawingml/2006/table">
            <a:tbl>
              <a:tblPr/>
              <a:tblGrid>
                <a:gridCol w="4213473">
                  <a:extLst>
                    <a:ext uri="{9D8B030D-6E8A-4147-A177-3AD203B41FA5}">
                      <a16:colId xmlns:a16="http://schemas.microsoft.com/office/drawing/2014/main" val="2963977682"/>
                    </a:ext>
                  </a:extLst>
                </a:gridCol>
                <a:gridCol w="4678871">
                  <a:extLst>
                    <a:ext uri="{9D8B030D-6E8A-4147-A177-3AD203B41FA5}">
                      <a16:colId xmlns:a16="http://schemas.microsoft.com/office/drawing/2014/main" val="3234640570"/>
                    </a:ext>
                  </a:extLst>
                </a:gridCol>
              </a:tblGrid>
              <a:tr h="5194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메서드 선언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948100"/>
                  </a:ext>
                </a:extLst>
              </a:tr>
              <a:tr h="44818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setContextType(String type)</a:t>
                      </a:r>
                      <a:endParaRPr 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페이지의 </a:t>
                      </a:r>
                      <a:r>
                        <a:rPr lang="ko-KR" alt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컨텐트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유형 설정을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76403"/>
                  </a:ext>
                </a:extLst>
              </a:tr>
              <a:tr h="448184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setCharacterEncoding(String charset)</a:t>
                      </a:r>
                      <a:endParaRPr 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페이지의 </a:t>
                      </a:r>
                      <a:r>
                        <a:rPr lang="ko-KR" alt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문자셋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인코딩을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7905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9A3F3D-3F5A-4C55-94D1-13205620F77A}"/>
              </a:ext>
            </a:extLst>
          </p:cNvPr>
          <p:cNvGraphicFramePr>
            <a:graphicFrameLocks noGrp="1"/>
          </p:cNvGraphicFramePr>
          <p:nvPr/>
        </p:nvGraphicFramePr>
        <p:xfrm>
          <a:off x="1832483" y="4493046"/>
          <a:ext cx="8892344" cy="1262698"/>
        </p:xfrm>
        <a:graphic>
          <a:graphicData uri="http://schemas.openxmlformats.org/drawingml/2006/table">
            <a:tbl>
              <a:tblPr/>
              <a:tblGrid>
                <a:gridCol w="3088229">
                  <a:extLst>
                    <a:ext uri="{9D8B030D-6E8A-4147-A177-3AD203B41FA5}">
                      <a16:colId xmlns:a16="http://schemas.microsoft.com/office/drawing/2014/main" val="1280390889"/>
                    </a:ext>
                  </a:extLst>
                </a:gridCol>
                <a:gridCol w="5804115">
                  <a:extLst>
                    <a:ext uri="{9D8B030D-6E8A-4147-A177-3AD203B41FA5}">
                      <a16:colId xmlns:a16="http://schemas.microsoft.com/office/drawing/2014/main" val="3556509514"/>
                    </a:ext>
                  </a:extLst>
                </a:gridCol>
              </a:tblGrid>
              <a:tr h="331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메서드 선언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116358"/>
                  </a:ext>
                </a:extLst>
              </a:tr>
              <a:tr h="53790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sendRedirect</a:t>
                      </a: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</a:t>
                      </a:r>
                      <a:r>
                        <a:rPr lang="en-US" sz="18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요청의 처리를 위해 지정한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request, response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생성됨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87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970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EF16B-0A13-478D-A2A3-F30DCA21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DF652-35F0-4A61-8869-B9B153952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응답 헤더 처리 관련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6183E-44B9-44CE-951D-EE9A70AF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17D3F7-28F5-4465-9476-A3B87573C1F5}"/>
              </a:ext>
            </a:extLst>
          </p:cNvPr>
          <p:cNvGraphicFramePr>
            <a:graphicFrameLocks noGrp="1"/>
          </p:cNvGraphicFramePr>
          <p:nvPr/>
        </p:nvGraphicFramePr>
        <p:xfrm>
          <a:off x="1709237" y="1637312"/>
          <a:ext cx="9736261" cy="3279840"/>
        </p:xfrm>
        <a:graphic>
          <a:graphicData uri="http://schemas.openxmlformats.org/drawingml/2006/table">
            <a:tbl>
              <a:tblPr/>
              <a:tblGrid>
                <a:gridCol w="3629929">
                  <a:extLst>
                    <a:ext uri="{9D8B030D-6E8A-4147-A177-3AD203B41FA5}">
                      <a16:colId xmlns:a16="http://schemas.microsoft.com/office/drawing/2014/main" val="1009113757"/>
                    </a:ext>
                  </a:extLst>
                </a:gridCol>
                <a:gridCol w="6106332">
                  <a:extLst>
                    <a:ext uri="{9D8B030D-6E8A-4147-A177-3AD203B41FA5}">
                      <a16:colId xmlns:a16="http://schemas.microsoft.com/office/drawing/2014/main" val="489474764"/>
                    </a:ext>
                  </a:extLst>
                </a:gridCol>
              </a:tblGrid>
              <a:tr h="2385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메서드 선언</a:t>
                      </a: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16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35301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sz="14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setHeader</a:t>
                      </a: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name, String value)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헤더의 값을 문자열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</a:t>
                      </a:r>
                      <a:endParaRPr lang="ko-KR" altLang="en-US" sz="14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84969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sz="14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setDateHeader</a:t>
                      </a: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name, log date)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헤더의 값을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 date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</a:t>
                      </a:r>
                      <a:endParaRPr lang="ko-KR" altLang="en-US" sz="14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일을 기준으로 소요된 시간을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1/1000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단위로 표시한 값임</a:t>
                      </a:r>
                      <a:endParaRPr lang="ko-KR" altLang="en-US" sz="14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352537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sz="14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setInHeader</a:t>
                      </a:r>
                      <a:r>
                        <a:rPr 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name, int value)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헤더의 값을 </a:t>
                      </a:r>
                      <a:r>
                        <a:rPr lang="ko-KR" altLang="en-US" sz="14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정수값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178267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addHeader(String name, String value)</a:t>
                      </a:r>
                      <a:endParaRPr lang="en-US" sz="14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헤더에 문자열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추가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6869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addDateHeader (String name, long date)</a:t>
                      </a:r>
                      <a:endParaRPr lang="en-US" sz="14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헤더에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형의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추가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일을 기준으로 소요된 시간을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1/1000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단위로 표시한 값임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815900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addIntHeader (Stirng name, int value)</a:t>
                      </a:r>
                      <a:endParaRPr lang="en-US" sz="14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헤더에 </a:t>
                      </a:r>
                      <a:r>
                        <a:rPr lang="ko-KR" altLang="en-US" sz="14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정수값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추가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3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318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90939-4C21-4596-8D52-703C6825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모듈화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F02BE-6363-486E-9911-9B1CC978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dirty="0"/>
              <a:t>하나의 웹 애플리케이션은 다수의 페이지들로 구성된다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다수의 페이지를 살펴보면 다수의 공통 코드가 존재함을 확인할 수 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각 페이지의 </a:t>
            </a:r>
            <a:r>
              <a:rPr lang="ko-KR" altLang="en-US" dirty="0" err="1"/>
              <a:t>최상단</a:t>
            </a:r>
            <a:r>
              <a:rPr lang="ko-KR" altLang="en-US" dirty="0"/>
              <a:t> 영역</a:t>
            </a:r>
            <a:r>
              <a:rPr lang="en-US" altLang="ko-KR" dirty="0"/>
              <a:t>, </a:t>
            </a:r>
            <a:r>
              <a:rPr lang="ko-KR" altLang="en-US" dirty="0"/>
              <a:t>즉 헤더</a:t>
            </a:r>
            <a:r>
              <a:rPr lang="en-US" altLang="ko-KR" dirty="0"/>
              <a:t>(header)</a:t>
            </a:r>
            <a:r>
              <a:rPr lang="ko-KR" altLang="en-US" dirty="0"/>
              <a:t>와 </a:t>
            </a:r>
            <a:r>
              <a:rPr lang="ko-KR" altLang="en-US" dirty="0" err="1"/>
              <a:t>최하단</a:t>
            </a:r>
            <a:r>
              <a:rPr lang="ko-KR" altLang="en-US" dirty="0"/>
              <a:t> 영역</a:t>
            </a:r>
            <a:r>
              <a:rPr lang="en-US" altLang="ko-KR" dirty="0"/>
              <a:t>, </a:t>
            </a:r>
            <a:r>
              <a:rPr lang="ko-KR" altLang="en-US" dirty="0" err="1"/>
              <a:t>푸터</a:t>
            </a:r>
            <a:r>
              <a:rPr lang="en-US" altLang="ko-KR" dirty="0"/>
              <a:t>(footer) </a:t>
            </a:r>
            <a:r>
              <a:rPr lang="ko-KR" altLang="en-US" dirty="0"/>
              <a:t>뿐 아니라 메뉴 영역이나 내비게이션 영역이 공통됨을 알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공통 코드가 각각의 페이지에 존재하는 경우 관리가 어렵다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예를 들어 메뉴가 일부 변경이 되었는데</a:t>
            </a:r>
            <a:r>
              <a:rPr lang="en-US" altLang="ko-KR" dirty="0"/>
              <a:t>, </a:t>
            </a:r>
            <a:r>
              <a:rPr lang="ko-KR" altLang="en-US" dirty="0"/>
              <a:t>해당 웹 애플리케이션에 포함된 페이지들이 모두 같은 메뉴를 사용하는 경우 모든 페이지의 해당 부분을 변경해야 한다</a:t>
            </a:r>
            <a:r>
              <a:rPr lang="en-US" altLang="ko-KR" dirty="0"/>
              <a:t>. </a:t>
            </a:r>
            <a:r>
              <a:rPr lang="ko-KR" altLang="en-US" dirty="0"/>
              <a:t>이는 매우 불편할 뿐 아니라 코드 관리 측면에서도 효율적이지 못하다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3CB9E-F9EA-4F34-B98A-57B262AD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651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14676-3C69-434A-AD81-3D26A267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4F7C-61BE-4F80-A6A4-2D2B4A42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공통 코드를 별도의 </a:t>
            </a:r>
            <a:r>
              <a:rPr lang="en-US" altLang="ko-KR" dirty="0"/>
              <a:t>JSP </a:t>
            </a:r>
            <a:r>
              <a:rPr lang="ko-KR" altLang="en-US" dirty="0"/>
              <a:t>페이지로 구성하고</a:t>
            </a:r>
            <a:r>
              <a:rPr lang="en-US" altLang="ko-KR" dirty="0"/>
              <a:t>, </a:t>
            </a:r>
            <a:r>
              <a:rPr lang="ko-KR" altLang="en-US" dirty="0"/>
              <a:t>구성된 페이지를 </a:t>
            </a:r>
            <a:r>
              <a:rPr lang="ko-KR" altLang="en-US" dirty="0" err="1"/>
              <a:t>필로하는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en-US" altLang="ko-KR" dirty="0"/>
              <a:t>include </a:t>
            </a:r>
            <a:r>
              <a:rPr lang="ko-KR" altLang="en-US" dirty="0"/>
              <a:t>지시자나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표준 액션을 이용하여 특정 영역에 포함하는 방법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공통 코드 관리의 편리성을 기대할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2BE1BE-D0BD-45F3-88C8-D07F105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9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32F66-32F3-401D-9B2D-55E58405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모듈화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C4E3D-BA11-4F85-906F-FDDE814E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요약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webapp2020 </a:t>
            </a:r>
            <a:r>
              <a:rPr lang="ko-KR" altLang="en-US" dirty="0"/>
              <a:t>프로젝트의 </a:t>
            </a:r>
            <a:r>
              <a:rPr lang="en-US" altLang="ko-KR" dirty="0" err="1"/>
              <a:t>webapp</a:t>
            </a:r>
            <a:r>
              <a:rPr lang="en-US" altLang="ko-KR" dirty="0"/>
              <a:t> </a:t>
            </a:r>
            <a:r>
              <a:rPr lang="ko-KR" altLang="en-US" dirty="0"/>
              <a:t>하위에  </a:t>
            </a:r>
            <a:r>
              <a:rPr lang="en-US" altLang="ko-KR" dirty="0"/>
              <a:t>'</a:t>
            </a:r>
            <a:r>
              <a:rPr lang="en-US" altLang="ko-KR" dirty="0" err="1"/>
              <a:t>egy</a:t>
            </a:r>
            <a:r>
              <a:rPr lang="en-US" altLang="ko-KR" dirty="0"/>
              <a:t>-blog'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2"/>
            <a:r>
              <a:rPr lang="en-US" altLang="ko-KR" dirty="0" err="1"/>
              <a:t>egy</a:t>
            </a:r>
            <a:r>
              <a:rPr lang="en-US" altLang="ko-KR" dirty="0"/>
              <a:t> : &lt;</a:t>
            </a:r>
            <a:r>
              <a:rPr lang="ko-KR" altLang="en-US" dirty="0"/>
              <a:t>학생 </a:t>
            </a:r>
            <a:r>
              <a:rPr lang="ko-KR" altLang="en-US" dirty="0" err="1"/>
              <a:t>영문명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글자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startbootstrap.com/</a:t>
            </a:r>
            <a:r>
              <a:rPr lang="en-US" altLang="ko-KR" dirty="0" err="1"/>
              <a:t>themas</a:t>
            </a:r>
            <a:r>
              <a:rPr lang="en-US" altLang="ko-KR" dirty="0"/>
              <a:t>/clean-blog/’</a:t>
            </a:r>
            <a:r>
              <a:rPr lang="ko-KR" altLang="en-US" dirty="0"/>
              <a:t>를 방문한 후</a:t>
            </a:r>
            <a:r>
              <a:rPr lang="en-US" altLang="ko-KR" dirty="0"/>
              <a:t>,  ‘Clean Blog’ </a:t>
            </a:r>
            <a:r>
              <a:rPr lang="ko-KR" altLang="en-US" dirty="0"/>
              <a:t>테마를 다운로드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다운로드 한 테마의 압축을 </a:t>
            </a:r>
            <a:r>
              <a:rPr lang="en-US" altLang="ko-KR" dirty="0"/>
              <a:t>'</a:t>
            </a:r>
            <a:r>
              <a:rPr lang="en-US" altLang="ko-KR" dirty="0" err="1"/>
              <a:t>egy</a:t>
            </a:r>
            <a:r>
              <a:rPr lang="en-US" altLang="ko-KR" dirty="0"/>
              <a:t>-blog'</a:t>
            </a:r>
            <a:r>
              <a:rPr lang="ko-KR" altLang="en-US" dirty="0"/>
              <a:t>에 해제한다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압축을 풀고 복사</a:t>
            </a:r>
            <a:r>
              <a:rPr lang="en-US" altLang="ko-KR" dirty="0"/>
              <a:t> </a:t>
            </a:r>
            <a:r>
              <a:rPr lang="ko-KR" altLang="en-US" dirty="0"/>
              <a:t>또는 드래그</a:t>
            </a:r>
            <a:r>
              <a:rPr lang="en-US" altLang="ko-KR" dirty="0"/>
              <a:t>&amp;</a:t>
            </a:r>
            <a:r>
              <a:rPr lang="ko-KR" altLang="en-US" dirty="0"/>
              <a:t>드롭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6BB82-CB44-4D7C-AAB6-8C5C2C57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088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82200-31E5-49BE-B05D-2998D9DD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B3348-E290-4C05-A76E-8A1F2C0D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공통 코드 존재 여부를 확인하여 공통 코드 페이지를 작성한다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&lt;</a:t>
            </a:r>
            <a:r>
              <a:rPr lang="ko-KR" altLang="en-US" dirty="0"/>
              <a:t>공통 코드</a:t>
            </a:r>
            <a:r>
              <a:rPr lang="en-US" altLang="ko-KR" dirty="0"/>
              <a:t>&gt;.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각 코드에서 공통 코드를 </a:t>
            </a:r>
            <a:r>
              <a:rPr lang="ko-KR" altLang="en-US" dirty="0" err="1"/>
              <a:t>주석처리하고</a:t>
            </a:r>
            <a:r>
              <a:rPr lang="en-US" altLang="ko-KR" dirty="0"/>
              <a:t>, </a:t>
            </a:r>
            <a:r>
              <a:rPr lang="ko-KR" altLang="en-US" dirty="0"/>
              <a:t>목적에 따라 공통 코드 활용 방법을 적용한다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include </a:t>
            </a:r>
            <a:r>
              <a:rPr lang="ko-KR" altLang="en-US" dirty="0"/>
              <a:t>지시자 </a:t>
            </a:r>
            <a:r>
              <a:rPr lang="en-US" altLang="ko-KR" dirty="0"/>
              <a:t>: &lt;%@ include</a:t>
            </a:r>
            <a:r>
              <a:rPr lang="ko-KR" altLang="en-US" dirty="0"/>
              <a:t> </a:t>
            </a:r>
            <a:r>
              <a:rPr lang="en-US" altLang="ko-KR" dirty="0"/>
              <a:t>file="&lt;</a:t>
            </a:r>
            <a:r>
              <a:rPr lang="ko-KR" altLang="en-US" dirty="0"/>
              <a:t>공통 코드</a:t>
            </a:r>
            <a:r>
              <a:rPr lang="en-US" altLang="ko-KR" dirty="0"/>
              <a:t>&gt;" %&gt;</a:t>
            </a:r>
          </a:p>
          <a:p>
            <a:pPr lvl="2"/>
            <a:r>
              <a:rPr lang="en-US" altLang="ko-KR" dirty="0"/>
              <a:t>include </a:t>
            </a:r>
            <a:r>
              <a:rPr lang="ko-KR" altLang="en-US" dirty="0"/>
              <a:t>표준 액션 </a:t>
            </a:r>
            <a:r>
              <a:rPr lang="en-US" altLang="ko-KR" dirty="0"/>
              <a:t>: &lt;</a:t>
            </a:r>
            <a:r>
              <a:rPr lang="en-US" altLang="ko-KR" dirty="0" err="1"/>
              <a:t>jsp:include</a:t>
            </a:r>
            <a:r>
              <a:rPr lang="en-US" altLang="ko-KR" dirty="0"/>
              <a:t> page=“&lt;</a:t>
            </a:r>
            <a:r>
              <a:rPr lang="en-US" altLang="ko-KR" dirty="0" err="1"/>
              <a:t>url</a:t>
            </a:r>
            <a:r>
              <a:rPr lang="en-US" altLang="ko-KR" dirty="0"/>
              <a:t>&gt;”.../&gt;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4B619-6ABB-414A-AE3C-2C1766C0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815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50257-80CF-4A90-B8FC-28A01AE0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 방법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FC865-291E-4331-BE30-82D6755D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페이지를 </a:t>
            </a:r>
            <a:r>
              <a:rPr lang="ko-KR" altLang="en-US" dirty="0" err="1"/>
              <a:t>모듈화하는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/>
              <a:t>지시자를 사용하는 방법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표준 액션을 사용하는 방법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1CC9B-2D67-443B-8FC0-C312F291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469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268F4-83E0-45C3-8C5B-14D2ECB6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6AD87FD-DD9F-4CE0-A0FF-9B9E3624FF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107970"/>
          <a:ext cx="10515600" cy="4748920"/>
        </p:xfrm>
        <a:graphic>
          <a:graphicData uri="http://schemas.openxmlformats.org/drawingml/2006/table">
            <a:tbl>
              <a:tblPr/>
              <a:tblGrid>
                <a:gridCol w="4640921">
                  <a:extLst>
                    <a:ext uri="{9D8B030D-6E8A-4147-A177-3AD203B41FA5}">
                      <a16:colId xmlns:a16="http://schemas.microsoft.com/office/drawing/2014/main" val="1991993235"/>
                    </a:ext>
                  </a:extLst>
                </a:gridCol>
                <a:gridCol w="1160947">
                  <a:extLst>
                    <a:ext uri="{9D8B030D-6E8A-4147-A177-3AD203B41FA5}">
                      <a16:colId xmlns:a16="http://schemas.microsoft.com/office/drawing/2014/main" val="490071812"/>
                    </a:ext>
                  </a:extLst>
                </a:gridCol>
                <a:gridCol w="4713732">
                  <a:extLst>
                    <a:ext uri="{9D8B030D-6E8A-4147-A177-3AD203B41FA5}">
                      <a16:colId xmlns:a16="http://schemas.microsoft.com/office/drawing/2014/main" val="1071237773"/>
                    </a:ext>
                  </a:extLst>
                </a:gridCol>
              </a:tblGrid>
              <a:tr h="5303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&lt;</a:t>
                      </a:r>
                      <a:r>
                        <a:rPr 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jsp:include</a:t>
                      </a: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page=“</a:t>
                      </a:r>
                      <a:r>
                        <a:rPr 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url</a:t>
                      </a: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”...&gt;</a:t>
                      </a:r>
                      <a:endParaRPr lang="en-US" sz="20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비교항목</a:t>
                      </a:r>
                      <a:endParaRPr lang="ko-KR" altLang="en-US" sz="2000" kern="0" spc="-7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&lt;%@ page include file=“</a:t>
                      </a:r>
                      <a:r>
                        <a:rPr 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url</a:t>
                      </a: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”... %&gt;</a:t>
                      </a:r>
                      <a:endParaRPr lang="en-US" sz="2000" kern="0" spc="-7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60358"/>
                  </a:ext>
                </a:extLst>
              </a:tr>
              <a:tr h="457631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시간에 처리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처리시간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서블릿으로 자동 변환 시 처리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058337"/>
                  </a:ext>
                </a:extLst>
              </a:tr>
              <a:tr h="141283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파일로 요청 처리 흐름을 이동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포함할 파일의 실행 결과를 포함하여 처리한다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파일에 포함할 파일의 소스코드를 삽입하여 하나의 파일로 구성한 다음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번에 처리한다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434099"/>
                  </a:ext>
                </a:extLst>
              </a:tr>
              <a:tr h="935235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</a:t>
                      </a: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내장 객체나 </a:t>
                      </a:r>
                      <a:r>
                        <a:rPr lang="en-US" altLang="ko-KR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&lt;jsp:param&gt;</a:t>
                      </a: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이용한 파라미터 전달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전달 방법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페이지에 변수를 선언한 후 변수의 값을 변경 또는 출력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757796"/>
                  </a:ext>
                </a:extLst>
              </a:tr>
              <a:tr h="141283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레이아웃의 일부분을 모듈화할 때 주로 사용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다수의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페이지에서 공통으로 사용되는 변수를 지정하는 코드나 저작권 같은 공통의 문장을 포함할 때 사용</a:t>
                      </a:r>
                      <a:endParaRPr lang="ko-KR" altLang="en-US" sz="18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84298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03FBE-E01E-45B1-8B2C-BA50848D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38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E864C-1F01-49D4-9DF1-77A762FD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CC7E4-DDBE-4984-98D3-C47B1CE1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D732F1F-F2FB-4C74-A7D9-BD9A2A59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  <a:p>
            <a:endParaRPr lang="ko-KR" altLang="en-US" dirty="0"/>
          </a:p>
        </p:txBody>
      </p: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53F22B47-AA8E-406E-A5AD-60A5091E48A4}"/>
              </a:ext>
            </a:extLst>
          </p:cNvPr>
          <p:cNvGraphicFramePr>
            <a:graphicFrameLocks/>
          </p:cNvGraphicFramePr>
          <p:nvPr/>
        </p:nvGraphicFramePr>
        <p:xfrm>
          <a:off x="1721338" y="1740486"/>
          <a:ext cx="9024815" cy="4355357"/>
        </p:xfrm>
        <a:graphic>
          <a:graphicData uri="http://schemas.openxmlformats.org/drawingml/2006/table">
            <a:tbl>
              <a:tblPr/>
              <a:tblGrid>
                <a:gridCol w="9024815">
                  <a:extLst>
                    <a:ext uri="{9D8B030D-6E8A-4147-A177-3AD203B41FA5}">
                      <a16:colId xmlns:a16="http://schemas.microsoft.com/office/drawing/2014/main" val="269233274"/>
                    </a:ext>
                  </a:extLst>
                </a:gridCol>
              </a:tblGrid>
              <a:tr h="4355357"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▣ </a:t>
                      </a:r>
                      <a:r>
                        <a:rPr lang="ko-KR" altLang="en-US" sz="22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리터럴</a:t>
                      </a:r>
                      <a: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데이터 출력 </a:t>
                      </a:r>
                      <a:b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${</a:t>
                      </a:r>
                      <a: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출력내용</a:t>
                      </a:r>
                      <a:r>
                        <a:rPr lang="en-US" altLang="ko-KR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} - ${10}, ${"</a:t>
                      </a:r>
                      <a: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안녕</a:t>
                      </a:r>
                      <a:r>
                        <a:rPr lang="en-US" altLang="ko-KR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"}, </a:t>
                      </a:r>
                    </a:p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altLang="ko-KR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▣ </a:t>
                      </a:r>
                      <a: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각종 연산자를 제공하여 연산 결과 출력을 지원 </a:t>
                      </a:r>
                      <a:b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${10+20} ${10%3}</a:t>
                      </a:r>
                      <a:endParaRPr lang="en-US" altLang="ko-KR" sz="2200" b="1" kern="0" spc="-50" dirty="0">
                        <a:solidFill>
                          <a:srgbClr val="28282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en-US" altLang="ko-KR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attribute</a:t>
                      </a:r>
                      <a: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저장된 객체들 접근</a:t>
                      </a:r>
                      <a:endParaRPr lang="ko-KR" altLang="en-US" sz="2200" kern="0" spc="-5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22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빈즈</a:t>
                      </a:r>
                      <a: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객체의 프로퍼티들 접근</a:t>
                      </a:r>
                      <a:endParaRPr lang="ko-KR" altLang="en-US" sz="2200" kern="0" spc="-5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컬렉션 요소들 접근</a:t>
                      </a:r>
                      <a:endParaRPr lang="ko-KR" altLang="en-US" sz="2200" kern="0" spc="-5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en-US" altLang="ko-KR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 </a:t>
                      </a:r>
                      <a:r>
                        <a:rPr lang="ko-KR" altLang="en-US" sz="22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객체들의 프로퍼티들 접근</a:t>
                      </a:r>
                      <a:endParaRPr lang="ko-KR" altLang="en-US" sz="2200" kern="0" spc="-5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36427" marR="136427" marT="37719" marB="37719" anchor="ctr">
                    <a:lnL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34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8519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&lt;%@ page language="java"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contentType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="text/html; charset=UTF-8"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pageEncoding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="UTF-8"%&gt;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&lt;!DOCTYPE 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&lt;meta charset="UTF-8"&gt;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&lt;title&gt;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jsp-param.jsp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&lt;/title&gt;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&lt;h3&gt;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파일은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jsp-param.jsp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.&lt;/h3&gt;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jsp:include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page="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-param-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target.jsp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jsp:param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name="name" value="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servlet" /&gt;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jsp:include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&lt;p&gt;include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표준 액션과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표준 액션을 사용하였습니다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.&lt;/p&gt;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jsp-param.jsp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4992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&lt;%@ page language="java"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contentType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="text/html; charset=UTF-8"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pageEncoding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="UTF-8"%&gt;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&lt;!DOCTYPE 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&lt;meta charset="UTF-8"&gt;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&lt;title&gt;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-param-target&lt;/title&gt;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&lt;h3&gt;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전달된 매개변수 값은 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&lt;%=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request.getParameter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("name") %&gt;&lt;/h3&gt;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jsp</a:t>
            </a:r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-param-</a:t>
            </a:r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target.jsp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12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91CED-1A2D-4F78-A17A-378CBD2A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후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C8275-DE20-4E73-857E-C4F55658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구성 요소를 이해하고</a:t>
            </a:r>
            <a:r>
              <a:rPr lang="en-US" altLang="ko-KR" dirty="0"/>
              <a:t>, </a:t>
            </a:r>
            <a:r>
              <a:rPr lang="ko-KR" altLang="en-US" dirty="0"/>
              <a:t>기본 객체를 활용하여 웹 애플리케이션 개발에 적용할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JSP</a:t>
            </a:r>
            <a:r>
              <a:rPr lang="ko-KR" altLang="en-US" dirty="0"/>
              <a:t>에서 모듈화 방법을 이해하고</a:t>
            </a:r>
            <a:r>
              <a:rPr lang="en-US" altLang="ko-KR" dirty="0"/>
              <a:t>, </a:t>
            </a:r>
            <a:r>
              <a:rPr lang="ko-KR" altLang="en-US" dirty="0"/>
              <a:t>이를 개발에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7521D-10BC-4826-BDE5-DDAEF540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06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9A6EA-0DCE-4511-A0A2-1B693C02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8A2C5-6A83-4188-B626-2527BBCB1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EL </a:t>
            </a:r>
            <a:r>
              <a:rPr lang="ko-KR" altLang="en-US" dirty="0"/>
              <a:t>사용 위치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태그안에서 사용</a:t>
            </a:r>
          </a:p>
          <a:p>
            <a:pPr lvl="1"/>
            <a:r>
              <a:rPr lang="en-US" altLang="ko-KR" dirty="0"/>
              <a:t>JSTL</a:t>
            </a:r>
            <a:r>
              <a:rPr lang="ko-KR" altLang="en-US" dirty="0"/>
              <a:t>에서 사용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c:out</a:t>
            </a:r>
            <a:r>
              <a:rPr lang="en-US" altLang="ko-KR" dirty="0"/>
              <a:t> value="${member.name}" /&gt;</a:t>
            </a:r>
          </a:p>
          <a:p>
            <a:pPr lvl="1"/>
            <a:r>
              <a:rPr lang="ko-KR" altLang="en-US" dirty="0"/>
              <a:t>표준 액션에서 사용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page="${</a:t>
            </a:r>
            <a:r>
              <a:rPr lang="en-US" altLang="ko-KR" dirty="0" err="1"/>
              <a:t>param.path</a:t>
            </a:r>
            <a:r>
              <a:rPr lang="en-US" altLang="ko-KR" dirty="0"/>
              <a:t>}/</a:t>
            </a:r>
            <a:r>
              <a:rPr lang="en-US" altLang="ko-KR" dirty="0" err="1"/>
              <a:t>result.jsp</a:t>
            </a:r>
            <a:r>
              <a:rPr lang="en-US" altLang="ko-KR" dirty="0"/>
              <a:t>" /&gt;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name="member" property="name" /&gt;</a:t>
            </a:r>
          </a:p>
          <a:p>
            <a:r>
              <a:rPr lang="ko-KR" altLang="en-US" dirty="0"/>
              <a:t>주의</a:t>
            </a:r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의 </a:t>
            </a:r>
            <a:r>
              <a:rPr lang="en-US" altLang="ko-KR" dirty="0"/>
              <a:t>scripting elements(</a:t>
            </a:r>
            <a:r>
              <a:rPr lang="ko-KR" altLang="en-US" dirty="0" err="1"/>
              <a:t>스크립틀릿</a:t>
            </a:r>
            <a:r>
              <a:rPr lang="en-US" altLang="ko-KR" dirty="0"/>
              <a:t>, </a:t>
            </a:r>
            <a:r>
              <a:rPr lang="ko-KR" altLang="en-US" dirty="0"/>
              <a:t>표현식</a:t>
            </a:r>
            <a:r>
              <a:rPr lang="en-US" altLang="ko-KR" dirty="0"/>
              <a:t>, </a:t>
            </a:r>
            <a:r>
              <a:rPr lang="ko-KR" altLang="en-US" dirty="0"/>
              <a:t>선언식</a:t>
            </a:r>
            <a:r>
              <a:rPr lang="en-US" altLang="ko-KR" dirty="0"/>
              <a:t>, </a:t>
            </a:r>
            <a:r>
              <a:rPr lang="ko-KR" altLang="en-US" dirty="0"/>
              <a:t>지시자</a:t>
            </a:r>
            <a:r>
              <a:rPr lang="en-US" altLang="ko-KR" dirty="0"/>
              <a:t>)</a:t>
            </a:r>
            <a:r>
              <a:rPr lang="ko-KR" altLang="en-US" dirty="0"/>
              <a:t>에서는 사용 못함</a:t>
            </a:r>
          </a:p>
          <a:p>
            <a:pPr lvl="2"/>
            <a:r>
              <a:rPr lang="en-US" altLang="ko-KR" dirty="0"/>
              <a:t>&lt;%= ${</a:t>
            </a:r>
            <a:r>
              <a:rPr lang="en-US" altLang="ko-KR" dirty="0" err="1"/>
              <a:t>param.path</a:t>
            </a:r>
            <a:r>
              <a:rPr lang="en-US" altLang="ko-KR" dirty="0"/>
              <a:t>} %&gt; : </a:t>
            </a:r>
            <a:r>
              <a:rPr lang="ko-KR" altLang="en-US" dirty="0"/>
              <a:t>구문 오류가 발생함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E3AC53-D9B1-4999-95A8-D825F57D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12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CF0C5-A017-440C-AEFB-041DC1D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716AF-F610-44F7-B6BD-27C60DED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예약어</a:t>
            </a:r>
            <a:endParaRPr lang="en-US" altLang="ko-KR" dirty="0"/>
          </a:p>
          <a:p>
            <a:pPr lvl="1"/>
            <a:r>
              <a:rPr lang="ko-KR" altLang="en-US" dirty="0"/>
              <a:t>식별자로 사용할 수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자료형</a:t>
            </a:r>
          </a:p>
          <a:p>
            <a:pPr lvl="1"/>
            <a:r>
              <a:rPr lang="ko-KR" altLang="en-US" dirty="0" err="1"/>
              <a:t>불리언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</a:p>
          <a:p>
            <a:pPr lvl="1"/>
            <a:r>
              <a:rPr lang="ko-KR" altLang="en-US" dirty="0"/>
              <a:t>문자열 </a:t>
            </a:r>
            <a:r>
              <a:rPr lang="en-US" altLang="ko-KR" dirty="0"/>
              <a:t>: ' </a:t>
            </a:r>
            <a:r>
              <a:rPr lang="ko-KR" altLang="en-US" dirty="0"/>
              <a:t>또는 </a:t>
            </a:r>
            <a:r>
              <a:rPr lang="en-US" altLang="ko-KR" dirty="0"/>
              <a:t>"</a:t>
            </a:r>
            <a:r>
              <a:rPr lang="ko-KR" altLang="en-US" dirty="0"/>
              <a:t>로 </a:t>
            </a:r>
            <a:r>
              <a:rPr lang="ko-KR" altLang="en-US" dirty="0" err="1"/>
              <a:t>둘려싸여진</a:t>
            </a:r>
            <a:r>
              <a:rPr lang="ko-KR" altLang="en-US" dirty="0"/>
              <a:t> 값</a:t>
            </a:r>
            <a:r>
              <a:rPr lang="en-US" altLang="ko-KR" dirty="0"/>
              <a:t>, 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"dream"</a:t>
            </a:r>
          </a:p>
          <a:p>
            <a:pPr lvl="1"/>
            <a:r>
              <a:rPr lang="en-US" altLang="ko-KR" dirty="0"/>
              <a:t>null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A4986-2280-4AA0-ABF0-6D6370E2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95E083-F522-4F61-9488-10476BA00263}"/>
              </a:ext>
            </a:extLst>
          </p:cNvPr>
          <p:cNvGraphicFramePr>
            <a:graphicFrameLocks noGrp="1"/>
          </p:cNvGraphicFramePr>
          <p:nvPr/>
        </p:nvGraphicFramePr>
        <p:xfrm>
          <a:off x="1559852" y="2288614"/>
          <a:ext cx="7341871" cy="1264736"/>
        </p:xfrm>
        <a:graphic>
          <a:graphicData uri="http://schemas.openxmlformats.org/drawingml/2006/table">
            <a:tbl>
              <a:tblPr/>
              <a:tblGrid>
                <a:gridCol w="7341871">
                  <a:extLst>
                    <a:ext uri="{9D8B030D-6E8A-4147-A177-3AD203B41FA5}">
                      <a16:colId xmlns:a16="http://schemas.microsoft.com/office/drawing/2014/main" val="3295122529"/>
                    </a:ext>
                  </a:extLst>
                </a:gridCol>
              </a:tblGrid>
              <a:tr h="1264736"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60400" algn="l"/>
                          <a:tab pos="228600" algn="l"/>
                          <a:tab pos="457200" algn="l"/>
                          <a:tab pos="660400" algn="l"/>
                        </a:tabLst>
                      </a:pPr>
                      <a:r>
                        <a:rPr lang="en-US" sz="17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</a:t>
                      </a:r>
                      <a:r>
                        <a:rPr lang="en-US" sz="1700" b="1" kern="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</a:rPr>
                        <a:t>		</a:t>
                      </a:r>
                      <a:r>
                        <a:rPr lang="en-US" sz="17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r>
                        <a:rPr lang="en-US" sz="1700" b="1" kern="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</a:rPr>
                        <a:t>		</a:t>
                      </a:r>
                      <a:r>
                        <a:rPr lang="en-US" sz="17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</a:t>
                      </a:r>
                      <a:r>
                        <a:rPr lang="en-US" sz="1700" b="1" kern="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</a:rPr>
                        <a:t>	</a:t>
                      </a:r>
                      <a:r>
                        <a:rPr lang="en-US" sz="17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sz="1700" b="1" kern="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</a:rPr>
                        <a:t>	</a:t>
                      </a:r>
                      <a:r>
                        <a:rPr lang="en-US" sz="17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instanceof</a:t>
                      </a:r>
                      <a:endParaRPr lang="en-US" sz="1700" b="1" kern="0" dirty="0">
                        <a:solidFill>
                          <a:srgbClr val="2828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60400" algn="l"/>
                          <a:tab pos="228600" algn="l"/>
                          <a:tab pos="457200" algn="l"/>
                          <a:tab pos="660400" algn="l"/>
                        </a:tabLst>
                      </a:pPr>
                      <a:r>
                        <a:rPr lang="en-US" sz="17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</a:t>
                      </a:r>
                      <a:r>
                        <a:rPr lang="en-US" sz="1700" b="1" kern="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</a:rPr>
                        <a:t>		</a:t>
                      </a:r>
                      <a:r>
                        <a:rPr lang="en-US" sz="17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	</a:t>
                      </a:r>
                      <a:r>
                        <a:rPr lang="en-US" sz="1700" b="1" kern="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</a:rPr>
                        <a:t>	</a:t>
                      </a:r>
                      <a:r>
                        <a:rPr lang="en-US" sz="17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</a:t>
                      </a:r>
                      <a:r>
                        <a:rPr lang="en-US" sz="1700" b="1" kern="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</a:rPr>
                        <a:t>	</a:t>
                      </a:r>
                      <a:r>
                        <a:rPr lang="en-US" sz="17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en-US" sz="1700" b="1" kern="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</a:rPr>
                        <a:t>	</a:t>
                      </a:r>
                      <a:r>
                        <a:rPr lang="en-US" sz="17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empty</a:t>
                      </a:r>
                      <a:endParaRPr lang="en-US" sz="1700" b="1" kern="0" dirty="0">
                        <a:solidFill>
                          <a:srgbClr val="2828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60400" algn="l"/>
                          <a:tab pos="228600" algn="l"/>
                          <a:tab pos="457200" algn="l"/>
                          <a:tab pos="660400" algn="l"/>
                        </a:tabLst>
                      </a:pPr>
                      <a:r>
                        <a:rPr lang="en-US" sz="17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  <a:r>
                        <a:rPr lang="en-US" sz="1700" b="1" kern="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</a:rPr>
                        <a:t>		</a:t>
                      </a:r>
                      <a:r>
                        <a:rPr lang="en-US" sz="17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</a:t>
                      </a:r>
                      <a:r>
                        <a:rPr lang="en-US" sz="1700" b="1" kern="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</a:rPr>
                        <a:t>		</a:t>
                      </a:r>
                      <a:r>
                        <a:rPr lang="en-US" sz="1700" b="1" kern="0" spc="-50" dirty="0" err="1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</a:t>
                      </a:r>
                      <a:r>
                        <a:rPr lang="en-US" sz="1700" b="1" kern="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</a:rPr>
                        <a:t>	</a:t>
                      </a:r>
                      <a:r>
                        <a:rPr lang="en-US" sz="17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r>
                        <a:rPr lang="en-US" sz="1700" b="1" kern="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</a:rPr>
                        <a:t>	</a:t>
                      </a:r>
                      <a:r>
                        <a:rPr lang="en-US" sz="17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</a:t>
                      </a:r>
                      <a:r>
                        <a:rPr lang="en-US" sz="1700" b="1" kern="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</a:rPr>
                        <a:t>	</a:t>
                      </a:r>
                      <a:r>
                        <a:rPr lang="en-US" sz="1700" b="1" kern="0" spc="-50" dirty="0">
                          <a:solidFill>
                            <a:srgbClr val="28282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</a:t>
                      </a:r>
                      <a:endParaRPr lang="en-US" sz="1700" b="1" kern="0" dirty="0">
                        <a:solidFill>
                          <a:srgbClr val="282828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10063" marR="110063" marT="30429" marB="30429" anchor="ctr">
                    <a:lnL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3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29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E063-7E76-4F1C-A030-148EA8A8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D666D-6B78-4A50-8C40-9DE9090D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8BE8E-5B20-44E7-BAE2-4CEF4D7E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B6431C2-601E-4880-966A-81FB8479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38" y="1196404"/>
            <a:ext cx="8296896" cy="4899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2182768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33983</TotalTime>
  <Words>4610</Words>
  <Application>Microsoft Office PowerPoint</Application>
  <PresentationFormat>와이드스크린</PresentationFormat>
  <Paragraphs>778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D2Coding</vt:lpstr>
      <vt:lpstr>맑은 고딕</vt:lpstr>
      <vt:lpstr>휴먼명조</vt:lpstr>
      <vt:lpstr>Arial</vt:lpstr>
      <vt:lpstr>디자인 사용자 지정</vt:lpstr>
      <vt:lpstr>EL(Expression Language)</vt:lpstr>
      <vt:lpstr>학습 내용</vt:lpstr>
      <vt:lpstr>EL(Expression Language)</vt:lpstr>
      <vt:lpstr>계속</vt:lpstr>
      <vt:lpstr>계속</vt:lpstr>
      <vt:lpstr>계속</vt:lpstr>
      <vt:lpstr>계속</vt:lpstr>
      <vt:lpstr>계속</vt:lpstr>
      <vt:lpstr>계속</vt:lpstr>
      <vt:lpstr>계속</vt:lpstr>
      <vt:lpstr>계속</vt:lpstr>
      <vt:lpstr>계속</vt:lpstr>
      <vt:lpstr>계속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 기본 객체</vt:lpstr>
      <vt:lpstr>PowerPoint 프레젠테이션</vt:lpstr>
      <vt:lpstr>계속</vt:lpstr>
      <vt:lpstr>계속</vt:lpstr>
      <vt:lpstr>계속</vt:lpstr>
      <vt:lpstr>계속</vt:lpstr>
      <vt:lpstr>EL 주요 활용</vt:lpstr>
      <vt:lpstr>계속</vt:lpstr>
      <vt:lpstr>계속</vt:lpstr>
      <vt:lpstr>계속</vt:lpstr>
      <vt:lpstr>계속</vt:lpstr>
      <vt:lpstr>address-table.jsp 수정</vt:lpstr>
      <vt:lpstr>PowerPoint 프레젠테이션</vt:lpstr>
      <vt:lpstr>PowerPoint 프레젠테이션</vt:lpstr>
      <vt:lpstr>학습 후 기대효과</vt:lpstr>
      <vt:lpstr>JSP 기본 객체 활용</vt:lpstr>
      <vt:lpstr>JSP 구성 요소</vt:lpstr>
      <vt:lpstr>지시자</vt:lpstr>
      <vt:lpstr>스크립팅 요소</vt:lpstr>
      <vt:lpstr>계속</vt:lpstr>
      <vt:lpstr>표준 액션(standard action)</vt:lpstr>
      <vt:lpstr>계속</vt:lpstr>
      <vt:lpstr>JSP 관련 API</vt:lpstr>
      <vt:lpstr>PowerPoint 프레젠테이션</vt:lpstr>
      <vt:lpstr>학습 내용</vt:lpstr>
      <vt:lpstr>JSP 기본 객체</vt:lpstr>
      <vt:lpstr>계속</vt:lpstr>
      <vt:lpstr>request 객체</vt:lpstr>
      <vt:lpstr>계속</vt:lpstr>
      <vt:lpstr>계속</vt:lpstr>
      <vt:lpstr>계속</vt:lpstr>
      <vt:lpstr>Response 객체</vt:lpstr>
      <vt:lpstr>계속</vt:lpstr>
      <vt:lpstr>계속</vt:lpstr>
      <vt:lpstr>페이지 모듈화</vt:lpstr>
      <vt:lpstr>계속</vt:lpstr>
      <vt:lpstr>페이지 모듈화 실습</vt:lpstr>
      <vt:lpstr>계속</vt:lpstr>
      <vt:lpstr>모듈화 방법 비교</vt:lpstr>
      <vt:lpstr>계속</vt:lpstr>
      <vt:lpstr>PowerPoint 프레젠테이션</vt:lpstr>
      <vt:lpstr>PowerPoint 프레젠테이션</vt:lpstr>
      <vt:lpstr>학습 후 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blessu</cp:lastModifiedBy>
  <cp:revision>820</cp:revision>
  <dcterms:created xsi:type="dcterms:W3CDTF">2017-09-15T02:18:23Z</dcterms:created>
  <dcterms:modified xsi:type="dcterms:W3CDTF">2022-10-17T04:55:51Z</dcterms:modified>
</cp:coreProperties>
</file>