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80"/>
  </p:notesMasterIdLst>
  <p:sldIdLst>
    <p:sldId id="524" r:id="rId2"/>
    <p:sldId id="625" r:id="rId3"/>
    <p:sldId id="628" r:id="rId4"/>
    <p:sldId id="627" r:id="rId5"/>
    <p:sldId id="629" r:id="rId6"/>
    <p:sldId id="630" r:id="rId7"/>
    <p:sldId id="632" r:id="rId8"/>
    <p:sldId id="636" r:id="rId9"/>
    <p:sldId id="634" r:id="rId10"/>
    <p:sldId id="635" r:id="rId11"/>
    <p:sldId id="637" r:id="rId12"/>
    <p:sldId id="306" r:id="rId13"/>
    <p:sldId id="325" r:id="rId14"/>
    <p:sldId id="326" r:id="rId15"/>
    <p:sldId id="327" r:id="rId16"/>
    <p:sldId id="639" r:id="rId17"/>
    <p:sldId id="328" r:id="rId18"/>
    <p:sldId id="329" r:id="rId19"/>
    <p:sldId id="293" r:id="rId20"/>
    <p:sldId id="294" r:id="rId21"/>
    <p:sldId id="295" r:id="rId22"/>
    <p:sldId id="298" r:id="rId23"/>
    <p:sldId id="299" r:id="rId24"/>
    <p:sldId id="333" r:id="rId25"/>
    <p:sldId id="323" r:id="rId26"/>
    <p:sldId id="324" r:id="rId27"/>
    <p:sldId id="334" r:id="rId28"/>
    <p:sldId id="332" r:id="rId29"/>
    <p:sldId id="340" r:id="rId30"/>
    <p:sldId id="640" r:id="rId31"/>
    <p:sldId id="300" r:id="rId32"/>
    <p:sldId id="345" r:id="rId33"/>
    <p:sldId id="344" r:id="rId34"/>
    <p:sldId id="331" r:id="rId35"/>
    <p:sldId id="346" r:id="rId36"/>
    <p:sldId id="335" r:id="rId37"/>
    <p:sldId id="347" r:id="rId38"/>
    <p:sldId id="343" r:id="rId39"/>
    <p:sldId id="348" r:id="rId40"/>
    <p:sldId id="308" r:id="rId41"/>
    <p:sldId id="365" r:id="rId42"/>
    <p:sldId id="350" r:id="rId43"/>
    <p:sldId id="352" r:id="rId44"/>
    <p:sldId id="355" r:id="rId45"/>
    <p:sldId id="354" r:id="rId46"/>
    <p:sldId id="364" r:id="rId47"/>
    <p:sldId id="356" r:id="rId48"/>
    <p:sldId id="359" r:id="rId49"/>
    <p:sldId id="370" r:id="rId50"/>
    <p:sldId id="357" r:id="rId51"/>
    <p:sldId id="371" r:id="rId52"/>
    <p:sldId id="366" r:id="rId53"/>
    <p:sldId id="368" r:id="rId54"/>
    <p:sldId id="358" r:id="rId55"/>
    <p:sldId id="367" r:id="rId56"/>
    <p:sldId id="369" r:id="rId57"/>
    <p:sldId id="360" r:id="rId58"/>
    <p:sldId id="376" r:id="rId59"/>
    <p:sldId id="378" r:id="rId60"/>
    <p:sldId id="361" r:id="rId61"/>
    <p:sldId id="379" r:id="rId62"/>
    <p:sldId id="380" r:id="rId63"/>
    <p:sldId id="381" r:id="rId64"/>
    <p:sldId id="309" r:id="rId65"/>
    <p:sldId id="372" r:id="rId66"/>
    <p:sldId id="373" r:id="rId67"/>
    <p:sldId id="374" r:id="rId68"/>
    <p:sldId id="353" r:id="rId69"/>
    <p:sldId id="375" r:id="rId70"/>
    <p:sldId id="377" r:id="rId71"/>
    <p:sldId id="623" r:id="rId72"/>
    <p:sldId id="624" r:id="rId73"/>
    <p:sldId id="383" r:id="rId74"/>
    <p:sldId id="384" r:id="rId75"/>
    <p:sldId id="385" r:id="rId76"/>
    <p:sldId id="386" r:id="rId77"/>
    <p:sldId id="638" r:id="rId78"/>
    <p:sldId id="575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D21F-CE3F-47EB-B0C8-DD8DF8164852}" type="datetime1">
              <a:rPr lang="ko-KR" altLang="en-US" smtClean="0"/>
              <a:t>2022-10-17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07"/>
          <a:stretch/>
        </p:blipFill>
        <p:spPr>
          <a:xfrm>
            <a:off x="0" y="0"/>
            <a:ext cx="12192000" cy="60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2022-10-17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7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  <p:sldLayoutId id="2147483695" r:id="rId7"/>
    <p:sldLayoutId id="214748369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urrency_sign" TargetMode="External"/><Relationship Id="rId2" Type="http://schemas.openxmlformats.org/officeDocument/2006/relationships/hyperlink" Target="http://en.wikipedia.org/wiki/ISO_4217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javax.servlet/jstl/1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639B6F-1E21-4ACC-AAF5-BF81C3E8B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JSTL</a:t>
            </a:r>
            <a:br>
              <a:rPr lang="en-US" altLang="ko-KR" dirty="0"/>
            </a:br>
            <a:r>
              <a:rPr lang="en-US" altLang="ko-KR" sz="4000" dirty="0"/>
              <a:t>(Java</a:t>
            </a:r>
            <a:r>
              <a:rPr lang="ko-KR" altLang="en-US" sz="4000" dirty="0"/>
              <a:t> </a:t>
            </a:r>
            <a:r>
              <a:rPr lang="en-US" altLang="ko-KR" sz="4000" dirty="0"/>
              <a:t>Standard Tag Library)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2CB8A2-EE78-4D50-A53F-86EA32A3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89EFA-99FC-4261-BD62-E11E574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DC7B-C8DA-4571-80CE-6B0E56AD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AB21-202E-4BDE-A5E6-A7196807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ko-KR" altLang="en-US" dirty="0"/>
              <a:t>설정 별 저장 위치</a:t>
            </a:r>
          </a:p>
          <a:p>
            <a:pPr lvl="1"/>
            <a:r>
              <a:rPr lang="ko-KR" altLang="en-US" dirty="0"/>
              <a:t>웹 컨테이너상의 모든 웹 애플리케이션을 위한 설정</a:t>
            </a:r>
          </a:p>
          <a:p>
            <a:pPr lvl="2"/>
            <a:r>
              <a:rPr lang="ko-KR" altLang="en-US" dirty="0"/>
              <a:t>다운로드 받은 파일들을 </a:t>
            </a:r>
            <a:r>
              <a:rPr lang="en-US" altLang="ko-KR" dirty="0"/>
              <a:t>"&lt;</a:t>
            </a:r>
            <a:r>
              <a:rPr lang="ko-KR" altLang="en-US" dirty="0"/>
              <a:t>웹 컨테이너 설치경로</a:t>
            </a:r>
            <a:r>
              <a:rPr lang="en-US" altLang="ko-KR" dirty="0"/>
              <a:t>&gt;/lib" </a:t>
            </a:r>
            <a:r>
              <a:rPr lang="ko-KR" altLang="en-US" dirty="0"/>
              <a:t>디렉토리에 저장</a:t>
            </a:r>
          </a:p>
          <a:p>
            <a:pPr lvl="1"/>
            <a:r>
              <a:rPr lang="ko-KR" altLang="en-US" dirty="0"/>
              <a:t>특정 웹 애플리케이션만을 위한 설정</a:t>
            </a:r>
          </a:p>
          <a:p>
            <a:pPr lvl="2"/>
            <a:r>
              <a:rPr lang="en-US" altLang="ko-KR" dirty="0"/>
              <a:t>intellij</a:t>
            </a:r>
          </a:p>
          <a:p>
            <a:pPr lvl="3"/>
            <a:r>
              <a:rPr lang="en-US" altLang="ko-KR" dirty="0" err="1"/>
              <a:t>src</a:t>
            </a:r>
            <a:r>
              <a:rPr lang="en-US" altLang="ko-KR" dirty="0"/>
              <a:t>/main/</a:t>
            </a:r>
            <a:r>
              <a:rPr lang="en-US" altLang="ko-KR" dirty="0" err="1"/>
              <a:t>webapp</a:t>
            </a:r>
            <a:r>
              <a:rPr lang="en-US" altLang="ko-KR" dirty="0"/>
              <a:t>/WEB-INF/lib 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eclipse</a:t>
            </a:r>
          </a:p>
          <a:p>
            <a:pPr lvl="3"/>
            <a:r>
              <a:rPr lang="ko-KR" altLang="en-US" dirty="0"/>
              <a:t>다운로드 받은 파일들을 웹 애플리케이션의 루트 디렉토리 아래 </a:t>
            </a:r>
            <a:r>
              <a:rPr lang="en-US" altLang="ko-KR" dirty="0"/>
              <a:t>"&lt;</a:t>
            </a:r>
            <a:r>
              <a:rPr lang="ko-KR" altLang="en-US" dirty="0"/>
              <a:t>웹 애플리케이션</a:t>
            </a:r>
            <a:r>
              <a:rPr lang="en-US" altLang="ko-KR" dirty="0"/>
              <a:t>&gt;/</a:t>
            </a:r>
            <a:r>
              <a:rPr lang="en-US" altLang="ko-KR" dirty="0" err="1"/>
              <a:t>WebContent</a:t>
            </a:r>
            <a:r>
              <a:rPr lang="en-US" altLang="ko-KR" dirty="0"/>
              <a:t>/WEB-INF/lib"</a:t>
            </a:r>
            <a:r>
              <a:rPr lang="ko-KR" altLang="en-US" dirty="0"/>
              <a:t>에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D0116-CB9D-4581-ACB8-F5E51E3B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5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E2369-AFD5-49D9-BCCA-44BA555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B79A471-11B4-4581-A20A-14C657A5199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333500" y="153208"/>
          <a:ext cx="9524999" cy="6551584"/>
        </p:xfrm>
        <a:graphic>
          <a:graphicData uri="http://schemas.openxmlformats.org/drawingml/2006/table">
            <a:tbl>
              <a:tblPr/>
              <a:tblGrid>
                <a:gridCol w="2308663">
                  <a:extLst>
                    <a:ext uri="{9D8B030D-6E8A-4147-A177-3AD203B41FA5}">
                      <a16:colId xmlns:a16="http://schemas.microsoft.com/office/drawing/2014/main" val="4292805870"/>
                    </a:ext>
                  </a:extLst>
                </a:gridCol>
                <a:gridCol w="2308663">
                  <a:extLst>
                    <a:ext uri="{9D8B030D-6E8A-4147-A177-3AD203B41FA5}">
                      <a16:colId xmlns:a16="http://schemas.microsoft.com/office/drawing/2014/main" val="1578823771"/>
                    </a:ext>
                  </a:extLst>
                </a:gridCol>
                <a:gridCol w="3978155">
                  <a:extLst>
                    <a:ext uri="{9D8B030D-6E8A-4147-A177-3AD203B41FA5}">
                      <a16:colId xmlns:a16="http://schemas.microsoft.com/office/drawing/2014/main" val="344924442"/>
                    </a:ext>
                  </a:extLst>
                </a:gridCol>
                <a:gridCol w="929518">
                  <a:extLst>
                    <a:ext uri="{9D8B030D-6E8A-4147-A177-3AD203B41FA5}">
                      <a16:colId xmlns:a16="http://schemas.microsoft.com/office/drawing/2014/main" val="1139231028"/>
                    </a:ext>
                  </a:extLst>
                </a:gridCol>
              </a:tblGrid>
              <a:tr h="511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영역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6165" marR="36165" marT="36165" marB="3616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세부 기능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URI (Uniform Resource Identifier)</a:t>
                      </a:r>
                      <a:endParaRPr 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접두어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5607"/>
                  </a:ext>
                </a:extLst>
              </a:tr>
              <a:tr h="457782">
                <a:tc rowSpan="4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지원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http://java.sun.com/jsp/jstl/core</a:t>
                      </a:r>
                      <a:endParaRPr 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41144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 제어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81358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3490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7295"/>
                  </a:ext>
                </a:extLst>
              </a:tr>
              <a:tr h="457782">
                <a:tc rowSpan="3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http://java.sun.com/jsp/jstl/xml</a:t>
                      </a:r>
                      <a:endParaRPr 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17788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 제어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3258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20513"/>
                  </a:ext>
                </a:extLst>
              </a:tr>
              <a:tr h="457782">
                <a:tc rowSpan="3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국제화</a:t>
                      </a:r>
                      <a:r>
                        <a:rPr lang="en-US" altLang="ko-KR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i18n)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로케일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http://java.sun.com/jsp/jstl/fmt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fmt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4144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포맷팅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95899"/>
                  </a:ext>
                </a:extLst>
              </a:tr>
              <a:tr h="457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숫자와 날짜 포맷팅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25389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http://java.sun.com/jsp/jstl/sql</a:t>
                      </a:r>
                      <a:endParaRPr 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268473"/>
                  </a:ext>
                </a:extLst>
              </a:tr>
              <a:tr h="457782">
                <a:tc rowSpan="2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컬렉션의 길이</a:t>
                      </a:r>
                      <a:endParaRPr lang="ko-KR" alt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http://java.sun.com/jsp/jstl/functions</a:t>
                      </a:r>
                      <a:endParaRPr 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  <a:endParaRPr lang="en-US" sz="19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04098" marR="104098" marT="52049" marB="520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06133"/>
                  </a:ext>
                </a:extLst>
              </a:tr>
              <a:tr h="54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조작</a:t>
                      </a:r>
                      <a:endParaRPr lang="ko-KR" altLang="en-US" sz="19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6165" marR="36165" marT="36165" marB="361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5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85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CCF0CF-D4D5-4DCE-823B-BE80E00BB9AD}"/>
              </a:ext>
            </a:extLst>
          </p:cNvPr>
          <p:cNvGraphicFramePr>
            <a:graphicFrameLocks noGrp="1"/>
          </p:cNvGraphicFramePr>
          <p:nvPr/>
        </p:nvGraphicFramePr>
        <p:xfrm>
          <a:off x="2265363" y="1165225"/>
          <a:ext cx="7777162" cy="5124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Area </a:t>
                      </a:r>
                      <a:endParaRPr lang="ko-KR" alt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기능</a:t>
                      </a:r>
                    </a:p>
                  </a:txBody>
                  <a:tcPr marL="91444" marR="9144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Tags</a:t>
                      </a:r>
                      <a:endParaRPr lang="ko-KR" altLang="en-US" dirty="0"/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prefix</a:t>
                      </a:r>
                      <a:endParaRPr lang="ko-KR" altLang="en-US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Core (</a:t>
                      </a:r>
                      <a:r>
                        <a:rPr lang="ko-KR" altLang="en-US" baseline="0" dirty="0"/>
                        <a:t>코어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marL="91444" marR="914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r>
                        <a:rPr lang="en-US" altLang="ko-KR" baseline="0" dirty="0"/>
                        <a:t> support (</a:t>
                      </a:r>
                      <a:r>
                        <a:rPr lang="ko-KR" altLang="en-US" baseline="0" dirty="0"/>
                        <a:t>변수 지원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marL="91444" marR="9144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 </a:t>
                      </a:r>
                    </a:p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marL="91444" marR="914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Flow</a:t>
                      </a:r>
                      <a:r>
                        <a:rPr lang="en-US" altLang="ko-KR" baseline="0" dirty="0"/>
                        <a:t> control (</a:t>
                      </a:r>
                      <a:r>
                        <a:rPr lang="ko-KR" altLang="en-US" baseline="0" dirty="0"/>
                        <a:t>흐름 제어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marL="91444" marR="9144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choose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when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otherwise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forEach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forTokens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if</a:t>
                      </a:r>
                      <a:endParaRPr lang="ko-KR" altLang="en-US" dirty="0"/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URL management(URL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관리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 marL="91444" marR="9144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altLang="ko-KR" dirty="0"/>
                        <a:t>import </a:t>
                      </a:r>
                    </a:p>
                    <a:p>
                      <a:pPr lvl="1"/>
                      <a:r>
                        <a:rPr lang="pt-BR" altLang="ko-KR" dirty="0"/>
                        <a:t>param </a:t>
                      </a:r>
                    </a:p>
                    <a:p>
                      <a:r>
                        <a:rPr lang="pt-BR" altLang="ko-KR" dirty="0"/>
                        <a:t>redirect </a:t>
                      </a:r>
                    </a:p>
                    <a:p>
                      <a:pPr lvl="1"/>
                      <a:r>
                        <a:rPr lang="pt-BR" altLang="ko-KR" dirty="0"/>
                        <a:t>param </a:t>
                      </a:r>
                    </a:p>
                    <a:p>
                      <a:r>
                        <a:rPr lang="pt-BR" altLang="ko-KR" dirty="0"/>
                        <a:t>url </a:t>
                      </a:r>
                    </a:p>
                    <a:p>
                      <a:pPr lvl="1"/>
                      <a:r>
                        <a:rPr lang="pt-BR" altLang="ko-KR" dirty="0"/>
                        <a:t>param</a:t>
                      </a:r>
                      <a:endParaRPr lang="en-US" altLang="ko-KR" dirty="0"/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Miscellaneous(</a:t>
                      </a:r>
                      <a:r>
                        <a:rPr lang="ko-KR" altLang="en-US" dirty="0"/>
                        <a:t>기타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marL="91444" marR="9144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catch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out</a:t>
                      </a:r>
                    </a:p>
                  </a:txBody>
                  <a:tcPr marL="47627" marR="47627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2" name="슬라이드 번호 개체 틀 1">
            <a:extLst>
              <a:ext uri="{FF2B5EF4-FFF2-40B4-BE49-F238E27FC236}">
                <a16:creationId xmlns:a16="http://schemas.microsoft.com/office/drawing/2014/main" id="{B7FDAE6B-5419-487B-AAD1-ABD22C3C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46261-1CD9-4B30-B9A2-1360C28A20C8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B67B16-09DB-4504-B3EF-CEBF373D663E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Core Tag Library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1E2A1A8-E405-483D-B8F2-FBFD7E15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4E39DA43-3790-43C8-AD79-5F84B878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1 : EL </a:t>
            </a:r>
            <a:r>
              <a:rPr lang="ko-KR" altLang="en-US" dirty="0"/>
              <a:t>변수를 생성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 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varName</a:t>
            </a:r>
            <a:r>
              <a:rPr lang="en-US" altLang="ko-KR" dirty="0"/>
              <a:t>” value=“</a:t>
            </a:r>
            <a:r>
              <a:rPr lang="en-US" altLang="ko-KR" dirty="0" err="1"/>
              <a:t>varValue</a:t>
            </a:r>
            <a:r>
              <a:rPr lang="en-US" altLang="ko-KR" dirty="0"/>
              <a:t>”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/&gt;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en-US" altLang="ko-KR" dirty="0" err="1"/>
              <a:t>scopeValue</a:t>
            </a:r>
            <a:r>
              <a:rPr lang="ko-KR" altLang="en-US" dirty="0"/>
              <a:t>는 </a:t>
            </a:r>
            <a:r>
              <a:rPr lang="en-US" altLang="ko-KR" dirty="0"/>
              <a:t>page, request, session, application </a:t>
            </a:r>
            <a:r>
              <a:rPr lang="ko-KR" altLang="en-US" dirty="0"/>
              <a:t>중 하나이고</a:t>
            </a:r>
            <a:r>
              <a:rPr lang="en-US" altLang="ko-KR" dirty="0"/>
              <a:t>, </a:t>
            </a:r>
            <a:r>
              <a:rPr lang="ko-KR" altLang="en-US" dirty="0"/>
              <a:t>기본값을 </a:t>
            </a:r>
            <a:r>
              <a:rPr lang="en-US" altLang="ko-KR" dirty="0"/>
              <a:t>page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varName</a:t>
            </a:r>
            <a:r>
              <a:rPr lang="en-US" altLang="ko-KR" dirty="0"/>
              <a:t>” [scope=“page | request | session | application”] &gt; value &lt;/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</a:p>
        </p:txBody>
      </p:sp>
      <p:sp>
        <p:nvSpPr>
          <p:cNvPr id="19460" name="슬라이드 번호 개체 틀 1">
            <a:extLst>
              <a:ext uri="{FF2B5EF4-FFF2-40B4-BE49-F238E27FC236}">
                <a16:creationId xmlns:a16="http://schemas.microsoft.com/office/drawing/2014/main" id="{DA4C3948-3D51-45B8-ACB8-64AB762C7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FF1C6-62DD-465E-A665-14615EFECCC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4BAD54CE-CF9B-4101-8315-52A4E4FA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2F2FF-52EE-4E74-9102-1B36EEC4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&lt;% </a:t>
            </a:r>
          </a:p>
          <a:p>
            <a:pPr marL="1371600" lvl="3" indent="0">
              <a:buNone/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pPr marL="1371600" lvl="3" indent="0">
              <a:buNone/>
              <a:defRPr/>
            </a:pP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i = 1; i &lt; 100; i++)</a:t>
            </a:r>
          </a:p>
          <a:p>
            <a:pPr marL="1371600" lvl="3" indent="0">
              <a:buNone/>
              <a:defRPr/>
            </a:pPr>
            <a:r>
              <a:rPr lang="en-US" altLang="ko-KR" dirty="0"/>
              <a:t>	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%&gt;</a:t>
            </a:r>
          </a:p>
          <a:p>
            <a:pPr marL="914400" lvl="2" indent="0">
              <a:buNone/>
              <a:defRPr/>
            </a:pPr>
            <a:r>
              <a:rPr lang="ko-KR" altLang="en-US" dirty="0"/>
              <a:t>과 동일한 동작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=“sum” value=“0”/&gt;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var=“</a:t>
            </a:r>
            <a:r>
              <a:rPr lang="en-US" altLang="ko-KR" dirty="0" err="1"/>
              <a:t>i</a:t>
            </a:r>
            <a:r>
              <a:rPr lang="en-US" altLang="ko-KR" dirty="0"/>
              <a:t>” begin=“1” end=“100”&gt;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	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=“sum” value=“${</a:t>
            </a:r>
            <a:r>
              <a:rPr lang="en-US" altLang="ko-KR" dirty="0" err="1"/>
              <a:t>sum+i</a:t>
            </a:r>
            <a:r>
              <a:rPr lang="en-US" altLang="ko-KR" dirty="0"/>
              <a:t>}”/&gt;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8D95464C-9BAE-4CB3-9B40-9BEF88474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62851-D006-4D3D-B55A-81322F7E4EAA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32B36368-188B-42EE-BDFC-D42B158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16353074-0A03-423B-A2D6-A740253A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2 :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값을 설정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target=“target” property=“</a:t>
            </a:r>
            <a:r>
              <a:rPr lang="en-US" altLang="ko-KR" dirty="0" err="1"/>
              <a:t>propertyName</a:t>
            </a:r>
            <a:r>
              <a:rPr lang="en-US" altLang="ko-KR" dirty="0"/>
              <a:t>” value=“</a:t>
            </a:r>
            <a:r>
              <a:rPr lang="en-US" altLang="ko-KR" dirty="0" err="1"/>
              <a:t>propertyValue</a:t>
            </a:r>
            <a:r>
              <a:rPr lang="en-US" altLang="ko-KR" dirty="0"/>
              <a:t>”/&gt;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target=“target” property=“</a:t>
            </a:r>
            <a:r>
              <a:rPr lang="en-US" altLang="ko-KR" dirty="0" err="1"/>
              <a:t>propertyName</a:t>
            </a:r>
            <a:r>
              <a:rPr lang="en-US" altLang="ko-KR" dirty="0"/>
              <a:t>”&gt; </a:t>
            </a:r>
            <a:r>
              <a:rPr lang="en-US" altLang="ko-KR" dirty="0" err="1"/>
              <a:t>propertyValue</a:t>
            </a:r>
            <a:r>
              <a:rPr lang="en-US" altLang="ko-KR" dirty="0"/>
              <a:t> 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은 자바 </a:t>
            </a:r>
            <a:r>
              <a:rPr lang="ko-KR" altLang="en-US" dirty="0" err="1"/>
              <a:t>빈즈</a:t>
            </a:r>
            <a:r>
              <a:rPr lang="ko-KR" altLang="en-US" dirty="0"/>
              <a:t> 객체나 </a:t>
            </a:r>
            <a:r>
              <a:rPr lang="en-US" altLang="ko-KR" dirty="0"/>
              <a:t>Map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target=“</a:t>
            </a:r>
            <a:r>
              <a:rPr lang="en-US" altLang="ko-KR" dirty="0" err="1"/>
              <a:t>intArr</a:t>
            </a:r>
            <a:r>
              <a:rPr lang="en-US" altLang="ko-KR" dirty="0"/>
              <a:t>” value=“&lt;%= new int[]{1, 3, 5, 7, 9} %&gt;” /&gt;</a:t>
            </a:r>
            <a:endParaRPr lang="ko-KR" altLang="en-US" dirty="0"/>
          </a:p>
        </p:txBody>
      </p:sp>
      <p:sp>
        <p:nvSpPr>
          <p:cNvPr id="21508" name="슬라이드 번호 개체 틀 1">
            <a:extLst>
              <a:ext uri="{FF2B5EF4-FFF2-40B4-BE49-F238E27FC236}">
                <a16:creationId xmlns:a16="http://schemas.microsoft.com/office/drawing/2014/main" id="{7F355AF4-316E-44B0-9BB6-0E892C3FC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A26B8-59B8-4316-BE1E-9DE58C5ED743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E072-DE5B-4530-BA3B-6F9C337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5A64A-44CB-4644-ACB3-7EA387F4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class Board {</a:t>
            </a:r>
          </a:p>
          <a:p>
            <a:r>
              <a:rPr lang="en-US" altLang="ko-KR" dirty="0"/>
              <a:t>  private String title;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setTitle</a:t>
            </a:r>
            <a:r>
              <a:rPr lang="en-US" altLang="ko-KR" dirty="0"/>
              <a:t>(String title)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this.title</a:t>
            </a:r>
            <a:r>
              <a:rPr lang="en-US" altLang="ko-KR" dirty="0"/>
              <a:t> = title;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String </a:t>
            </a:r>
            <a:r>
              <a:rPr lang="en-US" altLang="ko-KR" dirty="0" err="1"/>
              <a:t>getTitle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return title;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&lt;% Board </a:t>
            </a:r>
            <a:r>
              <a:rPr lang="en-US" altLang="ko-KR" dirty="0" err="1"/>
              <a:t>board</a:t>
            </a:r>
            <a:r>
              <a:rPr lang="en-US" altLang="ko-KR" dirty="0"/>
              <a:t> =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("board"); %&gt;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target="${board}" property="title" value="</a:t>
            </a:r>
            <a:r>
              <a:rPr lang="ko-KR" altLang="en-US" dirty="0"/>
              <a:t>제목을 변경합니다</a:t>
            </a:r>
            <a:r>
              <a:rPr lang="en-US" altLang="ko-KR" dirty="0"/>
              <a:t>." /&gt;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board.title</a:t>
            </a:r>
            <a:r>
              <a:rPr lang="en-US" altLang="ko-KR" dirty="0"/>
              <a:t>}" /&gt;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9186B-92D1-4DA7-B04F-BEFD26F5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9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DFC3476F-FF7F-45D3-8E0A-D2718C2C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4DACC-306C-41C1-BE74-B814D7D4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#{</a:t>
            </a:r>
            <a:r>
              <a:rPr lang="en-US" altLang="ko-KR" dirty="0" err="1"/>
              <a:t>expr</a:t>
            </a:r>
            <a:r>
              <a:rPr lang="en-US" altLang="ko-KR" dirty="0"/>
              <a:t>} : </a:t>
            </a:r>
            <a:r>
              <a:rPr lang="ko-KR" altLang="en-US" dirty="0"/>
              <a:t>지연된 </a:t>
            </a:r>
            <a:r>
              <a:rPr lang="ko-KR" altLang="en-US" dirty="0" err="1"/>
              <a:t>표현식</a:t>
            </a:r>
            <a:r>
              <a:rPr lang="en-US" altLang="ko-KR" dirty="0"/>
              <a:t>(Deferred Expression)</a:t>
            </a:r>
            <a:r>
              <a:rPr lang="ko-KR" altLang="en-US" dirty="0"/>
              <a:t>을 값으로 설정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varName</a:t>
            </a:r>
            <a:r>
              <a:rPr lang="en-US" altLang="ko-KR" dirty="0"/>
              <a:t>” value=“#{</a:t>
            </a:r>
            <a:r>
              <a:rPr lang="en-US" altLang="ko-KR" dirty="0" err="1"/>
              <a:t>expr</a:t>
            </a:r>
            <a:r>
              <a:rPr lang="en-US" altLang="ko-KR" dirty="0"/>
              <a:t>}” /&gt;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scope </a:t>
            </a:r>
            <a:r>
              <a:rPr lang="ko-KR" altLang="en-US" dirty="0"/>
              <a:t>속성은 사용하지 않음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EL </a:t>
            </a:r>
            <a:r>
              <a:rPr lang="ko-KR" altLang="en-US" dirty="0"/>
              <a:t>변수가 사용되는 시점에 평가됨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Servlet 2.5, JSP 2.1</a:t>
            </a:r>
            <a:r>
              <a:rPr lang="ko-KR" altLang="en-US" dirty="0"/>
              <a:t>에서 부터 포함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구문을 분석할 때 값을 평가하지 않고 실제로 값이 필요할 때 평가하는 방식</a:t>
            </a:r>
            <a:r>
              <a:rPr lang="en-US" altLang="ko-KR" dirty="0"/>
              <a:t>, </a:t>
            </a:r>
            <a:r>
              <a:rPr lang="ko-KR" altLang="en-US" dirty="0"/>
              <a:t>지연된 평가 구문</a:t>
            </a:r>
            <a:r>
              <a:rPr lang="en-US" altLang="ko-KR" dirty="0"/>
              <a:t>(Deferred Evaluation Syntax)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ko-KR" altLang="en-US" dirty="0"/>
              <a:t>템플릿 텍스트에서 사용하는 경우 오류 발생함</a:t>
            </a:r>
            <a:endParaRPr lang="en-US" altLang="ko-KR" dirty="0"/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C21CC007-F03B-492D-A79B-7D332F544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A58EC-BDB9-4FE4-9233-4FC14043968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022E9D77-F15F-49AB-A1EE-DD285DFC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458B72A2-5367-42D8-AD59-3228C392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지정한 변수를 삭제할 때 사용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varName</a:t>
            </a:r>
            <a:r>
              <a:rPr lang="en-US" altLang="ko-KR" dirty="0"/>
              <a:t>”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/&gt;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marL="914400" lvl="2" indent="0">
              <a:buNone/>
              <a:defRPr/>
            </a:pPr>
            <a:r>
              <a:rPr lang="it-IT" altLang="ko-KR" sz="1800" dirty="0"/>
              <a:t>&lt;%@ taglib uri="http://java.sun.com/jsp/jstl/core" prefix="c" %&gt;</a:t>
            </a:r>
            <a:endParaRPr lang="en-US" altLang="ko-KR" sz="1800" dirty="0"/>
          </a:p>
          <a:p>
            <a:pPr marL="914400" lvl="2" indent="0">
              <a:buNone/>
              <a:defRPr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c:set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dct</a:t>
            </a:r>
            <a:r>
              <a:rPr lang="en-US" altLang="ko-KR" sz="1800" dirty="0"/>
              <a:t>" value="dream comes true" /&gt;</a:t>
            </a:r>
          </a:p>
          <a:p>
            <a:pPr marL="914400" lvl="2" indent="0">
              <a:buNone/>
              <a:defRPr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c:out</a:t>
            </a:r>
            <a:r>
              <a:rPr lang="en-US" altLang="ko-KR" sz="1800" dirty="0"/>
              <a:t> value="${</a:t>
            </a:r>
            <a:r>
              <a:rPr lang="en-US" altLang="ko-KR" sz="1800" dirty="0" err="1"/>
              <a:t>dct</a:t>
            </a:r>
            <a:r>
              <a:rPr lang="en-US" altLang="ko-KR" sz="1800" dirty="0"/>
              <a:t>}" /&gt;</a:t>
            </a:r>
          </a:p>
          <a:p>
            <a:pPr marL="914400" lvl="2" indent="0">
              <a:buNone/>
              <a:defRPr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c:remove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=“</a:t>
            </a:r>
            <a:r>
              <a:rPr lang="en-US" altLang="ko-KR" sz="1800" dirty="0" err="1"/>
              <a:t>dct</a:t>
            </a:r>
            <a:r>
              <a:rPr lang="en-US" altLang="ko-KR" sz="1800" dirty="0"/>
              <a:t>”/&gt;</a:t>
            </a:r>
          </a:p>
          <a:p>
            <a:pPr marL="914400" lvl="2" indent="0">
              <a:buNone/>
              <a:defRPr/>
            </a:pPr>
            <a:endParaRPr lang="ko-KR" altLang="en-US" dirty="0"/>
          </a:p>
        </p:txBody>
      </p:sp>
      <p:sp>
        <p:nvSpPr>
          <p:cNvPr id="23556" name="슬라이드 번호 개체 틀 1">
            <a:extLst>
              <a:ext uri="{FF2B5EF4-FFF2-40B4-BE49-F238E27FC236}">
                <a16:creationId xmlns:a16="http://schemas.microsoft.com/office/drawing/2014/main" id="{60D0FFD0-55E4-4CAE-9B10-745559B936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E2DB4-FCC3-4720-B0D3-A16836D5187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988F13C-F2E3-4481-9EC2-2402888E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제어 흐름 지원</a:t>
            </a:r>
            <a:endParaRPr lang="en-US" altLang="ko-KR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20A7479F-2656-40D7-A80B-66D39AC8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 err="1"/>
              <a:t>스크립틀릿에서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문과 동일한 기능을 수행함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 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 test=“</a:t>
            </a:r>
            <a:r>
              <a:rPr lang="en-US" altLang="ko-KR" dirty="0" err="1"/>
              <a:t>testCondition</a:t>
            </a:r>
            <a:r>
              <a:rPr lang="en-US" altLang="ko-KR" dirty="0"/>
              <a:t>” [scope=“</a:t>
            </a:r>
            <a:r>
              <a:rPr lang="en-US" altLang="ko-KR" dirty="0" err="1"/>
              <a:t>scopeVariable</a:t>
            </a:r>
            <a:r>
              <a:rPr lang="en-US" altLang="ko-KR" dirty="0"/>
              <a:t>”] /&gt;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test=“</a:t>
            </a:r>
            <a:r>
              <a:rPr lang="en-US" altLang="ko-KR" dirty="0" err="1"/>
              <a:t>testCondition</a:t>
            </a:r>
            <a:r>
              <a:rPr lang="en-US" altLang="ko-KR" dirty="0"/>
              <a:t>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 [scope=“</a:t>
            </a:r>
            <a:r>
              <a:rPr lang="en-US" altLang="ko-KR" dirty="0" err="1"/>
              <a:t>scopeVariable</a:t>
            </a:r>
            <a:r>
              <a:rPr lang="en-US" altLang="ko-KR" dirty="0"/>
              <a:t>”]&gt;</a:t>
            </a:r>
            <a:br>
              <a:rPr lang="en-US" altLang="ko-KR" dirty="0"/>
            </a:br>
            <a:r>
              <a:rPr lang="en-US" altLang="ko-KR" dirty="0"/>
              <a:t>body content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&lt;</a:t>
            </a:r>
            <a:r>
              <a:rPr lang="en-US" altLang="ko-KR" dirty="0" err="1"/>
              <a:t>c:when</a:t>
            </a:r>
            <a:r>
              <a:rPr lang="en-US" altLang="ko-KR" dirty="0"/>
              <a:t>&gt; ... 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ko-KR" altLang="en-US" dirty="0" err="1"/>
              <a:t>스크립틀릿에서</a:t>
            </a:r>
            <a:r>
              <a:rPr lang="ko-KR" altLang="en-US" dirty="0"/>
              <a:t> </a:t>
            </a:r>
            <a:r>
              <a:rPr lang="en-US" altLang="ko-KR" dirty="0"/>
              <a:t>else if</a:t>
            </a:r>
            <a:r>
              <a:rPr lang="ko-KR" altLang="en-US" dirty="0"/>
              <a:t>문과 동일한 기능임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ko-KR" altLang="en-US" dirty="0" err="1"/>
              <a:t>스크립틀릿에서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문과 동일한 기능임</a:t>
            </a:r>
            <a:endParaRPr lang="en-US" altLang="ko-KR" dirty="0"/>
          </a:p>
        </p:txBody>
      </p:sp>
      <p:sp>
        <p:nvSpPr>
          <p:cNvPr id="24580" name="슬라이드 번호 개체 틀 1">
            <a:extLst>
              <a:ext uri="{FF2B5EF4-FFF2-40B4-BE49-F238E27FC236}">
                <a16:creationId xmlns:a16="http://schemas.microsoft.com/office/drawing/2014/main" id="{A7FB80E0-E508-4C82-AB84-015CBB989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DC44E-F399-456D-BB28-F92DE2E322C9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2AF7-B718-4072-9D00-9A33FE93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C4992-3626-42C1-98C5-484E001A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배경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는 주로 </a:t>
            </a:r>
            <a:r>
              <a:rPr lang="ko-KR" altLang="en-US" dirty="0" err="1"/>
              <a:t>프리젠테이션</a:t>
            </a:r>
            <a:r>
              <a:rPr lang="ko-KR" altLang="en-US" dirty="0"/>
              <a:t> 로직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뷰를 작성하는데 사용된다</a:t>
            </a:r>
            <a:r>
              <a:rPr lang="en-US" altLang="ko-KR" dirty="0"/>
              <a:t>. </a:t>
            </a:r>
            <a:r>
              <a:rPr lang="ko-KR" altLang="en-US" dirty="0"/>
              <a:t>뷰는 </a:t>
            </a:r>
            <a:r>
              <a:rPr lang="en-US" altLang="ko-KR" dirty="0"/>
              <a:t>HTML </a:t>
            </a:r>
            <a:r>
              <a:rPr lang="ko-KR" altLang="en-US" dirty="0"/>
              <a:t>태그와 디자인 요소들이 다수 존재하기 때문에 </a:t>
            </a:r>
            <a:r>
              <a:rPr lang="ko-KR" altLang="en-US" dirty="0" err="1"/>
              <a:t>스크립팅</a:t>
            </a:r>
            <a:r>
              <a:rPr lang="ko-KR" altLang="en-US" dirty="0"/>
              <a:t> 요소들을 사용하는 경우 유지보수가 어려워 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이를 위해 </a:t>
            </a:r>
            <a:r>
              <a:rPr lang="en-US" altLang="ko-KR" dirty="0"/>
              <a:t>EL</a:t>
            </a:r>
            <a:r>
              <a:rPr lang="ko-KR" altLang="en-US" dirty="0"/>
              <a:t>이 사용되고 있지만 항목 순회</a:t>
            </a:r>
            <a:r>
              <a:rPr lang="en-US" altLang="ko-KR" dirty="0"/>
              <a:t>, </a:t>
            </a:r>
            <a:r>
              <a:rPr lang="ko-KR" altLang="en-US" dirty="0"/>
              <a:t>조건에 따른 실행 등 다양한 작업 처리는 </a:t>
            </a:r>
            <a:r>
              <a:rPr lang="ko-KR" altLang="en-US" dirty="0" err="1"/>
              <a:t>스크립팅</a:t>
            </a:r>
            <a:r>
              <a:rPr lang="ko-KR" altLang="en-US" dirty="0"/>
              <a:t> 요소와 혼용해야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간결한 </a:t>
            </a:r>
            <a:r>
              <a:rPr lang="en-US" altLang="ko-KR" dirty="0"/>
              <a:t>JSP </a:t>
            </a:r>
            <a:r>
              <a:rPr lang="ko-KR" altLang="en-US" dirty="0"/>
              <a:t>페이지 작성을 위해 다양하고 강력한 기능의 태그</a:t>
            </a:r>
            <a:r>
              <a:rPr lang="en-US" altLang="ko-KR" dirty="0"/>
              <a:t>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</a:t>
            </a:r>
            <a:r>
              <a:rPr lang="ko-KR" altLang="en-US" dirty="0"/>
              <a:t>를 개발하여 사용하여 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0F1CE-0E21-4A91-BBC6-99FCAE86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73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08CA8476-E8F9-492F-A15C-03F040F6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&lt;c:if&gt;</a:t>
            </a:r>
            <a:endParaRPr lang="ko-KR" altLang="ko-KR"/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DAD639F4-7489-484E-B130-F7AB4AB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4BCFE-3D6F-4593-8948-1AECD3CB146B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26822-4068-42B6-AFD7-6FFA2EE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&lt;html&gt;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&lt;title&gt;Tag Plugin Examples: if&lt;/title&gt;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&lt;h1&gt;Tag Plugin Examples - &amp;</a:t>
            </a:r>
            <a:r>
              <a:rPr lang="en-US" altLang="ko-KR" dirty="0" err="1"/>
              <a:t>lt;c:if</a:t>
            </a:r>
            <a:r>
              <a:rPr lang="en-US" altLang="ko-KR" dirty="0"/>
              <a:t>&gt;&lt;/h1&gt;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="notes.html"&gt;Plugin Introductory Notes&lt;/a&gt;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="howto.html"&gt;Brief Instructions for Writing Plugins&lt;/a&gt;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1A250F27-E53E-4633-B63F-E825313A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6C012066-EFFA-4BE8-9A55-1383EB78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8ABF9-A6D1-4959-ADDD-F012F7997E5A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E025D-AEF9-4211-BD30-8DB637D3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&lt;h3&gt;Set the test result to a variable&lt;/h3&gt;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c:if</a:t>
            </a:r>
            <a:r>
              <a:rPr lang="en-US" altLang="ko-KR" dirty="0"/>
              <a:t> test="${1==1}"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theTruth</a:t>
            </a:r>
            <a:r>
              <a:rPr lang="en-US" altLang="ko-KR" dirty="0"/>
              <a:t>" scope="page"/&gt;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The result of testing for (1==1) is: ${</a:t>
            </a:r>
            <a:r>
              <a:rPr lang="en-US" altLang="ko-KR" dirty="0" err="1"/>
              <a:t>theTruth</a:t>
            </a:r>
            <a:r>
              <a:rPr lang="en-US" altLang="ko-KR" dirty="0"/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&lt;h3&gt;Conditionally execute the body&lt;/h3&gt;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c:if</a:t>
            </a:r>
            <a:r>
              <a:rPr lang="en-US" altLang="ko-KR" dirty="0"/>
              <a:t> test="${2&gt;0}"&gt;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&lt;p&gt;It's true that (2&gt;0)! Working.&lt;/p&gt;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c:if</a:t>
            </a:r>
            <a:r>
              <a:rPr lang="en-US" altLang="ko-KR" dirty="0"/>
              <a:t> test="${0&gt;2}"&gt;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&lt;p&gt;It's not true that (0&gt;2)! Failed.&lt;/p&gt;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&lt;/html&gt; </a:t>
            </a:r>
          </a:p>
          <a:p>
            <a:pPr eaLnBrk="1" hangingPunct="1">
              <a:buFont typeface="Arial" charset="0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7217A64D-A4FD-4040-8E16-1F0F0A8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&lt;c:choose&gt;</a:t>
            </a:r>
            <a:endParaRPr lang="ko-KR" altLang="ko-KR"/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7E901A42-790E-42B0-A61A-42CD8C7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1C5F0-11E0-45CC-A35E-5627A745B6B0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D3DB7-789B-4BB4-939E-EA9816BC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&lt;html&gt;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&lt;title&gt;Tag Examples - choose&lt;/title&gt;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&lt;h1&gt;Tag Plugin Examples - &amp;</a:t>
            </a:r>
            <a:r>
              <a:rPr lang="en-US" altLang="ko-KR" dirty="0" err="1"/>
              <a:t>lt;c:choos&amp;gt</a:t>
            </a:r>
            <a:r>
              <a:rPr lang="en-US" altLang="ko-KR" dirty="0"/>
              <a:t>;&lt;/h1&gt;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="notes.html"&gt;Plugin Introductory Notes&lt;/a&gt;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="howto.html"&gt;Brief Instructions for Writing Plugins&lt;/a&gt;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D3EA065C-7CC9-4766-BEBB-BE16B217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1F041594-669B-4A8A-ACDE-20FFF127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3C125-03C9-481B-96B4-C93EF9D3A009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885C6-06C5-494F-A0A5-4CC810D8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="index" begin="0" end="4"&gt;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# ${index}: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</a:t>
            </a:r>
            <a:r>
              <a:rPr lang="en-US" altLang="ko-KR" dirty="0" err="1"/>
              <a:t>c:when</a:t>
            </a:r>
            <a:r>
              <a:rPr lang="en-US" altLang="ko-KR" dirty="0"/>
              <a:t> test="${index == 1}"&gt;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  One!&lt;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</a:t>
            </a:r>
            <a:r>
              <a:rPr lang="en-US" altLang="ko-KR" dirty="0" err="1"/>
              <a:t>c:when</a:t>
            </a:r>
            <a:r>
              <a:rPr lang="en-US" altLang="ko-KR" dirty="0"/>
              <a:t> test="${index == 4}"&gt;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  Four!&lt;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</a:t>
            </a:r>
            <a:r>
              <a:rPr lang="en-US" altLang="ko-KR" dirty="0" err="1"/>
              <a:t>c:when</a:t>
            </a:r>
            <a:r>
              <a:rPr lang="en-US" altLang="ko-KR" dirty="0"/>
              <a:t> test="${index == 3}"&gt;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  Three!&lt;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  Huh?&lt;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&lt;/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&lt;/html&gt; 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52EACA97-D035-481F-9B82-1BFEAB0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44ECE-53D3-4F44-87CB-9587E0F9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 err="1"/>
              <a:t>스크립틀릿에서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문과 동일함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 begin=“begin” end=“end” step=“step”&gt;</a:t>
            </a:r>
            <a:br>
              <a:rPr lang="en-US" altLang="ko-KR" dirty="0"/>
            </a:br>
            <a:r>
              <a:rPr lang="en-US" altLang="ko-KR" dirty="0"/>
              <a:t>body content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/>
              <a:t>Enhanced for</a:t>
            </a:r>
            <a:r>
              <a:rPr lang="ko-KR" altLang="en-US" dirty="0"/>
              <a:t>문의 형태로 </a:t>
            </a:r>
            <a:r>
              <a:rPr lang="en-US" altLang="ko-KR" dirty="0"/>
              <a:t>Collection </a:t>
            </a:r>
            <a:r>
              <a:rPr lang="ko-KR" altLang="en-US" dirty="0"/>
              <a:t>객체와 함께 사용됨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items=“collection”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</a:t>
            </a:r>
            <a:r>
              <a:rPr lang="en-US" altLang="ko-KR" dirty="0" err="1"/>
              <a:t>varStatus</a:t>
            </a:r>
            <a:r>
              <a:rPr lang="en-US" altLang="ko-KR" dirty="0"/>
              <a:t>=“</a:t>
            </a:r>
            <a:r>
              <a:rPr lang="en-US" altLang="ko-KR" dirty="0" err="1"/>
              <a:t>varStatusName</a:t>
            </a:r>
            <a:r>
              <a:rPr lang="en-US" altLang="ko-KR" dirty="0"/>
              <a:t>”] [begin=“begin”] [end=“end”] [step=“step”]&gt;</a:t>
            </a:r>
            <a:br>
              <a:rPr lang="en-US" altLang="ko-KR" dirty="0"/>
            </a:br>
            <a:r>
              <a:rPr lang="en-US" altLang="ko-KR" dirty="0"/>
              <a:t>body content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8DFF9F9-FD6F-4C9B-8B12-4158E33CF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8A3FA-CBFA-40A5-9CFC-9929636A6285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4">
            <a:extLst>
              <a:ext uri="{FF2B5EF4-FFF2-40B4-BE49-F238E27FC236}">
                <a16:creationId xmlns:a16="http://schemas.microsoft.com/office/drawing/2014/main" id="{C069763B-2160-4AE6-B15F-92E76DFD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&lt;c:forEach&gt;</a:t>
            </a:r>
            <a:endParaRPr lang="ko-KR" altLang="ko-KR"/>
          </a:p>
        </p:txBody>
      </p:sp>
      <p:sp>
        <p:nvSpPr>
          <p:cNvPr id="30724" name="슬라이드 번호 개체 틀 1">
            <a:extLst>
              <a:ext uri="{FF2B5EF4-FFF2-40B4-BE49-F238E27FC236}">
                <a16:creationId xmlns:a16="http://schemas.microsoft.com/office/drawing/2014/main" id="{19C3D7CD-B2BC-48D0-AC81-679603A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68F26F-9C0A-439A-95E2-F64207482F5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5A0A3-6E42-4CB1-A6EA-49F1393D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&lt;html&gt;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&lt;title&gt;Tag Plugin Examples: </a:t>
            </a:r>
            <a:r>
              <a:rPr lang="en-US" altLang="ko-KR" dirty="0" err="1"/>
              <a:t>forEach</a:t>
            </a:r>
            <a:r>
              <a:rPr lang="en-US" altLang="ko-KR" dirty="0"/>
              <a:t>&lt;/title&gt;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&lt;h1&gt;Tag Plugin Examples - &amp;</a:t>
            </a:r>
            <a:r>
              <a:rPr lang="en-US" altLang="ko-KR" dirty="0" err="1"/>
              <a:t>lt;c:forEach&amp;gt</a:t>
            </a:r>
            <a:r>
              <a:rPr lang="en-US" altLang="ko-KR" dirty="0"/>
              <a:t>;&lt;/h1&gt;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="notes.html"&gt;Plugin Introductory Notes&lt;/a&gt;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="howto.html"&gt;Brief Instructions for Writing Plugins&lt;/a&gt;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&lt;%@ page import="</a:t>
            </a:r>
            <a:r>
              <a:rPr lang="en-US" altLang="ko-KR" dirty="0" err="1"/>
              <a:t>java.util.Vector</a:t>
            </a:r>
            <a:r>
              <a:rPr lang="en-US" altLang="ko-KR" dirty="0"/>
              <a:t>" %&gt;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E2365E83-62D3-4539-843B-D422B3D6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ko-KR"/>
              <a:t>계속</a:t>
            </a:r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3434F21E-9C05-47AB-86FF-21260388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27889A-B0B7-46D4-845A-156B669EF4DA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35762-375D-4568-A67F-D29EAB80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&lt;h3&gt;Iterating over a range&lt;/h3&gt;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="item" begin="1" end="10"&gt;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${item}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&lt;%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		Vector v = new Vector();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v.add</a:t>
            </a:r>
            <a:r>
              <a:rPr lang="en-US" altLang="ko-KR" dirty="0"/>
              <a:t>("One"); </a:t>
            </a:r>
            <a:r>
              <a:rPr lang="en-US" altLang="ko-KR" dirty="0" err="1"/>
              <a:t>v.add</a:t>
            </a:r>
            <a:r>
              <a:rPr lang="en-US" altLang="ko-KR" dirty="0"/>
              <a:t>("Two"); </a:t>
            </a:r>
            <a:r>
              <a:rPr lang="en-US" altLang="ko-KR" dirty="0" err="1"/>
              <a:t>v.add</a:t>
            </a:r>
            <a:r>
              <a:rPr lang="en-US" altLang="ko-KR" dirty="0"/>
              <a:t>("Three"); </a:t>
            </a:r>
            <a:r>
              <a:rPr lang="en-US" altLang="ko-KR" dirty="0" err="1"/>
              <a:t>v.add</a:t>
            </a:r>
            <a:r>
              <a:rPr lang="en-US" altLang="ko-KR" dirty="0"/>
              <a:t>("Four");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pageContext.setAttribute</a:t>
            </a:r>
            <a:r>
              <a:rPr lang="en-US" altLang="ko-KR" dirty="0"/>
              <a:t>("vector", v);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%&gt;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&lt;h3&gt;Iterating over a Vector&lt;/h3&gt;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ko-KR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c:forEach</a:t>
            </a:r>
            <a:r>
              <a:rPr lang="en-US" altLang="ko-KR" dirty="0"/>
              <a:t> items="${vector}" </a:t>
            </a:r>
            <a:r>
              <a:rPr lang="en-US" altLang="ko-KR" dirty="0" err="1"/>
              <a:t>var</a:t>
            </a:r>
            <a:r>
              <a:rPr lang="en-US" altLang="ko-KR" dirty="0"/>
              <a:t>="item" 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    ${item}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  &lt;/body&gt;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&lt;/html&gt; </a:t>
            </a:r>
          </a:p>
          <a:p>
            <a:pPr eaLnBrk="1" hangingPunct="1">
              <a:buFont typeface="Arial" charset="0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E0636310-2F87-4130-A45D-450A790F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7187-368C-42D0-B073-75FD9324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&gt;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지정한 </a:t>
            </a:r>
            <a:r>
              <a:rPr lang="ko-KR" altLang="en-US" dirty="0" err="1"/>
              <a:t>구분자로</a:t>
            </a:r>
            <a:r>
              <a:rPr lang="ko-KR" altLang="en-US" dirty="0"/>
              <a:t> 분리한 토큰들을 순회할 때 사용함</a:t>
            </a:r>
            <a:endParaRPr lang="en-US" altLang="ko-KR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 items=“</a:t>
            </a:r>
            <a:r>
              <a:rPr lang="en-US" altLang="ko-KR" dirty="0" err="1"/>
              <a:t>stringOfTokens</a:t>
            </a:r>
            <a:r>
              <a:rPr lang="en-US" altLang="ko-KR" dirty="0"/>
              <a:t>” </a:t>
            </a:r>
            <a:r>
              <a:rPr lang="en-US" altLang="ko-KR" dirty="0" err="1"/>
              <a:t>delims</a:t>
            </a:r>
            <a:r>
              <a:rPr lang="en-US" altLang="ko-KR" dirty="0"/>
              <a:t>=“</a:t>
            </a:r>
            <a:r>
              <a:rPr lang="en-US" altLang="ko-KR" dirty="0" err="1"/>
              <a:t>delimters</a:t>
            </a:r>
            <a:r>
              <a:rPr lang="en-US" altLang="ko-KR" dirty="0"/>
              <a:t>”[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</a:t>
            </a:r>
            <a:r>
              <a:rPr lang="en-US" altLang="ko-KR" dirty="0" err="1"/>
              <a:t>varStatus</a:t>
            </a:r>
            <a:r>
              <a:rPr lang="en-US" altLang="ko-KR" dirty="0"/>
              <a:t>=“</a:t>
            </a:r>
            <a:r>
              <a:rPr lang="en-US" altLang="ko-KR" dirty="0" err="1"/>
              <a:t>varStatusName</a:t>
            </a:r>
            <a:r>
              <a:rPr lang="en-US" altLang="ko-KR" dirty="0"/>
              <a:t>”] [begin=“begin”] [end=“end”] [step=“step”]&gt;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c:forTokens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649509A9-C91F-4510-9297-5CF8E4BDB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4CDA3-7C84-49A2-9945-758FD526E3D6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52AE415F-FA44-4A64-845F-E6491D4A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&lt;c:forTokens&gt;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EBDF85-BA80-40F6-921E-50E78D8A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prefix="c" %&gt;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sz="1600" dirty="0" err="1"/>
              <a:t>구분자로</a:t>
            </a:r>
            <a:r>
              <a:rPr lang="ko-KR" altLang="en-US" sz="1600" dirty="0"/>
              <a:t> 구분하기 전 토큰의 집합 </a:t>
            </a:r>
            <a:r>
              <a:rPr lang="en-US" altLang="ko-KR" sz="1600" dirty="0"/>
              <a:t>: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fileExtensions</a:t>
            </a:r>
            <a:r>
              <a:rPr lang="en-US" altLang="ko-KR" sz="1600" dirty="0"/>
              <a:t>" value="</a:t>
            </a:r>
            <a:r>
              <a:rPr lang="en-US" altLang="ko-KR" sz="1600" dirty="0" err="1"/>
              <a:t>java,jsp,class,zip,hwp,doc</a:t>
            </a:r>
            <a:r>
              <a:rPr lang="en-US" altLang="ko-KR" sz="1600" dirty="0"/>
              <a:t>" 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${</a:t>
            </a:r>
            <a:r>
              <a:rPr lang="en-US" altLang="ko-KR" sz="1600" dirty="0" err="1"/>
              <a:t>fileExtensions</a:t>
            </a:r>
            <a:r>
              <a:rPr lang="en-US" altLang="ko-KR" sz="1600" dirty="0"/>
              <a:t> }&lt;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ko-KR" altLang="en-US" sz="1600" dirty="0"/>
              <a:t>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구분자로</a:t>
            </a:r>
            <a:r>
              <a:rPr lang="ko-KR" altLang="en-US" sz="1600" dirty="0"/>
              <a:t> 구분한 상태 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items="${</a:t>
            </a:r>
            <a:r>
              <a:rPr lang="en-US" altLang="ko-KR" sz="1600" dirty="0" err="1"/>
              <a:t>fileExtensions</a:t>
            </a:r>
            <a:r>
              <a:rPr lang="en-US" altLang="ko-KR" sz="1600" dirty="0"/>
              <a:t> }"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=","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="extension"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	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- ${extension }&lt;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&gt;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sz="1600" dirty="0"/>
              <a:t>&lt;/body&gt;</a:t>
            </a:r>
            <a:endParaRPr lang="ko-KR" altLang="en-US" sz="1600" dirty="0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090AFA33-82FE-47E2-B80F-C95F02895D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2302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5E17D4-E877-4E77-9760-7253C4590F48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pic>
        <p:nvPicPr>
          <p:cNvPr id="33797" name="그림 5">
            <a:extLst>
              <a:ext uri="{FF2B5EF4-FFF2-40B4-BE49-F238E27FC236}">
                <a16:creationId xmlns:a16="http://schemas.microsoft.com/office/drawing/2014/main" id="{0A7120CB-1874-4566-BCD8-4C541D53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6" y="4073525"/>
            <a:ext cx="6553200" cy="23002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C58E6A2E-D0DA-40D2-AE26-41E05E3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A67696-20F6-4B33-89D1-80297C97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ko-KR" altLang="en-US" dirty="0"/>
              <a:t>참고 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items</a:t>
            </a:r>
            <a:r>
              <a:rPr lang="ko-KR" altLang="en-US" dirty="0"/>
              <a:t>가 </a:t>
            </a:r>
            <a:r>
              <a:rPr lang="en-US" altLang="ko-KR" dirty="0"/>
              <a:t>,</a:t>
            </a:r>
            <a:r>
              <a:rPr lang="ko-KR" altLang="en-US" dirty="0"/>
              <a:t>로 구분되는 문자열인 경우 </a:t>
            </a:r>
            <a:r>
              <a:rPr lang="en-US" altLang="ko-KR" dirty="0" err="1"/>
              <a:t>forEach</a:t>
            </a:r>
            <a:r>
              <a:rPr lang="ko-KR" altLang="en-US" dirty="0"/>
              <a:t>는 </a:t>
            </a:r>
            <a:r>
              <a:rPr lang="en-US" altLang="ko-KR" dirty="0" err="1"/>
              <a:t>forTokens</a:t>
            </a:r>
            <a:r>
              <a:rPr lang="ko-KR" altLang="en-US" dirty="0"/>
              <a:t>은 유사한 동작을 수행할 수 있음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&lt;body&gt;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&lt;%@ 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taglib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uri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="http://java.sun.com/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jsp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jstl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/core" prefix="c" %&gt;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는 전 토큰의 집합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c:set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" value="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java,jsp,class,zip,hwp,doc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" /&gt;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c:out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value="${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}" /&gt;&lt;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br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묵시적으로 쉼표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(,)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구분자로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구분한 상태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br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c:forEach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="extension"  items="${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}" 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varStatus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="status"&gt;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	${status} -${extension }&lt;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br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en-US" altLang="ko-KR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c:forEach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&lt;/body&gt;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8991318-0248-47DF-854F-0E1DCC774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55538B-F7B9-4BA1-8BF2-E3CA5E4E5DC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DE8F8-DFA3-4BC2-972B-F210307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7F2BE-6FA3-4503-9B31-3D94BFDE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개발자마다 다른 구현으로 강력한 기능 제공에도 불구하고 사용에 어려움이 발생하게 되었다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공통적으로 널리 사용되는 사용자 정의 태그들을 모아서 표준화하고</a:t>
            </a:r>
            <a:r>
              <a:rPr lang="en-US" altLang="ko-KR" dirty="0"/>
              <a:t>,</a:t>
            </a:r>
            <a:r>
              <a:rPr lang="ko-KR" altLang="en-US" dirty="0"/>
              <a:t> 라이브러리로 구성하여 사용하면 강력하면서도 간결한 </a:t>
            </a:r>
            <a:r>
              <a:rPr lang="en-US" altLang="ko-KR" dirty="0"/>
              <a:t>JSP </a:t>
            </a:r>
            <a:r>
              <a:rPr lang="ko-KR" altLang="en-US" dirty="0"/>
              <a:t>페이지 작성이 가능해진다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스크립팅</a:t>
            </a:r>
            <a:r>
              <a:rPr lang="ko-KR" altLang="en-US" dirty="0"/>
              <a:t> 요소와 </a:t>
            </a:r>
            <a:r>
              <a:rPr lang="en-US" altLang="ko-KR" dirty="0"/>
              <a:t>HTML </a:t>
            </a:r>
            <a:r>
              <a:rPr lang="ko-KR" altLang="en-US" dirty="0"/>
              <a:t>태그와 같은 디자인 요소의 혼용을 줄일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EL</a:t>
            </a:r>
            <a:r>
              <a:rPr lang="ko-KR" altLang="en-US" dirty="0"/>
              <a:t>과 </a:t>
            </a:r>
            <a:r>
              <a:rPr lang="en-US" altLang="ko-KR" dirty="0"/>
              <a:t>JSTL </a:t>
            </a:r>
            <a:r>
              <a:rPr lang="ko-KR" altLang="en-US" dirty="0"/>
              <a:t>활용하여 간결하고</a:t>
            </a:r>
            <a:r>
              <a:rPr lang="en-US" altLang="ko-KR" dirty="0"/>
              <a:t>, </a:t>
            </a:r>
            <a:r>
              <a:rPr lang="ko-KR" altLang="en-US" dirty="0"/>
              <a:t>유지보수가 쉬운 웹 애플리케이션 개발 능력 배양한다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4E25A-07F0-49CC-8F69-37839441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04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87AA-65BE-406C-9C23-B1189A67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A279F-0291-41DD-B3C1-2172BF3D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varStatus</a:t>
            </a:r>
            <a:r>
              <a:rPr lang="ko-KR" altLang="en-US" dirty="0"/>
              <a:t> </a:t>
            </a:r>
            <a:r>
              <a:rPr lang="en-US" altLang="ko-KR" dirty="0"/>
              <a:t>= "status"</a:t>
            </a:r>
          </a:p>
          <a:p>
            <a:pPr lvl="2"/>
            <a:r>
              <a:rPr lang="ko-KR" altLang="en-US" dirty="0"/>
              <a:t>루프의 상태를 나타내는 속성 </a:t>
            </a:r>
            <a:endParaRPr lang="en-US" altLang="ko-KR" dirty="0"/>
          </a:p>
          <a:p>
            <a:pPr lvl="2"/>
            <a:r>
              <a:rPr lang="en-US" altLang="ko-KR" dirty="0" err="1"/>
              <a:t>status.index</a:t>
            </a:r>
            <a:r>
              <a:rPr lang="en-US" altLang="ko-KR" dirty="0"/>
              <a:t> : 0</a:t>
            </a:r>
            <a:r>
              <a:rPr lang="ko-KR" altLang="en-US" dirty="0"/>
              <a:t>부터 시작하는 루프의 인덱스 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status.count</a:t>
            </a:r>
            <a:r>
              <a:rPr lang="en-US" altLang="ko-KR" dirty="0"/>
              <a:t> : </a:t>
            </a:r>
            <a:r>
              <a:rPr lang="ko-KR" altLang="en-US" dirty="0"/>
              <a:t>현재 몇 번째 루프인지 값입니다</a:t>
            </a:r>
            <a:r>
              <a:rPr lang="en-US" altLang="ko-KR" dirty="0"/>
              <a:t>. 1</a:t>
            </a:r>
            <a:r>
              <a:rPr lang="ko-KR" altLang="en-US" dirty="0"/>
              <a:t>부터 시작합니다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status.current</a:t>
            </a:r>
            <a:r>
              <a:rPr lang="en-US" altLang="ko-KR" dirty="0"/>
              <a:t> : </a:t>
            </a:r>
            <a:r>
              <a:rPr lang="ko-KR" altLang="en-US" dirty="0"/>
              <a:t>현재 아이템입니다</a:t>
            </a:r>
            <a:r>
              <a:rPr lang="en-US" altLang="ko-KR" dirty="0"/>
              <a:t>. var </a:t>
            </a:r>
            <a:r>
              <a:rPr lang="ko-KR" altLang="en-US" dirty="0"/>
              <a:t>속성의 값과 같습니다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status.first</a:t>
            </a:r>
            <a:r>
              <a:rPr lang="en-US" altLang="ko-KR" dirty="0"/>
              <a:t> : </a:t>
            </a:r>
            <a:r>
              <a:rPr lang="ko-KR" altLang="en-US" dirty="0"/>
              <a:t>현재가 첫번째 루프이면 참입니다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status.last</a:t>
            </a:r>
            <a:r>
              <a:rPr lang="en-US" altLang="ko-KR" dirty="0"/>
              <a:t> : </a:t>
            </a:r>
            <a:r>
              <a:rPr lang="ko-KR" altLang="en-US" dirty="0"/>
              <a:t>현재가 마지막 루프이면 참입니다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status.begin</a:t>
            </a:r>
            <a:r>
              <a:rPr lang="en-US" altLang="ko-KR" dirty="0"/>
              <a:t> : begin  </a:t>
            </a:r>
            <a:r>
              <a:rPr lang="ko-KR" altLang="en-US" dirty="0"/>
              <a:t>속성을 사용했을 경우 그 값이 나옵니다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status.end</a:t>
            </a:r>
            <a:r>
              <a:rPr lang="en-US" altLang="ko-KR" dirty="0"/>
              <a:t> : end </a:t>
            </a:r>
            <a:r>
              <a:rPr lang="ko-KR" altLang="en-US" dirty="0"/>
              <a:t>속성을 사용했을 경우 그 값이 나옵니다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status.step</a:t>
            </a:r>
            <a:r>
              <a:rPr lang="en-US" altLang="ko-KR" dirty="0"/>
              <a:t> :  step </a:t>
            </a:r>
            <a:r>
              <a:rPr lang="ko-KR" altLang="en-US" dirty="0"/>
              <a:t>속성을 사용했을 경우 그 값이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40020-7734-4DA9-B717-A9812784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02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5C0BDE43-B975-4061-8EDC-D4E311AF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  <a:endParaRPr lang="ko-KR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EC05-8CED-4E6E-836C-4D8B9F18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</a:t>
            </a:r>
          </a:p>
          <a:p>
            <a:pPr lvl="1" eaLnBrk="1" hangingPunct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 err="1"/>
              <a:t>표현식을</a:t>
            </a:r>
            <a:r>
              <a:rPr lang="ko-KR" altLang="en-US" dirty="0"/>
              <a:t> 평가하고</a:t>
            </a:r>
            <a:r>
              <a:rPr lang="en-US" altLang="ko-KR" dirty="0"/>
              <a:t>, </a:t>
            </a:r>
            <a:r>
              <a:rPr lang="ko-KR" altLang="en-US" dirty="0"/>
              <a:t>그 결과를 </a:t>
            </a:r>
            <a:r>
              <a:rPr lang="en-US" altLang="ko-KR" dirty="0" err="1"/>
              <a:t>JspWriter</a:t>
            </a:r>
            <a:r>
              <a:rPr lang="ko-KR" altLang="en-US" dirty="0"/>
              <a:t>로 출력한다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value=“value” [</a:t>
            </a:r>
            <a:r>
              <a:rPr lang="en-US" altLang="ko-KR" dirty="0" err="1"/>
              <a:t>escapeXml</a:t>
            </a:r>
            <a:r>
              <a:rPr lang="en-US" altLang="ko-KR" dirty="0"/>
              <a:t>=“{</a:t>
            </a:r>
            <a:r>
              <a:rPr lang="en-US" altLang="ko-KR" dirty="0" err="1"/>
              <a:t>true|false</a:t>
            </a:r>
            <a:r>
              <a:rPr lang="en-US" altLang="ko-KR" dirty="0"/>
              <a:t>}”] [default=“</a:t>
            </a:r>
            <a:r>
              <a:rPr lang="en-US" altLang="ko-KR" dirty="0" err="1"/>
              <a:t>defaultValue</a:t>
            </a:r>
            <a:r>
              <a:rPr lang="en-US" altLang="ko-KR" dirty="0"/>
              <a:t>”] /&gt;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value=“value” [</a:t>
            </a:r>
            <a:r>
              <a:rPr lang="en-US" altLang="ko-KR" dirty="0" err="1"/>
              <a:t>escapeXml</a:t>
            </a:r>
            <a:r>
              <a:rPr lang="en-US" altLang="ko-KR" dirty="0"/>
              <a:t>=“{</a:t>
            </a:r>
            <a:r>
              <a:rPr lang="en-US" altLang="ko-KR" dirty="0" err="1"/>
              <a:t>true|false</a:t>
            </a:r>
            <a:r>
              <a:rPr lang="en-US" altLang="ko-KR" dirty="0"/>
              <a:t>}”]&gt; 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defaultValue</a:t>
            </a:r>
            <a:r>
              <a:rPr lang="en-US" altLang="ko-KR" dirty="0"/>
              <a:t> 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c:out</a:t>
            </a:r>
            <a:r>
              <a:rPr lang="en-US" altLang="ko-KR" dirty="0"/>
              <a:t>&gt;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-</a:t>
            </a:r>
            <a:r>
              <a:rPr lang="en-US" altLang="ko-KR" dirty="0" err="1"/>
              <a:t>escapeXML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인 경우</a:t>
            </a:r>
            <a:br>
              <a:rPr lang="en-US" altLang="ko-KR" dirty="0"/>
            </a:br>
            <a:r>
              <a:rPr lang="ko-KR" altLang="en-US" dirty="0"/>
              <a:t>해당 문자를 변환된 형태로 변환한다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&lt; </a:t>
            </a:r>
            <a:r>
              <a:rPr lang="en-US" altLang="ko-KR" dirty="0">
                <a:sym typeface="Wingdings" panose="05000000000000000000" pitchFamily="2" charset="2"/>
              </a:rPr>
              <a:t> &amp;</a:t>
            </a:r>
            <a:r>
              <a:rPr lang="en-US" altLang="ko-KR" dirty="0" err="1">
                <a:sym typeface="Wingdings" panose="05000000000000000000" pitchFamily="2" charset="2"/>
              </a:rPr>
              <a:t>lt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  <a:r>
              <a:rPr lang="ko-KR" altLang="en-US" dirty="0">
                <a:sym typeface="Wingdings" panose="05000000000000000000" pitchFamily="2" charset="2"/>
              </a:rPr>
              <a:t>로 변환되어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웹 브라우저에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890A0A-C7A8-4700-A710-AEC444EDE110}"/>
              </a:ext>
            </a:extLst>
          </p:cNvPr>
          <p:cNvGraphicFramePr>
            <a:graphicFrameLocks noGrp="1"/>
          </p:cNvGraphicFramePr>
          <p:nvPr/>
        </p:nvGraphicFramePr>
        <p:xfrm>
          <a:off x="7104064" y="4586288"/>
          <a:ext cx="2592387" cy="201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문자</a:t>
                      </a:r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변환된 형태</a:t>
                      </a:r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&lt;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r>
                        <a:rPr lang="en-US" altLang="ko-KR" sz="1600" b="1" dirty="0" err="1"/>
                        <a:t>lt</a:t>
                      </a:r>
                      <a:r>
                        <a:rPr lang="en-US" altLang="ko-KR" sz="1600" b="1" dirty="0"/>
                        <a:t>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&gt;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r>
                        <a:rPr lang="en-US" altLang="ko-KR" sz="1600" b="1" dirty="0" err="1"/>
                        <a:t>gt</a:t>
                      </a:r>
                      <a:r>
                        <a:rPr lang="en-US" altLang="ko-KR" sz="1600" b="1" dirty="0"/>
                        <a:t>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&amp;amp;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‘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&amp;#039;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“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&amp;#034;</a:t>
                      </a:r>
                      <a:endParaRPr lang="ko-KR" altLang="en-US" sz="1600" b="1" dirty="0"/>
                    </a:p>
                  </a:txBody>
                  <a:tcPr marL="91443" marR="91443"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67" name="슬라이드 번호 개체 틀 1">
            <a:extLst>
              <a:ext uri="{FF2B5EF4-FFF2-40B4-BE49-F238E27FC236}">
                <a16:creationId xmlns:a16="http://schemas.microsoft.com/office/drawing/2014/main" id="{A09A50E5-B4D9-43A3-A7F1-FF35A3B33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6473C-F062-4201-A6DB-3E561AA89CA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4">
            <a:extLst>
              <a:ext uri="{FF2B5EF4-FFF2-40B4-BE49-F238E27FC236}">
                <a16:creationId xmlns:a16="http://schemas.microsoft.com/office/drawing/2014/main" id="{0BD20812-8069-43F4-A4C1-E7C015F5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8F0B-21D0-4400-BF14-631878AC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sz="2400" dirty="0"/>
              <a:t>&lt;body&gt;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400" dirty="0"/>
              <a:t>&lt;%@ </a:t>
            </a:r>
            <a:r>
              <a:rPr lang="en-US" altLang="ko-KR" sz="2400" dirty="0" err="1"/>
              <a:t>taglib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uri</a:t>
            </a:r>
            <a:r>
              <a:rPr lang="en-US" altLang="ko-KR" sz="2400" dirty="0"/>
              <a:t>="http://java.sun.com/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/</a:t>
            </a:r>
            <a:r>
              <a:rPr lang="en-US" altLang="ko-KR" sz="2400" dirty="0" err="1"/>
              <a:t>jstl</a:t>
            </a:r>
            <a:r>
              <a:rPr lang="en-US" altLang="ko-KR" sz="2400" dirty="0"/>
              <a:t>/core" prefix="c"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c:set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dct</a:t>
            </a:r>
            <a:r>
              <a:rPr lang="en-US" altLang="ko-KR" sz="2400" dirty="0"/>
              <a:t>" value="&lt;h2&gt;Dream comes true&lt;/h2&gt;" /&gt;</a:t>
            </a:r>
          </a:p>
          <a:p>
            <a:pPr>
              <a:buFont typeface="Arial" charset="0"/>
              <a:buNone/>
              <a:defRPr/>
            </a:pPr>
            <a:endParaRPr lang="en-US" altLang="ko-KR" sz="2400" dirty="0"/>
          </a:p>
          <a:p>
            <a:pPr>
              <a:buFont typeface="Arial" charset="0"/>
              <a:buNone/>
              <a:defRPr/>
            </a:pPr>
            <a:r>
              <a:rPr lang="en-US" altLang="ko-KR" sz="2400" dirty="0" err="1"/>
              <a:t>escapeXML</a:t>
            </a:r>
            <a:r>
              <a:rPr lang="en-US" altLang="ko-KR" sz="2400" dirty="0"/>
              <a:t>=true :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/&gt; &lt;</a:t>
            </a:r>
            <a:r>
              <a:rPr lang="en-US" altLang="ko-KR" sz="2400" dirty="0" err="1"/>
              <a:t>c:out</a:t>
            </a:r>
            <a:r>
              <a:rPr lang="en-US" altLang="ko-KR" sz="2400" dirty="0"/>
              <a:t> value="${</a:t>
            </a:r>
            <a:r>
              <a:rPr lang="en-US" altLang="ko-KR" sz="2400" dirty="0" err="1"/>
              <a:t>dct</a:t>
            </a:r>
            <a:r>
              <a:rPr lang="en-US" altLang="ko-KR" sz="2400" dirty="0"/>
              <a:t>}" /&gt;&lt;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>
              <a:buFont typeface="Arial" charset="0"/>
              <a:buNone/>
              <a:defRPr/>
            </a:pPr>
            <a:endParaRPr lang="en-US" altLang="ko-KR" sz="2400" dirty="0"/>
          </a:p>
          <a:p>
            <a:pPr>
              <a:buFont typeface="Arial" charset="0"/>
              <a:buNone/>
              <a:defRPr/>
            </a:pPr>
            <a:r>
              <a:rPr lang="en-US" altLang="ko-KR" sz="2400" dirty="0" err="1"/>
              <a:t>escapeXML</a:t>
            </a:r>
            <a:r>
              <a:rPr lang="en-US" altLang="ko-KR" sz="2400" dirty="0"/>
              <a:t>=false :&lt;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/&gt; &lt;</a:t>
            </a:r>
            <a:r>
              <a:rPr lang="en-US" altLang="ko-KR" sz="2400" dirty="0" err="1"/>
              <a:t>c:out</a:t>
            </a:r>
            <a:r>
              <a:rPr lang="en-US" altLang="ko-KR" sz="2400" dirty="0"/>
              <a:t> value="${</a:t>
            </a:r>
            <a:r>
              <a:rPr lang="en-US" altLang="ko-KR" sz="2400" dirty="0" err="1"/>
              <a:t>dct</a:t>
            </a:r>
            <a:r>
              <a:rPr lang="en-US" altLang="ko-KR" sz="2400" dirty="0"/>
              <a:t>}" </a:t>
            </a:r>
            <a:r>
              <a:rPr lang="en-US" altLang="ko-KR" sz="2400" dirty="0" err="1"/>
              <a:t>escapeXml</a:t>
            </a:r>
            <a:r>
              <a:rPr lang="en-US" altLang="ko-KR" sz="2400" dirty="0"/>
              <a:t>="false"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400" dirty="0"/>
              <a:t>&lt;/body&gt;</a:t>
            </a:r>
            <a:endParaRPr lang="ko-KR" altLang="en-US" sz="2400" dirty="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70230B07-5AFE-4DD9-92D7-C4DD30783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2302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D8010-8D5D-490D-8062-CA38B084B8DD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D4E2BF-FC48-4DD5-9A39-D17EAFD0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7"/>
          <a:stretch/>
        </p:blipFill>
        <p:spPr>
          <a:xfrm>
            <a:off x="8769551" y="4701297"/>
            <a:ext cx="2592387" cy="141763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EBDFD9-1EC3-4A1E-A3E5-26728382D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021072" y="5236616"/>
            <a:ext cx="6092825" cy="633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14D95068-4479-4888-80E3-74BEF128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DE7D-C51A-46F3-B97A-C3A44179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발생된 예외를 </a:t>
            </a:r>
            <a:r>
              <a:rPr lang="en-US" altLang="ko-KR" dirty="0"/>
              <a:t>EL </a:t>
            </a:r>
            <a:r>
              <a:rPr lang="ko-KR" altLang="en-US" dirty="0"/>
              <a:t>변수에 저장할 때 사용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exceptionName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ko-KR" altLang="en-US" dirty="0"/>
              <a:t>예외가 발생할 수 있는 코드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  <a:br>
              <a:rPr lang="en-US" altLang="ko-KR" dirty="0"/>
            </a:b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exceptionName</a:t>
            </a:r>
            <a:r>
              <a:rPr lang="en-US" altLang="ko-KR" dirty="0"/>
              <a:t> != null}"&gt;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에러메세지</a:t>
            </a:r>
            <a:r>
              <a:rPr lang="ko-KR" altLang="en-US" dirty="0"/>
              <a:t> </a:t>
            </a:r>
            <a:r>
              <a:rPr lang="en-US" altLang="ko-KR" dirty="0"/>
              <a:t>:${</a:t>
            </a:r>
            <a:r>
              <a:rPr lang="en-US" altLang="ko-KR" dirty="0" err="1"/>
              <a:t>exceptionName.message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AEE35FBF-1B11-47BB-B319-13D025BD5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5DAAB-C7BC-49DF-8838-BC9E568346FC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DFD7CC1F-04A0-4CE8-B99C-D9A6A088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D635D-65BB-442F-A177-F57785BF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현재 위치에 웹 애플리케이션 내부</a:t>
            </a:r>
            <a:r>
              <a:rPr lang="en-US" altLang="ko-KR" dirty="0"/>
              <a:t> </a:t>
            </a:r>
            <a:r>
              <a:rPr lang="ko-KR" altLang="en-US" dirty="0"/>
              <a:t>자원 또는 외부 자원을 삽입함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=“URL”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[</a:t>
            </a:r>
            <a:r>
              <a:rPr lang="en-US" altLang="ko-KR" dirty="0" err="1"/>
              <a:t>charEncoding</a:t>
            </a:r>
            <a:r>
              <a:rPr lang="en-US" altLang="ko-KR" dirty="0"/>
              <a:t>=“</a:t>
            </a:r>
            <a:r>
              <a:rPr lang="en-US" altLang="ko-KR" dirty="0" err="1"/>
              <a:t>characterSet</a:t>
            </a:r>
            <a:r>
              <a:rPr lang="en-US" altLang="ko-KR" dirty="0"/>
              <a:t>”] /&gt;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=“URL”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[</a:t>
            </a:r>
            <a:r>
              <a:rPr lang="en-US" altLang="ko-KR" dirty="0" err="1"/>
              <a:t>charEncoding</a:t>
            </a:r>
            <a:r>
              <a:rPr lang="en-US" altLang="ko-KR" dirty="0"/>
              <a:t>=“</a:t>
            </a:r>
            <a:r>
              <a:rPr lang="en-US" altLang="ko-KR" dirty="0" err="1"/>
              <a:t>characterSet</a:t>
            </a:r>
            <a:r>
              <a:rPr lang="en-US" altLang="ko-KR" dirty="0"/>
              <a:t>”] &gt;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paramName</a:t>
            </a:r>
            <a:r>
              <a:rPr lang="en-US" altLang="ko-KR" dirty="0"/>
              <a:t>" value="</a:t>
            </a:r>
            <a:r>
              <a:rPr lang="en-US" altLang="ko-KR" dirty="0" err="1"/>
              <a:t>paramValue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c:import</a:t>
            </a:r>
            <a:r>
              <a:rPr lang="en-US" altLang="ko-KR" dirty="0"/>
              <a:t>&gt;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URL</a:t>
            </a:r>
            <a:r>
              <a:rPr lang="ko-KR" altLang="en-US" dirty="0"/>
              <a:t>로 부터 읽어온 데이터를 </a:t>
            </a:r>
            <a:r>
              <a:rPr lang="en-US" altLang="ko-KR" dirty="0"/>
              <a:t>EL </a:t>
            </a:r>
            <a:r>
              <a:rPr lang="ko-KR" altLang="en-US" dirty="0"/>
              <a:t>변수에 저장한다</a:t>
            </a:r>
            <a:r>
              <a:rPr lang="en-US" altLang="ko-KR" dirty="0"/>
              <a:t>.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charEncoding</a:t>
            </a:r>
            <a:r>
              <a:rPr lang="en-US" altLang="ko-KR" dirty="0"/>
              <a:t> : </a:t>
            </a:r>
            <a:r>
              <a:rPr lang="ko-KR" altLang="en-US" dirty="0"/>
              <a:t>결과를 읽어올 때 사용할 캐릭터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비교 </a:t>
            </a:r>
            <a:r>
              <a:rPr lang="en-US" altLang="ko-KR" dirty="0"/>
              <a:t>: &lt;</a:t>
            </a:r>
            <a:r>
              <a:rPr lang="en-US" altLang="ko-KR" dirty="0" err="1"/>
              <a:t>c:import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속성값이 내부 자원인 경우 웹 애플리케이션 내에 위치한 자원을 포함해주는 기능을 수행함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r>
              <a:rPr lang="ko-KR" altLang="en-US" dirty="0"/>
              <a:t>와 동일하게 처리됨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596D15D7-66C9-46C4-A498-B92E13F6B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94759-8784-402E-AFCC-7AD6BF0F78B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8CFA7E76-4292-4772-92D6-7BF80F14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49D2DB-B45D-4EC5-8C2A-1A1E623F4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it-IT" altLang="ko-KR" sz="2400" dirty="0"/>
              <a:t>&lt;%@ taglib uri="http://java.sun.com/jsp/jstl/core" prefix="c" %&gt;</a:t>
            </a:r>
          </a:p>
          <a:p>
            <a:pPr>
              <a:buFont typeface="Arial" charset="0"/>
              <a:buNone/>
              <a:defRPr/>
            </a:pPr>
            <a:r>
              <a:rPr lang="it-IT" altLang="ko-KR" sz="2400" dirty="0"/>
              <a:t>&lt;c:import url="forTokens.jsp" /&gt;</a:t>
            </a:r>
          </a:p>
          <a:p>
            <a:pPr>
              <a:buFont typeface="Arial" charset="0"/>
              <a:buNone/>
              <a:defRPr/>
            </a:pPr>
            <a:r>
              <a:rPr lang="it-IT" altLang="ko-KR" sz="2400" dirty="0"/>
              <a:t>&lt;c:import url="http://stackoverflow.com/search"&gt;</a:t>
            </a:r>
          </a:p>
          <a:p>
            <a:pPr>
              <a:buFont typeface="Arial" charset="0"/>
              <a:buNone/>
              <a:defRPr/>
            </a:pPr>
            <a:r>
              <a:rPr lang="it-IT" altLang="ko-KR" sz="2400" dirty="0"/>
              <a:t>	&lt;c:param name="q" value="jstl import" /&gt;</a:t>
            </a:r>
          </a:p>
          <a:p>
            <a:pPr>
              <a:buFont typeface="Arial" charset="0"/>
              <a:buNone/>
              <a:defRPr/>
            </a:pPr>
            <a:r>
              <a:rPr lang="it-IT" altLang="ko-KR" sz="2400" dirty="0"/>
              <a:t>&lt;/c:import&gt;</a:t>
            </a:r>
            <a:endParaRPr lang="ko-KR" altLang="en-US" sz="2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B582F0-CED4-45F3-A0F8-7F3AA2563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8A200110-EF1B-481E-B303-B7AA8EE9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0E8CC-C170-42B2-B169-B62697888913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FA06F3-0585-433E-A224-9A7CE5E1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88" y="1166868"/>
            <a:ext cx="5961062" cy="46704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5BB7DFDC-9625-4BBB-9D4A-7F6D689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8196-356E-4849-B342-53A466FB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URL</a:t>
            </a:r>
            <a:r>
              <a:rPr lang="ko-KR" altLang="en-US" dirty="0"/>
              <a:t>을 생성함</a:t>
            </a:r>
            <a:r>
              <a:rPr lang="en-US" altLang="ko-KR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c:url</a:t>
            </a:r>
            <a:r>
              <a:rPr lang="en-US" altLang="ko-KR" dirty="0"/>
              <a:t> value=“URL”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/&gt;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c:url</a:t>
            </a:r>
            <a:r>
              <a:rPr lang="en-US" altLang="ko-KR" dirty="0"/>
              <a:t> value=“URL” [</a:t>
            </a:r>
            <a:r>
              <a:rPr lang="en-US" altLang="ko-KR" dirty="0" err="1"/>
              <a:t>var</a:t>
            </a:r>
            <a:r>
              <a:rPr lang="en-US" altLang="ko-KR" dirty="0"/>
              <a:t>=“</a:t>
            </a:r>
            <a:r>
              <a:rPr lang="en-US" altLang="ko-KR" dirty="0" err="1"/>
              <a:t>variableName</a:t>
            </a:r>
            <a:r>
              <a:rPr lang="en-US" altLang="ko-KR" dirty="0"/>
              <a:t>”] [scope=“</a:t>
            </a:r>
            <a:r>
              <a:rPr lang="en-US" altLang="ko-KR" dirty="0" err="1"/>
              <a:t>scopeValue</a:t>
            </a:r>
            <a:r>
              <a:rPr lang="en-US" altLang="ko-KR" dirty="0"/>
              <a:t>”] &gt;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paramName</a:t>
            </a:r>
            <a:r>
              <a:rPr lang="en-US" altLang="ko-KR" dirty="0"/>
              <a:t>" value="</a:t>
            </a:r>
            <a:r>
              <a:rPr lang="en-US" altLang="ko-KR" dirty="0" err="1"/>
              <a:t>paramValue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URL</a:t>
            </a:r>
            <a:r>
              <a:rPr lang="ko-KR" altLang="en-US" dirty="0"/>
              <a:t>로 부터 읽어온 데이터를 </a:t>
            </a:r>
            <a:r>
              <a:rPr lang="en-US" altLang="ko-KR" dirty="0"/>
              <a:t>EL </a:t>
            </a:r>
            <a:r>
              <a:rPr lang="ko-KR" altLang="en-US" dirty="0"/>
              <a:t>변수에 저장한다</a:t>
            </a:r>
            <a:r>
              <a:rPr lang="en-US" altLang="ko-KR" dirty="0"/>
              <a:t>.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charEncoding</a:t>
            </a:r>
            <a:r>
              <a:rPr lang="en-US" altLang="ko-KR" dirty="0"/>
              <a:t> : </a:t>
            </a:r>
            <a:r>
              <a:rPr lang="ko-KR" altLang="en-US" dirty="0"/>
              <a:t>결과를 읽어올 때 사용할 캐릭터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A7CBD4A0-0DFE-4F16-9B51-DB9CA5DEB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880A2-F59E-4B29-ADFB-8A47FA1350F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4">
            <a:extLst>
              <a:ext uri="{FF2B5EF4-FFF2-40B4-BE49-F238E27FC236}">
                <a16:creationId xmlns:a16="http://schemas.microsoft.com/office/drawing/2014/main" id="{D7590219-38C9-4B73-91A6-417B92A4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CE44EB9-E841-4040-AE24-1E5D783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32432-39A9-4942-A8EE-3E7F93F6C5FA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52BB5-675B-48E2-97E5-81D34017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sz="2000" dirty="0"/>
              <a:t>&lt;%@ </a:t>
            </a:r>
            <a:r>
              <a:rPr lang="en-US" altLang="ko-KR" sz="2000" dirty="0" err="1"/>
              <a:t>taglib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uri</a:t>
            </a:r>
            <a:r>
              <a:rPr lang="en-US" altLang="ko-KR" sz="2000" dirty="0"/>
              <a:t>="http://java.sun.com/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/</a:t>
            </a:r>
            <a:r>
              <a:rPr lang="en-US" altLang="ko-KR" sz="2000" dirty="0" err="1"/>
              <a:t>jstl</a:t>
            </a:r>
            <a:r>
              <a:rPr lang="en-US" altLang="ko-KR" sz="2000" dirty="0"/>
              <a:t>/core" prefix="c" %&gt;</a:t>
            </a:r>
          </a:p>
          <a:p>
            <a:pPr>
              <a:defRPr/>
            </a:pPr>
            <a:r>
              <a:rPr lang="it-IT" altLang="ko-KR" sz="2000" dirty="0"/>
              <a:t>&lt;c:url value="https://stackoverflow.com/search" var="searchUrl"&gt;</a:t>
            </a:r>
          </a:p>
          <a:p>
            <a:pPr>
              <a:defRPr/>
            </a:pPr>
            <a:r>
              <a:rPr lang="it-IT" altLang="ko-KR" sz="2000" dirty="0"/>
              <a:t>    &lt;c:param name="q" value="c url" /&gt;</a:t>
            </a:r>
          </a:p>
          <a:p>
            <a:pPr>
              <a:defRPr/>
            </a:pPr>
            <a:r>
              <a:rPr lang="it-IT" altLang="ko-KR" sz="2000" dirty="0"/>
              <a:t>    &lt;c:param name="s" value="1e5748a5-7eaa-4e26-9293-d2ceb146ce64" /&gt;</a:t>
            </a:r>
          </a:p>
          <a:p>
            <a:pPr>
              <a:defRPr/>
            </a:pPr>
            <a:r>
              <a:rPr lang="it-IT" altLang="ko-KR" sz="2000" dirty="0"/>
              <a:t>&lt;/c:url&gt;</a:t>
            </a:r>
          </a:p>
          <a:p>
            <a:pPr>
              <a:defRPr/>
            </a:pPr>
            <a:r>
              <a:rPr lang="it-IT" altLang="ko-KR" sz="2000" dirty="0"/>
              <a:t>&lt;c:out value="${searchUrl }" /&gt;&lt;br/&gt;</a:t>
            </a:r>
          </a:p>
          <a:p>
            <a:pPr>
              <a:defRPr/>
            </a:pPr>
            <a:r>
              <a:rPr lang="ko-KR" altLang="en-US" sz="2000" dirty="0"/>
              <a:t>컨텍스트 경로 </a:t>
            </a:r>
            <a:r>
              <a:rPr lang="en-US" altLang="ko-KR" sz="2000" dirty="0"/>
              <a:t>: &lt;%= </a:t>
            </a:r>
            <a:r>
              <a:rPr lang="en-US" altLang="ko-KR" sz="2000" dirty="0" err="1"/>
              <a:t>request.getContextPath</a:t>
            </a:r>
            <a:r>
              <a:rPr lang="en-US" altLang="ko-KR" sz="2000" dirty="0"/>
              <a:t>() %&gt;&lt;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000" dirty="0"/>
              <a:t>/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컨텍스트를</a:t>
            </a:r>
            <a:r>
              <a:rPr lang="ko-KR" altLang="en-US" sz="2000" dirty="0"/>
              <a:t> 의미함 </a:t>
            </a:r>
            <a:r>
              <a:rPr lang="en-US" altLang="ko-KR" sz="2000" dirty="0"/>
              <a:t>: &lt;</a:t>
            </a:r>
            <a:r>
              <a:rPr lang="en-US" altLang="ko-KR" sz="2000" dirty="0" err="1"/>
              <a:t>c:url</a:t>
            </a:r>
            <a:r>
              <a:rPr lang="en-US" altLang="ko-KR" sz="2000" dirty="0"/>
              <a:t> value="/</a:t>
            </a:r>
            <a:r>
              <a:rPr lang="en-US" altLang="ko-KR" sz="2000" dirty="0" err="1"/>
              <a:t>escapeXml.jsp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="addr1"/&gt;&lt;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000" dirty="0"/>
              <a:t>${addr1 }</a:t>
            </a:r>
            <a:r>
              <a:rPr lang="ko-KR" altLang="en-US" sz="2000" dirty="0"/>
              <a:t>에서 맨 앞 </a:t>
            </a:r>
            <a:r>
              <a:rPr lang="en-US" altLang="ko-KR" sz="2000" dirty="0"/>
              <a:t>'/'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컨텍스트를</a:t>
            </a:r>
            <a:r>
              <a:rPr lang="ko-KR" altLang="en-US" sz="2000" dirty="0"/>
              <a:t> 의미함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ko-KR" altLang="en-US" sz="2000" dirty="0" err="1"/>
              <a:t>서블릿의</a:t>
            </a:r>
            <a:r>
              <a:rPr lang="ko-KR" altLang="en-US" sz="2000" dirty="0"/>
              <a:t> 경로 </a:t>
            </a:r>
            <a:r>
              <a:rPr lang="en-US" altLang="ko-KR" sz="2000" dirty="0"/>
              <a:t>: &lt;%= </a:t>
            </a:r>
            <a:r>
              <a:rPr lang="en-US" altLang="ko-KR" sz="2000" dirty="0" err="1"/>
              <a:t>request.getServletPath</a:t>
            </a:r>
            <a:r>
              <a:rPr lang="en-US" altLang="ko-KR" sz="2000" dirty="0"/>
              <a:t>() %&gt;&lt;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ko-KR" altLang="en-US" sz="2000" dirty="0"/>
              <a:t>참조하는 파일을 기준으로 한 상대 경로 </a:t>
            </a:r>
            <a:r>
              <a:rPr lang="en-US" altLang="ko-KR" sz="2000" dirty="0"/>
              <a:t>: 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c:url</a:t>
            </a:r>
            <a:r>
              <a:rPr lang="en-US" altLang="ko-KR" sz="2000" dirty="0"/>
              <a:t> value="./</a:t>
            </a:r>
            <a:r>
              <a:rPr lang="en-US" altLang="ko-KR" sz="2000" dirty="0" err="1"/>
              <a:t>escapeXml.jsp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="addr2"/&gt;&lt;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jsp:include</a:t>
            </a:r>
            <a:r>
              <a:rPr lang="en-US" altLang="ko-KR" sz="2000" dirty="0"/>
              <a:t> page="${addr2 }" /&gt;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DDF62-1887-406D-B774-74964CE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60" y="4310062"/>
            <a:ext cx="4010025" cy="22955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DADDBD59-8C6E-494E-A1DD-8E1F063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76BAE-5368-42CF-B7CF-FD2F508C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c:redirect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지정한 페이지로 </a:t>
            </a:r>
            <a:r>
              <a:rPr lang="ko-KR" altLang="en-US" dirty="0" err="1"/>
              <a:t>리다이렉션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c:redirec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="URL" [context="</a:t>
            </a:r>
            <a:r>
              <a:rPr lang="en-US" altLang="ko-KR" dirty="0" err="1"/>
              <a:t>contextPath</a:t>
            </a:r>
            <a:r>
              <a:rPr lang="en-US" altLang="ko-KR" dirty="0"/>
              <a:t>"]&gt;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paramName</a:t>
            </a:r>
            <a:r>
              <a:rPr lang="en-US" altLang="ko-KR" dirty="0"/>
              <a:t>" value="</a:t>
            </a:r>
            <a:r>
              <a:rPr lang="en-US" altLang="ko-KR" dirty="0" err="1"/>
              <a:t>paramValue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&lt;/</a:t>
            </a:r>
            <a:r>
              <a:rPr lang="en-US" altLang="ko-KR" dirty="0" err="1"/>
              <a:t>c:redirect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참고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response.sendRedirect</a:t>
            </a:r>
            <a:r>
              <a:rPr lang="en-US" altLang="ko-KR" dirty="0"/>
              <a:t>("URL")</a:t>
            </a:r>
            <a:r>
              <a:rPr lang="ko-KR" altLang="en-US" dirty="0"/>
              <a:t>과 동일한 기능을 수행함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지정한 페이지에서 새로운 </a:t>
            </a:r>
            <a:r>
              <a:rPr lang="en-US" altLang="ko-KR" dirty="0"/>
              <a:t>request, response </a:t>
            </a:r>
            <a:r>
              <a:rPr lang="ko-KR" altLang="en-US" dirty="0"/>
              <a:t>객체를 생성하여 사용함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ko-KR" altLang="en-US" dirty="0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60149D98-81C0-41A5-BA1E-5EDD183A3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DA5A7-69E3-4D3C-8453-E4FB036A4C7E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4">
            <a:extLst>
              <a:ext uri="{FF2B5EF4-FFF2-40B4-BE49-F238E27FC236}">
                <a16:creationId xmlns:a16="http://schemas.microsoft.com/office/drawing/2014/main" id="{E45497C2-EE6C-484A-98CD-784B65C3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9E0ACF69-6944-4720-9575-B062B2FF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4D23C-BE62-4D29-9641-84CCE6CA180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E4-0086-4E37-A9D1-963A91BD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cRedirect.jsp</a:t>
            </a:r>
            <a:r>
              <a:rPr lang="en-US" altLang="ko-KR" dirty="0"/>
              <a:t>]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 </a:t>
            </a:r>
            <a:r>
              <a:rPr lang="en-US" altLang="ko-KR" dirty="0" err="1"/>
              <a:t>request.setAttribute</a:t>
            </a:r>
            <a:r>
              <a:rPr lang="en-US" altLang="ko-KR" dirty="0"/>
              <a:t>("a", "a");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c:redirect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</a:t>
            </a:r>
            <a:r>
              <a:rPr lang="en-US" altLang="ko-KR" dirty="0" err="1"/>
              <a:t>cRedirectProc.jsp</a:t>
            </a:r>
            <a:r>
              <a:rPr lang="en-US" altLang="ko-KR" dirty="0"/>
              <a:t>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&lt;</a:t>
            </a:r>
            <a:r>
              <a:rPr lang="en-US" altLang="ko-KR" dirty="0" err="1"/>
              <a:t>c:param</a:t>
            </a:r>
            <a:r>
              <a:rPr lang="en-US" altLang="ko-KR" dirty="0"/>
              <a:t> name="q" value="</a:t>
            </a:r>
            <a:r>
              <a:rPr lang="en-US" altLang="ko-KR" dirty="0" err="1"/>
              <a:t>jstl</a:t>
            </a:r>
            <a:r>
              <a:rPr lang="en-US" altLang="ko-KR" dirty="0"/>
              <a:t> redirection"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c:redirect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cRedirectProc.jsp</a:t>
            </a:r>
            <a:r>
              <a:rPr lang="en-US" altLang="ko-KR" dirty="0"/>
              <a:t>]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&lt;body&gt;</a:t>
            </a:r>
          </a:p>
          <a:p>
            <a:pPr>
              <a:buFont typeface="Arial" charset="0"/>
              <a:buNone/>
              <a:defRPr/>
            </a:pPr>
            <a:r>
              <a:rPr lang="ko-KR" altLang="en-US" dirty="0" err="1"/>
              <a:t>파라미터값이</a:t>
            </a:r>
            <a:r>
              <a:rPr lang="ko-KR" altLang="en-US" dirty="0"/>
              <a:t> 존재함 </a:t>
            </a:r>
            <a:r>
              <a:rPr lang="en-US" altLang="ko-KR" dirty="0"/>
              <a:t>: ${</a:t>
            </a:r>
            <a:r>
              <a:rPr lang="en-US" altLang="ko-KR" dirty="0" err="1"/>
              <a:t>param.q</a:t>
            </a:r>
            <a:r>
              <a:rPr lang="en-US" altLang="ko-KR" dirty="0"/>
              <a:t> }&lt;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EL</a:t>
            </a:r>
            <a:r>
              <a:rPr lang="ko-KR" altLang="en-US" dirty="0"/>
              <a:t>에서 속성값이 </a:t>
            </a:r>
            <a:r>
              <a:rPr lang="en-US" altLang="ko-KR" dirty="0"/>
              <a:t>null</a:t>
            </a:r>
            <a:r>
              <a:rPr lang="ko-KR" altLang="en-US" dirty="0"/>
              <a:t>인 경우 표시하지 않음 </a:t>
            </a:r>
            <a:r>
              <a:rPr lang="en-US" altLang="ko-KR" dirty="0"/>
              <a:t>: ${a }&lt;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ko-KR" altLang="en-US" dirty="0" err="1"/>
              <a:t>표현식은</a:t>
            </a:r>
            <a:r>
              <a:rPr lang="ko-KR" altLang="en-US" dirty="0"/>
              <a:t> 값이 </a:t>
            </a:r>
            <a:r>
              <a:rPr lang="en-US" altLang="ko-KR" dirty="0"/>
              <a:t>null</a:t>
            </a:r>
            <a:r>
              <a:rPr lang="ko-KR" altLang="en-US" dirty="0"/>
              <a:t>인 경우 </a:t>
            </a:r>
            <a:r>
              <a:rPr lang="en-US" altLang="ko-KR" dirty="0"/>
              <a:t>null </a:t>
            </a:r>
            <a:r>
              <a:rPr lang="ko-KR" altLang="en-US" dirty="0"/>
              <a:t>표시함 </a:t>
            </a:r>
            <a:r>
              <a:rPr lang="en-US" altLang="ko-KR" dirty="0"/>
              <a:t>: &lt;%=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("a")%&gt;&lt;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&lt;/body&gt;</a:t>
            </a:r>
          </a:p>
          <a:p>
            <a:pPr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None/>
              <a:defRPr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153D70-254C-4EB5-B316-4D8370E7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58" y="5562600"/>
            <a:ext cx="5327650" cy="10429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A9DB4-3378-45A8-87DC-3F986A3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AC5D0-D085-4418-999B-07A3CE3F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등장 배경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종류에 대하여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JSTL </a:t>
            </a:r>
            <a:r>
              <a:rPr lang="ko-KR" altLang="en-US" dirty="0"/>
              <a:t>설치와 사용법에 대하여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JSTL </a:t>
            </a:r>
            <a:r>
              <a:rPr lang="ko-KR" altLang="en-US" dirty="0"/>
              <a:t>영역별 태그 활용에 대하여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70669-FCB2-4937-B020-1814CA3C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322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5">
            <a:extLst>
              <a:ext uri="{FF2B5EF4-FFF2-40B4-BE49-F238E27FC236}">
                <a16:creationId xmlns:a16="http://schemas.microsoft.com/office/drawing/2014/main" id="{EE0A7D6B-76A3-417E-87EE-FA49D8D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International Tag Library</a:t>
            </a:r>
            <a:endParaRPr lang="ko-KR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FB3CE8-871F-4A97-8168-81F107E968B0}"/>
              </a:ext>
            </a:extLst>
          </p:cNvPr>
          <p:cNvGraphicFramePr>
            <a:graphicFrameLocks noGrp="1"/>
          </p:cNvGraphicFramePr>
          <p:nvPr/>
        </p:nvGraphicFramePr>
        <p:xfrm>
          <a:off x="2135188" y="1512889"/>
          <a:ext cx="7777163" cy="3932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Area </a:t>
                      </a:r>
                      <a:endParaRPr lang="ko-KR" altLang="en-US" sz="18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세부 기능</a:t>
                      </a:r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Tags</a:t>
                      </a:r>
                      <a:endParaRPr lang="ko-KR" altLang="en-US" sz="18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prefix</a:t>
                      </a:r>
                      <a:endParaRPr lang="ko-KR" altLang="en-US" sz="18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I18N</a:t>
                      </a:r>
                      <a:endParaRPr lang="ko-KR" altLang="en-US" sz="1800" dirty="0"/>
                    </a:p>
                  </a:txBody>
                  <a:tcPr marL="91444" marR="91444" marT="45724" marB="457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Setting Locale (</a:t>
                      </a:r>
                      <a:r>
                        <a:rPr lang="ko-KR" altLang="en-US" sz="1800" dirty="0"/>
                        <a:t>로케일 설정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setLocale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 err="1"/>
                        <a:t>requestEncoding</a:t>
                      </a:r>
                      <a:endParaRPr lang="en-US" altLang="ko-KR" sz="18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fmt</a:t>
                      </a:r>
                      <a:endParaRPr lang="ko-KR" altLang="en-US" sz="1800" dirty="0"/>
                    </a:p>
                  </a:txBody>
                  <a:tcPr marL="91444" marR="91444" marT="45724" marB="457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Messaging (</a:t>
                      </a:r>
                      <a:r>
                        <a:rPr lang="ko-KR" altLang="en-US" sz="1800" dirty="0"/>
                        <a:t>메시지 처리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bundle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message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  </a:t>
                      </a:r>
                      <a:r>
                        <a:rPr lang="en-US" altLang="ko-KR" sz="1800" dirty="0" err="1"/>
                        <a:t>param</a:t>
                      </a: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setBundle</a:t>
                      </a:r>
                      <a:endParaRPr lang="ko-KR" altLang="en-US" sz="18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5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Number and Date Formatting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숫자와 날짜 </a:t>
                      </a:r>
                      <a:r>
                        <a:rPr lang="ko-KR" altLang="en-US" sz="1800" dirty="0" err="1"/>
                        <a:t>포맷팅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endParaRPr lang="en-US" altLang="ko-KR" sz="1800" dirty="0"/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altLang="ko-KR" sz="1800" dirty="0"/>
                        <a:t>formatNumber</a:t>
                      </a:r>
                    </a:p>
                    <a:p>
                      <a:r>
                        <a:rPr lang="it-IT" altLang="ko-KR" sz="1800" dirty="0"/>
                        <a:t>formatDate</a:t>
                      </a:r>
                    </a:p>
                    <a:p>
                      <a:r>
                        <a:rPr lang="it-IT" altLang="ko-KR" sz="1800" dirty="0"/>
                        <a:t>parseDate</a:t>
                      </a:r>
                    </a:p>
                    <a:p>
                      <a:r>
                        <a:rPr lang="it-IT" altLang="ko-KR" sz="1800" dirty="0"/>
                        <a:t>parseNumber</a:t>
                      </a:r>
                    </a:p>
                    <a:p>
                      <a:r>
                        <a:rPr lang="it-IT" altLang="ko-KR" sz="1800" dirty="0"/>
                        <a:t>setTimeZone</a:t>
                      </a:r>
                    </a:p>
                    <a:p>
                      <a:r>
                        <a:rPr lang="it-IT" altLang="ko-KR" sz="1800" dirty="0"/>
                        <a:t>timeZone </a:t>
                      </a:r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8" name="슬라이드 번호 개체 틀 1">
            <a:extLst>
              <a:ext uri="{FF2B5EF4-FFF2-40B4-BE49-F238E27FC236}">
                <a16:creationId xmlns:a16="http://schemas.microsoft.com/office/drawing/2014/main" id="{319D5F39-4EBF-4A6D-B072-E449FE23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11B2F-228E-44C8-A883-9B449E4352E2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3">
            <a:extLst>
              <a:ext uri="{FF2B5EF4-FFF2-40B4-BE49-F238E27FC236}">
                <a16:creationId xmlns:a16="http://schemas.microsoft.com/office/drawing/2014/main" id="{6721A6C2-87ED-4E79-9A21-C9BD2630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E164B2-317B-41F6-873F-667F1E09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fmt:setLocale</a:t>
            </a:r>
            <a:r>
              <a:rPr lang="it-IT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 err="1"/>
              <a:t>로케일을</a:t>
            </a:r>
            <a:r>
              <a:rPr lang="ko-KR" altLang="en-US" dirty="0"/>
              <a:t> 지정함</a:t>
            </a:r>
            <a:r>
              <a:rPr lang="en-US" altLang="ko-KR" dirty="0"/>
              <a:t>, </a:t>
            </a:r>
            <a:r>
              <a:rPr lang="ko-KR" altLang="en-US" dirty="0"/>
              <a:t>지정된 값을 이용해서 언어별 처리를 수행함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로케일 정의 </a:t>
            </a:r>
            <a:r>
              <a:rPr lang="en-US" altLang="ko-KR" dirty="0"/>
              <a:t>: </a:t>
            </a:r>
            <a:r>
              <a:rPr lang="ko-KR" altLang="en-US" dirty="0"/>
              <a:t>사용자의 언어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사용자 인터페이스에서 선호하는 사항을 지정한 매개 변수의 모임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웹 브라우저가 전송한 </a:t>
            </a:r>
            <a:r>
              <a:rPr lang="en-US" altLang="ko-KR" dirty="0"/>
              <a:t>Accept-Language </a:t>
            </a:r>
            <a:r>
              <a:rPr lang="ko-KR" altLang="en-US" dirty="0"/>
              <a:t>헤더의 값에 따라 메시지를 출력하기 때문에 거의 사용되지 않음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value : </a:t>
            </a:r>
            <a:r>
              <a:rPr lang="ko-KR" altLang="en-US" dirty="0" err="1"/>
              <a:t>로케일을</a:t>
            </a:r>
            <a:r>
              <a:rPr lang="ko-KR" altLang="en-US" dirty="0"/>
              <a:t> 나타내는 문자열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"</a:t>
            </a:r>
            <a:r>
              <a:rPr lang="en-US" altLang="ko-KR" dirty="0" err="1"/>
              <a:t>ko</a:t>
            </a:r>
            <a:r>
              <a:rPr lang="en-US" altLang="ko-KR" dirty="0"/>
              <a:t>", "en" ...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fmt:requestEncoding</a:t>
            </a:r>
            <a:r>
              <a:rPr lang="it-IT" altLang="ko-KR" dirty="0"/>
              <a:t>&gt;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요청 </a:t>
            </a:r>
            <a:r>
              <a:rPr lang="ko-KR" altLang="en-US" dirty="0" err="1"/>
              <a:t>파라미터의</a:t>
            </a:r>
            <a:r>
              <a:rPr lang="ko-KR" altLang="en-US" dirty="0"/>
              <a:t> 캐릭터 </a:t>
            </a:r>
            <a:r>
              <a:rPr lang="ko-KR" altLang="en-US" dirty="0" err="1"/>
              <a:t>인코딩을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value : </a:t>
            </a:r>
            <a:r>
              <a:rPr lang="ko-KR" altLang="en-US" dirty="0" err="1"/>
              <a:t>인코딩</a:t>
            </a:r>
            <a:r>
              <a:rPr lang="ko-KR" altLang="en-US" dirty="0"/>
              <a:t> 방식을 나타내는 문자열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"utf-8", "</a:t>
            </a:r>
            <a:r>
              <a:rPr lang="en-US" altLang="ko-KR" dirty="0" err="1"/>
              <a:t>euc-kr</a:t>
            </a:r>
            <a:r>
              <a:rPr lang="en-US" altLang="ko-KR" dirty="0"/>
              <a:t>"</a:t>
            </a:r>
            <a:endParaRPr lang="it-IT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 %&gt;</a:t>
            </a:r>
            <a:r>
              <a:rPr lang="ko-KR" altLang="en-US" dirty="0"/>
              <a:t>과 동일한 기능임</a:t>
            </a:r>
          </a:p>
          <a:p>
            <a:pPr lvl="2">
              <a:buFont typeface="Arial" charset="0"/>
              <a:buChar char="•"/>
              <a:defRPr/>
            </a:pPr>
            <a:endParaRPr lang="it-IT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50180" name="슬라이드 번호 개체 틀 2">
            <a:extLst>
              <a:ext uri="{FF2B5EF4-FFF2-40B4-BE49-F238E27FC236}">
                <a16:creationId xmlns:a16="http://schemas.microsoft.com/office/drawing/2014/main" id="{0C068E9C-05F8-4E44-9B06-588CB0BB7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DC890-F15D-4AB9-AB19-78B2D0157B86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3">
            <a:extLst>
              <a:ext uri="{FF2B5EF4-FFF2-40B4-BE49-F238E27FC236}">
                <a16:creationId xmlns:a16="http://schemas.microsoft.com/office/drawing/2014/main" id="{9E7554C0-6D07-4370-AACF-3F3158F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37C841-ED8E-4D13-BDED-31DA0867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</a:t>
            </a:r>
            <a:r>
              <a:rPr lang="en-US" altLang="ko-KR" dirty="0"/>
              <a:t>:</a:t>
            </a:r>
            <a:r>
              <a:rPr lang="it-IT" altLang="ko-KR" dirty="0"/>
              <a:t>formatNumber&gt;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숫자를 문자열로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value + : </a:t>
            </a:r>
            <a:r>
              <a:rPr lang="ko-KR" altLang="en-US" dirty="0" err="1"/>
              <a:t>포맷팅할</a:t>
            </a:r>
            <a:r>
              <a:rPr lang="ko-KR" altLang="en-US" dirty="0"/>
              <a:t> 숫자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type : </a:t>
            </a:r>
            <a:r>
              <a:rPr lang="en-US" altLang="ko-KR" u="sng" dirty="0"/>
              <a:t>number</a:t>
            </a:r>
            <a:r>
              <a:rPr lang="en-US" altLang="ko-KR" dirty="0"/>
              <a:t>, percent, currency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groupingUsed</a:t>
            </a:r>
            <a:r>
              <a:rPr lang="en-US" altLang="ko-KR" dirty="0"/>
              <a:t> : </a:t>
            </a:r>
            <a:r>
              <a:rPr lang="en-US" altLang="ko-KR" u="sng" dirty="0"/>
              <a:t>true</a:t>
            </a:r>
            <a:r>
              <a:rPr lang="en-US" altLang="ko-KR" dirty="0"/>
              <a:t>, false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minIntegerDigits</a:t>
            </a:r>
            <a:r>
              <a:rPr lang="en-US" altLang="ko-KR" dirty="0"/>
              <a:t>,  </a:t>
            </a:r>
            <a:r>
              <a:rPr lang="en-US" altLang="ko-KR" dirty="0" err="1"/>
              <a:t>maxIntegerDigits</a:t>
            </a:r>
            <a:r>
              <a:rPr lang="en-US" altLang="ko-KR" dirty="0"/>
              <a:t> : </a:t>
            </a:r>
            <a:r>
              <a:rPr lang="ko-KR" altLang="en-US" dirty="0"/>
              <a:t>정수부 자릿수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minFractionDigits</a:t>
            </a:r>
            <a:r>
              <a:rPr lang="en-US" altLang="ko-KR" dirty="0"/>
              <a:t>, </a:t>
            </a:r>
            <a:r>
              <a:rPr lang="en-US" altLang="ko-KR" dirty="0" err="1"/>
              <a:t>maxFractionDigits</a:t>
            </a:r>
            <a:r>
              <a:rPr lang="en-US" altLang="ko-KR" dirty="0"/>
              <a:t> : </a:t>
            </a:r>
            <a:r>
              <a:rPr lang="ko-KR" altLang="en-US" dirty="0" err="1"/>
              <a:t>소수부</a:t>
            </a:r>
            <a:r>
              <a:rPr lang="ko-KR" altLang="en-US" dirty="0"/>
              <a:t> 자릿수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currencyCode</a:t>
            </a:r>
            <a:r>
              <a:rPr lang="en-US" altLang="ko-KR" dirty="0"/>
              <a:t> : </a:t>
            </a:r>
            <a:r>
              <a:rPr lang="ko-KR" altLang="en-US" dirty="0"/>
              <a:t>통화 코드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http://en.wikipedia.org/wiki/ISO_4217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currencySymbol</a:t>
            </a:r>
            <a:r>
              <a:rPr lang="en-US" altLang="ko-KR" dirty="0"/>
              <a:t> : </a:t>
            </a:r>
            <a:r>
              <a:rPr lang="ko-KR" altLang="en-US" dirty="0"/>
              <a:t>통화 기호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http://en.wikipedia.org/wiki/Currency_sign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pattern :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포맷팅</a:t>
            </a:r>
            <a:r>
              <a:rPr lang="ko-KR" altLang="en-US"/>
              <a:t> 패턴</a:t>
            </a:r>
            <a:endParaRPr lang="ko-KR" altLang="en-US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결과값을 저장한 변수 이름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  <a:endParaRPr lang="ko-KR" altLang="en-US" dirty="0"/>
          </a:p>
        </p:txBody>
      </p:sp>
      <p:sp>
        <p:nvSpPr>
          <p:cNvPr id="51204" name="슬라이드 번호 개체 틀 2">
            <a:extLst>
              <a:ext uri="{FF2B5EF4-FFF2-40B4-BE49-F238E27FC236}">
                <a16:creationId xmlns:a16="http://schemas.microsoft.com/office/drawing/2014/main" id="{6BCF5158-6A05-49BD-8F1F-5D42C0FA3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DC3AC-B125-4832-9DBB-DD4FBF5672B5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835DE28F-E019-43B4-8BAA-BB3AEDB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B4F924A9-7749-44AB-8D04-A6DE2727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1802CE-DF5F-45A2-9DF7-748E65A6F09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6C09BE-83B0-4DAC-A6EF-12CE8E98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testNum</a:t>
            </a:r>
            <a:r>
              <a:rPr lang="en-US" altLang="ko-KR" dirty="0"/>
              <a:t>" value="12345"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</a:t>
            </a:r>
            <a:r>
              <a:rPr lang="en-US" altLang="ko-KR" dirty="0" err="1"/>
              <a:t>minIntegerDigits</a:t>
            </a:r>
            <a:r>
              <a:rPr lang="en-US" altLang="ko-KR" dirty="0"/>
              <a:t>="10"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</a:t>
            </a:r>
            <a:r>
              <a:rPr lang="en-US" altLang="ko-KR" dirty="0" err="1"/>
              <a:t>minFractionDigits</a:t>
            </a:r>
            <a:r>
              <a:rPr lang="en-US" altLang="ko-KR" dirty="0"/>
              <a:t>="2"/&gt;&lt;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</a:t>
            </a:r>
            <a:r>
              <a:rPr lang="en-US" altLang="ko-KR" dirty="0" err="1"/>
              <a:t>maxIntegerDigits</a:t>
            </a:r>
            <a:r>
              <a:rPr lang="en-US" altLang="ko-KR" dirty="0"/>
              <a:t>="6"/&gt;&lt;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</a:t>
            </a:r>
            <a:r>
              <a:rPr lang="en-US" altLang="ko-KR" dirty="0" err="1"/>
              <a:t>maxFractionDigits</a:t>
            </a:r>
            <a:r>
              <a:rPr lang="en-US" altLang="ko-KR" dirty="0"/>
              <a:t>="4"/&gt;&lt;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type="number" </a:t>
            </a:r>
            <a:r>
              <a:rPr lang="en-US" altLang="ko-KR" dirty="0" err="1"/>
              <a:t>groupingUsed</a:t>
            </a:r>
            <a:r>
              <a:rPr lang="en-US" altLang="ko-KR" dirty="0"/>
              <a:t>="false"/&gt;&lt;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pattern=".000"/&gt;&lt;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pattern="#,#00.0#"/&gt;&lt;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type="currency"/&gt;&lt;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type="currency" </a:t>
            </a:r>
            <a:r>
              <a:rPr lang="en-US" altLang="ko-KR" dirty="0" err="1"/>
              <a:t>currencyCode</a:t>
            </a:r>
            <a:r>
              <a:rPr lang="en-US" altLang="ko-KR" dirty="0"/>
              <a:t>="USD"/&gt;&lt;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type="percent"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value="${</a:t>
            </a:r>
            <a:r>
              <a:rPr lang="en-US" altLang="ko-KR" dirty="0" err="1"/>
              <a:t>testNum</a:t>
            </a:r>
            <a:r>
              <a:rPr lang="en-US" altLang="ko-KR" dirty="0"/>
              <a:t> }" type="percent" </a:t>
            </a:r>
            <a:r>
              <a:rPr lang="en-US" altLang="ko-KR" dirty="0" err="1"/>
              <a:t>minFractionDigits</a:t>
            </a:r>
            <a:r>
              <a:rPr lang="en-US" altLang="ko-KR" dirty="0"/>
              <a:t>="2"/&gt;&lt;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3">
            <a:extLst>
              <a:ext uri="{FF2B5EF4-FFF2-40B4-BE49-F238E27FC236}">
                <a16:creationId xmlns:a16="http://schemas.microsoft.com/office/drawing/2014/main" id="{C1F1FDB2-7F99-422D-A132-20881F39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933E41-CB71-404B-B99B-C57C83EE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</a:t>
            </a:r>
            <a:endParaRPr lang="it-IT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날짜를 문자열로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value + : </a:t>
            </a:r>
            <a:r>
              <a:rPr lang="ko-KR" altLang="en-US" dirty="0" err="1"/>
              <a:t>포맷팅할</a:t>
            </a:r>
            <a:r>
              <a:rPr lang="ko-KR" altLang="en-US" dirty="0"/>
              <a:t> 날짜 또는 시간</a:t>
            </a:r>
            <a:r>
              <a:rPr lang="en-US" altLang="ko-KR" dirty="0"/>
              <a:t>,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type : time | </a:t>
            </a:r>
            <a:r>
              <a:rPr lang="en-US" altLang="ko-KR" u="sng" dirty="0"/>
              <a:t>date</a:t>
            </a:r>
            <a:r>
              <a:rPr lang="en-US" altLang="ko-KR" dirty="0"/>
              <a:t> | both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: </a:t>
            </a:r>
            <a:r>
              <a:rPr lang="en-US" altLang="ko-KR" dirty="0" err="1"/>
              <a:t>java.text.DateFormat</a:t>
            </a:r>
            <a:r>
              <a:rPr lang="ko-KR" altLang="en-US" dirty="0"/>
              <a:t>에 미리 정의한 날짜 </a:t>
            </a:r>
            <a:r>
              <a:rPr lang="ko-KR" altLang="en-US" dirty="0" err="1"/>
              <a:t>포맷팅</a:t>
            </a:r>
            <a:r>
              <a:rPr lang="ko-KR" altLang="en-US" dirty="0"/>
              <a:t> 스타일</a:t>
            </a:r>
            <a:r>
              <a:rPr lang="en-US" altLang="ko-KR" dirty="0"/>
              <a:t>, </a:t>
            </a:r>
            <a:r>
              <a:rPr lang="en-US" altLang="ko-KR" u="sng" dirty="0"/>
              <a:t>default</a:t>
            </a:r>
            <a:r>
              <a:rPr lang="en-US" altLang="ko-KR" dirty="0"/>
              <a:t> | short | medium | long | full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: </a:t>
            </a:r>
            <a:r>
              <a:rPr lang="en-US" altLang="ko-KR" dirty="0" err="1"/>
              <a:t>java.text.DateFormat</a:t>
            </a:r>
            <a:r>
              <a:rPr lang="ko-KR" altLang="en-US" dirty="0"/>
              <a:t>에서 미리 정의한 시각 </a:t>
            </a:r>
            <a:r>
              <a:rPr lang="ko-KR" altLang="en-US" dirty="0" err="1"/>
              <a:t>포맷팅</a:t>
            </a:r>
            <a:r>
              <a:rPr lang="ko-KR" altLang="en-US" dirty="0"/>
              <a:t> 스타일</a:t>
            </a:r>
            <a:r>
              <a:rPr lang="en-US" altLang="ko-KR" dirty="0"/>
              <a:t>, </a:t>
            </a:r>
            <a:r>
              <a:rPr lang="en-US" altLang="ko-KR" u="sng" dirty="0"/>
              <a:t>default</a:t>
            </a:r>
            <a:r>
              <a:rPr lang="en-US" altLang="ko-KR" dirty="0"/>
              <a:t> | short | medium | long | full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timezone</a:t>
            </a:r>
            <a:r>
              <a:rPr lang="en-US" altLang="ko-KR" dirty="0"/>
              <a:t> : </a:t>
            </a:r>
            <a:r>
              <a:rPr lang="ko-KR" altLang="en-US" dirty="0"/>
              <a:t>기준 시간대를 의미하는 </a:t>
            </a:r>
            <a:r>
              <a:rPr lang="en-US" altLang="ko-KR" dirty="0"/>
              <a:t>String </a:t>
            </a:r>
            <a:r>
              <a:rPr lang="ko-KR" altLang="en-US" dirty="0"/>
              <a:t>또는 </a:t>
            </a:r>
            <a:r>
              <a:rPr lang="en-US" altLang="ko-KR" dirty="0" err="1"/>
              <a:t>java.util.TimeZone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pattern :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포맷팅</a:t>
            </a:r>
            <a:r>
              <a:rPr lang="ko-KR" altLang="en-US" dirty="0"/>
              <a:t> 패턴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결과값을 저장한 변수 이름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  <a:endParaRPr lang="ko-KR" altLang="en-US" dirty="0"/>
          </a:p>
        </p:txBody>
      </p:sp>
      <p:sp>
        <p:nvSpPr>
          <p:cNvPr id="53252" name="슬라이드 번호 개체 틀 2">
            <a:extLst>
              <a:ext uri="{FF2B5EF4-FFF2-40B4-BE49-F238E27FC236}">
                <a16:creationId xmlns:a16="http://schemas.microsoft.com/office/drawing/2014/main" id="{3F3BAB9F-5BFE-4391-A729-888C7455C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13129-D524-48F1-ABE4-2C4AA278BC5B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FCBA4F11-D62D-4D35-A8BF-7650A3F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formatDate.jsp</a:t>
            </a:r>
            <a:endParaRPr lang="ko-KR" altLang="en-US"/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F182B5CD-2502-4477-BCB2-EFF718B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86C70-86C8-4078-9AF2-1C2C5F13EBFB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902DF-228C-4328-88FF-10128B8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="current" value="&lt;%=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 %&gt;" 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short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type="date" </a:t>
            </a:r>
            <a:r>
              <a:rPr lang="en-US" altLang="ko-KR" dirty="0" err="1"/>
              <a:t>dateStyle</a:t>
            </a:r>
            <a:r>
              <a:rPr lang="en-US" altLang="ko-KR" dirty="0"/>
              <a:t>="short"/&gt;&lt;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medium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type="date" </a:t>
            </a:r>
            <a:r>
              <a:rPr lang="en-US" altLang="ko-KR" dirty="0" err="1"/>
              <a:t>dateStyle</a:t>
            </a:r>
            <a:r>
              <a:rPr lang="en-US" altLang="ko-KR" dirty="0"/>
              <a:t>="medium"/&gt;&lt;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default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type="date"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long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type="date" </a:t>
            </a:r>
            <a:r>
              <a:rPr lang="en-US" altLang="ko-KR" dirty="0" err="1"/>
              <a:t>dateStyle</a:t>
            </a:r>
            <a:r>
              <a:rPr lang="en-US" altLang="ko-KR" dirty="0"/>
              <a:t>="long"/&gt;&lt;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full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type="date" </a:t>
            </a:r>
            <a:r>
              <a:rPr lang="en-US" altLang="ko-KR" dirty="0" err="1"/>
              <a:t>dateStyle</a:t>
            </a:r>
            <a:r>
              <a:rPr lang="en-US" altLang="ko-KR" dirty="0"/>
              <a:t>="full"/&gt;&lt;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short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type="time" </a:t>
            </a:r>
            <a:r>
              <a:rPr lang="en-US" altLang="ko-KR" dirty="0" err="1"/>
              <a:t>timeStyle</a:t>
            </a:r>
            <a:r>
              <a:rPr lang="en-US" altLang="ko-KR" dirty="0"/>
              <a:t>="short"/&gt;&lt;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medium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type="time" </a:t>
            </a:r>
            <a:r>
              <a:rPr lang="en-US" altLang="ko-KR" dirty="0" err="1"/>
              <a:t>timeStyle</a:t>
            </a:r>
            <a:r>
              <a:rPr lang="en-US" altLang="ko-KR" dirty="0"/>
              <a:t>="medium"/&gt;&lt;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default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type="time"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long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type="time" </a:t>
            </a:r>
            <a:r>
              <a:rPr lang="en-US" altLang="ko-KR" dirty="0" err="1"/>
              <a:t>timeStyle</a:t>
            </a:r>
            <a:r>
              <a:rPr lang="en-US" altLang="ko-KR" dirty="0"/>
              <a:t>="long"/&gt;&lt;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full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type="time" </a:t>
            </a:r>
            <a:r>
              <a:rPr lang="en-US" altLang="ko-KR" dirty="0" err="1"/>
              <a:t>timeStyle</a:t>
            </a:r>
            <a:r>
              <a:rPr lang="en-US" altLang="ko-KR" dirty="0"/>
              <a:t>="full"/&gt;&lt;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type both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type="both" </a:t>
            </a:r>
            <a:r>
              <a:rPr lang="en-US" altLang="ko-KR" dirty="0" err="1"/>
              <a:t>dateStyle</a:t>
            </a:r>
            <a:r>
              <a:rPr lang="en-US" altLang="ko-KR" dirty="0"/>
              <a:t>="long" </a:t>
            </a:r>
            <a:r>
              <a:rPr lang="en-US" altLang="ko-KR" dirty="0" err="1"/>
              <a:t>timeStyle</a:t>
            </a:r>
            <a:r>
              <a:rPr lang="en-US" altLang="ko-KR" dirty="0"/>
              <a:t>="full"/&gt;&lt;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pattern 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 }" pattern="</a:t>
            </a:r>
            <a:r>
              <a:rPr lang="en-US" altLang="ko-KR" dirty="0" err="1"/>
              <a:t>yyyy</a:t>
            </a:r>
            <a:r>
              <a:rPr lang="ko-KR" altLang="en-US" dirty="0"/>
              <a:t>년 </a:t>
            </a:r>
            <a:r>
              <a:rPr lang="en-US" altLang="ko-KR" dirty="0"/>
              <a:t>MM</a:t>
            </a:r>
            <a:r>
              <a:rPr lang="ko-KR" altLang="en-US" dirty="0"/>
              <a:t>월 </a:t>
            </a:r>
            <a:r>
              <a:rPr lang="en-US" altLang="ko-KR" dirty="0" err="1"/>
              <a:t>dd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en-US" altLang="ko-KR" dirty="0" err="1"/>
              <a:t>hh</a:t>
            </a:r>
            <a:r>
              <a:rPr lang="ko-KR" altLang="en-US" dirty="0"/>
              <a:t>시</a:t>
            </a:r>
            <a:r>
              <a:rPr lang="en-US" altLang="ko-KR" dirty="0"/>
              <a:t>:mm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en-US" altLang="ko-KR" dirty="0" err="1"/>
              <a:t>ss</a:t>
            </a:r>
            <a:r>
              <a:rPr lang="ko-KR" altLang="en-US" dirty="0"/>
              <a:t>초 </a:t>
            </a:r>
            <a:r>
              <a:rPr lang="en-US" altLang="ko-KR" dirty="0"/>
              <a:t>a z"/&gt;&lt;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5">
            <a:extLst>
              <a:ext uri="{FF2B5EF4-FFF2-40B4-BE49-F238E27FC236}">
                <a16:creationId xmlns:a16="http://schemas.microsoft.com/office/drawing/2014/main" id="{8868BA14-E069-4823-A363-98E32DA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55299" name="내용 개체 틀 4">
            <a:extLst>
              <a:ext uri="{FF2B5EF4-FFF2-40B4-BE49-F238E27FC236}">
                <a16:creationId xmlns:a16="http://schemas.microsoft.com/office/drawing/2014/main" id="{42642830-02BA-47BC-9289-AA5E1469A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1484314"/>
            <a:ext cx="6551613" cy="4105275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8DEF1CEE-7DFF-4C50-9AA5-6125C4039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D5668-C4FC-4434-B501-16EFFCFD2A79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3">
            <a:extLst>
              <a:ext uri="{FF2B5EF4-FFF2-40B4-BE49-F238E27FC236}">
                <a16:creationId xmlns:a16="http://schemas.microsoft.com/office/drawing/2014/main" id="{6068679D-B56B-4670-93DE-A845F0F7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81AAE54-4A2B-4712-9A45-76C0E594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fmt:parse</a:t>
            </a:r>
            <a:r>
              <a:rPr lang="it-IT" altLang="ko-KR" dirty="0"/>
              <a:t>Number&gt;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 err="1"/>
              <a:t>로케일에</a:t>
            </a:r>
            <a:r>
              <a:rPr lang="ko-KR" altLang="en-US" dirty="0"/>
              <a:t> 따라 </a:t>
            </a:r>
            <a:r>
              <a:rPr lang="ko-KR" altLang="en-US" dirty="0" err="1"/>
              <a:t>포매팅한</a:t>
            </a:r>
            <a:r>
              <a:rPr lang="ko-KR" altLang="en-US" dirty="0"/>
              <a:t> 문자열을 숫자로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value + : </a:t>
            </a:r>
            <a:r>
              <a:rPr lang="ko-KR" altLang="en-US" dirty="0" err="1"/>
              <a:t>파싱할</a:t>
            </a:r>
            <a:r>
              <a:rPr lang="ko-KR" altLang="en-US" dirty="0"/>
              <a:t> 문자열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type : </a:t>
            </a:r>
            <a:r>
              <a:rPr lang="en-US" altLang="ko-KR" u="sng" dirty="0"/>
              <a:t>number</a:t>
            </a:r>
            <a:r>
              <a:rPr lang="en-US" altLang="ko-KR" dirty="0"/>
              <a:t> | percent | currency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pattern :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포맷팅</a:t>
            </a:r>
            <a:r>
              <a:rPr lang="ko-KR" altLang="en-US" dirty="0"/>
              <a:t> 패턴을 나타내는 문자열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parseLocale</a:t>
            </a:r>
            <a:r>
              <a:rPr lang="en-US" altLang="ko-KR" dirty="0"/>
              <a:t> : </a:t>
            </a: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java.util.Locale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integerOnly</a:t>
            </a:r>
            <a:r>
              <a:rPr lang="en-US" altLang="ko-KR" dirty="0"/>
              <a:t> : </a:t>
            </a:r>
            <a:r>
              <a:rPr lang="ko-KR" altLang="en-US" dirty="0"/>
              <a:t>정수 부분만 </a:t>
            </a:r>
            <a:r>
              <a:rPr lang="ko-KR" altLang="en-US" dirty="0" err="1"/>
              <a:t>파싱할</a:t>
            </a:r>
            <a:r>
              <a:rPr lang="ko-KR" altLang="en-US" dirty="0"/>
              <a:t> 지를 결정</a:t>
            </a:r>
            <a:r>
              <a:rPr lang="en-US" altLang="ko-KR" dirty="0"/>
              <a:t>, true, </a:t>
            </a:r>
            <a:r>
              <a:rPr lang="en-US" altLang="ko-KR" u="sng" dirty="0"/>
              <a:t>false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결과값을 저장한 변수 이름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  <a:endParaRPr lang="ko-KR" altLang="en-US" dirty="0"/>
          </a:p>
        </p:txBody>
      </p:sp>
      <p:sp>
        <p:nvSpPr>
          <p:cNvPr id="56324" name="슬라이드 번호 개체 틀 2">
            <a:extLst>
              <a:ext uri="{FF2B5EF4-FFF2-40B4-BE49-F238E27FC236}">
                <a16:creationId xmlns:a16="http://schemas.microsoft.com/office/drawing/2014/main" id="{C525C76A-1C73-4821-A5D4-9DE3000AC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D4E37-4221-44C8-8E01-19FEFC312E0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3">
            <a:extLst>
              <a:ext uri="{FF2B5EF4-FFF2-40B4-BE49-F238E27FC236}">
                <a16:creationId xmlns:a16="http://schemas.microsoft.com/office/drawing/2014/main" id="{4C2FF269-02F8-4DBE-9144-7936940F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C25C0B-F32D-43FB-BB84-0260CC0A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fmt:parse</a:t>
            </a:r>
            <a:r>
              <a:rPr lang="it-IT" altLang="ko-KR" dirty="0"/>
              <a:t>Date&gt;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 err="1"/>
              <a:t>로케일에</a:t>
            </a:r>
            <a:r>
              <a:rPr lang="ko-KR" altLang="en-US" dirty="0"/>
              <a:t> 따라 </a:t>
            </a:r>
            <a:r>
              <a:rPr lang="ko-KR" altLang="en-US" dirty="0" err="1"/>
              <a:t>포맷팅한</a:t>
            </a:r>
            <a:r>
              <a:rPr lang="ko-KR" altLang="en-US" dirty="0"/>
              <a:t> 날짜 문자열을 숫자로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value : </a:t>
            </a:r>
            <a:r>
              <a:rPr lang="ko-KR" altLang="en-US" dirty="0" err="1"/>
              <a:t>파싱될</a:t>
            </a:r>
            <a:r>
              <a:rPr lang="ko-KR" altLang="en-US" dirty="0"/>
              <a:t> 날짜 시간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type : type : time | </a:t>
            </a:r>
            <a:r>
              <a:rPr lang="en-US" altLang="ko-KR" u="sng" dirty="0"/>
              <a:t>date</a:t>
            </a:r>
            <a:r>
              <a:rPr lang="en-US" altLang="ko-KR" dirty="0"/>
              <a:t> | both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dateStyle</a:t>
            </a:r>
            <a:r>
              <a:rPr lang="en-US" altLang="ko-KR" dirty="0"/>
              <a:t> : </a:t>
            </a:r>
            <a:r>
              <a:rPr lang="en-US" altLang="ko-KR" dirty="0" err="1"/>
              <a:t>java.text.DateFormat</a:t>
            </a:r>
            <a:r>
              <a:rPr lang="ko-KR" altLang="en-US" dirty="0"/>
              <a:t>에 미리 정의한 날짜 </a:t>
            </a:r>
            <a:r>
              <a:rPr lang="ko-KR" altLang="en-US" dirty="0" err="1"/>
              <a:t>포맷팅</a:t>
            </a:r>
            <a:r>
              <a:rPr lang="ko-KR" altLang="en-US" dirty="0"/>
              <a:t> 스타일</a:t>
            </a:r>
            <a:r>
              <a:rPr lang="en-US" altLang="ko-KR" dirty="0"/>
              <a:t>, short | medium or </a:t>
            </a:r>
            <a:r>
              <a:rPr lang="en-US" altLang="ko-KR" u="sng" dirty="0"/>
              <a:t>default </a:t>
            </a:r>
            <a:r>
              <a:rPr lang="en-US" altLang="ko-KR" dirty="0"/>
              <a:t>| long | full</a:t>
            </a:r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 err="1"/>
              <a:t>timeStyle</a:t>
            </a:r>
            <a:r>
              <a:rPr lang="en-US" altLang="ko-KR" dirty="0"/>
              <a:t> : </a:t>
            </a:r>
            <a:r>
              <a:rPr lang="en-US" altLang="ko-KR" dirty="0" err="1"/>
              <a:t>java.text.DateFormat</a:t>
            </a:r>
            <a:r>
              <a:rPr lang="ko-KR" altLang="en-US" dirty="0"/>
              <a:t>에서 미리 정의한 시각 </a:t>
            </a:r>
            <a:r>
              <a:rPr lang="ko-KR" altLang="en-US" dirty="0" err="1"/>
              <a:t>포맷팅</a:t>
            </a:r>
            <a:r>
              <a:rPr lang="ko-KR" altLang="en-US" dirty="0"/>
              <a:t> 스타일</a:t>
            </a:r>
            <a:r>
              <a:rPr lang="en-US" altLang="ko-KR" dirty="0"/>
              <a:t>, short | medium or </a:t>
            </a:r>
            <a:r>
              <a:rPr lang="en-US" altLang="ko-KR" u="sng" dirty="0"/>
              <a:t>default</a:t>
            </a:r>
            <a:r>
              <a:rPr lang="en-US" altLang="ko-KR" dirty="0"/>
              <a:t> | long | full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pattern :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포맷팅</a:t>
            </a:r>
            <a:r>
              <a:rPr lang="ko-KR" altLang="en-US" dirty="0"/>
              <a:t> 패턴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parseLocale</a:t>
            </a:r>
            <a:r>
              <a:rPr lang="en-US" altLang="ko-KR" dirty="0"/>
              <a:t> : </a:t>
            </a:r>
            <a:r>
              <a:rPr lang="ko-KR" altLang="en-US" dirty="0" err="1"/>
              <a:t>파싱할</a:t>
            </a:r>
            <a:r>
              <a:rPr lang="ko-KR" altLang="en-US" dirty="0"/>
              <a:t> 때 사용할 시간대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 err="1"/>
              <a:t>파싱된</a:t>
            </a:r>
            <a:r>
              <a:rPr lang="ko-KR" altLang="en-US" dirty="0"/>
              <a:t> 결과를 저장하는 변수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  <a:endParaRPr lang="ko-KR" altLang="en-US" dirty="0"/>
          </a:p>
          <a:p>
            <a:pPr lvl="2"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57348" name="슬라이드 번호 개체 틀 2">
            <a:extLst>
              <a:ext uri="{FF2B5EF4-FFF2-40B4-BE49-F238E27FC236}">
                <a16:creationId xmlns:a16="http://schemas.microsoft.com/office/drawing/2014/main" id="{154C17E1-7E28-4DAB-85DE-C9BE5C84B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C40CA-870C-418A-B061-6A4D03EE90E0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4">
            <a:extLst>
              <a:ext uri="{FF2B5EF4-FFF2-40B4-BE49-F238E27FC236}">
                <a16:creationId xmlns:a16="http://schemas.microsoft.com/office/drawing/2014/main" id="{2A20336F-153B-4B4B-8E8A-D7DD517F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 </a:t>
            </a:r>
            <a:r>
              <a:rPr lang="en-US" altLang="ko-KR"/>
              <a:t>- parseNumDate.jsp</a:t>
            </a:r>
            <a:endParaRPr lang="ko-KR" altLang="en-US"/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B1327C50-826E-48EF-A807-C0C1449A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5AA98-D144-4B0A-8791-6B2A2EC59DC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4DA37-CCC4-461B-9A53-D1D9A872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&lt;h2&gt;&amp;</a:t>
            </a:r>
            <a:r>
              <a:rPr lang="en-US" altLang="ko-KR" dirty="0" err="1"/>
              <a:t>lt;fmt:parseDate&amp;gt</a:t>
            </a:r>
            <a:r>
              <a:rPr lang="en-US" altLang="ko-KR" dirty="0"/>
              <a:t>;&lt;/h2&gt;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currentDate</a:t>
            </a:r>
            <a:r>
              <a:rPr lang="en-US" altLang="ko-KR" dirty="0"/>
              <a:t>" value="2012 11 10 9 8 7" /&gt;</a:t>
            </a:r>
          </a:p>
          <a:p>
            <a:pPr>
              <a:buFont typeface="Arial" charset="0"/>
              <a:buNone/>
              <a:defRPr/>
            </a:pPr>
            <a:r>
              <a:rPr lang="ko-KR" altLang="en-US" dirty="0" err="1"/>
              <a:t>파싱</a:t>
            </a:r>
            <a:r>
              <a:rPr lang="ko-KR" altLang="en-US" dirty="0"/>
              <a:t> 전 날짜 </a:t>
            </a:r>
            <a:r>
              <a:rPr lang="en-US" altLang="ko-KR" dirty="0"/>
              <a:t>: ${</a:t>
            </a:r>
            <a:r>
              <a:rPr lang="en-US" altLang="ko-KR" dirty="0" err="1"/>
              <a:t>currentDate</a:t>
            </a:r>
            <a:r>
              <a:rPr lang="en-US" altLang="ko-KR" dirty="0"/>
              <a:t> }&lt;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fmt:parseDate</a:t>
            </a:r>
            <a:r>
              <a:rPr lang="en-US" altLang="ko-KR" dirty="0"/>
              <a:t> value="${</a:t>
            </a:r>
            <a:r>
              <a:rPr lang="en-US" altLang="ko-KR" dirty="0" err="1"/>
              <a:t>currentDate</a:t>
            </a:r>
            <a:r>
              <a:rPr lang="en-US" altLang="ko-KR" dirty="0"/>
              <a:t>}"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parsedCurrentDate</a:t>
            </a:r>
            <a:r>
              <a:rPr lang="en-US" altLang="ko-KR" dirty="0"/>
              <a:t>" pattern="</a:t>
            </a:r>
            <a:r>
              <a:rPr lang="en-US" altLang="ko-KR" dirty="0" err="1"/>
              <a:t>yyyy</a:t>
            </a:r>
            <a:r>
              <a:rPr lang="en-US" altLang="ko-KR" dirty="0"/>
              <a:t> MM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en-US" altLang="ko-KR" dirty="0" err="1"/>
              <a:t>hh</a:t>
            </a:r>
            <a:r>
              <a:rPr lang="en-US" altLang="ko-KR" dirty="0"/>
              <a:t> mm </a:t>
            </a:r>
            <a:r>
              <a:rPr lang="en-US" altLang="ko-KR" dirty="0" err="1"/>
              <a:t>ss</a:t>
            </a:r>
            <a:r>
              <a:rPr lang="en-US" altLang="ko-KR" dirty="0"/>
              <a:t>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&lt;p&gt;</a:t>
            </a:r>
            <a:r>
              <a:rPr lang="ko-KR" altLang="en-US" dirty="0" err="1"/>
              <a:t>파싱된</a:t>
            </a:r>
            <a:r>
              <a:rPr lang="ko-KR" altLang="en-US" dirty="0"/>
              <a:t> 후 날짜 </a:t>
            </a:r>
            <a:r>
              <a:rPr lang="en-US" altLang="ko-KR" dirty="0"/>
              <a:t>: 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parsedCurrentDate</a:t>
            </a:r>
            <a:r>
              <a:rPr lang="en-US" altLang="ko-KR" dirty="0"/>
              <a:t>}" /&gt;&lt;/p&gt;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&lt;p&gt;</a:t>
            </a:r>
            <a:r>
              <a:rPr lang="ko-KR" altLang="en-US" dirty="0" err="1"/>
              <a:t>포맷팅</a:t>
            </a:r>
            <a:r>
              <a:rPr lang="ko-KR" altLang="en-US" dirty="0"/>
              <a:t> 후 날짜 </a:t>
            </a:r>
            <a:r>
              <a:rPr lang="en-US" altLang="ko-KR" dirty="0"/>
              <a:t>: 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</a:t>
            </a:r>
            <a:r>
              <a:rPr lang="en-US" altLang="ko-KR" dirty="0" err="1"/>
              <a:t>parsedCurrentDate</a:t>
            </a:r>
            <a:r>
              <a:rPr lang="en-US" altLang="ko-KR" dirty="0"/>
              <a:t>}" pattern="</a:t>
            </a:r>
            <a:r>
              <a:rPr lang="en-US" altLang="ko-KR" dirty="0" err="1"/>
              <a:t>yyyy</a:t>
            </a:r>
            <a:r>
              <a:rPr lang="ko-KR" altLang="en-US" dirty="0"/>
              <a:t>년 </a:t>
            </a:r>
            <a:r>
              <a:rPr lang="en-US" altLang="ko-KR" dirty="0"/>
              <a:t>MM</a:t>
            </a:r>
            <a:r>
              <a:rPr lang="ko-KR" altLang="en-US" dirty="0"/>
              <a:t>월 </a:t>
            </a:r>
            <a:r>
              <a:rPr lang="en-US" altLang="ko-KR" dirty="0" err="1"/>
              <a:t>dd</a:t>
            </a:r>
            <a:r>
              <a:rPr lang="ko-KR" altLang="en-US" dirty="0"/>
              <a:t>일 </a:t>
            </a:r>
            <a:r>
              <a:rPr lang="en-US" altLang="ko-KR" dirty="0" err="1"/>
              <a:t>hh</a:t>
            </a:r>
            <a:r>
              <a:rPr lang="ko-KR" altLang="en-US" dirty="0"/>
              <a:t>시 </a:t>
            </a:r>
            <a:r>
              <a:rPr lang="en-US" altLang="ko-KR" dirty="0"/>
              <a:t>mm</a:t>
            </a:r>
            <a:r>
              <a:rPr lang="ko-KR" altLang="en-US" dirty="0"/>
              <a:t>분 </a:t>
            </a:r>
            <a:r>
              <a:rPr lang="en-US" altLang="ko-KR" dirty="0" err="1"/>
              <a:t>ss</a:t>
            </a:r>
            <a:r>
              <a:rPr lang="ko-KR" altLang="en-US" dirty="0"/>
              <a:t>초</a:t>
            </a:r>
            <a:r>
              <a:rPr lang="en-US" altLang="ko-KR" dirty="0"/>
              <a:t>" /&gt;&lt;/p&gt;</a:t>
            </a:r>
          </a:p>
          <a:p>
            <a:pPr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&lt;h2&gt;&amp;</a:t>
            </a:r>
            <a:r>
              <a:rPr lang="en-US" altLang="ko-KR" dirty="0" err="1"/>
              <a:t>lt;fmt:parseNumber&amp;gt</a:t>
            </a:r>
            <a:r>
              <a:rPr lang="en-US" altLang="ko-KR" dirty="0"/>
              <a:t>;&lt;/h2&gt;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="balance" value="1234.56"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fmt:parseNumber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parsedNumber</a:t>
            </a:r>
            <a:r>
              <a:rPr lang="en-US" altLang="ko-KR" dirty="0"/>
              <a:t>" type="number" value="${balance}"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&lt;p&gt;</a:t>
            </a:r>
            <a:r>
              <a:rPr lang="ko-KR" altLang="en-US" dirty="0"/>
              <a:t>은행 잔고 </a:t>
            </a:r>
            <a:r>
              <a:rPr lang="en-US" altLang="ko-KR" dirty="0"/>
              <a:t>: 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parsedNumber</a:t>
            </a:r>
            <a:r>
              <a:rPr lang="en-US" altLang="ko-KR" dirty="0"/>
              <a:t>}" /&gt;&lt;/p&gt;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fmt:parseNumber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parsedNumber</a:t>
            </a:r>
            <a:r>
              <a:rPr lang="en-US" altLang="ko-KR" dirty="0"/>
              <a:t>" </a:t>
            </a:r>
            <a:r>
              <a:rPr lang="en-US" altLang="ko-KR" dirty="0" err="1"/>
              <a:t>integerOnly</a:t>
            </a:r>
            <a:r>
              <a:rPr lang="en-US" altLang="ko-KR" dirty="0"/>
              <a:t>="true" type="number" value="${balance}"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&lt;p&gt;</a:t>
            </a:r>
            <a:r>
              <a:rPr lang="ko-KR" altLang="en-US" dirty="0"/>
              <a:t>은행 잔고</a:t>
            </a:r>
            <a:r>
              <a:rPr lang="en-US" altLang="ko-KR" dirty="0"/>
              <a:t>(</a:t>
            </a:r>
            <a:r>
              <a:rPr lang="ko-KR" altLang="en-US" dirty="0"/>
              <a:t>원 단위 미만 </a:t>
            </a:r>
            <a:r>
              <a:rPr lang="ko-KR" altLang="en-US" dirty="0" err="1"/>
              <a:t>절사</a:t>
            </a:r>
            <a:r>
              <a:rPr lang="en-US" altLang="ko-KR" dirty="0"/>
              <a:t>): 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parsedNumber</a:t>
            </a:r>
            <a:r>
              <a:rPr lang="en-US" altLang="ko-KR" dirty="0"/>
              <a:t>}" /&gt;&lt;/p&gt;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&lt;/body&gt;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9828-C303-4990-AF94-E0D872AA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52A1B-1BEC-4589-8BFC-96A18FE8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등장 배경</a:t>
            </a:r>
          </a:p>
          <a:p>
            <a:pPr lvl="1"/>
            <a:r>
              <a:rPr lang="ko-KR" altLang="en-US" dirty="0"/>
              <a:t>프로그래머는 간결한 </a:t>
            </a:r>
            <a:r>
              <a:rPr lang="en-US" altLang="ko-KR" dirty="0"/>
              <a:t>JSP </a:t>
            </a:r>
            <a:r>
              <a:rPr lang="ko-KR" altLang="en-US" dirty="0"/>
              <a:t>페이지 작성을 위해 다양하고 강력한 기능의 태그를 개발하여 사용하였다</a:t>
            </a:r>
            <a:r>
              <a:rPr lang="en-US" altLang="ko-KR" dirty="0"/>
              <a:t>. </a:t>
            </a:r>
            <a:r>
              <a:rPr lang="ko-KR" altLang="en-US" dirty="0"/>
              <a:t>이를 커스텀 태그라고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커스텀 태그는 </a:t>
            </a:r>
            <a:r>
              <a:rPr lang="en-US" altLang="ko-KR" dirty="0"/>
              <a:t>JSP </a:t>
            </a:r>
            <a:r>
              <a:rPr lang="ko-KR" altLang="en-US" dirty="0"/>
              <a:t>사양서에 기술되지 않은 태그로</a:t>
            </a:r>
            <a:r>
              <a:rPr lang="en-US" altLang="ko-KR" dirty="0"/>
              <a:t>, </a:t>
            </a:r>
            <a:r>
              <a:rPr lang="ko-KR" altLang="en-US" dirty="0"/>
              <a:t>개발자들이 필요에 따라 생성한 태그들을 의미하고</a:t>
            </a:r>
            <a:r>
              <a:rPr lang="en-US" altLang="ko-KR" dirty="0"/>
              <a:t>, JSP </a:t>
            </a:r>
            <a:r>
              <a:rPr lang="ko-KR" altLang="en-US" dirty="0"/>
              <a:t>문법을 확장하기 위해 </a:t>
            </a:r>
            <a:r>
              <a:rPr lang="en-US" altLang="ko-KR" dirty="0"/>
              <a:t>XML </a:t>
            </a:r>
            <a:r>
              <a:rPr lang="ko-KR" altLang="en-US" dirty="0"/>
              <a:t>기술을 이용하여 생성한 태그로 </a:t>
            </a:r>
            <a:r>
              <a:rPr lang="en-US" altLang="ko-KR" dirty="0"/>
              <a:t>XML </a:t>
            </a:r>
            <a:r>
              <a:rPr lang="ko-KR" altLang="en-US" dirty="0"/>
              <a:t>형식을 가진다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개발자마다 구현이 달라 사용이 어려웠다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75773-4E5E-4766-BD19-C844DB5D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311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3">
            <a:extLst>
              <a:ext uri="{FF2B5EF4-FFF2-40B4-BE49-F238E27FC236}">
                <a16:creationId xmlns:a16="http://schemas.microsoft.com/office/drawing/2014/main" id="{E3A47943-BB88-4F53-AE56-FFD9871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59395" name="내용 개체 틀 1">
            <a:extLst>
              <a:ext uri="{FF2B5EF4-FFF2-40B4-BE49-F238E27FC236}">
                <a16:creationId xmlns:a16="http://schemas.microsoft.com/office/drawing/2014/main" id="{C90E4243-1176-4558-A13A-EED32509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1052514"/>
            <a:ext cx="6697662" cy="4733925"/>
          </a:xfrm>
        </p:spPr>
      </p:pic>
      <p:sp>
        <p:nvSpPr>
          <p:cNvPr id="59396" name="슬라이드 번호 개체 틀 2">
            <a:extLst>
              <a:ext uri="{FF2B5EF4-FFF2-40B4-BE49-F238E27FC236}">
                <a16:creationId xmlns:a16="http://schemas.microsoft.com/office/drawing/2014/main" id="{2855C77F-03CF-4442-98A6-8939DF359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B3C0B-6925-4F6D-8635-E20BED864AD8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3">
            <a:extLst>
              <a:ext uri="{FF2B5EF4-FFF2-40B4-BE49-F238E27FC236}">
                <a16:creationId xmlns:a16="http://schemas.microsoft.com/office/drawing/2014/main" id="{5AD5712A-8BB6-40CE-983A-23D42448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331E52-100E-4821-A455-3E77C74D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fmt:timeZone</a:t>
            </a:r>
            <a:r>
              <a:rPr lang="it-IT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태그의 몸체 안에서 특정한 시간대 정보를 설정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value : </a:t>
            </a:r>
            <a:r>
              <a:rPr lang="ko-KR" altLang="en-US" dirty="0"/>
              <a:t>자바에서 제공하는 시간대 값</a:t>
            </a:r>
            <a:r>
              <a:rPr lang="en-US" altLang="ko-KR" dirty="0"/>
              <a:t>(Asia/Seoul</a:t>
            </a:r>
            <a:br>
              <a:rPr lang="en-US" altLang="ko-KR" dirty="0"/>
            </a:br>
            <a:r>
              <a:rPr lang="en-US" altLang="ko-KR" dirty="0"/>
              <a:t> , Europe/London ...) </a:t>
            </a:r>
            <a:r>
              <a:rPr lang="ko-KR" altLang="en-US" dirty="0"/>
              <a:t> 또는 시간대 코드</a:t>
            </a:r>
            <a:r>
              <a:rPr lang="en-US" altLang="ko-KR" dirty="0"/>
              <a:t>(GMT-8 ...) </a:t>
            </a:r>
            <a:endParaRPr lang="ko-KR" altLang="en-US" dirty="0"/>
          </a:p>
        </p:txBody>
      </p:sp>
      <p:sp>
        <p:nvSpPr>
          <p:cNvPr id="60420" name="슬라이드 번호 개체 틀 2">
            <a:extLst>
              <a:ext uri="{FF2B5EF4-FFF2-40B4-BE49-F238E27FC236}">
                <a16:creationId xmlns:a16="http://schemas.microsoft.com/office/drawing/2014/main" id="{5BAD1200-F269-4A47-A5BE-8E0A7F203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20806-A6D3-48ED-A4CD-A8FDAB80245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4">
            <a:extLst>
              <a:ext uri="{FF2B5EF4-FFF2-40B4-BE49-F238E27FC236}">
                <a16:creationId xmlns:a16="http://schemas.microsoft.com/office/drawing/2014/main" id="{4965AF32-BB7B-4EB5-B2A1-F9EDBC6F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timezone.jsp</a:t>
            </a:r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5361D0C1-E264-44BF-B79B-7F68C57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5AA8AA-4749-4C43-9F70-DF691D2757D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6C022-709B-49D6-86CE-0EB67CE1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&lt;h2&gt;&amp;</a:t>
            </a:r>
            <a:r>
              <a:rPr lang="en-US" altLang="ko-KR" dirty="0" err="1"/>
              <a:t>lt;fmt:timeZone&amp;gt</a:t>
            </a:r>
            <a:r>
              <a:rPr lang="en-US" altLang="ko-KR" dirty="0"/>
              <a:t>;&lt;/h2&gt;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="today" value="&lt;%=new </a:t>
            </a:r>
            <a:r>
              <a:rPr lang="en-US" altLang="ko-KR" dirty="0" err="1"/>
              <a:t>java.util.Date</a:t>
            </a:r>
            <a:r>
              <a:rPr lang="en-US" altLang="ko-KR" dirty="0"/>
              <a:t>()%&gt;" /&gt;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timeZone</a:t>
            </a:r>
            <a:r>
              <a:rPr lang="en-US" altLang="ko-KR" dirty="0"/>
              <a:t>" value="America/</a:t>
            </a:r>
            <a:r>
              <a:rPr lang="en-US" altLang="ko-KR" dirty="0" err="1"/>
              <a:t>Los_Angeles</a:t>
            </a:r>
            <a:r>
              <a:rPr lang="en-US" altLang="ko-KR" dirty="0"/>
              <a:t>" /&gt;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ko-KR" altLang="en-US" dirty="0"/>
              <a:t>현재 시간대에서의 날짜와 시간 </a:t>
            </a:r>
            <a:r>
              <a:rPr lang="en-US" altLang="ko-KR" dirty="0"/>
              <a:t>: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&lt;strong&gt;&lt;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value="${today}" type="both" </a:t>
            </a:r>
            <a:r>
              <a:rPr lang="en-US" altLang="ko-KR" dirty="0" err="1"/>
              <a:t>timeStyle</a:t>
            </a:r>
            <a:r>
              <a:rPr lang="en-US" altLang="ko-KR" dirty="0"/>
              <a:t>="full"/&gt;&lt;/strong&gt;&lt;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${</a:t>
            </a:r>
            <a:r>
              <a:rPr lang="en-US" altLang="ko-KR" dirty="0" err="1"/>
              <a:t>timeZone</a:t>
            </a:r>
            <a:r>
              <a:rPr lang="en-US" altLang="ko-KR" dirty="0"/>
              <a:t> } </a:t>
            </a:r>
            <a:r>
              <a:rPr lang="ko-KR" altLang="en-US" dirty="0"/>
              <a:t>시간대에서의 날짜와 시간 </a:t>
            </a:r>
            <a:r>
              <a:rPr lang="en-US" altLang="ko-KR" dirty="0"/>
              <a:t>: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fmt:timeZone</a:t>
            </a:r>
            <a:r>
              <a:rPr lang="en-US" altLang="ko-KR" dirty="0"/>
              <a:t> value="${</a:t>
            </a:r>
            <a:r>
              <a:rPr lang="en-US" altLang="ko-KR" dirty="0" err="1"/>
              <a:t>timeZone</a:t>
            </a:r>
            <a:r>
              <a:rPr lang="en-US" altLang="ko-KR" dirty="0"/>
              <a:t>}"&gt;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&lt;strong&gt;     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value="${today}" type="both" </a:t>
            </a:r>
            <a:r>
              <a:rPr lang="en-US" altLang="ko-KR" dirty="0" err="1"/>
              <a:t>timeStyle</a:t>
            </a:r>
            <a:r>
              <a:rPr lang="en-US" altLang="ko-KR" dirty="0"/>
              <a:t>="full"/&gt;   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&lt;/strong&gt;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fmt:timeZone</a:t>
            </a:r>
            <a:r>
              <a:rPr lang="en-US" altLang="ko-KR" dirty="0"/>
              <a:t>&gt;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&lt;h2&gt;</a:t>
            </a:r>
            <a:r>
              <a:rPr lang="ko-KR" altLang="en-US" dirty="0"/>
              <a:t>전체 시간대 리스트</a:t>
            </a:r>
            <a:r>
              <a:rPr lang="en-US" altLang="ko-KR" dirty="0"/>
              <a:t>&lt;/h2&gt;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String[] </a:t>
            </a:r>
            <a:r>
              <a:rPr lang="en-US" altLang="ko-KR" dirty="0" err="1"/>
              <a:t>timeZoneList</a:t>
            </a:r>
            <a:r>
              <a:rPr lang="en-US" altLang="ko-KR" dirty="0"/>
              <a:t> = </a:t>
            </a:r>
            <a:r>
              <a:rPr lang="en-US" altLang="ko-KR" dirty="0" err="1"/>
              <a:t>java.util.TimeZone.getAvailableIDs</a:t>
            </a:r>
            <a:r>
              <a:rPr lang="en-US" altLang="ko-KR" dirty="0"/>
              <a:t>();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for(String </a:t>
            </a:r>
            <a:r>
              <a:rPr lang="en-US" altLang="ko-KR" dirty="0" err="1"/>
              <a:t>timeZone</a:t>
            </a:r>
            <a:r>
              <a:rPr lang="en-US" altLang="ko-KR" dirty="0"/>
              <a:t> : </a:t>
            </a:r>
            <a:r>
              <a:rPr lang="en-US" altLang="ko-KR" dirty="0" err="1"/>
              <a:t>timeZoneList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timeZone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/&gt;");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%&gt; 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9A340D69-4A4E-4A80-B561-251C2896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62467" name="내용 개체 틀 4">
            <a:extLst>
              <a:ext uri="{FF2B5EF4-FFF2-40B4-BE49-F238E27FC236}">
                <a16:creationId xmlns:a16="http://schemas.microsoft.com/office/drawing/2014/main" id="{659CEE78-423F-4F1B-991E-5EAB4B426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1125538"/>
            <a:ext cx="7345363" cy="4837112"/>
          </a:xfrm>
        </p:spPr>
      </p:pic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265FBABC-E560-4E85-A8CE-E0A007BAA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41770-344E-4DD9-9C04-83F85EFD3231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3">
            <a:extLst>
              <a:ext uri="{FF2B5EF4-FFF2-40B4-BE49-F238E27FC236}">
                <a16:creationId xmlns:a16="http://schemas.microsoft.com/office/drawing/2014/main" id="{71F99753-03C2-4749-B8C8-773B5E89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36BFAC-EB92-4D41-9CDD-029AE1A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fmt:setTimeZone</a:t>
            </a:r>
            <a:r>
              <a:rPr lang="it-IT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요구된 시간대</a:t>
            </a:r>
            <a:r>
              <a:rPr lang="en-US" altLang="ko-KR" dirty="0"/>
              <a:t>(time zone) </a:t>
            </a:r>
            <a:r>
              <a:rPr lang="ko-KR" altLang="en-US" dirty="0"/>
              <a:t>값으로 설정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value : </a:t>
            </a:r>
            <a:r>
              <a:rPr lang="ko-KR" altLang="en-US" dirty="0"/>
              <a:t>자바에서 제공하는 시간대 값</a:t>
            </a:r>
            <a:r>
              <a:rPr lang="en-US" altLang="ko-KR" dirty="0"/>
              <a:t>(Asia/Seoul</a:t>
            </a:r>
            <a:br>
              <a:rPr lang="en-US" altLang="ko-KR" dirty="0"/>
            </a:br>
            <a:r>
              <a:rPr lang="en-US" altLang="ko-KR" dirty="0"/>
              <a:t> , Europe/London ...) </a:t>
            </a:r>
            <a:r>
              <a:rPr lang="ko-KR" altLang="en-US" dirty="0"/>
              <a:t> 또는 시간대 코드</a:t>
            </a:r>
            <a:r>
              <a:rPr lang="en-US" altLang="ko-KR" dirty="0"/>
              <a:t>(GMT-8 ...)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시간대 객체를 저장하기 위한 변수</a:t>
            </a:r>
            <a:r>
              <a:rPr lang="en-US" altLang="ko-KR" dirty="0"/>
              <a:t>, </a:t>
            </a:r>
            <a:r>
              <a:rPr lang="en-US" altLang="ko-KR" dirty="0" err="1"/>
              <a:t>java.util.TimeZone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en-US" altLang="ko-KR" u="sng" dirty="0"/>
              <a:t>page</a:t>
            </a:r>
            <a:r>
              <a:rPr lang="en-US" altLang="ko-KR" dirty="0"/>
              <a:t> | request | session | application</a:t>
            </a:r>
          </a:p>
          <a:p>
            <a:pPr lvl="1">
              <a:buFont typeface="Arial" charset="0"/>
              <a:buChar char="–"/>
              <a:defRPr/>
            </a:pPr>
            <a:endParaRPr lang="ko-KR" altLang="en-US" dirty="0"/>
          </a:p>
        </p:txBody>
      </p:sp>
      <p:sp>
        <p:nvSpPr>
          <p:cNvPr id="63492" name="슬라이드 번호 개체 틀 2">
            <a:extLst>
              <a:ext uri="{FF2B5EF4-FFF2-40B4-BE49-F238E27FC236}">
                <a16:creationId xmlns:a16="http://schemas.microsoft.com/office/drawing/2014/main" id="{4097CDEA-2984-4788-8E53-FA54CCCDD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AA1D2-C3B6-461F-9111-82674412801D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4">
            <a:extLst>
              <a:ext uri="{FF2B5EF4-FFF2-40B4-BE49-F238E27FC236}">
                <a16:creationId xmlns:a16="http://schemas.microsoft.com/office/drawing/2014/main" id="{1950BF18-E58F-4360-BB59-7798A981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setTimeZone.jsp</a:t>
            </a:r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A9EDCD5C-5B70-4237-8CA9-8272C161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2CC9F-9DBB-4C3D-A345-80BACB41640F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A0D9F-C8CF-4F2D-B904-3EC2065E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="current" value="&lt;%=new </a:t>
            </a:r>
            <a:r>
              <a:rPr lang="en-US" altLang="ko-KR" dirty="0" err="1"/>
              <a:t>java.util.Date</a:t>
            </a:r>
            <a:r>
              <a:rPr lang="en-US" altLang="ko-KR" dirty="0"/>
              <a:t>()%&gt;" /&gt;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timeZone</a:t>
            </a:r>
            <a:r>
              <a:rPr lang="en-US" altLang="ko-KR" dirty="0"/>
              <a:t>" value="Europe/London" /&gt;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&lt;h2&gt;&amp;</a:t>
            </a:r>
            <a:r>
              <a:rPr lang="en-US" altLang="ko-KR" dirty="0" err="1"/>
              <a:t>lt;fmt:setTimeZone&amp;gt</a:t>
            </a:r>
            <a:r>
              <a:rPr lang="en-US" altLang="ko-KR" dirty="0"/>
              <a:t>;&lt;/h2&gt; 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&lt;p&gt;Date in the current time zone: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&lt;strong&gt; 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value="${current}" type="both" </a:t>
            </a:r>
            <a:r>
              <a:rPr lang="en-US" altLang="ko-KR" dirty="0" err="1"/>
              <a:t>timeStyle</a:t>
            </a:r>
            <a:r>
              <a:rPr lang="en-US" altLang="ko-KR" dirty="0"/>
              <a:t>="full" </a:t>
            </a:r>
            <a:r>
              <a:rPr lang="en-US" altLang="ko-KR" dirty="0" err="1"/>
              <a:t>dateStyle</a:t>
            </a:r>
            <a:r>
              <a:rPr lang="en-US" altLang="ko-KR" dirty="0"/>
              <a:t>="full" /&gt;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&lt;/strong&gt;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&lt;/p&gt;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fmt:setTimeZone</a:t>
            </a:r>
            <a:r>
              <a:rPr lang="en-US" altLang="ko-KR" dirty="0"/>
              <a:t> value="${</a:t>
            </a:r>
            <a:r>
              <a:rPr lang="en-US" altLang="ko-KR" dirty="0" err="1"/>
              <a:t>timeZone</a:t>
            </a:r>
            <a:r>
              <a:rPr lang="en-US" altLang="ko-KR" dirty="0"/>
              <a:t> }" /&gt;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&lt;p&gt;Date in the ${</a:t>
            </a:r>
            <a:r>
              <a:rPr lang="en-US" altLang="ko-KR" dirty="0" err="1"/>
              <a:t>timeZone</a:t>
            </a:r>
            <a:r>
              <a:rPr lang="en-US" altLang="ko-KR" dirty="0"/>
              <a:t> } time zone: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&lt;strong&gt;  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value="${current}" type="both" </a:t>
            </a:r>
            <a:r>
              <a:rPr lang="en-US" altLang="ko-KR" dirty="0" err="1"/>
              <a:t>timeStyle</a:t>
            </a:r>
            <a:r>
              <a:rPr lang="en-US" altLang="ko-KR" dirty="0"/>
              <a:t>="full" </a:t>
            </a:r>
            <a:r>
              <a:rPr lang="en-US" altLang="ko-KR" dirty="0" err="1"/>
              <a:t>dateStyle</a:t>
            </a:r>
            <a:r>
              <a:rPr lang="en-US" altLang="ko-KR" dirty="0"/>
              <a:t>="full" /&gt;     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ko-KR" dirty="0"/>
              <a:t>&lt;/strong&gt;</a:t>
            </a:r>
          </a:p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en-US" altLang="ko-KR" dirty="0"/>
              <a:t>&lt;/p&gt; </a:t>
            </a:r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5">
            <a:extLst>
              <a:ext uri="{FF2B5EF4-FFF2-40B4-BE49-F238E27FC236}">
                <a16:creationId xmlns:a16="http://schemas.microsoft.com/office/drawing/2014/main" id="{CC62E921-725E-4844-8518-36C35461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65539" name="내용 개체 틀 4">
            <a:extLst>
              <a:ext uri="{FF2B5EF4-FFF2-40B4-BE49-F238E27FC236}">
                <a16:creationId xmlns:a16="http://schemas.microsoft.com/office/drawing/2014/main" id="{02BF31B0-92B1-44C2-ADF4-7E51B772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1125539"/>
            <a:ext cx="7243762" cy="1982787"/>
          </a:xfrm>
        </p:spPr>
      </p:pic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2F47066B-991A-420D-9EC5-3D0242D58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3CF9B-F493-48A9-84E4-79201ED77E50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7A4B72EE-8725-4461-AEBA-75AEB841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JSTL Functions</a:t>
            </a:r>
            <a:endParaRPr lang="ko-KR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A41604-8EC9-4777-AFDA-9ABAE8B7A689}"/>
              </a:ext>
            </a:extLst>
          </p:cNvPr>
          <p:cNvGraphicFramePr>
            <a:graphicFrameLocks noGrp="1"/>
          </p:cNvGraphicFramePr>
          <p:nvPr/>
        </p:nvGraphicFramePr>
        <p:xfrm>
          <a:off x="2235201" y="1223964"/>
          <a:ext cx="7777163" cy="4941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Area </a:t>
                      </a:r>
                      <a:endParaRPr lang="ko-KR" altLang="en-US" sz="1800" dirty="0"/>
                    </a:p>
                  </a:txBody>
                  <a:tcPr marL="91444" marR="91444" marT="45723" marB="457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세부 기능</a:t>
                      </a:r>
                    </a:p>
                  </a:txBody>
                  <a:tcPr marL="91444" marR="91444"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Tags</a:t>
                      </a:r>
                      <a:endParaRPr lang="ko-KR" altLang="en-US" sz="1800" dirty="0"/>
                    </a:p>
                  </a:txBody>
                  <a:tcPr marL="91444" marR="9144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prefix</a:t>
                      </a:r>
                      <a:endParaRPr lang="ko-KR" altLang="en-US" sz="1800" dirty="0"/>
                    </a:p>
                  </a:txBody>
                  <a:tcPr marL="91444" marR="91444" marT="45723" marB="457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9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Functions</a:t>
                      </a:r>
                      <a:endParaRPr lang="ko-KR" altLang="en-US" sz="1800" dirty="0"/>
                    </a:p>
                  </a:txBody>
                  <a:tcPr marL="91444" marR="91444" marT="45723" marB="4572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Collection length</a:t>
                      </a:r>
                    </a:p>
                  </a:txBody>
                  <a:tcPr marL="47627" marR="47627" marT="47628" marB="476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length</a:t>
                      </a:r>
                    </a:p>
                  </a:txBody>
                  <a:tcPr marL="91444" marR="9144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fn</a:t>
                      </a:r>
                      <a:endParaRPr lang="ko-KR" altLang="en-US" sz="1800" dirty="0"/>
                    </a:p>
                  </a:txBody>
                  <a:tcPr marL="91444" marR="91444" marT="45723" marB="4572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String manipulation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문자열 조작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91444" marR="91444"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toUpperCase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 err="1"/>
                        <a:t>toLowerCase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substring</a:t>
                      </a:r>
                    </a:p>
                    <a:p>
                      <a:pPr algn="l"/>
                      <a:r>
                        <a:rPr lang="en-US" sz="1800" dirty="0" err="1"/>
                        <a:t>substringAfter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 err="1"/>
                        <a:t>substringBefore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trim</a:t>
                      </a:r>
                    </a:p>
                    <a:p>
                      <a:pPr algn="l"/>
                      <a:r>
                        <a:rPr lang="en-US" sz="1800" dirty="0"/>
                        <a:t>replace</a:t>
                      </a:r>
                    </a:p>
                    <a:p>
                      <a:pPr algn="l"/>
                      <a:r>
                        <a:rPr lang="en-US" sz="1800" dirty="0" err="1"/>
                        <a:t>indexOf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 err="1"/>
                        <a:t>startsWith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 err="1"/>
                        <a:t>endsWith</a:t>
                      </a:r>
                      <a:r>
                        <a:rPr lang="en-US" sz="1800" dirty="0"/>
                        <a:t> </a:t>
                      </a:r>
                    </a:p>
                    <a:p>
                      <a:pPr algn="l"/>
                      <a:r>
                        <a:rPr lang="en-US" sz="1800" dirty="0"/>
                        <a:t>contains </a:t>
                      </a:r>
                    </a:p>
                    <a:p>
                      <a:pPr algn="l"/>
                      <a:r>
                        <a:rPr lang="en-US" sz="1800" dirty="0" err="1"/>
                        <a:t>containsIgnoreCase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split</a:t>
                      </a:r>
                    </a:p>
                    <a:p>
                      <a:pPr algn="l"/>
                      <a:r>
                        <a:rPr lang="en-US" sz="1800" dirty="0"/>
                        <a:t>join</a:t>
                      </a:r>
                    </a:p>
                    <a:p>
                      <a:pPr algn="l"/>
                      <a:r>
                        <a:rPr lang="en-US" sz="1800" dirty="0" err="1"/>
                        <a:t>escapeXml</a:t>
                      </a:r>
                      <a:endParaRPr lang="en-US" sz="1800" dirty="0"/>
                    </a:p>
                  </a:txBody>
                  <a:tcPr marL="91444" marR="91444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83" name="슬라이드 번호 개체 틀 1">
            <a:extLst>
              <a:ext uri="{FF2B5EF4-FFF2-40B4-BE49-F238E27FC236}">
                <a16:creationId xmlns:a16="http://schemas.microsoft.com/office/drawing/2014/main" id="{46D442C1-8B4A-4336-885E-35ACD4B5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CFF81-E7F1-44BD-8A4E-0E62718CBD8E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3">
            <a:extLst>
              <a:ext uri="{FF2B5EF4-FFF2-40B4-BE49-F238E27FC236}">
                <a16:creationId xmlns:a16="http://schemas.microsoft.com/office/drawing/2014/main" id="{E0D4E94B-3523-4E2D-B3A8-B30A448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7587" name="슬라이드 번호 개체 틀 2">
            <a:extLst>
              <a:ext uri="{FF2B5EF4-FFF2-40B4-BE49-F238E27FC236}">
                <a16:creationId xmlns:a16="http://schemas.microsoft.com/office/drawing/2014/main" id="{AE8F8184-A620-4B20-93CF-5B9BB64BC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9D1ED-7A39-48B3-BF74-93B28F738845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D4D8C-A6F2-4012-A86F-E859861F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toUpperCase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) / </a:t>
            </a:r>
            <a:r>
              <a:rPr lang="en-US" altLang="ko-KR" dirty="0" err="1"/>
              <a:t>toLowerCase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을 모두 대문자 </a:t>
            </a:r>
            <a:r>
              <a:rPr lang="en-US" altLang="ko-KR" dirty="0"/>
              <a:t>/ </a:t>
            </a:r>
            <a:r>
              <a:rPr lang="ko-KR" altLang="en-US" dirty="0"/>
              <a:t>소문자로 변경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substring(</a:t>
            </a:r>
            <a:r>
              <a:rPr lang="en-US" altLang="ko-KR" dirty="0" err="1"/>
              <a:t>sStr</a:t>
            </a:r>
            <a:r>
              <a:rPr lang="en-US" altLang="ko-KR" dirty="0"/>
              <a:t>, idx1, idx2)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 문자열에서 인덱스가 </a:t>
            </a:r>
            <a:r>
              <a:rPr lang="en-US" altLang="ko-KR" dirty="0"/>
              <a:t>idx1</a:t>
            </a:r>
            <a:r>
              <a:rPr lang="ko-KR" altLang="en-US" dirty="0"/>
              <a:t>에서 </a:t>
            </a:r>
            <a:r>
              <a:rPr lang="en-US" altLang="ko-KR" dirty="0"/>
              <a:t>idx2 - 1 </a:t>
            </a:r>
            <a:r>
              <a:rPr lang="ko-KR" altLang="en-US" dirty="0" err="1"/>
              <a:t>까지인</a:t>
            </a:r>
            <a:r>
              <a:rPr lang="ko-KR" altLang="en-US" dirty="0"/>
              <a:t>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substringAfter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iStr</a:t>
            </a:r>
            <a:r>
              <a:rPr lang="ko-KR" altLang="en-US" dirty="0"/>
              <a:t>이후의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substringBefore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iStr</a:t>
            </a:r>
            <a:r>
              <a:rPr lang="ko-KR" altLang="en-US" dirty="0"/>
              <a:t>이전의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C3DB2E89-EC8E-497E-B638-AC98639A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7FE9E-7E55-4A89-9A09-CBF7370D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trim(</a:t>
            </a:r>
            <a:r>
              <a:rPr lang="en-US" altLang="ko-KR" dirty="0" err="1"/>
              <a:t>sStr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의 좌우 공백을 제거한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replace(</a:t>
            </a:r>
            <a:r>
              <a:rPr lang="en-US" altLang="ko-KR" dirty="0" err="1"/>
              <a:t>sStr</a:t>
            </a:r>
            <a:r>
              <a:rPr lang="en-US" altLang="ko-KR" dirty="0"/>
              <a:t>, from, to)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에 포함된 </a:t>
            </a:r>
            <a:r>
              <a:rPr lang="en-US" altLang="ko-KR" dirty="0"/>
              <a:t>from</a:t>
            </a:r>
            <a:r>
              <a:rPr lang="ko-KR" altLang="en-US" dirty="0"/>
              <a:t> 문자열을 </a:t>
            </a:r>
            <a:r>
              <a:rPr lang="en-US" altLang="ko-KR" dirty="0"/>
              <a:t>to </a:t>
            </a:r>
            <a:r>
              <a:rPr lang="ko-KR" altLang="en-US" dirty="0"/>
              <a:t>문자열로 교체한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indexOf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에서 </a:t>
            </a:r>
            <a:r>
              <a:rPr lang="en-US" altLang="ko-KR" dirty="0" err="1"/>
              <a:t>iStr</a:t>
            </a:r>
            <a:r>
              <a:rPr lang="ko-KR" altLang="en-US" dirty="0"/>
              <a:t>이 시작하는 인덱스를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length(</a:t>
            </a:r>
            <a:r>
              <a:rPr lang="en-US" altLang="ko-KR" dirty="0" err="1"/>
              <a:t>sStr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문자열인 경우</a:t>
            </a:r>
            <a:r>
              <a:rPr lang="en-US" altLang="ko-KR" dirty="0"/>
              <a:t> </a:t>
            </a:r>
            <a:r>
              <a:rPr lang="ko-KR" altLang="en-US" dirty="0"/>
              <a:t>문자열의 길이를 반환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컬렉션인 경우 저장된 항목의 개수를 리턴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68612" name="슬라이드 번호 개체 틀 3">
            <a:extLst>
              <a:ext uri="{FF2B5EF4-FFF2-40B4-BE49-F238E27FC236}">
                <a16:creationId xmlns:a16="http://schemas.microsoft.com/office/drawing/2014/main" id="{24109A9C-DF54-483D-963D-CA0FF9809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05DB3-8851-465D-9D82-5779D4AE8F0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5385-E5D0-4467-9202-DDDC2BD9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</p:spPr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C6C9E-B275-45DA-AF5D-3986981A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커스텀 태그</a:t>
            </a:r>
            <a:r>
              <a:rPr lang="en-US" altLang="ko-KR" dirty="0"/>
              <a:t>(Custom Tag)</a:t>
            </a:r>
            <a:r>
              <a:rPr lang="ko-KR" altLang="en-US" dirty="0"/>
              <a:t>들 중 공통적으로 널리 사용되는 </a:t>
            </a:r>
            <a:r>
              <a:rPr lang="ko-KR" altLang="en-US" dirty="0" err="1"/>
              <a:t>태그들만을</a:t>
            </a:r>
            <a:r>
              <a:rPr lang="ko-KR" altLang="en-US" dirty="0"/>
              <a:t> 모아 표준화한 라이브러리를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맵이나</a:t>
            </a:r>
            <a:r>
              <a:rPr lang="ko-KR" altLang="en-US" dirty="0"/>
              <a:t> 컬렉션의 항목 순회</a:t>
            </a:r>
            <a:r>
              <a:rPr lang="en-US" altLang="ko-KR" dirty="0"/>
              <a:t>, </a:t>
            </a:r>
            <a:r>
              <a:rPr lang="ko-KR" altLang="en-US" dirty="0"/>
              <a:t>조건에 따라 실행</a:t>
            </a:r>
            <a:r>
              <a:rPr lang="en-US" altLang="ko-KR" dirty="0"/>
              <a:t>, XML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데이터베이스 접근</a:t>
            </a:r>
            <a:r>
              <a:rPr lang="en-US" altLang="ko-KR" dirty="0"/>
              <a:t>, </a:t>
            </a:r>
            <a:r>
              <a:rPr lang="ko-KR" altLang="en-US" dirty="0"/>
              <a:t>데이터 조작 등의 작업을 처리하는 커스텀 태그 라이브러리의 집합을 의미한다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76CDF-C85A-4250-AE1A-AA09782C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874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3">
            <a:extLst>
              <a:ext uri="{FF2B5EF4-FFF2-40B4-BE49-F238E27FC236}">
                <a16:creationId xmlns:a16="http://schemas.microsoft.com/office/drawing/2014/main" id="{6EA1A255-D304-4500-B045-6B5BD459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65D54B-8C59-41A7-8D21-8575997D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contains(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에 </a:t>
            </a:r>
            <a:r>
              <a:rPr lang="en-US" altLang="ko-KR" dirty="0" err="1"/>
              <a:t>iStr</a:t>
            </a:r>
            <a:r>
              <a:rPr lang="ko-KR" altLang="en-US" dirty="0"/>
              <a:t>이 포함되어 있는 경우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containsIgnoreCases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대소문자 구분 없이 </a:t>
            </a:r>
            <a:r>
              <a:rPr lang="en-US" altLang="ko-KR" dirty="0" err="1"/>
              <a:t>sStr</a:t>
            </a:r>
            <a:r>
              <a:rPr lang="ko-KR" altLang="en-US" dirty="0"/>
              <a:t>에 </a:t>
            </a:r>
            <a:r>
              <a:rPr lang="en-US" altLang="ko-KR" dirty="0" err="1"/>
              <a:t>iStr</a:t>
            </a:r>
            <a:r>
              <a:rPr lang="ko-KR" altLang="en-US" dirty="0"/>
              <a:t>이 포함되어 있는 경우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이 </a:t>
            </a:r>
            <a:r>
              <a:rPr lang="en-US" altLang="ko-KR" dirty="0" err="1"/>
              <a:t>iStr</a:t>
            </a:r>
            <a:r>
              <a:rPr lang="ko-KR" altLang="en-US" dirty="0"/>
              <a:t>로 시작되는 문자열인 경우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endsWith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ko-KR" altLang="en-US" dirty="0"/>
              <a:t>이 </a:t>
            </a:r>
            <a:r>
              <a:rPr lang="en-US" altLang="ko-KR" dirty="0" err="1"/>
              <a:t>iStr</a:t>
            </a:r>
            <a:r>
              <a:rPr lang="ko-KR" altLang="en-US" dirty="0"/>
              <a:t>로 끝나는 문자열인 경우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</p:txBody>
      </p:sp>
      <p:sp>
        <p:nvSpPr>
          <p:cNvPr id="69636" name="슬라이드 번호 개체 틀 2">
            <a:extLst>
              <a:ext uri="{FF2B5EF4-FFF2-40B4-BE49-F238E27FC236}">
                <a16:creationId xmlns:a16="http://schemas.microsoft.com/office/drawing/2014/main" id="{60FF357C-D317-4E93-8081-6E85ABCF4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74C4D-2692-49EA-BB5B-7C641C2927EB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0DB6A2DC-BC0D-4CFE-8CFE-28B07E3B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2484B-FD35-4C75-8543-A4DA9E73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split(</a:t>
            </a:r>
            <a:r>
              <a:rPr lang="en-US" altLang="ko-KR" dirty="0" err="1"/>
              <a:t>sStr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en-US" altLang="ko-KR" dirty="0"/>
              <a:t> </a:t>
            </a:r>
            <a:r>
              <a:rPr lang="ko-KR" altLang="en-US" dirty="0"/>
              <a:t>문자열을 </a:t>
            </a:r>
            <a:r>
              <a:rPr lang="en-US" altLang="ko-KR" dirty="0" err="1"/>
              <a:t>iStr</a:t>
            </a:r>
            <a:r>
              <a:rPr lang="en-US" altLang="ko-KR" dirty="0"/>
              <a:t> </a:t>
            </a:r>
            <a:r>
              <a:rPr lang="ko-KR" altLang="en-US" dirty="0"/>
              <a:t>문자열을 기준으로 나누고 이를 </a:t>
            </a:r>
            <a:r>
              <a:rPr lang="en-US" altLang="ko-KR" dirty="0"/>
              <a:t>String </a:t>
            </a:r>
            <a:r>
              <a:rPr lang="ko-KR" altLang="en-US" dirty="0"/>
              <a:t>배열로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join(</a:t>
            </a:r>
            <a:r>
              <a:rPr lang="en-US" altLang="ko-KR" dirty="0" err="1"/>
              <a:t>strArr</a:t>
            </a:r>
            <a:r>
              <a:rPr lang="en-US" altLang="ko-KR" dirty="0"/>
              <a:t>, </a:t>
            </a:r>
            <a:r>
              <a:rPr lang="en-US" altLang="ko-KR" dirty="0" err="1"/>
              <a:t>iStr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strArr</a:t>
            </a:r>
            <a:r>
              <a:rPr lang="ko-KR" altLang="en-US" dirty="0"/>
              <a:t>의 요소들을 </a:t>
            </a:r>
            <a:r>
              <a:rPr lang="en-US" altLang="ko-KR" dirty="0" err="1"/>
              <a:t>iStr</a:t>
            </a:r>
            <a:r>
              <a:rPr lang="ko-KR" altLang="en-US" dirty="0"/>
              <a:t>라는 </a:t>
            </a:r>
            <a:r>
              <a:rPr lang="ko-KR" altLang="en-US" dirty="0" err="1"/>
              <a:t>구분자로</a:t>
            </a:r>
            <a:r>
              <a:rPr lang="ko-KR" altLang="en-US" dirty="0"/>
              <a:t> 합친 문자열을 반환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err="1"/>
              <a:t>escapeXml</a:t>
            </a:r>
            <a:r>
              <a:rPr lang="en-US" altLang="ko-KR" dirty="0"/>
              <a:t>(</a:t>
            </a:r>
            <a:r>
              <a:rPr lang="en-US" altLang="ko-KR" dirty="0" err="1"/>
              <a:t>sStr</a:t>
            </a:r>
            <a:r>
              <a:rPr lang="en-US" altLang="ko-KR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/>
              <a:t>sStr</a:t>
            </a:r>
            <a:r>
              <a:rPr lang="en-US" altLang="ko-KR" dirty="0"/>
              <a:t> </a:t>
            </a:r>
            <a:r>
              <a:rPr lang="ko-KR" altLang="en-US" dirty="0"/>
              <a:t>문자열에 포함된 특수문자를 변환함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95E4CAD8-B9F2-4517-943E-3A089E3F4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F1EF5-3CD0-4D14-A427-CF21343E55F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DE477D-2CB4-4132-95FB-517E27D83572}"/>
              </a:ext>
            </a:extLst>
          </p:cNvPr>
          <p:cNvGraphicFramePr>
            <a:graphicFrameLocks noGrp="1"/>
          </p:cNvGraphicFramePr>
          <p:nvPr/>
        </p:nvGraphicFramePr>
        <p:xfrm>
          <a:off x="4271353" y="5516564"/>
          <a:ext cx="4824412" cy="134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원래 문자</a:t>
                      </a: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변환된 형태</a:t>
                      </a:r>
                    </a:p>
                  </a:txBody>
                  <a:tcPr marL="91441" marR="91441" marT="45713" marB="4571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원래 문자</a:t>
                      </a: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변환된 형태</a:t>
                      </a:r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&lt;</a:t>
                      </a:r>
                      <a:endParaRPr lang="ko-KR" altLang="en-US" sz="1600" b="1" dirty="0"/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r>
                        <a:rPr lang="en-US" altLang="ko-KR" sz="1600" b="1" dirty="0" err="1"/>
                        <a:t>lt</a:t>
                      </a:r>
                      <a:r>
                        <a:rPr lang="en-US" altLang="ko-KR" sz="1600" b="1" dirty="0"/>
                        <a:t>;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'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&amp;#039;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&gt;</a:t>
                      </a:r>
                      <a:endParaRPr lang="ko-KR" altLang="en-US" sz="1600" b="1" dirty="0"/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r>
                        <a:rPr lang="en-US" altLang="ko-KR" sz="1600" b="1" dirty="0" err="1"/>
                        <a:t>gt</a:t>
                      </a:r>
                      <a:r>
                        <a:rPr lang="en-US" altLang="ko-KR" sz="1600" b="1" dirty="0"/>
                        <a:t>;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"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&amp;#034;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</a:t>
                      </a:r>
                      <a:endParaRPr lang="ko-KR" altLang="en-US" sz="1600" b="1" dirty="0"/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&amp;amp;</a:t>
                      </a:r>
                      <a:endParaRPr lang="ko-KR" altLang="en-US" sz="1600" b="1" dirty="0"/>
                    </a:p>
                  </a:txBody>
                  <a:tcPr marL="91441" marR="91441" marT="45713" marB="4571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 marL="91441" marR="9144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4">
            <a:extLst>
              <a:ext uri="{FF2B5EF4-FFF2-40B4-BE49-F238E27FC236}">
                <a16:creationId xmlns:a16="http://schemas.microsoft.com/office/drawing/2014/main" id="{16BD4CA1-60D2-434C-925C-80B25411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fnSplitJoin.jsp</a:t>
            </a:r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CA3A3B91-1566-469A-BDFF-43B7489E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11BEF-BD9C-4155-9EE4-74A2CD143E88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5F41F-1B29-4F84-A23A-5082D91F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/functions" prefix="</a:t>
            </a:r>
            <a:r>
              <a:rPr lang="en-US" altLang="ko-KR" dirty="0" err="1"/>
              <a:t>fn</a:t>
            </a:r>
            <a:r>
              <a:rPr lang="en-US" altLang="ko-KR" dirty="0"/>
              <a:t>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&lt;h2&gt;</a:t>
            </a:r>
            <a:r>
              <a:rPr lang="en-US" altLang="ko-KR" dirty="0" err="1"/>
              <a:t>fn:split</a:t>
            </a:r>
            <a:r>
              <a:rPr lang="ko-KR" altLang="en-US" dirty="0"/>
              <a:t>과 </a:t>
            </a:r>
            <a:r>
              <a:rPr lang="en-US" altLang="ko-KR" dirty="0" err="1"/>
              <a:t>fn:join</a:t>
            </a:r>
            <a:r>
              <a:rPr lang="en-US" altLang="ko-KR" dirty="0"/>
              <a:t>&lt;/h2&gt;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="week" value="</a:t>
            </a:r>
            <a:r>
              <a:rPr lang="en-US" altLang="ko-KR" dirty="0" err="1"/>
              <a:t>Sun,Mon,Tue,Wen,Thu,Fri,Sat</a:t>
            </a:r>
            <a:r>
              <a:rPr lang="en-US" altLang="ko-KR" dirty="0"/>
              <a:t>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splitWeek</a:t>
            </a:r>
            <a:r>
              <a:rPr lang="en-US" altLang="ko-KR" dirty="0"/>
              <a:t>" value="${</a:t>
            </a:r>
            <a:r>
              <a:rPr lang="en-US" altLang="ko-KR" dirty="0" err="1"/>
              <a:t>fn:split</a:t>
            </a:r>
            <a:r>
              <a:rPr lang="en-US" altLang="ko-KR" dirty="0"/>
              <a:t>(week,',')}"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joinedWeek</a:t>
            </a:r>
            <a:r>
              <a:rPr lang="en-US" altLang="ko-KR" dirty="0"/>
              <a:t>" value="${</a:t>
            </a:r>
            <a:r>
              <a:rPr lang="en-US" altLang="ko-KR" dirty="0" err="1"/>
              <a:t>fn:join</a:t>
            </a:r>
            <a:r>
              <a:rPr lang="en-US" altLang="ko-KR" dirty="0"/>
              <a:t>(</a:t>
            </a:r>
            <a:r>
              <a:rPr lang="en-US" altLang="ko-KR" dirty="0" err="1"/>
              <a:t>splitWeek</a:t>
            </a:r>
            <a:r>
              <a:rPr lang="en-US" altLang="ko-KR" dirty="0"/>
              <a:t>, ' ')}"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${week} </a:t>
            </a:r>
            <a:r>
              <a:rPr lang="ko-KR" altLang="en-US" dirty="0"/>
              <a:t>을 콤마</a:t>
            </a:r>
            <a:r>
              <a:rPr lang="en-US" altLang="ko-KR" dirty="0"/>
              <a:t>(,)</a:t>
            </a:r>
            <a:r>
              <a:rPr lang="ko-KR" altLang="en-US" dirty="0"/>
              <a:t>로 </a:t>
            </a:r>
            <a:r>
              <a:rPr lang="en-US" altLang="ko-KR" dirty="0"/>
              <a:t>split </a:t>
            </a:r>
            <a:r>
              <a:rPr lang="ko-KR" altLang="en-US" dirty="0"/>
              <a:t>한 경우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="day" items="${</a:t>
            </a:r>
            <a:r>
              <a:rPr lang="en-US" altLang="ko-KR" dirty="0" err="1"/>
              <a:t>splitWeek</a:t>
            </a:r>
            <a:r>
              <a:rPr lang="en-US" altLang="ko-KR" dirty="0"/>
              <a:t> }"&gt;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	${day }&lt;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&lt;/p&gt;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&lt;p&gt;${week}</a:t>
            </a:r>
            <a:r>
              <a:rPr lang="ko-KR" altLang="en-US" dirty="0"/>
              <a:t>를 </a:t>
            </a:r>
            <a:r>
              <a:rPr lang="en-US" altLang="ko-KR" dirty="0"/>
              <a:t>split</a:t>
            </a:r>
            <a:r>
              <a:rPr lang="ko-KR" altLang="en-US" dirty="0"/>
              <a:t>한 배열을 공백으로 </a:t>
            </a:r>
            <a:r>
              <a:rPr lang="en-US" altLang="ko-KR" dirty="0"/>
              <a:t>join : ${</a:t>
            </a:r>
            <a:r>
              <a:rPr lang="en-US" altLang="ko-KR" dirty="0" err="1"/>
              <a:t>joinedWeek</a:t>
            </a:r>
            <a:r>
              <a:rPr lang="en-US" altLang="ko-KR" dirty="0"/>
              <a:t>}&lt;/p&gt;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4">
            <a:extLst>
              <a:ext uri="{FF2B5EF4-FFF2-40B4-BE49-F238E27FC236}">
                <a16:creationId xmlns:a16="http://schemas.microsoft.com/office/drawing/2014/main" id="{00C349C9-38F4-4F20-A04C-18E4D04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72707" name="내용 개체 틀 6">
            <a:extLst>
              <a:ext uri="{FF2B5EF4-FFF2-40B4-BE49-F238E27FC236}">
                <a16:creationId xmlns:a16="http://schemas.microsoft.com/office/drawing/2014/main" id="{D362A117-2710-4D04-AAE0-CE904D5D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1125539"/>
            <a:ext cx="7483475" cy="3311525"/>
          </a:xfrm>
        </p:spPr>
      </p:pic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D9BF948A-DF9E-4921-A1F6-C7B2F421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F378E-CD89-4BDD-8661-8977A55999B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F200B921-CCD5-401A-AAFB-A15B2F32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SQL Tag Library</a:t>
            </a:r>
            <a:endParaRPr lang="ko-KR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1BB52E-BF71-4106-AB2D-A934760C7E4E}"/>
              </a:ext>
            </a:extLst>
          </p:cNvPr>
          <p:cNvGraphicFramePr>
            <a:graphicFrameLocks noGrp="1"/>
          </p:cNvGraphicFramePr>
          <p:nvPr/>
        </p:nvGraphicFramePr>
        <p:xfrm>
          <a:off x="2220913" y="1125539"/>
          <a:ext cx="7777163" cy="277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Area </a:t>
                      </a:r>
                      <a:endParaRPr lang="ko-KR" altLang="en-US" sz="1800" dirty="0"/>
                    </a:p>
                  </a:txBody>
                  <a:tcPr marL="91444" marR="91444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세부 기능</a:t>
                      </a:r>
                    </a:p>
                  </a:txBody>
                  <a:tcPr marL="91444" marR="91444" marT="45716" marB="4571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Tags</a:t>
                      </a:r>
                      <a:endParaRPr lang="ko-KR" altLang="en-US" sz="1800" dirty="0"/>
                    </a:p>
                  </a:txBody>
                  <a:tcPr marL="91444" marR="91444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prefix</a:t>
                      </a:r>
                      <a:endParaRPr lang="ko-KR" altLang="en-US" sz="1800" dirty="0"/>
                    </a:p>
                  </a:txBody>
                  <a:tcPr marL="91444" marR="91444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Database</a:t>
                      </a:r>
                      <a:endParaRPr lang="ko-KR" altLang="en-US" sz="1800" dirty="0"/>
                    </a:p>
                  </a:txBody>
                  <a:tcPr marL="91444" marR="91444" marT="45716" marB="4571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Setting the data source</a:t>
                      </a:r>
                    </a:p>
                  </a:txBody>
                  <a:tcPr marL="91444" marR="91444" marT="45716" marB="4571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setDataSource</a:t>
                      </a:r>
                      <a:endParaRPr lang="en-US" altLang="ko-KR" sz="1800" dirty="0"/>
                    </a:p>
                  </a:txBody>
                  <a:tcPr marL="91444" marR="91444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sql</a:t>
                      </a:r>
                      <a:endParaRPr lang="ko-KR" altLang="en-US" sz="1800" dirty="0"/>
                    </a:p>
                  </a:txBody>
                  <a:tcPr marL="91444" marR="91444" marT="45716" marB="4571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4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Messaging</a:t>
                      </a:r>
                    </a:p>
                  </a:txBody>
                  <a:tcPr marL="91444" marR="91444" marT="45716" marB="4571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altLang="ko-KR" sz="1800" dirty="0"/>
                        <a:t>query</a:t>
                      </a:r>
                    </a:p>
                    <a:p>
                      <a:r>
                        <a:rPr lang="pt-BR" altLang="ko-KR" sz="1800" dirty="0"/>
                        <a:t>    dateParam</a:t>
                      </a:r>
                    </a:p>
                    <a:p>
                      <a:r>
                        <a:rPr lang="pt-BR" altLang="ko-KR" sz="1800" dirty="0"/>
                        <a:t>    param</a:t>
                      </a:r>
                    </a:p>
                    <a:p>
                      <a:r>
                        <a:rPr lang="pt-BR" altLang="ko-KR" sz="1800" dirty="0"/>
                        <a:t>transaction</a:t>
                      </a:r>
                    </a:p>
                    <a:p>
                      <a:r>
                        <a:rPr lang="pt-BR" altLang="ko-KR" sz="1800" dirty="0"/>
                        <a:t>update</a:t>
                      </a:r>
                    </a:p>
                    <a:p>
                      <a:r>
                        <a:rPr lang="pt-BR" altLang="ko-KR" sz="1800" dirty="0"/>
                        <a:t>    dateParam</a:t>
                      </a:r>
                    </a:p>
                    <a:p>
                      <a:r>
                        <a:rPr lang="pt-BR" altLang="ko-KR" sz="1800" dirty="0"/>
                        <a:t>    param </a:t>
                      </a:r>
                      <a:endParaRPr lang="ko-KR" altLang="en-US" sz="1800" dirty="0"/>
                    </a:p>
                  </a:txBody>
                  <a:tcPr marL="47627" marR="47627" marT="47621" marB="4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751" name="슬라이드 번호 개체 틀 1">
            <a:extLst>
              <a:ext uri="{FF2B5EF4-FFF2-40B4-BE49-F238E27FC236}">
                <a16:creationId xmlns:a16="http://schemas.microsoft.com/office/drawing/2014/main" id="{CA2BB087-BEE9-457A-940E-C688B335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E1E44-229C-4496-B34E-899B2423E22F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3">
            <a:extLst>
              <a:ext uri="{FF2B5EF4-FFF2-40B4-BE49-F238E27FC236}">
                <a16:creationId xmlns:a16="http://schemas.microsoft.com/office/drawing/2014/main" id="{8EDF7613-8FEF-48BA-BEE1-760F381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08E638-F9B2-49F5-9339-E559DFA1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sql:setDataSource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데이터베이스 연결을 위한 데이터소스 생성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데이터소스 구성</a:t>
            </a:r>
            <a:r>
              <a:rPr lang="en-US" altLang="ko-KR" dirty="0"/>
              <a:t>(configuration)</a:t>
            </a:r>
            <a:r>
              <a:rPr lang="ko-KR" altLang="en-US" dirty="0"/>
              <a:t> 변수의 이름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ko-KR" altLang="en-US" dirty="0"/>
              <a:t>데이터소스 구성 변수의 유효 범위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dataSource</a:t>
            </a:r>
            <a:r>
              <a:rPr lang="en-US" altLang="ko-KR" dirty="0"/>
              <a:t> : JNDI </a:t>
            </a:r>
            <a:r>
              <a:rPr lang="ko-KR" altLang="en-US" dirty="0" err="1"/>
              <a:t>트리에서</a:t>
            </a:r>
            <a:r>
              <a:rPr lang="ko-KR" altLang="en-US" dirty="0"/>
              <a:t> 데이터소스의 상대 경로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driver : JDBC </a:t>
            </a:r>
            <a:r>
              <a:rPr lang="ko-KR" altLang="en-US" dirty="0"/>
              <a:t>드라이버 클래스 이름</a:t>
            </a:r>
            <a:r>
              <a:rPr lang="en-US" altLang="ko-KR" dirty="0"/>
              <a:t>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url</a:t>
            </a:r>
            <a:r>
              <a:rPr lang="en-US" altLang="ko-KR" dirty="0"/>
              <a:t> : JDBC </a:t>
            </a:r>
            <a:r>
              <a:rPr lang="ko-KR" altLang="en-US" dirty="0"/>
              <a:t>연결 </a:t>
            </a:r>
            <a:r>
              <a:rPr lang="en-US" altLang="ko-KR" dirty="0"/>
              <a:t>URL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user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74756" name="슬라이드 번호 개체 틀 2">
            <a:extLst>
              <a:ext uri="{FF2B5EF4-FFF2-40B4-BE49-F238E27FC236}">
                <a16:creationId xmlns:a16="http://schemas.microsoft.com/office/drawing/2014/main" id="{FFB90A79-5054-42AB-B14F-F9207D919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5F7D6-C8DA-44EB-9D49-FE5BF0BC2C2E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E90DBEAB-8E6A-4FE6-AB35-1A27B271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2307A-B75E-4D17-B51D-242FD055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sql:query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데이터 조회를 수행하여 결과를 지정한 변수에 저장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쿼리 결과를 저장하기 위한 변수의 이름</a:t>
            </a:r>
            <a:r>
              <a:rPr lang="en-US" altLang="ko-KR" dirty="0"/>
              <a:t>, </a:t>
            </a:r>
            <a:r>
              <a:rPr lang="en-US" altLang="ko-KR" dirty="0" err="1"/>
              <a:t>javax.servlet.jsp.jstl.sql.Result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ko-KR" altLang="en-US" dirty="0"/>
              <a:t>변수의 유효범위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sql</a:t>
            </a:r>
            <a:r>
              <a:rPr lang="en-US" altLang="ko-KR" dirty="0"/>
              <a:t> : </a:t>
            </a:r>
            <a:r>
              <a:rPr lang="ko-KR" altLang="en-US" dirty="0"/>
              <a:t>실행할 쿼리 문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datasource</a:t>
            </a:r>
            <a:r>
              <a:rPr lang="en-US" altLang="ko-KR" dirty="0"/>
              <a:t> : JNDI </a:t>
            </a:r>
            <a:r>
              <a:rPr lang="ko-KR" altLang="en-US" dirty="0" err="1"/>
              <a:t>트리에서</a:t>
            </a:r>
            <a:r>
              <a:rPr lang="ko-KR" altLang="en-US" dirty="0"/>
              <a:t> 데이터소스의 상대 경로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startRow</a:t>
            </a:r>
            <a:r>
              <a:rPr lang="en-US" altLang="ko-KR" dirty="0"/>
              <a:t> : </a:t>
            </a:r>
            <a:r>
              <a:rPr lang="ko-KR" altLang="en-US" dirty="0"/>
              <a:t>결과를 보여주기 위한 시작 인덱스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maxRows</a:t>
            </a:r>
            <a:r>
              <a:rPr lang="en-US" altLang="ko-KR" dirty="0"/>
              <a:t> : </a:t>
            </a:r>
            <a:r>
              <a:rPr lang="ko-KR" altLang="en-US" dirty="0"/>
              <a:t>쿼리로 부터 가져올 최대 행의 수</a:t>
            </a:r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68C2982C-D221-4A6A-B307-D6A6C8CD6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DDDB9-852D-4769-8334-AB9AA3C4071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0C383871-947A-4404-8A70-BBB1EDEA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B6D7C-877F-4A46-BA1E-2ED3E4C2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sql:update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데이터 삽입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삭제를 수행하여 결과를 지정한 변수에 저장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쿼리 결과를 저장하기 위한 변수의 이름</a:t>
            </a:r>
            <a:r>
              <a:rPr lang="en-US" altLang="ko-KR" dirty="0"/>
              <a:t>, </a:t>
            </a:r>
            <a:r>
              <a:rPr lang="en-US" altLang="ko-KR" dirty="0" err="1"/>
              <a:t>javax.servlet.jsp.jstl.sql.Result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scope : </a:t>
            </a:r>
            <a:r>
              <a:rPr lang="ko-KR" altLang="en-US" dirty="0"/>
              <a:t>변수의 유효범위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sql</a:t>
            </a:r>
            <a:r>
              <a:rPr lang="en-US" altLang="ko-KR" dirty="0"/>
              <a:t> : </a:t>
            </a:r>
            <a:r>
              <a:rPr lang="ko-KR" altLang="en-US" dirty="0"/>
              <a:t>실행할 쿼리 문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datasource</a:t>
            </a:r>
            <a:r>
              <a:rPr lang="en-US" altLang="ko-KR" dirty="0"/>
              <a:t> : JNDI </a:t>
            </a:r>
            <a:r>
              <a:rPr lang="ko-KR" altLang="en-US" dirty="0" err="1"/>
              <a:t>트리에서</a:t>
            </a:r>
            <a:r>
              <a:rPr lang="ko-KR" altLang="en-US" dirty="0"/>
              <a:t> 데이터소스의 상대 경로</a:t>
            </a:r>
            <a:endParaRPr lang="en-US" altLang="ko-KR" dirty="0"/>
          </a:p>
        </p:txBody>
      </p:sp>
      <p:sp>
        <p:nvSpPr>
          <p:cNvPr id="76804" name="슬라이드 번호 개체 틀 3">
            <a:extLst>
              <a:ext uri="{FF2B5EF4-FFF2-40B4-BE49-F238E27FC236}">
                <a16:creationId xmlns:a16="http://schemas.microsoft.com/office/drawing/2014/main" id="{5C441237-7A93-48CA-90B3-9AC0E7FDD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D7534-7FCD-4403-8251-2721BEC631C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3">
            <a:extLst>
              <a:ext uri="{FF2B5EF4-FFF2-40B4-BE49-F238E27FC236}">
                <a16:creationId xmlns:a16="http://schemas.microsoft.com/office/drawing/2014/main" id="{0368AC5C-6688-406E-8C07-EDDF980F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 </a:t>
            </a:r>
            <a:r>
              <a:rPr lang="en-US" altLang="ko-KR"/>
              <a:t>- cSql.sql</a:t>
            </a:r>
            <a:endParaRPr lang="ko-KR" altLang="en-US"/>
          </a:p>
        </p:txBody>
      </p:sp>
      <p:sp>
        <p:nvSpPr>
          <p:cNvPr id="77828" name="슬라이드 번호 개체 틀 2">
            <a:extLst>
              <a:ext uri="{FF2B5EF4-FFF2-40B4-BE49-F238E27FC236}">
                <a16:creationId xmlns:a16="http://schemas.microsoft.com/office/drawing/2014/main" id="{88513538-73C0-49A0-8FFE-80A59361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E3469D-9F80-4F1F-A071-C40FFA0463F5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B3E05A-A1F8-4292-9D66-C9408E1E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&lt;!DOCTYPE html PUBLIC "-//W3C//DTD HTML 4.01 Transitional//EN" "http://www.w3.org/TR/html4/loose.dtd"&gt;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&lt;html&gt;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&lt;head&gt;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&lt;title&gt; c:sql &lt;/title&gt;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heam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&lt;body&gt;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</a:t>
            </a:r>
            <a:r>
              <a:rPr lang="en-US" altLang="ko-KR" dirty="0" err="1"/>
              <a:t>fmt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</a:t>
            </a:r>
            <a:r>
              <a:rPr lang="en-US" altLang="ko-KR" dirty="0" err="1"/>
              <a:t>sql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sql</a:t>
            </a:r>
            <a:r>
              <a:rPr lang="en-US" altLang="ko-KR" dirty="0"/>
              <a:t>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sql:setDataSource</a:t>
            </a:r>
            <a:r>
              <a:rPr lang="en-US" altLang="ko-KR" dirty="0"/>
              <a:t> driver="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url</a:t>
            </a:r>
            <a:r>
              <a:rPr lang="en-US" altLang="ko-KR" dirty="0"/>
              <a:t>="</a:t>
            </a:r>
            <a:r>
              <a:rPr lang="en-US" altLang="ko-KR" dirty="0" err="1"/>
              <a:t>jdbc:mysql</a:t>
            </a:r>
            <a:r>
              <a:rPr lang="en-US" altLang="ko-KR" dirty="0"/>
              <a:t>://210.102.226.119:3306/</a:t>
            </a:r>
            <a:r>
              <a:rPr lang="en-US" altLang="ko-KR" dirty="0" err="1"/>
              <a:t>iducs</a:t>
            </a:r>
            <a:r>
              <a:rPr lang="en-US" altLang="ko-KR" dirty="0"/>
              <a:t>"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user="</a:t>
            </a:r>
            <a:r>
              <a:rPr lang="en-US" altLang="ko-KR" dirty="0" err="1"/>
              <a:t>iducs</a:t>
            </a:r>
            <a:r>
              <a:rPr lang="en-US" altLang="ko-KR" dirty="0"/>
              <a:t>"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password="</a:t>
            </a:r>
            <a:r>
              <a:rPr lang="en-US" altLang="ko-KR" dirty="0" err="1"/>
              <a:t>iducs</a:t>
            </a:r>
            <a:r>
              <a:rPr lang="en-US" altLang="ko-KR" dirty="0"/>
              <a:t>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sql:query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="members" </a:t>
            </a:r>
            <a:r>
              <a:rPr lang="en-US" altLang="ko-KR" dirty="0" err="1"/>
              <a:t>startRow</a:t>
            </a:r>
            <a:r>
              <a:rPr lang="en-US" altLang="ko-KR" dirty="0"/>
              <a:t>="2" </a:t>
            </a:r>
            <a:r>
              <a:rPr lang="en-US" altLang="ko-KR" dirty="0" err="1"/>
              <a:t>maxRows</a:t>
            </a:r>
            <a:r>
              <a:rPr lang="en-US" altLang="ko-KR" dirty="0"/>
              <a:t>="1"&gt;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select * from members where </a:t>
            </a:r>
            <a:r>
              <a:rPr lang="en-US" altLang="ko-KR" dirty="0" err="1"/>
              <a:t>MBAdmin</a:t>
            </a:r>
            <a:r>
              <a:rPr lang="en-US" altLang="ko-KR" dirty="0"/>
              <a:t>=?;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&lt;</a:t>
            </a:r>
            <a:r>
              <a:rPr lang="en-US" altLang="ko-KR" dirty="0" err="1"/>
              <a:t>sql:param</a:t>
            </a:r>
            <a:r>
              <a:rPr lang="en-US" altLang="ko-KR" dirty="0"/>
              <a:t> value="2" /&gt;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sql:query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="row" items="${</a:t>
            </a:r>
            <a:r>
              <a:rPr lang="en-US" altLang="ko-KR" dirty="0" err="1"/>
              <a:t>members.rows</a:t>
            </a:r>
            <a:r>
              <a:rPr lang="en-US" altLang="ko-KR" dirty="0"/>
              <a:t>}"&gt;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${</a:t>
            </a:r>
            <a:r>
              <a:rPr lang="en-US" altLang="ko-KR" dirty="0" err="1"/>
              <a:t>row.MBID</a:t>
            </a:r>
            <a:r>
              <a:rPr lang="en-US" altLang="ko-KR" dirty="0"/>
              <a:t>} - ${</a:t>
            </a:r>
            <a:r>
              <a:rPr lang="en-US" altLang="ko-KR" dirty="0" err="1"/>
              <a:t>row.MBName</a:t>
            </a:r>
            <a:r>
              <a:rPr lang="en-US" altLang="ko-KR" dirty="0"/>
              <a:t>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&gt;&lt;/body&gt;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>
            <a:extLst>
              <a:ext uri="{FF2B5EF4-FFF2-40B4-BE49-F238E27FC236}">
                <a16:creationId xmlns:a16="http://schemas.microsoft.com/office/drawing/2014/main" id="{7003AA31-C069-46F8-B883-D63CA34D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29F9-B41F-4005-B631-EE8313B3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sql:param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SQL </a:t>
            </a:r>
            <a:r>
              <a:rPr lang="ko-KR" altLang="en-US" dirty="0"/>
              <a:t>쿼리들에 매개변수들을 설정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: </a:t>
            </a:r>
            <a:r>
              <a:rPr lang="ko-KR" altLang="en-US" dirty="0"/>
              <a:t>매개변수의 값</a:t>
            </a:r>
            <a:r>
              <a:rPr lang="en-US" altLang="ko-KR" dirty="0"/>
              <a:t>, String </a:t>
            </a:r>
            <a:r>
              <a:rPr lang="ko-KR" altLang="en-US" dirty="0"/>
              <a:t>유형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sql:dateParam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SQL </a:t>
            </a:r>
            <a:r>
              <a:rPr lang="ko-KR" altLang="en-US" dirty="0"/>
              <a:t>쿼리들에 날짜 시간 정보를 설정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+: DATE, TIME, TIMESTAMP</a:t>
            </a:r>
            <a:r>
              <a:rPr lang="ko-KR" altLang="en-US" dirty="0"/>
              <a:t>를 위한 매개 변수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type : </a:t>
            </a:r>
            <a:r>
              <a:rPr lang="ko-KR" altLang="en-US" dirty="0"/>
              <a:t>매개변수의 유형</a:t>
            </a:r>
            <a:r>
              <a:rPr lang="en-US" altLang="ko-KR" dirty="0"/>
              <a:t>, DATE | TIME | </a:t>
            </a:r>
            <a:r>
              <a:rPr lang="en-US" altLang="ko-KR" u="sng" dirty="0"/>
              <a:t>TIMESTAMP</a:t>
            </a:r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</p:txBody>
      </p:sp>
      <p:sp>
        <p:nvSpPr>
          <p:cNvPr id="78852" name="슬라이드 번호 개체 틀 3">
            <a:extLst>
              <a:ext uri="{FF2B5EF4-FFF2-40B4-BE49-F238E27FC236}">
                <a16:creationId xmlns:a16="http://schemas.microsoft.com/office/drawing/2014/main" id="{44A8C258-FD49-46FC-BDBE-4A375BCF3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D85DB-1116-44B9-BF7A-0524C786AF6F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89702-6001-4105-97A5-E6DEEAF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ko-KR" altLang="en-US" dirty="0"/>
              <a:t>설치 및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1F99-083F-48AB-8CAF-0E98EF5F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개요</a:t>
            </a:r>
            <a:endParaRPr lang="en-US" altLang="ko-KR" dirty="0"/>
          </a:p>
          <a:p>
            <a:pPr lvl="1"/>
            <a:r>
              <a:rPr lang="en-US" altLang="ko-KR" dirty="0"/>
              <a:t>JSTL</a:t>
            </a:r>
            <a:r>
              <a:rPr lang="ko-KR" altLang="en-US" dirty="0"/>
              <a:t>의 최신 버전은 </a:t>
            </a:r>
            <a:r>
              <a:rPr lang="en-US" altLang="ko-KR" dirty="0"/>
              <a:t>1.2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자바 커뮤니티 프로세스</a:t>
            </a:r>
            <a:r>
              <a:rPr lang="en-US" altLang="ko-KR" dirty="0"/>
              <a:t>(JCP, Java Community Process )</a:t>
            </a:r>
            <a:r>
              <a:rPr lang="ko-KR" altLang="en-US" dirty="0"/>
              <a:t>의  </a:t>
            </a:r>
            <a:r>
              <a:rPr lang="en-US" altLang="ko-KR" dirty="0"/>
              <a:t>JSR-52 </a:t>
            </a:r>
            <a:r>
              <a:rPr lang="ko-KR" altLang="en-US" dirty="0"/>
              <a:t>전문가 그룹이 관리한다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JSTL</a:t>
            </a:r>
            <a:r>
              <a:rPr lang="ko-KR" altLang="en-US" dirty="0"/>
              <a:t>을 사용하려면 </a:t>
            </a:r>
            <a:r>
              <a:rPr lang="en-US" altLang="ko-KR" dirty="0"/>
              <a:t>JSTL API</a:t>
            </a:r>
            <a:r>
              <a:rPr lang="ko-KR" altLang="en-US" dirty="0"/>
              <a:t>와 </a:t>
            </a:r>
            <a:r>
              <a:rPr lang="en-US" altLang="ko-KR" dirty="0"/>
              <a:t>JSTL </a:t>
            </a:r>
            <a:r>
              <a:rPr lang="ko-KR" altLang="en-US" dirty="0"/>
              <a:t>구현체를 모두 다운로드해야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JSTL API</a:t>
            </a:r>
            <a:r>
              <a:rPr lang="ko-KR" altLang="en-US" dirty="0"/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javax.servlet.jsp.jstl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패키지를 포함하고 있으며</a:t>
            </a:r>
            <a:r>
              <a:rPr lang="en-US" altLang="ko-KR" dirty="0"/>
              <a:t>, </a:t>
            </a:r>
            <a:r>
              <a:rPr lang="ko-KR" altLang="en-US" dirty="0"/>
              <a:t>이 패키지에는 </a:t>
            </a:r>
            <a:r>
              <a:rPr lang="en-US" altLang="ko-KR" dirty="0"/>
              <a:t>JSTL </a:t>
            </a:r>
            <a:r>
              <a:rPr lang="ko-KR" altLang="en-US" dirty="0"/>
              <a:t>명세를 선언한 타입이 들어있다</a:t>
            </a:r>
            <a:r>
              <a:rPr lang="en-US" altLang="ko-KR" dirty="0"/>
              <a:t>. JSTL </a:t>
            </a:r>
            <a:r>
              <a:rPr lang="ko-KR" altLang="en-US" dirty="0"/>
              <a:t>구현체는 구현 클래스를 포함한다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CA84B-961C-44A1-9A5C-422A29F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219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>
            <a:extLst>
              <a:ext uri="{FF2B5EF4-FFF2-40B4-BE49-F238E27FC236}">
                <a16:creationId xmlns:a16="http://schemas.microsoft.com/office/drawing/2014/main" id="{E87F544B-C916-4D94-9062-00660D76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A9817-4B65-4C5F-A918-CDAFBAE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sql:transaction</a:t>
            </a:r>
            <a:r>
              <a:rPr lang="en-US" altLang="ko-KR" dirty="0"/>
              <a:t>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지정된 태그 사이에 설정된 </a:t>
            </a:r>
            <a:r>
              <a:rPr lang="en-US" altLang="ko-KR" dirty="0"/>
              <a:t>SQL </a:t>
            </a:r>
            <a:r>
              <a:rPr lang="ko-KR" altLang="en-US" dirty="0"/>
              <a:t>쿼리들을 트랜잭션으로 실행</a:t>
            </a:r>
            <a:r>
              <a:rPr lang="en-US" altLang="ko-KR" dirty="0"/>
              <a:t>, </a:t>
            </a:r>
            <a:r>
              <a:rPr lang="ko-KR" altLang="en-US" dirty="0"/>
              <a:t>예외가 발생하면 롤백을 수행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 err="1"/>
              <a:t>dataSource</a:t>
            </a:r>
            <a:r>
              <a:rPr lang="en-US" altLang="ko-KR" dirty="0"/>
              <a:t> : </a:t>
            </a:r>
            <a:r>
              <a:rPr lang="ko-KR" altLang="en-US" dirty="0"/>
              <a:t>데이터베이스를 접속하기 위해 설정된 데이터소스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isolation : </a:t>
            </a:r>
            <a:r>
              <a:rPr lang="ko-KR" altLang="en-US" dirty="0" err="1"/>
              <a:t>트랙잭션</a:t>
            </a:r>
            <a:r>
              <a:rPr lang="ko-KR" altLang="en-US" dirty="0"/>
              <a:t> 분리를 위한 레벨</a:t>
            </a:r>
            <a:r>
              <a:rPr lang="en-US" altLang="ko-KR" dirty="0"/>
              <a:t>, READ_COMMITED | READ_UNCOMMITED | REPEATABLE_READ| SERIALIAZBLE</a:t>
            </a:r>
            <a:endParaRPr lang="ko-KR" altLang="en-US" dirty="0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9BEFAB90-BC4F-4398-88DB-C1FB81937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49D5A-60F5-4052-B85E-7E78CCAEF20D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language="java"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="text/html; charset=UTF-8"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taglib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="http://java.sun.com/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jstl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/core" prefix="c" %&gt;    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taglib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prefix="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="http://java.sun.com/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jstl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%&gt;  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sql:setDataSource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jdbc:oracle:thin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:@localhost:1521:xe"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driver="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oracle.jdbc.OracleDriver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user="system" password="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cometrue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&lt;!--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질의한 결과를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객체에 저장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sql:query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maxRows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="10"&gt;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select * from tab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sql:query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&lt;table border="1"&gt;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&lt;tr&gt;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columnName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items="${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resultSet.columnNames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width="100"&gt;&lt;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c:out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value="${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columnName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 /&gt;&lt;/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ch07/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sql-JSTL.jsp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69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22C617-3D7A-4E22-A417-FF85AB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440BE-D265-4DA1-AA50-AF62813ACBAD}"/>
              </a:ext>
            </a:extLst>
          </p:cNvPr>
          <p:cNvSpPr/>
          <p:nvPr/>
        </p:nvSpPr>
        <p:spPr>
          <a:xfrm>
            <a:off x="838200" y="137160"/>
            <a:ext cx="10515599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&lt;/tr&gt;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var="row" items="${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resultSet.rowsByIndex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var="column" items="${row}"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varStatus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c:if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test="${column != null}"&gt;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	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c:out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value="${column}" /&gt;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c:if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c:if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test="${column == null}"&gt;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	&amp;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c:if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&lt;/td&gt;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&lt;/tr&gt;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c:forEach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&lt;/table&gt;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5556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5">
            <a:extLst>
              <a:ext uri="{FF2B5EF4-FFF2-40B4-BE49-F238E27FC236}">
                <a16:creationId xmlns:a16="http://schemas.microsoft.com/office/drawing/2014/main" id="{9742D73E-6BD7-4164-9E85-1844ACE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XML Tag Library</a:t>
            </a:r>
            <a:endParaRPr lang="ko-KR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AF30F-E963-4B99-8A9A-C6572899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문서들을 생성하거나 조작하기 위한 </a:t>
            </a:r>
            <a:r>
              <a:rPr lang="en-US" altLang="ko-KR" dirty="0"/>
              <a:t>JSP </a:t>
            </a:r>
            <a:r>
              <a:rPr lang="ko-KR" altLang="en-US"/>
              <a:t>중심의 방법을 제공</a:t>
            </a:r>
            <a:endParaRPr lang="ko-KR" altLang="en-US" dirty="0"/>
          </a:p>
        </p:txBody>
      </p:sp>
      <p:sp>
        <p:nvSpPr>
          <p:cNvPr id="45060" name="슬라이드 번호 개체 틀 1">
            <a:extLst>
              <a:ext uri="{FF2B5EF4-FFF2-40B4-BE49-F238E27FC236}">
                <a16:creationId xmlns:a16="http://schemas.microsoft.com/office/drawing/2014/main" id="{9CF559CB-2C35-449A-A964-3C03CD24B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B05EF3-226C-468E-9834-C710BCC602C7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F421D7-4A04-44C1-AC41-DB7FE057550F}"/>
              </a:ext>
            </a:extLst>
          </p:cNvPr>
          <p:cNvGraphicFramePr>
            <a:graphicFrameLocks noGrp="1"/>
          </p:cNvGraphicFramePr>
          <p:nvPr/>
        </p:nvGraphicFramePr>
        <p:xfrm>
          <a:off x="2279651" y="1066800"/>
          <a:ext cx="7777164" cy="4090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Area </a:t>
                      </a:r>
                      <a:endParaRPr lang="ko-KR" altLang="en-US" sz="20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세부 기능</a:t>
                      </a:r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Tags</a:t>
                      </a:r>
                      <a:endParaRPr lang="ko-KR" altLang="en-US" sz="20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prefix</a:t>
                      </a:r>
                      <a:endParaRPr lang="ko-KR" altLang="en-US" sz="20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Xml</a:t>
                      </a:r>
                      <a:endParaRPr lang="ko-KR" altLang="en-US" sz="2000" dirty="0"/>
                    </a:p>
                  </a:txBody>
                  <a:tcPr marL="91444" marR="91444" marT="45724" marB="457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Core</a:t>
                      </a:r>
                      <a:endParaRPr lang="ko-KR" altLang="en-US" sz="2000" dirty="0"/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out</a:t>
                      </a:r>
                    </a:p>
                    <a:p>
                      <a:pPr latinLnBrk="1"/>
                      <a:r>
                        <a:rPr lang="en-US" altLang="ko-KR" sz="2000" dirty="0"/>
                        <a:t>parse</a:t>
                      </a:r>
                    </a:p>
                    <a:p>
                      <a:pPr latinLnBrk="1"/>
                      <a:r>
                        <a:rPr lang="en-US" altLang="ko-KR" sz="2000" dirty="0"/>
                        <a:t>set</a:t>
                      </a:r>
                      <a:endParaRPr lang="ko-KR" altLang="en-US" sz="20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91444" marR="91444" marT="45724" marB="457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5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Flow</a:t>
                      </a:r>
                      <a:r>
                        <a:rPr lang="en-US" altLang="ko-KR" sz="2000" baseline="0" dirty="0"/>
                        <a:t> control (</a:t>
                      </a:r>
                      <a:r>
                        <a:rPr lang="ko-KR" altLang="en-US" sz="2000" baseline="0" dirty="0"/>
                        <a:t>흐름 제어</a:t>
                      </a:r>
                      <a:r>
                        <a:rPr lang="en-US" altLang="ko-KR" sz="2000" baseline="0" dirty="0"/>
                        <a:t>)</a:t>
                      </a:r>
                      <a:endParaRPr lang="ko-KR" altLang="en-US" sz="2000" dirty="0"/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choose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    when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    otherwise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forEach</a:t>
                      </a:r>
                      <a:endParaRPr lang="en-US" altLang="ko-KR" sz="2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if</a:t>
                      </a:r>
                      <a:endParaRPr lang="ko-KR" altLang="en-US" sz="2000" dirty="0"/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Transformation</a:t>
                      </a:r>
                    </a:p>
                  </a:txBody>
                  <a:tcPr marL="91444" marR="91444" marT="45724" marB="457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altLang="ko-KR" sz="2000" dirty="0"/>
                        <a:t>transform</a:t>
                      </a:r>
                    </a:p>
                    <a:p>
                      <a:r>
                        <a:rPr lang="pt-BR" altLang="ko-KR" sz="2000" dirty="0"/>
                        <a:t>    param </a:t>
                      </a:r>
                    </a:p>
                  </a:txBody>
                  <a:tcPr marL="91444" marR="9144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933753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E030171E-537C-48DB-BABD-1F13E9B5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계속 </a:t>
            </a:r>
            <a:r>
              <a:rPr lang="en-US" altLang="ko-KR" dirty="0"/>
              <a:t>- x-</a:t>
            </a:r>
            <a:r>
              <a:rPr lang="en-US" altLang="ko-KR" dirty="0" err="1"/>
              <a:t>foreach.jsp</a:t>
            </a:r>
            <a:endParaRPr lang="ko-KR" altLang="en-US" dirty="0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61D23368-BF59-43ED-A470-22F9924C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B6AC2-4752-46BC-B30F-696218D65863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94DB51-3760-472A-8C56-B55826AF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prefix="x"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/xml" %&gt;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var="</a:t>
            </a:r>
            <a:r>
              <a:rPr lang="en-US" altLang="ko-KR" dirty="0" err="1"/>
              <a:t>xmlDoc</a:t>
            </a:r>
            <a:r>
              <a:rPr lang="en-US" altLang="ko-KR" dirty="0"/>
              <a:t>" </a:t>
            </a:r>
            <a:r>
              <a:rPr lang="en-US" altLang="ko-KR" dirty="0" err="1"/>
              <a:t>url</a:t>
            </a:r>
            <a:r>
              <a:rPr lang="en-US" altLang="ko-KR" dirty="0"/>
              <a:t>="x-member.xml" </a:t>
            </a:r>
            <a:r>
              <a:rPr lang="en-US" altLang="ko-KR" dirty="0" err="1">
                <a:solidFill>
                  <a:srgbClr val="FF0000"/>
                </a:solidFill>
              </a:rPr>
              <a:t>charEncoding</a:t>
            </a:r>
            <a:r>
              <a:rPr lang="en-US" altLang="ko-KR" dirty="0">
                <a:solidFill>
                  <a:srgbClr val="FF0000"/>
                </a:solidFill>
              </a:rPr>
              <a:t>="utf-8"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x:parse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="doc" doc="${</a:t>
            </a:r>
            <a:r>
              <a:rPr lang="en-US" altLang="ko-KR" dirty="0" err="1"/>
              <a:t>xmlDoc</a:t>
            </a:r>
            <a:r>
              <a:rPr lang="en-US" altLang="ko-KR" dirty="0"/>
              <a:t>}" 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&lt;table border=1 width="500px"&gt;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&gt;&lt;</a:t>
            </a:r>
            <a:r>
              <a:rPr lang="en-US" altLang="ko-KR" dirty="0" err="1"/>
              <a:t>th</a:t>
            </a:r>
            <a:r>
              <a:rPr lang="en-US" altLang="ko-KR" dirty="0"/>
              <a:t>&gt;xMember.xml </a:t>
            </a:r>
            <a:r>
              <a:rPr lang="ko-KR" altLang="en-US" dirty="0"/>
              <a:t>파일 읽기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&gt;&lt;td </a:t>
            </a:r>
            <a:r>
              <a:rPr lang="en-US" altLang="ko-KR" dirty="0" err="1"/>
              <a:t>valign</a:t>
            </a:r>
            <a:r>
              <a:rPr lang="en-US" altLang="ko-KR" dirty="0"/>
              <a:t>="top"&gt;&lt;pre&gt;&lt;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xmlDoc</a:t>
            </a:r>
            <a:r>
              <a:rPr lang="en-US" altLang="ko-KR" dirty="0"/>
              <a:t>}"/&gt;&lt;/pre&gt;&lt;/td&gt;&lt;/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en-US" altLang="ko-KR" dirty="0" err="1"/>
              <a:t>x:forEach</a:t>
            </a:r>
            <a:r>
              <a:rPr lang="ko-KR" altLang="en-US" dirty="0"/>
              <a:t>로 선택해서 읽기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x:forEach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="item" select="$doc//member" begin="0" end="2" step="1"&gt;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&lt;</a:t>
            </a:r>
            <a:r>
              <a:rPr lang="en-US" altLang="ko-KR" dirty="0" err="1"/>
              <a:t>tr</a:t>
            </a:r>
            <a:r>
              <a:rPr lang="en-US" altLang="ko-KR" dirty="0"/>
              <a:t>&gt;&lt;td&gt;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&lt;</a:t>
            </a:r>
            <a:r>
              <a:rPr lang="en-US" altLang="ko-KR" dirty="0" err="1"/>
              <a:t>x:out</a:t>
            </a:r>
            <a:r>
              <a:rPr lang="en-US" altLang="ko-KR" dirty="0"/>
              <a:t> select="$item/name"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&lt;</a:t>
            </a:r>
            <a:r>
              <a:rPr lang="en-US" altLang="ko-KR" dirty="0" err="1"/>
              <a:t>x:out</a:t>
            </a:r>
            <a:r>
              <a:rPr lang="en-US" altLang="ko-KR" dirty="0"/>
              <a:t> select="$item/phone"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&lt;</a:t>
            </a:r>
            <a:r>
              <a:rPr lang="en-US" altLang="ko-KR" dirty="0" err="1"/>
              <a:t>x:out</a:t>
            </a:r>
            <a:r>
              <a:rPr lang="en-US" altLang="ko-KR" dirty="0"/>
              <a:t> select="$item/department" 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x:forEach</a:t>
            </a:r>
            <a:r>
              <a:rPr lang="en-US" altLang="ko-KR" dirty="0"/>
              <a:t>&gt;     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&lt;/table&gt;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673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5F01F20C-410F-470A-98B0-760E5CE0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계속 </a:t>
            </a:r>
            <a:r>
              <a:rPr lang="en-US" altLang="ko-KR"/>
              <a:t>- xMember.xml</a:t>
            </a:r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EFFA6627-BF2E-44BA-98E1-90835F4D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AAE9A-20CB-4C95-B2B6-7DB674F13189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C4BC4-D746-43C0-8811-D6C21901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/>
              <a:t>&lt;?xml version="1.0" encoding="EUC-KR" ?&gt;</a:t>
            </a:r>
          </a:p>
          <a:p>
            <a:pPr>
              <a:defRPr/>
            </a:pPr>
            <a:r>
              <a:rPr lang="en-US" altLang="ko-KR" dirty="0"/>
              <a:t>&lt;academy&gt;</a:t>
            </a:r>
          </a:p>
          <a:p>
            <a:pPr>
              <a:defRPr/>
            </a:pPr>
            <a:r>
              <a:rPr lang="en-US" altLang="ko-KR" dirty="0"/>
              <a:t>    &lt;university&gt;</a:t>
            </a:r>
          </a:p>
          <a:p>
            <a:pPr>
              <a:defRPr/>
            </a:pPr>
            <a:r>
              <a:rPr lang="en-US" altLang="ko-KR" dirty="0"/>
              <a:t>        &lt;member&gt;</a:t>
            </a:r>
          </a:p>
          <a:p>
            <a:pPr>
              <a:defRPr/>
            </a:pPr>
            <a:r>
              <a:rPr lang="en-US" altLang="ko-KR" dirty="0"/>
              <a:t>            &lt;name&gt;</a:t>
            </a:r>
            <a:r>
              <a:rPr lang="ko-KR" altLang="en-US" dirty="0"/>
              <a:t>유</a:t>
            </a:r>
            <a:r>
              <a:rPr lang="en-US" altLang="ko-KR" dirty="0"/>
              <a:t>&lt;/name&gt;</a:t>
            </a:r>
          </a:p>
          <a:p>
            <a:pPr>
              <a:defRPr/>
            </a:pPr>
            <a:r>
              <a:rPr lang="en-US" altLang="ko-KR" dirty="0"/>
              <a:t>            &lt;department&gt;Web Programming&lt;/department&gt;</a:t>
            </a:r>
          </a:p>
          <a:p>
            <a:pPr>
              <a:defRPr/>
            </a:pPr>
            <a:r>
              <a:rPr lang="en-US" altLang="ko-KR" dirty="0"/>
              <a:t>            &lt;phone&gt;7625&lt;/phone&gt;</a:t>
            </a:r>
          </a:p>
          <a:p>
            <a:pPr>
              <a:defRPr/>
            </a:pPr>
            <a:r>
              <a:rPr lang="en-US" altLang="ko-KR" dirty="0"/>
              <a:t>        &lt;/member&gt;</a:t>
            </a:r>
          </a:p>
          <a:p>
            <a:pPr>
              <a:defRPr/>
            </a:pPr>
            <a:r>
              <a:rPr lang="en-US" altLang="ko-KR" dirty="0"/>
              <a:t>        &lt;member&gt;</a:t>
            </a:r>
          </a:p>
          <a:p>
            <a:pPr>
              <a:defRPr/>
            </a:pPr>
            <a:r>
              <a:rPr lang="en-US" altLang="ko-KR" dirty="0"/>
              <a:t>            &lt;name&gt;Han&lt;/name&gt;</a:t>
            </a:r>
          </a:p>
          <a:p>
            <a:pPr>
              <a:defRPr/>
            </a:pPr>
            <a:r>
              <a:rPr lang="en-US" altLang="ko-KR" dirty="0"/>
              <a:t>            &lt;department&gt;IOS Programming&lt;/department&gt;</a:t>
            </a:r>
          </a:p>
          <a:p>
            <a:pPr>
              <a:defRPr/>
            </a:pPr>
            <a:r>
              <a:rPr lang="en-US" altLang="ko-KR" dirty="0"/>
              <a:t>            &lt;phone&gt;7624&lt;/phone&gt;</a:t>
            </a:r>
          </a:p>
          <a:p>
            <a:pPr>
              <a:defRPr/>
            </a:pPr>
            <a:r>
              <a:rPr lang="en-US" altLang="ko-KR" dirty="0"/>
              <a:t>        &lt;/member&gt;</a:t>
            </a:r>
          </a:p>
          <a:p>
            <a:pPr>
              <a:defRPr/>
            </a:pPr>
            <a:r>
              <a:rPr lang="en-US" altLang="ko-KR" dirty="0"/>
              <a:t>        &lt;member&gt;</a:t>
            </a:r>
          </a:p>
          <a:p>
            <a:pPr>
              <a:defRPr/>
            </a:pPr>
            <a:r>
              <a:rPr lang="en-US" altLang="ko-KR" dirty="0"/>
              <a:t>            &lt;name&gt;Ko&lt;/name&gt;</a:t>
            </a:r>
          </a:p>
          <a:p>
            <a:pPr>
              <a:defRPr/>
            </a:pPr>
            <a:r>
              <a:rPr lang="en-US" altLang="ko-KR" dirty="0"/>
              <a:t>            &lt;department&gt;Game Programming&lt;/department&gt;</a:t>
            </a:r>
          </a:p>
          <a:p>
            <a:pPr>
              <a:defRPr/>
            </a:pPr>
            <a:r>
              <a:rPr lang="en-US" altLang="ko-KR" dirty="0"/>
              <a:t>            &lt;phone&gt;7626&lt;/phone&gt;</a:t>
            </a:r>
          </a:p>
          <a:p>
            <a:pPr>
              <a:defRPr/>
            </a:pPr>
            <a:r>
              <a:rPr lang="en-US" altLang="ko-KR" dirty="0"/>
              <a:t>        &lt;/member&gt;</a:t>
            </a:r>
          </a:p>
          <a:p>
            <a:pPr>
              <a:defRPr/>
            </a:pPr>
            <a:r>
              <a:rPr lang="en-US" altLang="ko-KR" dirty="0"/>
              <a:t>    &lt;/university&gt;</a:t>
            </a:r>
          </a:p>
          <a:p>
            <a:pPr>
              <a:defRPr/>
            </a:pPr>
            <a:r>
              <a:rPr lang="en-US" altLang="ko-KR" dirty="0"/>
              <a:t>&lt;/academy&gt;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2987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98AB6DF9-7503-42D3-AB70-D1D839F9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B9F83-FC22-46AF-8A11-F539E715ECE4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ko-KR" altLang="en-US" sz="1400">
              <a:solidFill>
                <a:srgbClr val="DCE6F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77CE48-D872-46E0-BFBD-3C27EDCE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32" y="0"/>
            <a:ext cx="878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9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1BE0-A78B-4B2E-B139-0F9D5789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F599F-CF7A-43ED-B87E-8EBA1BD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JSTL</a:t>
            </a:r>
            <a:r>
              <a:rPr lang="ko-KR" altLang="en-US" dirty="0"/>
              <a:t>은 간결한 </a:t>
            </a:r>
            <a:r>
              <a:rPr lang="en-US" altLang="ko-KR" dirty="0"/>
              <a:t>JSP </a:t>
            </a:r>
            <a:r>
              <a:rPr lang="ko-KR" altLang="en-US" dirty="0"/>
              <a:t>페이지 작성을 위해 개발된 커스텀 태그 중에서 널리 사용되는 태그만 모아 표준화한 라이브러리이다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JSTL </a:t>
            </a:r>
            <a:r>
              <a:rPr lang="ko-KR" altLang="en-US" dirty="0"/>
              <a:t>사용을 위해 해당 클래스 라이브러리를 라이브러리 경로에 저장하고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 내에서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지시자로 지정해주어야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JSTL</a:t>
            </a:r>
            <a:r>
              <a:rPr lang="ko-KR" altLang="en-US" dirty="0"/>
              <a:t>는 </a:t>
            </a:r>
            <a:r>
              <a:rPr lang="en-US" altLang="ko-KR" dirty="0"/>
              <a:t>Core (</a:t>
            </a:r>
            <a:r>
              <a:rPr lang="ko-KR" altLang="en-US" dirty="0"/>
              <a:t>코어</a:t>
            </a:r>
            <a:r>
              <a:rPr lang="en-US" altLang="ko-KR" dirty="0"/>
              <a:t>), Xml, Internationalization (</a:t>
            </a:r>
            <a:r>
              <a:rPr lang="ko-KR" altLang="en-US" dirty="0"/>
              <a:t>국제화</a:t>
            </a:r>
            <a:r>
              <a:rPr lang="en-US" altLang="ko-KR" dirty="0"/>
              <a:t>), </a:t>
            </a:r>
            <a:r>
              <a:rPr lang="en-US" altLang="ko-KR" dirty="0" err="1"/>
              <a:t>Sql</a:t>
            </a:r>
            <a:r>
              <a:rPr lang="en-US" altLang="ko-KR" dirty="0"/>
              <a:t> (</a:t>
            </a:r>
            <a:r>
              <a:rPr lang="ko-KR" altLang="en-US" dirty="0"/>
              <a:t>데이터베이스</a:t>
            </a:r>
            <a:r>
              <a:rPr lang="en-US" altLang="ko-KR" dirty="0"/>
              <a:t>), Functions 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등 </a:t>
            </a:r>
            <a:r>
              <a:rPr lang="en-US" altLang="ko-KR" dirty="0"/>
              <a:t>5</a:t>
            </a:r>
            <a:r>
              <a:rPr lang="ko-KR" altLang="en-US" dirty="0"/>
              <a:t>개의 영역으로 나누어지며</a:t>
            </a:r>
            <a:r>
              <a:rPr lang="en-US" altLang="ko-KR" dirty="0"/>
              <a:t>, EL</a:t>
            </a:r>
            <a:r>
              <a:rPr lang="ko-KR" altLang="en-US" dirty="0"/>
              <a:t>과 연동하여 간결하면서도 강력한 </a:t>
            </a:r>
            <a:r>
              <a:rPr lang="en-US" altLang="ko-KR" dirty="0"/>
              <a:t>JSP </a:t>
            </a:r>
            <a:r>
              <a:rPr lang="ko-KR" altLang="en-US" dirty="0"/>
              <a:t>페이지 작성을 가능하게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1306D-EF2F-4261-9012-4FD61857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819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JSTL</a:t>
            </a:r>
            <a:r>
              <a:rPr lang="ko-KR" altLang="en-US" dirty="0"/>
              <a:t>은 등장 배경과 장점을 설명할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JSTL</a:t>
            </a:r>
            <a:r>
              <a:rPr lang="ko-KR" altLang="en-US" dirty="0"/>
              <a:t>의 사용을 위한 설정을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JSTL</a:t>
            </a:r>
            <a:r>
              <a:rPr lang="ko-KR" altLang="en-US" dirty="0"/>
              <a:t>는 </a:t>
            </a:r>
            <a:r>
              <a:rPr lang="en-US" altLang="ko-KR" dirty="0"/>
              <a:t>Core (</a:t>
            </a:r>
            <a:r>
              <a:rPr lang="ko-KR" altLang="en-US" dirty="0"/>
              <a:t>코어</a:t>
            </a:r>
            <a:r>
              <a:rPr lang="en-US" altLang="ko-KR" dirty="0"/>
              <a:t>), Xml, Internationalization (</a:t>
            </a:r>
            <a:r>
              <a:rPr lang="ko-KR" altLang="en-US" dirty="0"/>
              <a:t>국제화</a:t>
            </a:r>
            <a:r>
              <a:rPr lang="en-US" altLang="ko-KR" dirty="0"/>
              <a:t>), </a:t>
            </a:r>
            <a:r>
              <a:rPr lang="en-US" altLang="ko-KR" dirty="0" err="1"/>
              <a:t>Sql</a:t>
            </a:r>
            <a:r>
              <a:rPr lang="en-US" altLang="ko-KR" dirty="0"/>
              <a:t> (</a:t>
            </a:r>
            <a:r>
              <a:rPr lang="ko-KR" altLang="en-US" dirty="0"/>
              <a:t>데이터베이스</a:t>
            </a:r>
            <a:r>
              <a:rPr lang="en-US" altLang="ko-KR" dirty="0"/>
              <a:t>), Functions 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등 </a:t>
            </a:r>
            <a:r>
              <a:rPr lang="en-US" altLang="ko-KR" dirty="0"/>
              <a:t>5</a:t>
            </a:r>
            <a:r>
              <a:rPr lang="ko-KR" altLang="en-US" dirty="0"/>
              <a:t>개의 영역의 요소들을 개발에 활용할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EL</a:t>
            </a:r>
            <a:r>
              <a:rPr lang="ko-KR" altLang="en-US" dirty="0"/>
              <a:t>과 연동하여 간결하면서도 강력한 </a:t>
            </a:r>
            <a:r>
              <a:rPr lang="en-US" altLang="ko-KR" dirty="0"/>
              <a:t>JSP </a:t>
            </a:r>
            <a:r>
              <a:rPr lang="ko-KR" altLang="en-US" dirty="0"/>
              <a:t>페이지 작성할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5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8B0A0-CB9E-4D93-AA67-8CB21F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EDE79-5F79-41C7-90F6-94EABC48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JSTL</a:t>
            </a:r>
            <a:r>
              <a:rPr lang="ko-KR" altLang="en-US" dirty="0"/>
              <a:t>의 구현체는 </a:t>
            </a:r>
            <a:r>
              <a:rPr lang="ko-KR" altLang="en-US" dirty="0" err="1"/>
              <a:t>메이븐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en-US" altLang="ko-KR" dirty="0" err="1"/>
              <a:t>mvnrepository</a:t>
            </a:r>
            <a:r>
              <a:rPr lang="en-US" altLang="ko-KR" dirty="0"/>
              <a:t>)</a:t>
            </a:r>
            <a:r>
              <a:rPr lang="ko-KR" altLang="en-US" dirty="0"/>
              <a:t>에서 ‘</a:t>
            </a:r>
            <a:r>
              <a:rPr lang="en-US" altLang="ko-KR" dirty="0"/>
              <a:t>jstl-1.2.jar’</a:t>
            </a:r>
            <a:r>
              <a:rPr lang="ko-KR" altLang="en-US" dirty="0"/>
              <a:t>를 다운로드할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https://mvnrepository.com/artifact/javax.servlet/jstl/1.2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경우 ‘</a:t>
            </a:r>
            <a:r>
              <a:rPr lang="en-US" altLang="ko-KR" dirty="0"/>
              <a:t>taglibs-standards-spec-1.2.5.jar’</a:t>
            </a:r>
            <a:r>
              <a:rPr lang="ko-KR" altLang="en-US" dirty="0"/>
              <a:t>와 ‘</a:t>
            </a:r>
            <a:r>
              <a:rPr lang="en-US" altLang="ko-KR" dirty="0"/>
              <a:t>taglibs-standards-impl-1.2.5.jar’</a:t>
            </a:r>
            <a:r>
              <a:rPr lang="ko-KR" altLang="en-US" dirty="0"/>
              <a:t> 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7590E-48CC-4191-A6CA-C52E1E6F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2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D5E7-B831-46C5-B286-9998B72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77FB0-BE31-46D3-9ECE-CF5403C6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2D71672-B81F-46DC-816D-A75FDF5DA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562" y="1071561"/>
            <a:ext cx="7116876" cy="55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99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33983</TotalTime>
  <Words>7369</Words>
  <Application>Microsoft Office PowerPoint</Application>
  <PresentationFormat>와이드스크린</PresentationFormat>
  <Paragraphs>1000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D2Coding</vt:lpstr>
      <vt:lpstr>굴림체</vt:lpstr>
      <vt:lpstr>맑은 고딕</vt:lpstr>
      <vt:lpstr>휴먼명조</vt:lpstr>
      <vt:lpstr>휴먼모음T</vt:lpstr>
      <vt:lpstr>Arial</vt:lpstr>
      <vt:lpstr>디자인 사용자 지정</vt:lpstr>
      <vt:lpstr>JSTL (Java Standard Tag Library)</vt:lpstr>
      <vt:lpstr>학습에 앞서</vt:lpstr>
      <vt:lpstr>계속</vt:lpstr>
      <vt:lpstr>학습 내용</vt:lpstr>
      <vt:lpstr>JSTL 개요</vt:lpstr>
      <vt:lpstr>계속</vt:lpstr>
      <vt:lpstr>JSTL 설치 및 사용</vt:lpstr>
      <vt:lpstr>계속</vt:lpstr>
      <vt:lpstr>계속</vt:lpstr>
      <vt:lpstr>계속</vt:lpstr>
      <vt:lpstr>PowerPoint 프레젠테이션</vt:lpstr>
      <vt:lpstr>PowerPoint 프레젠테이션</vt:lpstr>
      <vt:lpstr>계속</vt:lpstr>
      <vt:lpstr>계속</vt:lpstr>
      <vt:lpstr>계속</vt:lpstr>
      <vt:lpstr>계속</vt:lpstr>
      <vt:lpstr>계속</vt:lpstr>
      <vt:lpstr>계속</vt:lpstr>
      <vt:lpstr>제어 흐름 지원</vt:lpstr>
      <vt:lpstr>&lt;c:if&gt;</vt:lpstr>
      <vt:lpstr>계속</vt:lpstr>
      <vt:lpstr>&lt;c:choose&gt;</vt:lpstr>
      <vt:lpstr>계속</vt:lpstr>
      <vt:lpstr>계속</vt:lpstr>
      <vt:lpstr>&lt;c:forEach&gt;</vt:lpstr>
      <vt:lpstr>계속</vt:lpstr>
      <vt:lpstr>계속</vt:lpstr>
      <vt:lpstr>&lt;c:forTokens&gt;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International Tag Library</vt:lpstr>
      <vt:lpstr>계속</vt:lpstr>
      <vt:lpstr>계속</vt:lpstr>
      <vt:lpstr>계속</vt:lpstr>
      <vt:lpstr>계속</vt:lpstr>
      <vt:lpstr>formatDate.jsp</vt:lpstr>
      <vt:lpstr>계속</vt:lpstr>
      <vt:lpstr>계속</vt:lpstr>
      <vt:lpstr>계속</vt:lpstr>
      <vt:lpstr>계속 - parseNumDate.jsp</vt:lpstr>
      <vt:lpstr>계속</vt:lpstr>
      <vt:lpstr>계속</vt:lpstr>
      <vt:lpstr>timezone.jsp</vt:lpstr>
      <vt:lpstr>계속</vt:lpstr>
      <vt:lpstr>계속</vt:lpstr>
      <vt:lpstr>setTimeZone.jsp</vt:lpstr>
      <vt:lpstr>계속</vt:lpstr>
      <vt:lpstr>JSTL Functions</vt:lpstr>
      <vt:lpstr>계속</vt:lpstr>
      <vt:lpstr>계속</vt:lpstr>
      <vt:lpstr>계속</vt:lpstr>
      <vt:lpstr>계속</vt:lpstr>
      <vt:lpstr>fnSplitJoin.jsp</vt:lpstr>
      <vt:lpstr>계속</vt:lpstr>
      <vt:lpstr>SQL Tag Library</vt:lpstr>
      <vt:lpstr>계속</vt:lpstr>
      <vt:lpstr>계속</vt:lpstr>
      <vt:lpstr>계속</vt:lpstr>
      <vt:lpstr>계속 - cSql.sql</vt:lpstr>
      <vt:lpstr>계속</vt:lpstr>
      <vt:lpstr>계속</vt:lpstr>
      <vt:lpstr>PowerPoint 프레젠테이션</vt:lpstr>
      <vt:lpstr>PowerPoint 프레젠테이션</vt:lpstr>
      <vt:lpstr>XML Tag Library</vt:lpstr>
      <vt:lpstr>계속 - x-foreach.jsp</vt:lpstr>
      <vt:lpstr>계속 - xMember.xml</vt:lpstr>
      <vt:lpstr>PowerPoint 프레젠테이션</vt:lpstr>
      <vt:lpstr>정리</vt:lpstr>
      <vt:lpstr>학습 후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821</cp:revision>
  <dcterms:created xsi:type="dcterms:W3CDTF">2017-09-15T02:18:23Z</dcterms:created>
  <dcterms:modified xsi:type="dcterms:W3CDTF">2022-10-17T11:54:13Z</dcterms:modified>
</cp:coreProperties>
</file>