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8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9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0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1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8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0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1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2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3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4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5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6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27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28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29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30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31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32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33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34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35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36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37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38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39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40.xml" ContentType="application/vnd.openxmlformats-officedocument.theme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41.xml" ContentType="application/vnd.openxmlformats-officedocument.theme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theme/theme42.xml" ContentType="application/vnd.openxmlformats-officedocument.theme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43.xml" ContentType="application/vnd.openxmlformats-officedocument.theme+xml"/>
  <Override PartName="/ppt/theme/theme4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35" r:id="rId2"/>
    <p:sldMasterId id="2147483849" r:id="rId3"/>
    <p:sldMasterId id="2147483852" r:id="rId4"/>
    <p:sldMasterId id="2147483855" r:id="rId5"/>
    <p:sldMasterId id="2147483858" r:id="rId6"/>
    <p:sldMasterId id="2147483861" r:id="rId7"/>
    <p:sldMasterId id="2147483864" r:id="rId8"/>
    <p:sldMasterId id="2147483867" r:id="rId9"/>
    <p:sldMasterId id="2147483870" r:id="rId10"/>
    <p:sldMasterId id="2147483873" r:id="rId11"/>
    <p:sldMasterId id="2147483876" r:id="rId12"/>
    <p:sldMasterId id="2147483879" r:id="rId13"/>
    <p:sldMasterId id="2147483882" r:id="rId14"/>
    <p:sldMasterId id="2147483885" r:id="rId15"/>
    <p:sldMasterId id="2147483888" r:id="rId16"/>
    <p:sldMasterId id="2147483891" r:id="rId17"/>
    <p:sldMasterId id="2147483894" r:id="rId18"/>
    <p:sldMasterId id="2147483897" r:id="rId19"/>
    <p:sldMasterId id="2147483900" r:id="rId20"/>
    <p:sldMasterId id="2147483903" r:id="rId21"/>
    <p:sldMasterId id="2147483975" r:id="rId22"/>
    <p:sldMasterId id="2147483987" r:id="rId23"/>
    <p:sldMasterId id="2147483999" r:id="rId24"/>
    <p:sldMasterId id="2147484011" r:id="rId25"/>
    <p:sldMasterId id="2147484023" r:id="rId26"/>
    <p:sldMasterId id="2147484035" r:id="rId27"/>
    <p:sldMasterId id="2147484047" r:id="rId28"/>
    <p:sldMasterId id="2147484059" r:id="rId29"/>
    <p:sldMasterId id="2147484071" r:id="rId30"/>
    <p:sldMasterId id="2147484083" r:id="rId31"/>
    <p:sldMasterId id="2147484086" r:id="rId32"/>
    <p:sldMasterId id="2147484089" r:id="rId33"/>
    <p:sldMasterId id="2147484092" r:id="rId34"/>
    <p:sldMasterId id="2147484095" r:id="rId35"/>
    <p:sldMasterId id="2147484423" r:id="rId36"/>
    <p:sldMasterId id="2147484435" r:id="rId37"/>
    <p:sldMasterId id="2147484447" r:id="rId38"/>
    <p:sldMasterId id="2147484459" r:id="rId39"/>
    <p:sldMasterId id="2147484471" r:id="rId40"/>
    <p:sldMasterId id="2147484483" r:id="rId41"/>
    <p:sldMasterId id="2147484495" r:id="rId42"/>
    <p:sldMasterId id="2147484507" r:id="rId43"/>
  </p:sldMasterIdLst>
  <p:notesMasterIdLst>
    <p:notesMasterId r:id="rId69"/>
  </p:notesMasterIdLst>
  <p:sldIdLst>
    <p:sldId id="257" r:id="rId44"/>
    <p:sldId id="268" r:id="rId45"/>
    <p:sldId id="269" r:id="rId46"/>
    <p:sldId id="270" r:id="rId47"/>
    <p:sldId id="271" r:id="rId48"/>
    <p:sldId id="315" r:id="rId49"/>
    <p:sldId id="272" r:id="rId50"/>
    <p:sldId id="314" r:id="rId51"/>
    <p:sldId id="275" r:id="rId52"/>
    <p:sldId id="316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7" r:id="rId64"/>
    <p:sldId id="318" r:id="rId65"/>
    <p:sldId id="319" r:id="rId66"/>
    <p:sldId id="320" r:id="rId67"/>
    <p:sldId id="321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" Target="slides/slide4.xml"/><Relationship Id="rId50" Type="http://schemas.openxmlformats.org/officeDocument/2006/relationships/slide" Target="slides/slide7.xml"/><Relationship Id="rId55" Type="http://schemas.openxmlformats.org/officeDocument/2006/relationships/slide" Target="slides/slide12.xml"/><Relationship Id="rId63" Type="http://schemas.openxmlformats.org/officeDocument/2006/relationships/slide" Target="slides/slide20.xml"/><Relationship Id="rId68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2.xml"/><Relationship Id="rId53" Type="http://schemas.openxmlformats.org/officeDocument/2006/relationships/slide" Target="slides/slide10.xml"/><Relationship Id="rId58" Type="http://schemas.openxmlformats.org/officeDocument/2006/relationships/slide" Target="slides/slide15.xml"/><Relationship Id="rId66" Type="http://schemas.openxmlformats.org/officeDocument/2006/relationships/slide" Target="slides/slide23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6.xml"/><Relationship Id="rId57" Type="http://schemas.openxmlformats.org/officeDocument/2006/relationships/slide" Target="slides/slide14.xml"/><Relationship Id="rId61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.xml"/><Relationship Id="rId52" Type="http://schemas.openxmlformats.org/officeDocument/2006/relationships/slide" Target="slides/slide9.xml"/><Relationship Id="rId60" Type="http://schemas.openxmlformats.org/officeDocument/2006/relationships/slide" Target="slides/slide17.xml"/><Relationship Id="rId65" Type="http://schemas.openxmlformats.org/officeDocument/2006/relationships/slide" Target="slides/slide22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5.xml"/><Relationship Id="rId56" Type="http://schemas.openxmlformats.org/officeDocument/2006/relationships/slide" Target="slides/slide13.xml"/><Relationship Id="rId64" Type="http://schemas.openxmlformats.org/officeDocument/2006/relationships/slide" Target="slides/slide21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3.xml"/><Relationship Id="rId59" Type="http://schemas.openxmlformats.org/officeDocument/2006/relationships/slide" Target="slides/slide16.xml"/><Relationship Id="rId67" Type="http://schemas.openxmlformats.org/officeDocument/2006/relationships/slide" Target="slides/slide24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11.xml"/><Relationship Id="rId62" Type="http://schemas.openxmlformats.org/officeDocument/2006/relationships/slide" Target="slides/slide1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D14E3-B7EC-4056-AB4E-3E59BF99869C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4AC20-FB07-44BB-A340-03894019B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8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60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0344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648741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15853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3133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6838"/>
            <a:ext cx="27432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6838"/>
            <a:ext cx="80264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128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3527426"/>
            <a:ext cx="12192000" cy="3357563"/>
          </a:xfrm>
          <a:prstGeom prst="rect">
            <a:avLst/>
          </a:prstGeom>
          <a:solidFill>
            <a:srgbClr val="398A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ltGray">
          <a:xfrm>
            <a:off x="1111251" y="3957638"/>
            <a:ext cx="4809067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gray">
          <a:xfrm>
            <a:off x="1" y="1196976"/>
            <a:ext cx="5270500" cy="4106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5295900" y="1887539"/>
            <a:ext cx="11849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2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1" lang="ko-KR" altLang="en-US" sz="36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장</a:t>
            </a:r>
          </a:p>
        </p:txBody>
      </p:sp>
      <p:pic>
        <p:nvPicPr>
          <p:cNvPr id="8" name="Picture 14" descr="동글뺑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296989"/>
            <a:ext cx="5135033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15"/>
          <p:cNvSpPr>
            <a:spLocks noChangeArrowheads="1"/>
          </p:cNvSpPr>
          <p:nvPr userDrawn="1"/>
        </p:nvSpPr>
        <p:spPr bwMode="gray">
          <a:xfrm>
            <a:off x="1703917" y="2617788"/>
            <a:ext cx="1928283" cy="14462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pic>
        <p:nvPicPr>
          <p:cNvPr id="10" name="Picture 16" descr="glabal"/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88585" y="2665413"/>
            <a:ext cx="175471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7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7018867" y="2214563"/>
            <a:ext cx="4897967" cy="938212"/>
          </a:xfrm>
          <a:effectLst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81751"/>
            <a:ext cx="12143317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FontTx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r>
              <a:rPr kumimoji="1" lang="ko-KR" altLang="en-US">
                <a:solidFill>
                  <a:srgbClr val="FFFFFF"/>
                </a:solidFill>
              </a:rPr>
              <a:t>한빛미디어</a:t>
            </a:r>
            <a:r>
              <a:rPr kumimoji="1" lang="en-US" altLang="ko-KR">
                <a:solidFill>
                  <a:srgbClr val="FFFFFF"/>
                </a:solidFill>
              </a:rPr>
              <a:t>(</a:t>
            </a:r>
            <a:r>
              <a:rPr kumimoji="1" lang="ko-KR" altLang="en-US">
                <a:solidFill>
                  <a:srgbClr val="FFFFFF"/>
                </a:solidFill>
              </a:rPr>
              <a:t>주</a:t>
            </a:r>
            <a:r>
              <a:rPr kumimoji="1" lang="en-US" altLang="ko-KR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864785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61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237800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0755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2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9256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0910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74863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540870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796082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1061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6838"/>
            <a:ext cx="27432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6838"/>
            <a:ext cx="80264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8606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3527426"/>
            <a:ext cx="12192000" cy="3357563"/>
          </a:xfrm>
          <a:prstGeom prst="rect">
            <a:avLst/>
          </a:prstGeom>
          <a:solidFill>
            <a:srgbClr val="398A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ltGray">
          <a:xfrm>
            <a:off x="1111251" y="3957638"/>
            <a:ext cx="4809067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gray">
          <a:xfrm>
            <a:off x="1" y="1196976"/>
            <a:ext cx="5270500" cy="4106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5295900" y="1887539"/>
            <a:ext cx="11849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2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1" lang="ko-KR" altLang="en-US" sz="36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장</a:t>
            </a:r>
          </a:p>
        </p:txBody>
      </p:sp>
      <p:pic>
        <p:nvPicPr>
          <p:cNvPr id="8" name="Picture 14" descr="동글뺑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296989"/>
            <a:ext cx="5135033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15"/>
          <p:cNvSpPr>
            <a:spLocks noChangeArrowheads="1"/>
          </p:cNvSpPr>
          <p:nvPr userDrawn="1"/>
        </p:nvSpPr>
        <p:spPr bwMode="gray">
          <a:xfrm>
            <a:off x="1703917" y="2617788"/>
            <a:ext cx="1928283" cy="14462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pic>
        <p:nvPicPr>
          <p:cNvPr id="10" name="Picture 16" descr="glabal"/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88585" y="2665413"/>
            <a:ext cx="175471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7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7018867" y="2214563"/>
            <a:ext cx="4897967" cy="938212"/>
          </a:xfrm>
          <a:effectLst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81751"/>
            <a:ext cx="12143317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FontTx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r>
              <a:rPr kumimoji="1" lang="ko-KR" altLang="en-US">
                <a:solidFill>
                  <a:srgbClr val="FFFFFF"/>
                </a:solidFill>
              </a:rPr>
              <a:t>한빛미디어</a:t>
            </a:r>
            <a:r>
              <a:rPr kumimoji="1" lang="en-US" altLang="ko-KR">
                <a:solidFill>
                  <a:srgbClr val="FFFFFF"/>
                </a:solidFill>
              </a:rPr>
              <a:t>(</a:t>
            </a:r>
            <a:r>
              <a:rPr kumimoji="1" lang="ko-KR" altLang="en-US">
                <a:solidFill>
                  <a:srgbClr val="FFFFFF"/>
                </a:solidFill>
              </a:rPr>
              <a:t>주</a:t>
            </a:r>
            <a:r>
              <a:rPr kumimoji="1" lang="en-US" altLang="ko-KR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24914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7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0178288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74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62CC-0E77-4F94-825E-8FBE3277A80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3B22-4941-4159-9E4E-2A7D9321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2526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682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862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05538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7745183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9454599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8329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6838"/>
            <a:ext cx="27432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6838"/>
            <a:ext cx="80264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8795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3527426"/>
            <a:ext cx="12192000" cy="3357563"/>
          </a:xfrm>
          <a:prstGeom prst="rect">
            <a:avLst/>
          </a:prstGeom>
          <a:solidFill>
            <a:srgbClr val="398A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ltGray">
          <a:xfrm>
            <a:off x="1111251" y="3957638"/>
            <a:ext cx="4809067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gray">
          <a:xfrm>
            <a:off x="1" y="1196976"/>
            <a:ext cx="5270500" cy="4106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5295900" y="1887539"/>
            <a:ext cx="11849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2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1" lang="ko-KR" altLang="en-US" sz="36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장</a:t>
            </a:r>
          </a:p>
        </p:txBody>
      </p:sp>
      <p:pic>
        <p:nvPicPr>
          <p:cNvPr id="8" name="Picture 14" descr="동글뺑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296989"/>
            <a:ext cx="5135033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15"/>
          <p:cNvSpPr>
            <a:spLocks noChangeArrowheads="1"/>
          </p:cNvSpPr>
          <p:nvPr userDrawn="1"/>
        </p:nvSpPr>
        <p:spPr bwMode="gray">
          <a:xfrm>
            <a:off x="1703917" y="2617788"/>
            <a:ext cx="1928283" cy="14462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pic>
        <p:nvPicPr>
          <p:cNvPr id="10" name="Picture 16" descr="glabal"/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88585" y="2665413"/>
            <a:ext cx="175471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7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7018867" y="2214563"/>
            <a:ext cx="4897967" cy="938212"/>
          </a:xfrm>
          <a:effectLst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81751"/>
            <a:ext cx="12143317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FontTx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r>
              <a:rPr kumimoji="1" lang="ko-KR" altLang="en-US">
                <a:solidFill>
                  <a:srgbClr val="FFFFFF"/>
                </a:solidFill>
              </a:rPr>
              <a:t>한빛미디어</a:t>
            </a:r>
            <a:r>
              <a:rPr kumimoji="1" lang="en-US" altLang="ko-KR">
                <a:solidFill>
                  <a:srgbClr val="FFFFFF"/>
                </a:solidFill>
              </a:rPr>
              <a:t>(</a:t>
            </a:r>
            <a:r>
              <a:rPr kumimoji="1" lang="ko-KR" altLang="en-US">
                <a:solidFill>
                  <a:srgbClr val="FFFFFF"/>
                </a:solidFill>
              </a:rPr>
              <a:t>주</a:t>
            </a:r>
            <a:r>
              <a:rPr kumimoji="1" lang="en-US" altLang="ko-KR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133759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3137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9518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4A7B72-6AE8-49C2-8F32-E8A725FD610D}" type="datetimeFigureOut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2020-08-29</a:t>
            </a:fld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D98C4-AD35-4759-9571-E1AA62A00DA9}" type="slidenum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>
              <a:solidFill>
                <a:prstClr val="black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76663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339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6616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1745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46078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915996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4530688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3331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6838"/>
            <a:ext cx="27432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6838"/>
            <a:ext cx="80264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3113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3527426"/>
            <a:ext cx="12192000" cy="3357563"/>
          </a:xfrm>
          <a:prstGeom prst="rect">
            <a:avLst/>
          </a:prstGeom>
          <a:solidFill>
            <a:srgbClr val="398A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ltGray">
          <a:xfrm>
            <a:off x="1111251" y="3957638"/>
            <a:ext cx="4809067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gray">
          <a:xfrm>
            <a:off x="1" y="1196976"/>
            <a:ext cx="5270500" cy="4106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5295900" y="1887539"/>
            <a:ext cx="11849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2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1" lang="ko-KR" altLang="en-US" sz="36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장</a:t>
            </a:r>
          </a:p>
        </p:txBody>
      </p:sp>
      <p:pic>
        <p:nvPicPr>
          <p:cNvPr id="8" name="Picture 14" descr="동글뺑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296989"/>
            <a:ext cx="5135033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15"/>
          <p:cNvSpPr>
            <a:spLocks noChangeArrowheads="1"/>
          </p:cNvSpPr>
          <p:nvPr userDrawn="1"/>
        </p:nvSpPr>
        <p:spPr bwMode="gray">
          <a:xfrm>
            <a:off x="1703917" y="2617788"/>
            <a:ext cx="1928283" cy="14462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pic>
        <p:nvPicPr>
          <p:cNvPr id="10" name="Picture 16" descr="glabal"/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88585" y="2665413"/>
            <a:ext cx="175471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7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7018867" y="2214563"/>
            <a:ext cx="4897967" cy="938212"/>
          </a:xfrm>
          <a:effectLst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81751"/>
            <a:ext cx="12143317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FontTx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r>
              <a:rPr kumimoji="1" lang="ko-KR" altLang="en-US">
                <a:solidFill>
                  <a:srgbClr val="FFFFFF"/>
                </a:solidFill>
              </a:rPr>
              <a:t>한빛미디어</a:t>
            </a:r>
            <a:r>
              <a:rPr kumimoji="1" lang="en-US" altLang="ko-KR">
                <a:solidFill>
                  <a:srgbClr val="FFFFFF"/>
                </a:solidFill>
              </a:rPr>
              <a:t>(</a:t>
            </a:r>
            <a:r>
              <a:rPr kumimoji="1" lang="ko-KR" altLang="en-US">
                <a:solidFill>
                  <a:srgbClr val="FFFFFF"/>
                </a:solidFill>
              </a:rPr>
              <a:t>주</a:t>
            </a:r>
            <a:r>
              <a:rPr kumimoji="1" lang="en-US" altLang="ko-KR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36975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459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4A7B72-6AE8-49C2-8F32-E8A725FD610D}" type="datetimeFigureOut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2020-08-29</a:t>
            </a:fld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D98C4-AD35-4759-9571-E1AA62A00DA9}" type="slidenum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>
              <a:solidFill>
                <a:prstClr val="black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0918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995486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4871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4246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0528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9178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3262546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3583915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494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6838"/>
            <a:ext cx="27432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6838"/>
            <a:ext cx="80264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66824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3527426"/>
            <a:ext cx="12192000" cy="3357563"/>
          </a:xfrm>
          <a:prstGeom prst="rect">
            <a:avLst/>
          </a:prstGeom>
          <a:solidFill>
            <a:srgbClr val="398A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ltGray">
          <a:xfrm>
            <a:off x="1111251" y="3957638"/>
            <a:ext cx="4809067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gray">
          <a:xfrm>
            <a:off x="1" y="1196976"/>
            <a:ext cx="5270500" cy="4106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5295900" y="1887539"/>
            <a:ext cx="11849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2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1" lang="ko-KR" altLang="en-US" sz="36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장</a:t>
            </a:r>
          </a:p>
        </p:txBody>
      </p:sp>
      <p:pic>
        <p:nvPicPr>
          <p:cNvPr id="8" name="Picture 14" descr="동글뺑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296989"/>
            <a:ext cx="5135033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15"/>
          <p:cNvSpPr>
            <a:spLocks noChangeArrowheads="1"/>
          </p:cNvSpPr>
          <p:nvPr userDrawn="1"/>
        </p:nvSpPr>
        <p:spPr bwMode="gray">
          <a:xfrm>
            <a:off x="1703917" y="2617788"/>
            <a:ext cx="1928283" cy="14462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pic>
        <p:nvPicPr>
          <p:cNvPr id="10" name="Picture 16" descr="glabal"/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88585" y="2665413"/>
            <a:ext cx="175471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7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7018867" y="2214563"/>
            <a:ext cx="4897967" cy="938212"/>
          </a:xfrm>
          <a:effectLst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81751"/>
            <a:ext cx="12143317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FontTx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r>
              <a:rPr kumimoji="1" lang="ko-KR" altLang="en-US">
                <a:solidFill>
                  <a:srgbClr val="FFFFFF"/>
                </a:solidFill>
              </a:rPr>
              <a:t>한빛미디어</a:t>
            </a:r>
            <a:r>
              <a:rPr kumimoji="1" lang="en-US" altLang="ko-KR">
                <a:solidFill>
                  <a:srgbClr val="FFFFFF"/>
                </a:solidFill>
              </a:rPr>
              <a:t>(</a:t>
            </a:r>
            <a:r>
              <a:rPr kumimoji="1" lang="ko-KR" altLang="en-US">
                <a:solidFill>
                  <a:srgbClr val="FFFFFF"/>
                </a:solidFill>
              </a:rPr>
              <a:t>주</a:t>
            </a:r>
            <a:r>
              <a:rPr kumimoji="1" lang="en-US" altLang="ko-KR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2334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4A7B72-6AE8-49C2-8F32-E8A725FD610D}" type="datetimeFigureOut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2020-08-29</a:t>
            </a:fld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D98C4-AD35-4759-9571-E1AA62A00DA9}" type="slidenum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>
              <a:solidFill>
                <a:prstClr val="black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91261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4459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836219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3069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2633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8056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54695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3661769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851956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639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6838"/>
            <a:ext cx="27432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6838"/>
            <a:ext cx="80264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2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4A7B72-6AE8-49C2-8F32-E8A725FD610D}" type="datetimeFigureOut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2020-08-29</a:t>
            </a:fld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D98C4-AD35-4759-9571-E1AA62A00DA9}" type="slidenum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>
              <a:solidFill>
                <a:prstClr val="black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94941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3527426"/>
            <a:ext cx="12192000" cy="3357563"/>
          </a:xfrm>
          <a:prstGeom prst="rect">
            <a:avLst/>
          </a:prstGeom>
          <a:solidFill>
            <a:srgbClr val="398A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ltGray">
          <a:xfrm>
            <a:off x="1111251" y="3957638"/>
            <a:ext cx="4809067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gray">
          <a:xfrm>
            <a:off x="1" y="1196976"/>
            <a:ext cx="5270500" cy="4106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5295900" y="1887539"/>
            <a:ext cx="11849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2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1" lang="ko-KR" altLang="en-US" sz="36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장</a:t>
            </a:r>
          </a:p>
        </p:txBody>
      </p:sp>
      <p:pic>
        <p:nvPicPr>
          <p:cNvPr id="8" name="Picture 14" descr="동글뺑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296989"/>
            <a:ext cx="5135033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15"/>
          <p:cNvSpPr>
            <a:spLocks noChangeArrowheads="1"/>
          </p:cNvSpPr>
          <p:nvPr userDrawn="1"/>
        </p:nvSpPr>
        <p:spPr bwMode="gray">
          <a:xfrm>
            <a:off x="1703917" y="2617788"/>
            <a:ext cx="1928283" cy="14462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pic>
        <p:nvPicPr>
          <p:cNvPr id="10" name="Picture 16" descr="glabal"/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88585" y="2665413"/>
            <a:ext cx="175471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7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7018867" y="2214563"/>
            <a:ext cx="4897967" cy="938212"/>
          </a:xfrm>
          <a:effectLst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81751"/>
            <a:ext cx="12143317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FontTx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r>
              <a:rPr kumimoji="1" lang="ko-KR" altLang="en-US">
                <a:solidFill>
                  <a:srgbClr val="FFFFFF"/>
                </a:solidFill>
              </a:rPr>
              <a:t>한빛미디어</a:t>
            </a:r>
            <a:r>
              <a:rPr kumimoji="1" lang="en-US" altLang="ko-KR">
                <a:solidFill>
                  <a:srgbClr val="FFFFFF"/>
                </a:solidFill>
              </a:rPr>
              <a:t>(</a:t>
            </a:r>
            <a:r>
              <a:rPr kumimoji="1" lang="ko-KR" altLang="en-US">
                <a:solidFill>
                  <a:srgbClr val="FFFFFF"/>
                </a:solidFill>
              </a:rPr>
              <a:t>주</a:t>
            </a:r>
            <a:r>
              <a:rPr kumimoji="1" lang="en-US" altLang="ko-KR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644366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3563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40268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5759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1632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004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06098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7454194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0814830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8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4A7B72-6AE8-49C2-8F32-E8A725FD610D}" type="datetimeFigureOut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2020-08-29</a:t>
            </a:fld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D98C4-AD35-4759-9571-E1AA62A00DA9}" type="slidenum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>
              <a:solidFill>
                <a:prstClr val="black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72252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6838"/>
            <a:ext cx="27432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6838"/>
            <a:ext cx="80264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27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3527426"/>
            <a:ext cx="12192000" cy="3357563"/>
          </a:xfrm>
          <a:prstGeom prst="rect">
            <a:avLst/>
          </a:prstGeom>
          <a:solidFill>
            <a:srgbClr val="398A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ltGray">
          <a:xfrm>
            <a:off x="1111251" y="3957638"/>
            <a:ext cx="4809067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gray">
          <a:xfrm>
            <a:off x="1" y="1196976"/>
            <a:ext cx="5270500" cy="4106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5295900" y="1887539"/>
            <a:ext cx="11849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2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1" lang="ko-KR" altLang="en-US" sz="36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장</a:t>
            </a:r>
          </a:p>
        </p:txBody>
      </p:sp>
      <p:pic>
        <p:nvPicPr>
          <p:cNvPr id="8" name="Picture 14" descr="동글뺑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296989"/>
            <a:ext cx="5135033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15"/>
          <p:cNvSpPr>
            <a:spLocks noChangeArrowheads="1"/>
          </p:cNvSpPr>
          <p:nvPr userDrawn="1"/>
        </p:nvSpPr>
        <p:spPr bwMode="gray">
          <a:xfrm>
            <a:off x="1703917" y="2617788"/>
            <a:ext cx="1928283" cy="14462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pic>
        <p:nvPicPr>
          <p:cNvPr id="10" name="Picture 16" descr="glabal"/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88585" y="2665413"/>
            <a:ext cx="175471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7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7018867" y="2214563"/>
            <a:ext cx="4897967" cy="938212"/>
          </a:xfrm>
          <a:effectLst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81751"/>
            <a:ext cx="12143317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FontTx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r>
              <a:rPr kumimoji="1" lang="ko-KR" altLang="en-US">
                <a:solidFill>
                  <a:srgbClr val="FFFFFF"/>
                </a:solidFill>
              </a:rPr>
              <a:t>한빛미디어</a:t>
            </a:r>
            <a:r>
              <a:rPr kumimoji="1" lang="en-US" altLang="ko-KR">
                <a:solidFill>
                  <a:srgbClr val="FFFFFF"/>
                </a:solidFill>
              </a:rPr>
              <a:t>(</a:t>
            </a:r>
            <a:r>
              <a:rPr kumimoji="1" lang="ko-KR" altLang="en-US">
                <a:solidFill>
                  <a:srgbClr val="FFFFFF"/>
                </a:solidFill>
              </a:rPr>
              <a:t>주</a:t>
            </a:r>
            <a:r>
              <a:rPr kumimoji="1" lang="en-US" altLang="ko-KR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5178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9907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8557995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6314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6805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4415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58085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3567342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44440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62CC-0E77-4F94-825E-8FBE3277A80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3B22-4941-4159-9E4E-2A7D9321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1065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72509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6838"/>
            <a:ext cx="27432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6838"/>
            <a:ext cx="80264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753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40018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264517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41974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566410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58349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429100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35390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7834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4A7B72-6AE8-49C2-8F32-E8A725FD610D}" type="datetimeFigureOut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2020-08-29</a:t>
            </a:fld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D98C4-AD35-4759-9571-E1AA62A00DA9}" type="slidenum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>
              <a:solidFill>
                <a:prstClr val="black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4535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70900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015469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3527426"/>
            <a:ext cx="12192000" cy="3357563"/>
          </a:xfrm>
          <a:prstGeom prst="rect">
            <a:avLst/>
          </a:prstGeom>
          <a:solidFill>
            <a:srgbClr val="398A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ltGray">
          <a:xfrm>
            <a:off x="1111251" y="3957638"/>
            <a:ext cx="4809067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gray">
          <a:xfrm>
            <a:off x="1" y="1196976"/>
            <a:ext cx="5270500" cy="4106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5295900" y="1887539"/>
            <a:ext cx="11849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2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1" lang="ko-KR" altLang="en-US" sz="36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장</a:t>
            </a:r>
          </a:p>
        </p:txBody>
      </p:sp>
      <p:pic>
        <p:nvPicPr>
          <p:cNvPr id="8" name="Picture 14" descr="동글뺑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296989"/>
            <a:ext cx="5135033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15"/>
          <p:cNvSpPr>
            <a:spLocks noChangeArrowheads="1"/>
          </p:cNvSpPr>
          <p:nvPr userDrawn="1"/>
        </p:nvSpPr>
        <p:spPr bwMode="gray">
          <a:xfrm>
            <a:off x="1703917" y="2617788"/>
            <a:ext cx="1928283" cy="14462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pic>
        <p:nvPicPr>
          <p:cNvPr id="10" name="Picture 16" descr="glabal"/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88585" y="2665413"/>
            <a:ext cx="175471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7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7018867" y="2214563"/>
            <a:ext cx="4897967" cy="938212"/>
          </a:xfrm>
          <a:effectLst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81751"/>
            <a:ext cx="12143317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FontTx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r>
              <a:rPr kumimoji="1" lang="ko-KR" altLang="en-US">
                <a:solidFill>
                  <a:srgbClr val="FFFFFF"/>
                </a:solidFill>
              </a:rPr>
              <a:t>한빛미디어</a:t>
            </a:r>
            <a:r>
              <a:rPr kumimoji="1" lang="en-US" altLang="ko-KR">
                <a:solidFill>
                  <a:srgbClr val="FFFFFF"/>
                </a:solidFill>
              </a:rPr>
              <a:t>(</a:t>
            </a:r>
            <a:r>
              <a:rPr kumimoji="1" lang="ko-KR" altLang="en-US">
                <a:solidFill>
                  <a:srgbClr val="FFFFFF"/>
                </a:solidFill>
              </a:rPr>
              <a:t>주</a:t>
            </a:r>
            <a:r>
              <a:rPr kumimoji="1" lang="en-US" altLang="ko-KR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727721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611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1610752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2042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128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961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8246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5591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52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4A7B72-6AE8-49C2-8F32-E8A725FD610D}" type="datetimeFigureOut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2020-08-29</a:t>
            </a:fld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D98C4-AD35-4759-9571-E1AA62A00DA9}" type="slidenum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>
              <a:solidFill>
                <a:prstClr val="black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32772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57122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4240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6838"/>
            <a:ext cx="27432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6838"/>
            <a:ext cx="80264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0610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2778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1353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7175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3516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9799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0476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1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4A7B72-6AE8-49C2-8F32-E8A725FD610D}" type="datetimeFigureOut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2020-08-29</a:t>
            </a:fld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D98C4-AD35-4759-9571-E1AA62A00DA9}" type="slidenum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>
              <a:solidFill>
                <a:prstClr val="black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03710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1488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369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65514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0088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55973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3689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707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294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7936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9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4A7B72-6AE8-49C2-8F32-E8A725FD610D}" type="datetimeFigureOut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2020-08-29</a:t>
            </a:fld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D98C4-AD35-4759-9571-E1AA62A00DA9}" type="slidenum">
              <a:rPr kumimoji="1" lang="ko-KR" altLang="en-US" smtClean="0">
                <a:solidFill>
                  <a:prstClr val="black"/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>
              <a:solidFill>
                <a:prstClr val="black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105145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3639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76255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6910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7185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6792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9434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362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3620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3791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28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2534" y="476250"/>
            <a:ext cx="143933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719402" y="1196752"/>
            <a:ext cx="5233259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6192011" y="1196752"/>
            <a:ext cx="5233259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56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2022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46829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7648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16658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1662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94254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1118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1225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8580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87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431371" y="5589240"/>
            <a:ext cx="109728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81" y="6489438"/>
            <a:ext cx="2270280" cy="251931"/>
          </a:xfrm>
          <a:prstGeom prst="rect">
            <a:avLst/>
          </a:prstGeom>
        </p:spPr>
      </p:pic>
      <p:pic>
        <p:nvPicPr>
          <p:cNvPr id="1027" name="Picture 3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0" y="4221089"/>
            <a:ext cx="5530263" cy="11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08" y="1"/>
            <a:ext cx="5481392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940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0507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24637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08093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2212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2131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87067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586618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80504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7244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74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438" y="595313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1174056" y="981075"/>
            <a:ext cx="9582149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IT </a:t>
            </a:r>
            <a:r>
              <a:rPr lang="en-US" altLang="ko-KR" sz="1800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CookBook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lang="de-DE" altLang="ko-KR" sz="18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16605" y="1700214"/>
            <a:ext cx="106553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>
                <a:solidFill>
                  <a:prstClr val="black"/>
                </a:solidFill>
              </a:rPr>
              <a:t>㈜에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징역</a:t>
            </a:r>
            <a:r>
              <a:rPr lang="en-US" altLang="ko-KR" sz="1000" u="sng" dirty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03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44433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115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6074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47014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66620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19823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4285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4317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10181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75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1120" y="476250"/>
            <a:ext cx="143933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668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39070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394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4816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77530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71403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14422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8642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99784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3001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19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15414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44824"/>
            <a:ext cx="10273141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1120" y="476250"/>
            <a:ext cx="143933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5100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5777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7364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024794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97847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11601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343596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5213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20966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56838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EDA-571C-40EF-877D-A05CE95EADE2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5DE-E06F-4E43-BE0C-B6751E92931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377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3792"/>
            <a:ext cx="12192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1238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2051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-2828"/>
            <a:ext cx="4367808" cy="307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7" y="4732239"/>
            <a:ext cx="5516035" cy="114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698831" y="2132856"/>
            <a:ext cx="6794336" cy="1511154"/>
          </a:xfrm>
        </p:spPr>
        <p:txBody>
          <a:bodyPr/>
          <a:lstStyle>
            <a:lvl1pPr algn="l">
              <a:defRPr sz="7200" b="1" i="1" baseline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0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2534" y="476250"/>
            <a:ext cx="143933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798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92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431371" y="5589240"/>
            <a:ext cx="109728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81" y="6489438"/>
            <a:ext cx="2270280" cy="251931"/>
          </a:xfrm>
          <a:prstGeom prst="rect">
            <a:avLst/>
          </a:prstGeom>
        </p:spPr>
      </p:pic>
      <p:pic>
        <p:nvPicPr>
          <p:cNvPr id="1027" name="Picture 3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0" y="4221089"/>
            <a:ext cx="5530263" cy="11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08" y="1"/>
            <a:ext cx="5481392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94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438" y="595313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1174056" y="981075"/>
            <a:ext cx="9582149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IT </a:t>
            </a:r>
            <a:r>
              <a:rPr lang="en-US" altLang="ko-KR" sz="1800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CookBook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lang="de-DE" altLang="ko-KR" sz="18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16605" y="1700214"/>
            <a:ext cx="106553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>
                <a:solidFill>
                  <a:prstClr val="black"/>
                </a:solidFill>
              </a:rPr>
              <a:t>㈜에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징역</a:t>
            </a:r>
            <a:r>
              <a:rPr lang="en-US" altLang="ko-KR" sz="1000" u="sng" dirty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1120" y="476250"/>
            <a:ext cx="143933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610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15414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44824"/>
            <a:ext cx="10273141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1120" y="476250"/>
            <a:ext cx="143933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789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2534" y="476250"/>
            <a:ext cx="143933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719402" y="1196752"/>
            <a:ext cx="5233259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6192011" y="1196752"/>
            <a:ext cx="5233259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75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3792"/>
            <a:ext cx="12192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1238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2051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-2828"/>
            <a:ext cx="4367808" cy="307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7" y="4732239"/>
            <a:ext cx="5516035" cy="114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698831" y="2132856"/>
            <a:ext cx="6794336" cy="1511154"/>
          </a:xfrm>
        </p:spPr>
        <p:txBody>
          <a:bodyPr/>
          <a:lstStyle>
            <a:lvl1pPr algn="l">
              <a:defRPr sz="7200" b="1" i="1" baseline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4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4895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74680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7450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677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678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894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66124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0231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30044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2155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5854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6084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03562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6174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6530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190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8804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50156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9902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07384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8602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05723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0460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5286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5288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83503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30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006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65733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7779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253930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31304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695918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4525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590386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6723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84259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841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42245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596439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7626"/>
      </p:ext>
    </p:extLst>
  </p:cSld>
  <p:clrMapOvr>
    <a:masterClrMapping/>
  </p:clrMapOvr>
  <p:hf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750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20"/>
      </p:ext>
    </p:extLst>
  </p:cSld>
  <p:clrMapOvr>
    <a:masterClrMapping/>
  </p:clrMapOvr>
  <p:hf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72728"/>
      </p:ext>
    </p:extLst>
  </p:cSld>
  <p:clrMapOvr>
    <a:masterClrMapping/>
  </p:clrMapOvr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925"/>
      </p:ext>
    </p:extLst>
  </p:cSld>
  <p:clrMapOvr>
    <a:masterClrMapping/>
  </p:clrMapOvr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26009"/>
      </p:ext>
    </p:extLst>
  </p:cSld>
  <p:clrMapOvr>
    <a:masterClrMapping/>
  </p:clrMapOvr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7482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213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859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4828"/>
      </p:ext>
    </p:extLst>
  </p:cSld>
  <p:clrMapOvr>
    <a:masterClrMapping/>
  </p:clrMapOvr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5908"/>
      </p:ext>
    </p:extLst>
  </p:cSld>
  <p:clrMapOvr>
    <a:masterClrMapping/>
  </p:clrMapOvr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0190"/>
      </p:ext>
    </p:extLst>
  </p:cSld>
  <p:clrMapOvr>
    <a:masterClrMapping/>
  </p:clrMapOvr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3527426"/>
            <a:ext cx="12192000" cy="3357563"/>
          </a:xfrm>
          <a:prstGeom prst="rect">
            <a:avLst/>
          </a:prstGeom>
          <a:solidFill>
            <a:srgbClr val="398A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ltGray">
          <a:xfrm>
            <a:off x="1111251" y="3957638"/>
            <a:ext cx="4809067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gray">
          <a:xfrm>
            <a:off x="1" y="1196976"/>
            <a:ext cx="5270500" cy="4106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5295900" y="1887539"/>
            <a:ext cx="11849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2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1" lang="ko-KR" altLang="en-US" sz="36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장</a:t>
            </a:r>
          </a:p>
        </p:txBody>
      </p:sp>
      <p:pic>
        <p:nvPicPr>
          <p:cNvPr id="8" name="Picture 14" descr="동글뺑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296989"/>
            <a:ext cx="5135033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15"/>
          <p:cNvSpPr>
            <a:spLocks noChangeArrowheads="1"/>
          </p:cNvSpPr>
          <p:nvPr userDrawn="1"/>
        </p:nvSpPr>
        <p:spPr bwMode="gray">
          <a:xfrm>
            <a:off x="1703917" y="2617788"/>
            <a:ext cx="1928283" cy="14462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pic>
        <p:nvPicPr>
          <p:cNvPr id="10" name="Picture 16" descr="glabal"/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88585" y="2665413"/>
            <a:ext cx="175471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7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7018867" y="2214563"/>
            <a:ext cx="4897967" cy="938212"/>
          </a:xfrm>
          <a:effectLst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81751"/>
            <a:ext cx="12143317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FontTx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r>
              <a:rPr kumimoji="1" lang="ko-KR" altLang="en-US">
                <a:solidFill>
                  <a:srgbClr val="FFFFFF"/>
                </a:solidFill>
              </a:rPr>
              <a:t>한빛미디어</a:t>
            </a:r>
            <a:r>
              <a:rPr kumimoji="1" lang="en-US" altLang="ko-KR">
                <a:solidFill>
                  <a:srgbClr val="FFFFFF"/>
                </a:solidFill>
              </a:rPr>
              <a:t>(</a:t>
            </a:r>
            <a:r>
              <a:rPr kumimoji="1" lang="ko-KR" altLang="en-US">
                <a:solidFill>
                  <a:srgbClr val="FFFFFF"/>
                </a:solidFill>
              </a:rPr>
              <a:t>주</a:t>
            </a:r>
            <a:r>
              <a:rPr kumimoji="1" lang="en-US" altLang="ko-KR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0772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059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27608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404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050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652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3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730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6301240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1863043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894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6838"/>
            <a:ext cx="27432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6838"/>
            <a:ext cx="80264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8541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3527426"/>
            <a:ext cx="12192000" cy="3357563"/>
          </a:xfrm>
          <a:prstGeom prst="rect">
            <a:avLst/>
          </a:prstGeom>
          <a:solidFill>
            <a:srgbClr val="398A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ltGray">
          <a:xfrm>
            <a:off x="1111251" y="3957638"/>
            <a:ext cx="4809067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gray">
          <a:xfrm>
            <a:off x="1" y="1196976"/>
            <a:ext cx="5270500" cy="4106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5295900" y="1887539"/>
            <a:ext cx="11849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2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1" lang="ko-KR" altLang="en-US" sz="3600" i="1" dirty="0">
                <a:solidFill>
                  <a:srgbClr val="006666"/>
                </a:solidFill>
                <a:latin typeface="HY헤드라인M" pitchFamily="18" charset="-127"/>
                <a:ea typeface="HY헤드라인M" pitchFamily="18" charset="-127"/>
              </a:rPr>
              <a:t>장</a:t>
            </a:r>
          </a:p>
        </p:txBody>
      </p:sp>
      <p:pic>
        <p:nvPicPr>
          <p:cNvPr id="8" name="Picture 14" descr="동글뺑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296989"/>
            <a:ext cx="5135033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15"/>
          <p:cNvSpPr>
            <a:spLocks noChangeArrowheads="1"/>
          </p:cNvSpPr>
          <p:nvPr userDrawn="1"/>
        </p:nvSpPr>
        <p:spPr bwMode="gray">
          <a:xfrm>
            <a:off x="1703917" y="2617788"/>
            <a:ext cx="1928283" cy="14462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kumimoji="1" lang="ko-KR" altLang="en-US" sz="1500">
              <a:solidFill>
                <a:srgbClr val="000000"/>
              </a:solidFill>
            </a:endParaRPr>
          </a:p>
        </p:txBody>
      </p:sp>
      <p:pic>
        <p:nvPicPr>
          <p:cNvPr id="10" name="Picture 16" descr="glabal"/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88585" y="2665413"/>
            <a:ext cx="175471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7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7018867" y="2214563"/>
            <a:ext cx="4897967" cy="938212"/>
          </a:xfrm>
          <a:effectLst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81751"/>
            <a:ext cx="12143317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FontTx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r>
              <a:rPr kumimoji="1" lang="ko-KR" altLang="en-US">
                <a:solidFill>
                  <a:srgbClr val="FFFFFF"/>
                </a:solidFill>
              </a:rPr>
              <a:t>한빛미디어</a:t>
            </a:r>
            <a:r>
              <a:rPr kumimoji="1" lang="en-US" altLang="ko-KR">
                <a:solidFill>
                  <a:srgbClr val="FFFFFF"/>
                </a:solidFill>
              </a:rPr>
              <a:t>(</a:t>
            </a:r>
            <a:r>
              <a:rPr kumimoji="1" lang="ko-KR" altLang="en-US">
                <a:solidFill>
                  <a:srgbClr val="FFFFFF"/>
                </a:solidFill>
              </a:rPr>
              <a:t>주</a:t>
            </a:r>
            <a:r>
              <a:rPr kumimoji="1" lang="en-US" altLang="ko-KR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18419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270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83333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9810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708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11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8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image" Target="../media/image7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image" Target="../media/image7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image" Target="../media/image7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image" Target="../media/image7.pn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7.pn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image" Target="../media/image7.pn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image" Target="../media/image7.pn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image" Target="../media/image7.png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theme" Target="../theme/theme31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theme" Target="../theme/theme32.xml"/><Relationship Id="rId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84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3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theme" Target="../theme/theme34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theme" Target="../theme/theme35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image" Target="../media/image7.png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53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5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0.xml"/><Relationship Id="rId7" Type="http://schemas.openxmlformats.org/officeDocument/2006/relationships/slideLayout" Target="../slideLayouts/slideLayout264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259.xml"/><Relationship Id="rId1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63.xml"/><Relationship Id="rId11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6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8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31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532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325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83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07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099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65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21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40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864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8" r:id="rId12"/>
    <p:sldLayoutId id="2147483766" r:id="rId13"/>
    <p:sldLayoutId id="2147483767" r:id="rId14"/>
    <p:sldLayoutId id="2147483768" r:id="rId15"/>
    <p:sldLayoutId id="2147483769" r:id="rId16"/>
    <p:sldLayoutId id="2147483772" r:id="rId17"/>
    <p:sldLayoutId id="2147483818" r:id="rId18"/>
    <p:sldLayoutId id="2147483685" r:id="rId19"/>
    <p:sldLayoutId id="2147483686" r:id="rId20"/>
    <p:sldLayoutId id="2147483687" r:id="rId21"/>
    <p:sldLayoutId id="2147483688" r:id="rId22"/>
    <p:sldLayoutId id="2147483690" r:id="rId23"/>
    <p:sldLayoutId id="2147483691" r:id="rId2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048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9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1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내지블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안녕하세요 </a:t>
            </a:r>
          </a:p>
        </p:txBody>
      </p:sp>
      <p:sp>
        <p:nvSpPr>
          <p:cNvPr id="119812" name="Rectangle 4"/>
          <p:cNvSpPr>
            <a:spLocks noChangeArrowheads="1"/>
          </p:cNvSpPr>
          <p:nvPr userDrawn="1"/>
        </p:nvSpPr>
        <p:spPr bwMode="auto">
          <a:xfrm>
            <a:off x="0" y="6656388"/>
            <a:ext cx="12192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91046" tIns="45523" rIns="91046" bIns="45523" anchor="b"/>
          <a:lstStyle>
            <a:lvl1pPr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</a:rPr>
              <a:t> </a:t>
            </a:r>
            <a:fld id="{8C438174-3C51-4C92-BAE1-457EAF12C8AB}" type="slidenum">
              <a:rPr lang="en-US" altLang="ko-KR" sz="1300" smtClean="0">
                <a:solidFill>
                  <a:srgbClr val="FFFFFF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z="1300" smtClean="0">
              <a:solidFill>
                <a:srgbClr val="FFFFFF"/>
              </a:solidFill>
            </a:endParaRP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85533" y="96838"/>
            <a:ext cx="7918451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9368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kumimoji="1" sz="3200">
          <a:solidFill>
            <a:srgbClr val="00008E"/>
          </a:solidFill>
          <a:latin typeface="+mn-lt"/>
          <a:ea typeface="+mn-ea"/>
          <a:cs typeface="+mn-cs"/>
        </a:defRPr>
      </a:lvl1pPr>
      <a:lvl2pPr marL="358775" indent="-179388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2pPr>
      <a:lvl3pPr marL="538163" indent="3762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717550" indent="6540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내지블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안녕하세요 </a:t>
            </a:r>
          </a:p>
        </p:txBody>
      </p:sp>
      <p:sp>
        <p:nvSpPr>
          <p:cNvPr id="119812" name="Rectangle 4"/>
          <p:cNvSpPr>
            <a:spLocks noChangeArrowheads="1"/>
          </p:cNvSpPr>
          <p:nvPr userDrawn="1"/>
        </p:nvSpPr>
        <p:spPr bwMode="auto">
          <a:xfrm>
            <a:off x="0" y="6656388"/>
            <a:ext cx="12192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91046" tIns="45523" rIns="91046" bIns="45523" anchor="b"/>
          <a:lstStyle>
            <a:lvl1pPr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</a:rPr>
              <a:t> </a:t>
            </a:r>
            <a:fld id="{8C438174-3C51-4C92-BAE1-457EAF12C8AB}" type="slidenum">
              <a:rPr lang="en-US" altLang="ko-KR" sz="1300" smtClean="0">
                <a:solidFill>
                  <a:srgbClr val="FFFFFF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z="1300" smtClean="0">
              <a:solidFill>
                <a:srgbClr val="FFFFFF"/>
              </a:solidFill>
            </a:endParaRP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85533" y="96838"/>
            <a:ext cx="7918451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3189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kumimoji="1" sz="3200">
          <a:solidFill>
            <a:srgbClr val="00008E"/>
          </a:solidFill>
          <a:latin typeface="+mn-lt"/>
          <a:ea typeface="+mn-ea"/>
          <a:cs typeface="+mn-cs"/>
        </a:defRPr>
      </a:lvl1pPr>
      <a:lvl2pPr marL="358775" indent="-179388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2pPr>
      <a:lvl3pPr marL="538163" indent="3762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717550" indent="6540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내지블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안녕하세요 </a:t>
            </a:r>
          </a:p>
        </p:txBody>
      </p:sp>
      <p:sp>
        <p:nvSpPr>
          <p:cNvPr id="119812" name="Rectangle 4"/>
          <p:cNvSpPr>
            <a:spLocks noChangeArrowheads="1"/>
          </p:cNvSpPr>
          <p:nvPr userDrawn="1"/>
        </p:nvSpPr>
        <p:spPr bwMode="auto">
          <a:xfrm>
            <a:off x="0" y="6656388"/>
            <a:ext cx="12192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91046" tIns="45523" rIns="91046" bIns="45523" anchor="b"/>
          <a:lstStyle>
            <a:lvl1pPr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</a:rPr>
              <a:t> </a:t>
            </a:r>
            <a:fld id="{8C438174-3C51-4C92-BAE1-457EAF12C8AB}" type="slidenum">
              <a:rPr lang="en-US" altLang="ko-KR" sz="1300" smtClean="0">
                <a:solidFill>
                  <a:srgbClr val="FFFFFF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z="1300" smtClean="0">
              <a:solidFill>
                <a:srgbClr val="FFFFFF"/>
              </a:solidFill>
            </a:endParaRP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85533" y="96838"/>
            <a:ext cx="7918451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271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kumimoji="1" sz="3200">
          <a:solidFill>
            <a:srgbClr val="00008E"/>
          </a:solidFill>
          <a:latin typeface="+mn-lt"/>
          <a:ea typeface="+mn-ea"/>
          <a:cs typeface="+mn-cs"/>
        </a:defRPr>
      </a:lvl1pPr>
      <a:lvl2pPr marL="358775" indent="-179388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2pPr>
      <a:lvl3pPr marL="538163" indent="3762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717550" indent="6540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내지블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안녕하세요 </a:t>
            </a:r>
          </a:p>
        </p:txBody>
      </p:sp>
      <p:sp>
        <p:nvSpPr>
          <p:cNvPr id="119812" name="Rectangle 4"/>
          <p:cNvSpPr>
            <a:spLocks noChangeArrowheads="1"/>
          </p:cNvSpPr>
          <p:nvPr userDrawn="1"/>
        </p:nvSpPr>
        <p:spPr bwMode="auto">
          <a:xfrm>
            <a:off x="0" y="6656388"/>
            <a:ext cx="12192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91046" tIns="45523" rIns="91046" bIns="45523" anchor="b"/>
          <a:lstStyle>
            <a:lvl1pPr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</a:rPr>
              <a:t> </a:t>
            </a:r>
            <a:fld id="{8C438174-3C51-4C92-BAE1-457EAF12C8AB}" type="slidenum">
              <a:rPr lang="en-US" altLang="ko-KR" sz="1300" smtClean="0">
                <a:solidFill>
                  <a:srgbClr val="FFFFFF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z="1300" smtClean="0">
              <a:solidFill>
                <a:srgbClr val="FFFFFF"/>
              </a:solidFill>
            </a:endParaRP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85533" y="96838"/>
            <a:ext cx="7918451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5986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kumimoji="1" sz="3200">
          <a:solidFill>
            <a:srgbClr val="00008E"/>
          </a:solidFill>
          <a:latin typeface="+mn-lt"/>
          <a:ea typeface="+mn-ea"/>
          <a:cs typeface="+mn-cs"/>
        </a:defRPr>
      </a:lvl1pPr>
      <a:lvl2pPr marL="358775" indent="-179388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2pPr>
      <a:lvl3pPr marL="538163" indent="3762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717550" indent="6540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내지블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안녕하세요 </a:t>
            </a:r>
          </a:p>
        </p:txBody>
      </p:sp>
      <p:sp>
        <p:nvSpPr>
          <p:cNvPr id="119812" name="Rectangle 4"/>
          <p:cNvSpPr>
            <a:spLocks noChangeArrowheads="1"/>
          </p:cNvSpPr>
          <p:nvPr userDrawn="1"/>
        </p:nvSpPr>
        <p:spPr bwMode="auto">
          <a:xfrm>
            <a:off x="0" y="6656388"/>
            <a:ext cx="12192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91046" tIns="45523" rIns="91046" bIns="45523" anchor="b"/>
          <a:lstStyle>
            <a:lvl1pPr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</a:rPr>
              <a:t> </a:t>
            </a:r>
            <a:fld id="{8C438174-3C51-4C92-BAE1-457EAF12C8AB}" type="slidenum">
              <a:rPr lang="en-US" altLang="ko-KR" sz="1300" smtClean="0">
                <a:solidFill>
                  <a:srgbClr val="FFFFFF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z="1300" smtClean="0">
              <a:solidFill>
                <a:srgbClr val="FFFFFF"/>
              </a:solidFill>
            </a:endParaRP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85533" y="96838"/>
            <a:ext cx="7918451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9873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kumimoji="1" sz="3200">
          <a:solidFill>
            <a:srgbClr val="00008E"/>
          </a:solidFill>
          <a:latin typeface="+mn-lt"/>
          <a:ea typeface="+mn-ea"/>
          <a:cs typeface="+mn-cs"/>
        </a:defRPr>
      </a:lvl1pPr>
      <a:lvl2pPr marL="358775" indent="-179388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2pPr>
      <a:lvl3pPr marL="538163" indent="3762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717550" indent="6540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내지블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안녕하세요 </a:t>
            </a:r>
          </a:p>
        </p:txBody>
      </p:sp>
      <p:sp>
        <p:nvSpPr>
          <p:cNvPr id="119812" name="Rectangle 4"/>
          <p:cNvSpPr>
            <a:spLocks noChangeArrowheads="1"/>
          </p:cNvSpPr>
          <p:nvPr userDrawn="1"/>
        </p:nvSpPr>
        <p:spPr bwMode="auto">
          <a:xfrm>
            <a:off x="0" y="6656388"/>
            <a:ext cx="12192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91046" tIns="45523" rIns="91046" bIns="45523" anchor="b"/>
          <a:lstStyle>
            <a:lvl1pPr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</a:rPr>
              <a:t> </a:t>
            </a:r>
            <a:fld id="{8C438174-3C51-4C92-BAE1-457EAF12C8AB}" type="slidenum">
              <a:rPr lang="en-US" altLang="ko-KR" sz="1300" smtClean="0">
                <a:solidFill>
                  <a:srgbClr val="FFFFFF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z="1300" smtClean="0">
              <a:solidFill>
                <a:srgbClr val="FFFFFF"/>
              </a:solidFill>
            </a:endParaRP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85533" y="96838"/>
            <a:ext cx="7918451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28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kumimoji="1" sz="3200">
          <a:solidFill>
            <a:srgbClr val="00008E"/>
          </a:solidFill>
          <a:latin typeface="+mn-lt"/>
          <a:ea typeface="+mn-ea"/>
          <a:cs typeface="+mn-cs"/>
        </a:defRPr>
      </a:lvl1pPr>
      <a:lvl2pPr marL="358775" indent="-179388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2pPr>
      <a:lvl3pPr marL="538163" indent="3762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717550" indent="6540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내지블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안녕하세요 </a:t>
            </a:r>
          </a:p>
        </p:txBody>
      </p:sp>
      <p:sp>
        <p:nvSpPr>
          <p:cNvPr id="119812" name="Rectangle 4"/>
          <p:cNvSpPr>
            <a:spLocks noChangeArrowheads="1"/>
          </p:cNvSpPr>
          <p:nvPr userDrawn="1"/>
        </p:nvSpPr>
        <p:spPr bwMode="auto">
          <a:xfrm>
            <a:off x="0" y="6656388"/>
            <a:ext cx="12192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91046" tIns="45523" rIns="91046" bIns="45523" anchor="b"/>
          <a:lstStyle>
            <a:lvl1pPr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</a:rPr>
              <a:t> </a:t>
            </a:r>
            <a:fld id="{8C438174-3C51-4C92-BAE1-457EAF12C8AB}" type="slidenum">
              <a:rPr lang="en-US" altLang="ko-KR" sz="1300" smtClean="0">
                <a:solidFill>
                  <a:srgbClr val="FFFFFF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z="1300" smtClean="0">
              <a:solidFill>
                <a:srgbClr val="FFFFFF"/>
              </a:solidFill>
            </a:endParaRP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85533" y="96838"/>
            <a:ext cx="7918451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480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kumimoji="1" sz="3200">
          <a:solidFill>
            <a:srgbClr val="00008E"/>
          </a:solidFill>
          <a:latin typeface="+mn-lt"/>
          <a:ea typeface="+mn-ea"/>
          <a:cs typeface="+mn-cs"/>
        </a:defRPr>
      </a:lvl1pPr>
      <a:lvl2pPr marL="358775" indent="-179388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2pPr>
      <a:lvl3pPr marL="538163" indent="3762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717550" indent="6540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내지블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안녕하세요 </a:t>
            </a:r>
          </a:p>
        </p:txBody>
      </p:sp>
      <p:sp>
        <p:nvSpPr>
          <p:cNvPr id="119812" name="Rectangle 4"/>
          <p:cNvSpPr>
            <a:spLocks noChangeArrowheads="1"/>
          </p:cNvSpPr>
          <p:nvPr userDrawn="1"/>
        </p:nvSpPr>
        <p:spPr bwMode="auto">
          <a:xfrm>
            <a:off x="0" y="6656388"/>
            <a:ext cx="12192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91046" tIns="45523" rIns="91046" bIns="45523" anchor="b"/>
          <a:lstStyle>
            <a:lvl1pPr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</a:rPr>
              <a:t> </a:t>
            </a:r>
            <a:fld id="{8C438174-3C51-4C92-BAE1-457EAF12C8AB}" type="slidenum">
              <a:rPr lang="en-US" altLang="ko-KR" sz="1300" smtClean="0">
                <a:solidFill>
                  <a:srgbClr val="FFFFFF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z="1300" smtClean="0">
              <a:solidFill>
                <a:srgbClr val="FFFFFF"/>
              </a:solidFill>
            </a:endParaRP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85533" y="96838"/>
            <a:ext cx="7918451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27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kumimoji="1" sz="3200">
          <a:solidFill>
            <a:srgbClr val="00008E"/>
          </a:solidFill>
          <a:latin typeface="+mn-lt"/>
          <a:ea typeface="+mn-ea"/>
          <a:cs typeface="+mn-cs"/>
        </a:defRPr>
      </a:lvl1pPr>
      <a:lvl2pPr marL="358775" indent="-179388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2pPr>
      <a:lvl3pPr marL="538163" indent="3762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717550" indent="6540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373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내지블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안녕하세요 </a:t>
            </a:r>
          </a:p>
        </p:txBody>
      </p:sp>
      <p:sp>
        <p:nvSpPr>
          <p:cNvPr id="119812" name="Rectangle 4"/>
          <p:cNvSpPr>
            <a:spLocks noChangeArrowheads="1"/>
          </p:cNvSpPr>
          <p:nvPr userDrawn="1"/>
        </p:nvSpPr>
        <p:spPr bwMode="auto">
          <a:xfrm>
            <a:off x="0" y="6656388"/>
            <a:ext cx="12192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91046" tIns="45523" rIns="91046" bIns="45523" anchor="b"/>
          <a:lstStyle>
            <a:lvl1pPr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</a:rPr>
              <a:t> </a:t>
            </a:r>
            <a:fld id="{8C438174-3C51-4C92-BAE1-457EAF12C8AB}" type="slidenum">
              <a:rPr lang="en-US" altLang="ko-KR" sz="1300" smtClean="0">
                <a:solidFill>
                  <a:srgbClr val="FFFFFF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z="1300" smtClean="0">
              <a:solidFill>
                <a:srgbClr val="FFFFFF"/>
              </a:solidFill>
            </a:endParaRP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85533" y="96838"/>
            <a:ext cx="7918451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2869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kumimoji="1" sz="3200">
          <a:solidFill>
            <a:srgbClr val="00008E"/>
          </a:solidFill>
          <a:latin typeface="+mn-lt"/>
          <a:ea typeface="+mn-ea"/>
          <a:cs typeface="+mn-cs"/>
        </a:defRPr>
      </a:lvl1pPr>
      <a:lvl2pPr marL="358775" indent="-179388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2pPr>
      <a:lvl3pPr marL="538163" indent="3762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717550" indent="6540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125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582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45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205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674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내지블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안녕하세요 </a:t>
            </a:r>
          </a:p>
        </p:txBody>
      </p:sp>
      <p:sp>
        <p:nvSpPr>
          <p:cNvPr id="119812" name="Rectangle 4"/>
          <p:cNvSpPr>
            <a:spLocks noChangeArrowheads="1"/>
          </p:cNvSpPr>
          <p:nvPr userDrawn="1"/>
        </p:nvSpPr>
        <p:spPr bwMode="auto">
          <a:xfrm>
            <a:off x="0" y="6656388"/>
            <a:ext cx="12192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91046" tIns="45523" rIns="91046" bIns="45523" anchor="b"/>
          <a:lstStyle>
            <a:lvl1pPr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defTabSz="9080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</a:rPr>
              <a:t> </a:t>
            </a:r>
            <a:fld id="{8C438174-3C51-4C92-BAE1-457EAF12C8AB}" type="slidenum">
              <a:rPr lang="en-US" altLang="ko-KR" sz="1300" smtClean="0">
                <a:solidFill>
                  <a:srgbClr val="FFFFFF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z="1300" smtClean="0">
              <a:solidFill>
                <a:srgbClr val="FFFFFF"/>
              </a:solidFill>
            </a:endParaRP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85533" y="96838"/>
            <a:ext cx="7918451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595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4" r:id="rId1"/>
    <p:sldLayoutId id="2147484425" r:id="rId2"/>
    <p:sldLayoutId id="2147484426" r:id="rId3"/>
    <p:sldLayoutId id="2147484427" r:id="rId4"/>
    <p:sldLayoutId id="2147484428" r:id="rId5"/>
    <p:sldLayoutId id="2147484429" r:id="rId6"/>
    <p:sldLayoutId id="2147484430" r:id="rId7"/>
    <p:sldLayoutId id="2147484431" r:id="rId8"/>
    <p:sldLayoutId id="2147484432" r:id="rId9"/>
    <p:sldLayoutId id="2147484433" r:id="rId10"/>
    <p:sldLayoutId id="214748443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kumimoji="1" sz="3200">
          <a:solidFill>
            <a:srgbClr val="00008E"/>
          </a:solidFill>
          <a:latin typeface="+mn-lt"/>
          <a:ea typeface="+mn-ea"/>
          <a:cs typeface="+mn-cs"/>
        </a:defRPr>
      </a:lvl1pPr>
      <a:lvl2pPr marL="358775" indent="-179388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2pPr>
      <a:lvl3pPr marL="538163" indent="3762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717550" indent="6540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3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9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  <p:sldLayoutId id="2147484457" r:id="rId10"/>
    <p:sldLayoutId id="214748445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5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62" r:id="rId3"/>
    <p:sldLayoutId id="2147484463" r:id="rId4"/>
    <p:sldLayoutId id="2147484464" r:id="rId5"/>
    <p:sldLayoutId id="2147484465" r:id="rId6"/>
    <p:sldLayoutId id="2147484466" r:id="rId7"/>
    <p:sldLayoutId id="2147484467" r:id="rId8"/>
    <p:sldLayoutId id="2147484468" r:id="rId9"/>
    <p:sldLayoutId id="2147484469" r:id="rId10"/>
    <p:sldLayoutId id="214748447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87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7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7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F45A-2F30-44FC-B9DF-B34C4E2BB67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2CDD-9E47-4A26-9E07-E9B6C5C673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2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09" r:id="rId2"/>
    <p:sldLayoutId id="2147484510" r:id="rId3"/>
    <p:sldLayoutId id="2147484511" r:id="rId4"/>
    <p:sldLayoutId id="2147484512" r:id="rId5"/>
    <p:sldLayoutId id="2147484513" r:id="rId6"/>
    <p:sldLayoutId id="2147484514" r:id="rId7"/>
    <p:sldLayoutId id="2147484515" r:id="rId8"/>
    <p:sldLayoutId id="2147484516" r:id="rId9"/>
    <p:sldLayoutId id="2147484517" r:id="rId10"/>
    <p:sldLayoutId id="21474845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069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33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235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81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3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category/home?utm_source=chrome-ntp-icon" TargetMode="External"/><Relationship Id="rId1" Type="http://schemas.openxmlformats.org/officeDocument/2006/relationships/slideLayout" Target="../slideLayouts/slideLayout2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93343" y="181154"/>
            <a:ext cx="9144000" cy="990121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제 </a:t>
            </a:r>
            <a:r>
              <a:rPr lang="en-US" altLang="ko-KR" sz="4400" dirty="0" smtClean="0"/>
              <a:t>3</a:t>
            </a:r>
            <a:r>
              <a:rPr lang="ko-KR" altLang="en-US" sz="4400" dirty="0" smtClean="0"/>
              <a:t>강 </a:t>
            </a:r>
            <a:r>
              <a:rPr lang="ko-KR" altLang="en-US" sz="4400" dirty="0" err="1" smtClean="0"/>
              <a:t>모바일웹</a:t>
            </a:r>
            <a:r>
              <a:rPr lang="ko-KR" altLang="en-US" sz="4400" dirty="0" smtClean="0"/>
              <a:t> 시스템 </a:t>
            </a:r>
            <a:r>
              <a:rPr lang="ko-KR" altLang="en-US" sz="4400" dirty="0" smtClean="0"/>
              <a:t>개요</a:t>
            </a:r>
            <a:r>
              <a:rPr lang="en-US" altLang="ko-KR" sz="4400" dirty="0" smtClean="0"/>
              <a:t>-III</a:t>
            </a:r>
            <a:endParaRPr lang="ko-KR" altLang="en-US" sz="4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819835" cy="26483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2727972"/>
            <a:ext cx="2774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B0F0"/>
                </a:solidFill>
              </a:rPr>
              <a:t>담당교수 </a:t>
            </a:r>
            <a:r>
              <a:rPr lang="en-US" altLang="ko-KR" sz="1600" dirty="0">
                <a:solidFill>
                  <a:srgbClr val="00B0F0"/>
                </a:solidFill>
              </a:rPr>
              <a:t>: </a:t>
            </a:r>
            <a:r>
              <a:rPr lang="ko-KR" altLang="en-US" sz="1600" dirty="0">
                <a:solidFill>
                  <a:srgbClr val="00B0F0"/>
                </a:solidFill>
              </a:rPr>
              <a:t>전응섭 교수</a:t>
            </a:r>
            <a:endParaRPr lang="en-US" altLang="ko-KR" sz="1600" dirty="0">
              <a:solidFill>
                <a:srgbClr val="00B0F0"/>
              </a:solidFill>
            </a:endParaRPr>
          </a:p>
          <a:p>
            <a:r>
              <a:rPr lang="ko-KR" altLang="en-US" sz="1600" dirty="0">
                <a:solidFill>
                  <a:srgbClr val="00B0F0"/>
                </a:solidFill>
              </a:rPr>
              <a:t>연구실 </a:t>
            </a:r>
            <a:r>
              <a:rPr lang="en-US" altLang="ko-KR" sz="1600" dirty="0">
                <a:solidFill>
                  <a:srgbClr val="00B0F0"/>
                </a:solidFill>
              </a:rPr>
              <a:t>: </a:t>
            </a:r>
            <a:r>
              <a:rPr lang="ko-KR" altLang="en-US" sz="1600" dirty="0">
                <a:solidFill>
                  <a:srgbClr val="00B0F0"/>
                </a:solidFill>
              </a:rPr>
              <a:t>은봉관 </a:t>
            </a:r>
            <a:r>
              <a:rPr lang="en-US" altLang="ko-KR" sz="1600" dirty="0">
                <a:solidFill>
                  <a:srgbClr val="00B0F0"/>
                </a:solidFill>
              </a:rPr>
              <a:t>8</a:t>
            </a:r>
            <a:r>
              <a:rPr lang="ko-KR" altLang="en-US" sz="1600" dirty="0">
                <a:solidFill>
                  <a:srgbClr val="00B0F0"/>
                </a:solidFill>
              </a:rPr>
              <a:t>층</a:t>
            </a:r>
            <a:endParaRPr lang="en-US" altLang="ko-KR" sz="1600" dirty="0">
              <a:solidFill>
                <a:srgbClr val="00B0F0"/>
              </a:solidFill>
            </a:endParaRPr>
          </a:p>
          <a:p>
            <a:r>
              <a:rPr lang="ko-KR" altLang="en-US" sz="1600" dirty="0">
                <a:solidFill>
                  <a:srgbClr val="00B0F0"/>
                </a:solidFill>
              </a:rPr>
              <a:t>연락처 </a:t>
            </a:r>
            <a:r>
              <a:rPr lang="en-US" altLang="ko-KR" sz="16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6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9781" y="4205006"/>
            <a:ext cx="6096000" cy="19205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학습 목표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웹 기반 </a:t>
            </a:r>
            <a:r>
              <a:rPr lang="ko-KR" altLang="en-US" b="1" dirty="0">
                <a:solidFill>
                  <a:sysClr val="windowText" lastClr="000000"/>
                </a:solidFill>
              </a:rPr>
              <a:t>인터넷의 기술적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배경의 이해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웹 </a:t>
            </a:r>
            <a:r>
              <a:rPr lang="ko-KR" altLang="en-US" b="1" dirty="0">
                <a:solidFill>
                  <a:sysClr val="windowText" lastClr="000000"/>
                </a:solidFill>
              </a:rPr>
              <a:t>프로그래밍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언어의 학습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인터넷 </a:t>
            </a:r>
            <a:r>
              <a:rPr lang="ko-KR" altLang="en-US" b="1" dirty="0">
                <a:solidFill>
                  <a:sysClr val="windowText" lastClr="000000"/>
                </a:solidFill>
              </a:rPr>
              <a:t>환경의 변화와 웹 프로그램 개발의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미래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3993" y="1324155"/>
            <a:ext cx="609600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I. </a:t>
            </a:r>
            <a:r>
              <a:rPr lang="ko-KR" altLang="en-US" b="1" dirty="0">
                <a:solidFill>
                  <a:sysClr val="windowText" lastClr="000000"/>
                </a:solidFill>
              </a:rPr>
              <a:t>네트워크</a:t>
            </a:r>
            <a:r>
              <a:rPr lang="en-US" altLang="ko-KR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b="1" dirty="0">
                <a:solidFill>
                  <a:sysClr val="windowText" lastClr="000000"/>
                </a:solidFill>
              </a:rPr>
              <a:t>인터넷</a:t>
            </a:r>
            <a:r>
              <a:rPr lang="en-US" altLang="ko-KR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b="1" dirty="0">
                <a:solidFill>
                  <a:sysClr val="windowText" lastClr="000000"/>
                </a:solidFill>
              </a:rPr>
              <a:t>웹</a:t>
            </a:r>
          </a:p>
          <a:p>
            <a:pPr lvl="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ysClr val="windowText" lastClr="000000"/>
                </a:solidFill>
              </a:rPr>
              <a:t>II. </a:t>
            </a:r>
            <a:r>
              <a:rPr lang="ko-KR" altLang="en-US" b="1" dirty="0">
                <a:solidFill>
                  <a:sysClr val="windowText" lastClr="000000"/>
                </a:solidFill>
              </a:rPr>
              <a:t>웹 프로그래밍 언어와 주요 기술</a:t>
            </a:r>
          </a:p>
          <a:p>
            <a:pPr lvl="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ysClr val="windowText" lastClr="000000"/>
                </a:solidFill>
              </a:rPr>
              <a:t>III.</a:t>
            </a:r>
            <a:r>
              <a:rPr lang="ko-KR" altLang="en-US" b="1" dirty="0">
                <a:solidFill>
                  <a:sysClr val="windowText" lastClr="000000"/>
                </a:solidFill>
              </a:rPr>
              <a:t>스마트 시대의 웹 프로그래밍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b="1" dirty="0"/>
              <a:t>데스크톱 웹과 </a:t>
            </a:r>
            <a:r>
              <a:rPr lang="ko-KR" altLang="ko-KR" b="1" dirty="0" err="1"/>
              <a:t>모바일</a:t>
            </a:r>
            <a:r>
              <a:rPr lang="ko-KR" altLang="ko-KR" b="1" dirty="0"/>
              <a:t> 웹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92227" y="437264"/>
            <a:ext cx="11609905" cy="29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데스크톱 웹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(desktop web)</a:t>
            </a: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웹 환경을 이야기할 때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말하는 보통의 </a:t>
            </a:r>
            <a:r>
              <a:rPr kumimoji="1" lang="ko-KR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웹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모바일</a:t>
            </a:r>
            <a:r>
              <a:rPr kumimoji="1" lang="ko-KR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웹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(mobile web)</a:t>
            </a: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태블릿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스마트폰</a:t>
            </a:r>
            <a:r>
              <a:rPr kumimoji="1" lang="ko-KR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등의 </a:t>
            </a:r>
            <a:r>
              <a:rPr kumimoji="1" lang="ko-KR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모바일</a:t>
            </a:r>
            <a:r>
              <a:rPr kumimoji="1" lang="ko-KR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브라우저로 접속하도록 만들어진 웹 페이지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일반적인 웹사이트를 </a:t>
            </a:r>
            <a:r>
              <a:rPr kumimoji="1" lang="ko-KR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모바일</a:t>
            </a:r>
            <a:r>
              <a:rPr kumimoji="1" lang="ko-KR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환경으로 그대로 옮긴 형태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데스크톱 웹과 </a:t>
            </a:r>
            <a:r>
              <a:rPr kumimoji="1" lang="ko-KR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모바일</a:t>
            </a:r>
            <a:r>
              <a:rPr kumimoji="1" lang="ko-KR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웹은 구분되고 각기 다른 관점에서 개발되어야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함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모바일</a:t>
            </a:r>
            <a:r>
              <a:rPr kumimoji="1" lang="ko-KR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장치에서 데스크톱 웹을 실행시키면 화면 해상도가 달라서 제대로 보기가 어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려움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웹 페이지를 작성할 때 </a:t>
            </a:r>
            <a:r>
              <a:rPr kumimoji="1" lang="ko-KR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모바일</a:t>
            </a:r>
            <a:r>
              <a:rPr kumimoji="1" lang="ko-KR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장치의 환경에 맞춰 화면을 구성해야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함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</a:t>
            </a:r>
            <a:endParaRPr kumimoji="1" lang="ko-KR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7110" y="3231321"/>
            <a:ext cx="5506799" cy="266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812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42517" y="188641"/>
            <a:ext cx="85859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기존 웹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-PC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와 노트북 컴퓨터의 화면에 맞게 최적화된 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r>
              <a:rPr lang="ko-KR" altLang="en-US" sz="1600" dirty="0" err="1">
                <a:solidFill>
                  <a:prstClr val="black"/>
                </a:solidFill>
                <a:latin typeface="맑은 고딕"/>
                <a:ea typeface="맑은 고딕"/>
              </a:rPr>
              <a:t>웹문서</a:t>
            </a:r>
            <a:endParaRPr lang="ko-KR" altLang="en-US" sz="16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0" t="24814" r="16655" b="45592"/>
          <a:stretch/>
        </p:blipFill>
        <p:spPr bwMode="auto">
          <a:xfrm>
            <a:off x="1553533" y="1196753"/>
            <a:ext cx="4464496" cy="449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28721" y="1166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  <a:sym typeface="Wingdings 2"/>
              </a:rPr>
              <a:t> </a:t>
            </a:r>
            <a:r>
              <a:rPr lang="ko-KR" altLang="en-US" sz="1600" b="1" dirty="0" err="1">
                <a:solidFill>
                  <a:prstClr val="black"/>
                </a:solidFill>
                <a:latin typeface="맑은 고딕"/>
                <a:ea typeface="맑은 고딕"/>
                <a:sym typeface="Wingdings 2"/>
              </a:rPr>
              <a:t>모바일웹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 dirty="0" err="1">
                <a:solidFill>
                  <a:prstClr val="black"/>
                </a:solidFill>
                <a:latin typeface="맑은 고딕"/>
                <a:ea typeface="맑은 고딕"/>
              </a:rPr>
              <a:t>스마트폰이나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  <a:latin typeface="맑은 고딕"/>
                <a:ea typeface="맑은 고딕"/>
              </a:rPr>
              <a:t>태블릿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같은 </a:t>
            </a:r>
            <a:r>
              <a:rPr lang="ko-KR" altLang="en-US" sz="1600" dirty="0" err="1">
                <a:solidFill>
                  <a:prstClr val="black"/>
                </a:solidFill>
                <a:latin typeface="맑은 고딕"/>
                <a:ea typeface="맑은 고딕"/>
              </a:rPr>
              <a:t>모바일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 기기에 최적화된 </a:t>
            </a:r>
            <a:r>
              <a:rPr lang="ko-KR" altLang="en-US" sz="1600" dirty="0" err="1">
                <a:solidFill>
                  <a:prstClr val="black"/>
                </a:solidFill>
                <a:latin typeface="맑은 고딕"/>
                <a:ea typeface="맑은 고딕"/>
              </a:rPr>
              <a:t>웹문서</a:t>
            </a:r>
            <a:endParaRPr lang="ko-KR" altLang="en-US" sz="16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187450"/>
            <a:ext cx="22860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4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91544" y="780238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웹은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모바일에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최적화된 웹사이트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웹사이트 개발방식과 거의 동일하여 별도의 개발방식이 필요하지 않고 인터넷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온라인 네트워크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접속하면 어떤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플랫폼으로도 접근이 가능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모바일에서도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PC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글자 폰트와 이미지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터치아이콘 등 데스크톱 브라우저에서 실행되는 기능을 </a:t>
            </a:r>
            <a:r>
              <a:rPr lang="ko-KR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스크린 크기로 최적화하여 </a:t>
            </a:r>
            <a:r>
              <a:rPr lang="ko-KR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브라우저에서 실행되며 </a:t>
            </a:r>
            <a:r>
              <a:rPr lang="ko-KR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풀브라징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기능을 사용함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플랫폼에서 작동되는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특화된 다양한 기능들의 활용이 불가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해결하기 위해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센차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터치나 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jQuary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Mobile 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프레임워크를 사용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웹페이지를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만들때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HTML5, CSS, JavaScript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활용하여 작성된 브라우저에서 동작되는 화면을 구성함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1703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웹의 특징</a:t>
            </a:r>
          </a:p>
        </p:txBody>
      </p:sp>
    </p:spTree>
    <p:extLst>
      <p:ext uri="{BB962C8B-B14F-4D97-AF65-F5344CB8AC3E}">
        <p14:creationId xmlns:p14="http://schemas.microsoft.com/office/powerpoint/2010/main" val="31783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97177" y="51538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solidFill>
                  <a:prstClr val="black"/>
                </a:solidFill>
              </a:rPr>
              <a:t>앱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 err="1">
                <a:solidFill>
                  <a:prstClr val="black"/>
                </a:solidFill>
              </a:rPr>
              <a:t>하이브리드앱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90757" y="87112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sym typeface="Wingdings 2"/>
              </a:rPr>
              <a:t> 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(App)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prstClr val="black"/>
                </a:solidFill>
              </a:rPr>
              <a:t>모바일</a:t>
            </a:r>
            <a:r>
              <a:rPr lang="ko-KR" altLang="en-US" dirty="0">
                <a:solidFill>
                  <a:prstClr val="black"/>
                </a:solidFill>
              </a:rPr>
              <a:t> 디바이스를 위한 응용 소프트웨어로 </a:t>
            </a:r>
            <a:r>
              <a:rPr lang="ko-KR" altLang="en-US" dirty="0" err="1">
                <a:solidFill>
                  <a:prstClr val="black"/>
                </a:solidFill>
              </a:rPr>
              <a:t>하이브리드앱과의</a:t>
            </a:r>
            <a:r>
              <a:rPr lang="ko-KR" altLang="en-US" dirty="0">
                <a:solidFill>
                  <a:prstClr val="black"/>
                </a:solidFill>
              </a:rPr>
              <a:t> 차별화를 위해 </a:t>
            </a:r>
            <a:r>
              <a:rPr lang="ko-KR" altLang="en-US" dirty="0" err="1">
                <a:solidFill>
                  <a:prstClr val="black"/>
                </a:solidFill>
              </a:rPr>
              <a:t>네이티브앱이라고도</a:t>
            </a:r>
            <a:r>
              <a:rPr lang="ko-KR" altLang="en-US" dirty="0">
                <a:solidFill>
                  <a:prstClr val="black"/>
                </a:solidFill>
              </a:rPr>
              <a:t> 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66745" y="3307093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sym typeface="Wingdings 2"/>
              </a:rPr>
              <a:t> 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하이브리드앱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prstClr val="black"/>
                </a:solidFill>
              </a:rPr>
              <a:t>네이티브앱과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모바일웹</a:t>
            </a:r>
            <a:r>
              <a:rPr lang="ko-KR" altLang="en-US" dirty="0">
                <a:solidFill>
                  <a:prstClr val="black"/>
                </a:solidFill>
              </a:rPr>
              <a:t> 각각의 장점 이용한 </a:t>
            </a:r>
            <a:r>
              <a:rPr lang="ko-KR" altLang="en-US" dirty="0" err="1">
                <a:solidFill>
                  <a:prstClr val="black"/>
                </a:solidFill>
              </a:rPr>
              <a:t>앱으로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콘텐츠를</a:t>
            </a:r>
            <a:r>
              <a:rPr lang="ko-KR" altLang="en-US" dirty="0">
                <a:solidFill>
                  <a:prstClr val="black"/>
                </a:solidFill>
              </a:rPr>
              <a:t> 이용하는 내부 프로그램은 </a:t>
            </a:r>
            <a:r>
              <a:rPr lang="ko-KR" altLang="en-US" dirty="0" err="1">
                <a:solidFill>
                  <a:prstClr val="black"/>
                </a:solidFill>
              </a:rPr>
              <a:t>모바일웹</a:t>
            </a:r>
            <a:r>
              <a:rPr lang="ko-KR" altLang="en-US" dirty="0">
                <a:solidFill>
                  <a:prstClr val="black"/>
                </a:solidFill>
              </a:rPr>
              <a:t> 기반으로 구현하고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스마트폰의</a:t>
            </a:r>
            <a:r>
              <a:rPr lang="ko-KR" altLang="en-US" dirty="0">
                <a:solidFill>
                  <a:prstClr val="black"/>
                </a:solidFill>
              </a:rPr>
              <a:t> 카메라나 센서와의 인터페이스는 </a:t>
            </a:r>
            <a:r>
              <a:rPr lang="ko-KR" altLang="en-US" dirty="0" err="1">
                <a:solidFill>
                  <a:prstClr val="black"/>
                </a:solidFill>
              </a:rPr>
              <a:t>앱</a:t>
            </a:r>
            <a:r>
              <a:rPr lang="ko-KR" altLang="en-US" dirty="0">
                <a:solidFill>
                  <a:prstClr val="black"/>
                </a:solidFill>
              </a:rPr>
              <a:t> 방식을 사용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77"/>
          <a:stretch/>
        </p:blipFill>
        <p:spPr bwMode="auto">
          <a:xfrm>
            <a:off x="3402479" y="1794450"/>
            <a:ext cx="2589270" cy="140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6"/>
          <a:stretch/>
        </p:blipFill>
        <p:spPr bwMode="auto">
          <a:xfrm>
            <a:off x="3719736" y="4494049"/>
            <a:ext cx="1584176" cy="239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58340" y="231255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네이티브앱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잉그리버드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3912" y="552922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하이브리드앱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얼굴인식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928" y="-16317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solidFill>
                  <a:prstClr val="black"/>
                </a:solidFill>
              </a:rPr>
              <a:t>웹앱의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개념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/>
        </p:nvSpPr>
        <p:spPr bwMode="auto">
          <a:xfrm>
            <a:off x="1631504" y="584684"/>
            <a:ext cx="874897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defRPr/>
            </a:pPr>
            <a:r>
              <a:rPr lang="ko-KR" altLang="ko-KR" kern="0" dirty="0" err="1"/>
              <a:t>앱</a:t>
            </a:r>
            <a:r>
              <a:rPr lang="en-US" altLang="ko-KR" kern="0" dirty="0"/>
              <a:t>(app)</a:t>
            </a:r>
          </a:p>
          <a:p>
            <a:pPr lvl="1">
              <a:buClrTx/>
              <a:defRPr/>
            </a:pPr>
            <a:r>
              <a:rPr lang="ko-KR" altLang="ko-KR" kern="0" dirty="0"/>
              <a:t>애플리케이션</a:t>
            </a:r>
            <a:r>
              <a:rPr lang="en-US" altLang="ko-KR" kern="0" dirty="0"/>
              <a:t>(application)</a:t>
            </a:r>
            <a:r>
              <a:rPr lang="ko-KR" altLang="ko-KR" kern="0" dirty="0"/>
              <a:t>의 </a:t>
            </a:r>
            <a:r>
              <a:rPr lang="ko-KR" altLang="ko-KR" kern="0" dirty="0" err="1"/>
              <a:t>줄임말</a:t>
            </a:r>
            <a:endParaRPr lang="en-US" altLang="ko-KR" kern="0" dirty="0"/>
          </a:p>
          <a:p>
            <a:pPr lvl="1">
              <a:buClrTx/>
              <a:defRPr/>
            </a:pPr>
            <a:r>
              <a:rPr lang="ko-KR" altLang="ko-KR" kern="0" dirty="0" err="1"/>
              <a:t>모바일</a:t>
            </a:r>
            <a:r>
              <a:rPr lang="ko-KR" altLang="ko-KR" kern="0" dirty="0"/>
              <a:t> 기기에서 실행되는 응용 프로그램</a:t>
            </a:r>
            <a:endParaRPr lang="en-US" altLang="ko-KR" kern="0" dirty="0"/>
          </a:p>
          <a:p>
            <a:pPr lvl="1">
              <a:buClrTx/>
              <a:defRPr/>
            </a:pPr>
            <a:r>
              <a:rPr lang="ko-KR" altLang="ko-KR" kern="0" dirty="0"/>
              <a:t>데스크톱 환경의 응용 프로그램</a:t>
            </a:r>
            <a:r>
              <a:rPr lang="en-US" altLang="ko-KR" kern="0" dirty="0"/>
              <a:t>(</a:t>
            </a:r>
            <a:r>
              <a:rPr lang="ko-KR" altLang="ko-KR" kern="0" dirty="0"/>
              <a:t>애플리케이션</a:t>
            </a:r>
            <a:r>
              <a:rPr lang="en-US" altLang="ko-KR" kern="0" dirty="0"/>
              <a:t>)</a:t>
            </a:r>
            <a:r>
              <a:rPr lang="ko-KR" altLang="ko-KR" kern="0" dirty="0"/>
              <a:t>과 구분하기 위한 용어</a:t>
            </a:r>
            <a:endParaRPr lang="en-US" altLang="ko-KR" kern="0" dirty="0"/>
          </a:p>
          <a:p>
            <a:pPr>
              <a:defRPr/>
            </a:pPr>
            <a:endParaRPr lang="en-US" altLang="ko-KR" kern="0" dirty="0"/>
          </a:p>
          <a:p>
            <a:pPr>
              <a:buClrTx/>
              <a:defRPr/>
            </a:pPr>
            <a:r>
              <a:rPr lang="ko-KR" altLang="ko-KR" kern="0" dirty="0" err="1"/>
              <a:t>모바일</a:t>
            </a:r>
            <a:r>
              <a:rPr lang="ko-KR" altLang="ko-KR" kern="0" dirty="0"/>
              <a:t> 프로그래밍 방식</a:t>
            </a:r>
            <a:r>
              <a:rPr lang="ko-KR" altLang="en-US" kern="0" dirty="0"/>
              <a:t>의 변화</a:t>
            </a:r>
            <a:endParaRPr lang="en-US" altLang="ko-KR" kern="0" dirty="0"/>
          </a:p>
          <a:p>
            <a:pPr lvl="1">
              <a:buClrTx/>
              <a:defRPr/>
            </a:pPr>
            <a:r>
              <a:rPr lang="ko-KR" altLang="en-US" kern="0" dirty="0"/>
              <a:t>초기</a:t>
            </a:r>
            <a:r>
              <a:rPr lang="ko-KR" altLang="ko-KR" kern="0" dirty="0"/>
              <a:t> </a:t>
            </a:r>
            <a:r>
              <a:rPr lang="ko-KR" altLang="ko-KR" kern="0" dirty="0" err="1"/>
              <a:t>모바일</a:t>
            </a:r>
            <a:r>
              <a:rPr lang="ko-KR" altLang="ko-KR" kern="0" dirty="0"/>
              <a:t> 프로그래밍</a:t>
            </a:r>
            <a:r>
              <a:rPr lang="en-US" altLang="ko-KR" kern="0" dirty="0"/>
              <a:t>(</a:t>
            </a:r>
            <a:r>
              <a:rPr lang="ko-KR" altLang="ko-KR" kern="0" dirty="0" err="1"/>
              <a:t>네이티브앱</a:t>
            </a:r>
            <a:r>
              <a:rPr lang="en-US" altLang="ko-KR" kern="0" dirty="0"/>
              <a:t> </a:t>
            </a:r>
            <a:r>
              <a:rPr lang="ko-KR" altLang="en-US" kern="0" dirty="0"/>
              <a:t>방식</a:t>
            </a:r>
            <a:r>
              <a:rPr lang="en-US" altLang="ko-KR" kern="0" dirty="0"/>
              <a:t>)</a:t>
            </a:r>
          </a:p>
          <a:p>
            <a:pPr lvl="2">
              <a:defRPr/>
            </a:pPr>
            <a:r>
              <a:rPr lang="ko-KR" altLang="ko-KR" kern="0" dirty="0"/>
              <a:t>기존 서버 중심의 웹 프로그래밍 </a:t>
            </a:r>
            <a:r>
              <a:rPr lang="en-US" altLang="ko-KR" kern="0" dirty="0"/>
              <a:t> -&gt; </a:t>
            </a:r>
            <a:r>
              <a:rPr lang="ko-KR" altLang="ko-KR" kern="0" dirty="0" err="1"/>
              <a:t>안드로이드</a:t>
            </a:r>
            <a:r>
              <a:rPr lang="en-US" altLang="ko-KR" kern="0" dirty="0"/>
              <a:t>/</a:t>
            </a:r>
            <a:r>
              <a:rPr lang="ko-KR" altLang="ko-KR" kern="0" dirty="0" err="1"/>
              <a:t>아이폰</a:t>
            </a:r>
            <a:r>
              <a:rPr lang="ko-KR" altLang="ko-KR" kern="0" dirty="0"/>
              <a:t> 프로그래밍 기술 습득</a:t>
            </a:r>
            <a:r>
              <a:rPr lang="en-US" altLang="ko-KR" kern="0" dirty="0"/>
              <a:t> </a:t>
            </a:r>
          </a:p>
          <a:p>
            <a:pPr lvl="2">
              <a:defRPr/>
            </a:pPr>
            <a:r>
              <a:rPr lang="en-US" altLang="ko-KR" kern="0" dirty="0"/>
              <a:t>ASP, JSP, PHP -&gt; Object-C</a:t>
            </a:r>
            <a:r>
              <a:rPr lang="ko-KR" altLang="ko-KR" kern="0" dirty="0"/>
              <a:t>나</a:t>
            </a:r>
            <a:r>
              <a:rPr lang="en-US" altLang="ko-KR" kern="0" dirty="0"/>
              <a:t> Java</a:t>
            </a:r>
            <a:r>
              <a:rPr lang="ko-KR" altLang="ko-KR" kern="0" dirty="0"/>
              <a:t>를  </a:t>
            </a:r>
            <a:r>
              <a:rPr lang="ko-KR" altLang="en-US" kern="0" dirty="0"/>
              <a:t>사용</a:t>
            </a:r>
            <a:endParaRPr lang="en-US" altLang="ko-KR" kern="0" dirty="0"/>
          </a:p>
          <a:p>
            <a:pPr lvl="2">
              <a:defRPr/>
            </a:pPr>
            <a:endParaRPr lang="en-US" altLang="ko-KR" kern="0" dirty="0"/>
          </a:p>
          <a:p>
            <a:pPr lvl="1">
              <a:buClrTx/>
              <a:defRPr/>
            </a:pPr>
            <a:r>
              <a:rPr lang="ko-KR" altLang="en-US" kern="0" dirty="0"/>
              <a:t>최근 </a:t>
            </a:r>
            <a:r>
              <a:rPr lang="ko-KR" altLang="en-US" kern="0" dirty="0" err="1"/>
              <a:t>앱과</a:t>
            </a:r>
            <a:r>
              <a:rPr lang="ko-KR" altLang="en-US" kern="0" dirty="0"/>
              <a:t> </a:t>
            </a:r>
            <a:r>
              <a:rPr lang="ko-KR" altLang="ko-KR" kern="0" dirty="0"/>
              <a:t>웹의 </a:t>
            </a:r>
            <a:r>
              <a:rPr lang="ko-KR" altLang="en-US" kern="0" dirty="0"/>
              <a:t>결합</a:t>
            </a:r>
            <a:r>
              <a:rPr lang="en-US" altLang="ko-KR" kern="0" dirty="0"/>
              <a:t>(</a:t>
            </a:r>
            <a:r>
              <a:rPr lang="ko-KR" altLang="ko-KR" kern="0" dirty="0" err="1"/>
              <a:t>웹앱</a:t>
            </a:r>
            <a:r>
              <a:rPr lang="en-US" altLang="ko-KR" kern="0" dirty="0"/>
              <a:t>, </a:t>
            </a:r>
            <a:r>
              <a:rPr lang="ko-KR" altLang="ko-KR" kern="0" dirty="0" err="1"/>
              <a:t>하이브리드앱</a:t>
            </a:r>
            <a:r>
              <a:rPr lang="en-US" altLang="ko-KR" kern="0" dirty="0"/>
              <a:t>)</a:t>
            </a:r>
          </a:p>
          <a:p>
            <a:pPr lvl="2">
              <a:defRPr/>
            </a:pPr>
            <a:r>
              <a:rPr lang="ko-KR" altLang="ko-KR" kern="0" dirty="0"/>
              <a:t>기존 웹 기술을 가지고 </a:t>
            </a:r>
            <a:r>
              <a:rPr lang="ko-KR" altLang="ko-KR" kern="0" dirty="0" err="1"/>
              <a:t>모바일</a:t>
            </a:r>
            <a:r>
              <a:rPr lang="ko-KR" altLang="ko-KR" kern="0" dirty="0"/>
              <a:t> 장치의 애플리케이션과 유사한 특성을 갖는 </a:t>
            </a:r>
            <a:endParaRPr lang="en-US" altLang="ko-KR" kern="0" dirty="0"/>
          </a:p>
          <a:p>
            <a:pPr marL="504000" lvl="2" indent="0">
              <a:buNone/>
              <a:defRPr/>
            </a:pPr>
            <a:r>
              <a:rPr lang="en-US" altLang="ko-KR" kern="0" dirty="0"/>
              <a:t>  </a:t>
            </a:r>
            <a:r>
              <a:rPr lang="ko-KR" altLang="ko-KR" kern="0" dirty="0"/>
              <a:t>프로그램의 개발이 가능해</a:t>
            </a:r>
            <a:r>
              <a:rPr lang="ko-KR" altLang="en-US" kern="0" dirty="0"/>
              <a:t>짐</a:t>
            </a:r>
            <a:endParaRPr lang="en-US" altLang="ko-KR" kern="0" dirty="0"/>
          </a:p>
          <a:p>
            <a:pPr lvl="2">
              <a:defRPr/>
            </a:pPr>
            <a:r>
              <a:rPr lang="ko-KR" altLang="ko-KR" kern="0" dirty="0"/>
              <a:t>전통적인 웹 기술</a:t>
            </a:r>
            <a:r>
              <a:rPr lang="ko-KR" altLang="en-US" kern="0" dirty="0"/>
              <a:t>인 </a:t>
            </a:r>
            <a:r>
              <a:rPr lang="en-US" altLang="ko-KR" kern="0" dirty="0"/>
              <a:t>HTML5</a:t>
            </a:r>
            <a:r>
              <a:rPr lang="ko-KR" altLang="ko-KR" kern="0" dirty="0"/>
              <a:t>와</a:t>
            </a:r>
            <a:r>
              <a:rPr lang="en-US" altLang="ko-KR" kern="0" dirty="0"/>
              <a:t> CSS3</a:t>
            </a:r>
            <a:r>
              <a:rPr lang="ko-KR" altLang="ko-KR" kern="0" dirty="0"/>
              <a:t>의 발전</a:t>
            </a:r>
            <a:r>
              <a:rPr lang="en-US" altLang="ko-KR" kern="0" dirty="0"/>
              <a:t> +</a:t>
            </a:r>
            <a:r>
              <a:rPr lang="ko-KR" altLang="ko-KR" kern="0" dirty="0"/>
              <a:t> </a:t>
            </a:r>
            <a:r>
              <a:rPr lang="ko-KR" altLang="en-US" kern="0" dirty="0"/>
              <a:t>새로운 </a:t>
            </a:r>
            <a:r>
              <a:rPr lang="ko-KR" altLang="ko-KR" kern="0" dirty="0"/>
              <a:t>프레임워크 기술</a:t>
            </a:r>
            <a:r>
              <a:rPr lang="ko-KR" altLang="en-US" kern="0" dirty="0"/>
              <a:t>로</a:t>
            </a:r>
            <a:endParaRPr lang="en-US" altLang="ko-KR" kern="0" dirty="0"/>
          </a:p>
          <a:p>
            <a:pPr marL="504000" lvl="2" indent="0">
              <a:buNone/>
              <a:defRPr/>
            </a:pPr>
            <a:r>
              <a:rPr lang="en-US" altLang="ko-KR" kern="0" dirty="0"/>
              <a:t>   </a:t>
            </a:r>
            <a:r>
              <a:rPr lang="ko-KR" altLang="ko-KR" kern="0" dirty="0"/>
              <a:t>제이쿼리 </a:t>
            </a:r>
            <a:r>
              <a:rPr lang="ko-KR" altLang="ko-KR" kern="0" dirty="0" err="1"/>
              <a:t>모바일</a:t>
            </a:r>
            <a:r>
              <a:rPr lang="ko-KR" altLang="en-US" kern="0" dirty="0" err="1"/>
              <a:t>과</a:t>
            </a:r>
            <a:r>
              <a:rPr lang="ko-KR" altLang="en-US" kern="0" dirty="0"/>
              <a:t> </a:t>
            </a:r>
            <a:r>
              <a:rPr lang="en-US" altLang="ko-KR" kern="0" dirty="0"/>
              <a:t> </a:t>
            </a:r>
            <a:r>
              <a:rPr lang="ko-KR" altLang="ko-KR" kern="0" dirty="0" err="1"/>
              <a:t>폰갭</a:t>
            </a:r>
            <a:r>
              <a:rPr lang="ko-KR" altLang="en-US" kern="0" dirty="0" err="1"/>
              <a:t>의</a:t>
            </a:r>
            <a:r>
              <a:rPr lang="ko-KR" altLang="ko-KR" kern="0" dirty="0"/>
              <a:t> 등장</a:t>
            </a:r>
          </a:p>
          <a:p>
            <a:pPr>
              <a:defRPr/>
            </a:pPr>
            <a:endParaRPr lang="ko-KR" altLang="en-US" kern="0" dirty="0"/>
          </a:p>
        </p:txBody>
      </p:sp>
      <p:sp>
        <p:nvSpPr>
          <p:cNvPr id="4" name="직사각형 3"/>
          <p:cNvSpPr/>
          <p:nvPr/>
        </p:nvSpPr>
        <p:spPr>
          <a:xfrm>
            <a:off x="1631504" y="116632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b="1" dirty="0" err="1">
                <a:solidFill>
                  <a:prstClr val="black"/>
                </a:solidFill>
              </a:rPr>
              <a:t>모바일</a:t>
            </a:r>
            <a:r>
              <a:rPr lang="ko-KR" altLang="ko-KR" b="1" dirty="0">
                <a:solidFill>
                  <a:prstClr val="black"/>
                </a:solidFill>
              </a:rPr>
              <a:t> </a:t>
            </a:r>
            <a:r>
              <a:rPr lang="ko-KR" altLang="ko-KR" b="1" dirty="0" err="1">
                <a:solidFill>
                  <a:prstClr val="black"/>
                </a:solidFill>
              </a:rPr>
              <a:t>앱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dirty="0" err="1">
                <a:solidFill>
                  <a:prstClr val="black"/>
                </a:solidFill>
              </a:rPr>
              <a:t>모바일</a:t>
            </a:r>
            <a:r>
              <a:rPr lang="ko-KR" altLang="ko-KR" dirty="0">
                <a:solidFill>
                  <a:prstClr val="black"/>
                </a:solidFill>
              </a:rPr>
              <a:t> </a:t>
            </a:r>
            <a:r>
              <a:rPr lang="ko-KR" altLang="ko-KR" dirty="0" err="1">
                <a:solidFill>
                  <a:prstClr val="black"/>
                </a:solidFill>
              </a:rPr>
              <a:t>앱의</a:t>
            </a:r>
            <a:r>
              <a:rPr lang="ko-KR" altLang="ko-KR" dirty="0">
                <a:solidFill>
                  <a:prstClr val="black"/>
                </a:solidFill>
              </a:rPr>
              <a:t> 개발 방식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/>
        </p:nvSpPr>
        <p:spPr bwMode="auto">
          <a:xfrm>
            <a:off x="337400" y="442628"/>
            <a:ext cx="11854599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</a:pPr>
            <a:r>
              <a:rPr lang="ko-KR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네이티브앱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(native app)</a:t>
            </a:r>
          </a:p>
          <a:p>
            <a:pPr lvl="1">
              <a:buClrTx/>
            </a:pP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제조사에서 제공하는 개발언어를 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개발된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자신들의 </a:t>
            </a:r>
            <a:r>
              <a:rPr lang="ko-KR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장치에 최적화된 애플리케이션</a:t>
            </a:r>
            <a:endPara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</a:pP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플랫폼 전용의 개발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어와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개발도구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(Software Development Kit)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 이용하여 개발</a:t>
            </a:r>
            <a:endPara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</a:pPr>
            <a:r>
              <a:rPr lang="ko-KR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아이폰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XCode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Object-C), </a:t>
            </a:r>
            <a:r>
              <a:rPr lang="ko-KR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안드로이드폰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</a:t>
            </a:r>
            <a:r>
              <a:rPr lang="en-US" altLang="ko-KR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Tx/>
            </a:pP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웹앱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(web app)</a:t>
            </a:r>
          </a:p>
          <a:p>
            <a:pPr lvl="1">
              <a:buClrTx/>
            </a:pP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대부분 </a:t>
            </a: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웹과 웹 </a:t>
            </a: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앱을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동일시 하거나 웹 </a:t>
            </a: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앱은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웹의 일부로 간주하기도 함</a:t>
            </a:r>
            <a:endPara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</a:pP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웹메일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에버노트나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온라인 문서작성 같은 </a:t>
            </a: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웹서비스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웹에서 할 수 있는 </a:t>
            </a: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게임등</a:t>
            </a:r>
            <a:endPara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</a:pP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구글에서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크롬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크롬 브라우저로 </a:t>
            </a:r>
            <a:r>
              <a:rPr lang="en-US" altLang="ko-KR" sz="16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Chrome </a:t>
            </a:r>
            <a:r>
              <a:rPr lang="ko-KR" altLang="en-US" sz="16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웹 스토어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온라인 서비스인 웹 </a:t>
            </a: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앱을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제공</a:t>
            </a:r>
            <a:endPara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</a:pP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기술로 개발하지만 겉모양은 </a:t>
            </a:r>
            <a:r>
              <a:rPr lang="ko-KR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네이티브앱처럼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보이는 애플리케이션</a:t>
            </a:r>
            <a:endPara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</a:pPr>
            <a:r>
              <a:rPr lang="ko-KR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브라우저를 통해서 동작하면서도 </a:t>
            </a:r>
            <a:r>
              <a:rPr lang="ko-KR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네이티브앱과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비슷한 화면과 </a:t>
            </a:r>
            <a:r>
              <a:rPr lang="ko-KR" altLang="ko-KR" sz="1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터치 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사용자 경험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(UX)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ko-KR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endPara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Tx/>
            </a:pP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하이브리드앱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(hybrid app)</a:t>
            </a:r>
          </a:p>
          <a:p>
            <a:pPr lvl="1">
              <a:buClrTx/>
            </a:pPr>
            <a:r>
              <a:rPr lang="ko-KR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네이티브앱과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웹앱의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장점을 결합한 애플리케이션</a:t>
            </a:r>
            <a:endPara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</a:pP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내부구조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하드웨어에서 지원하는 기능을 전용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자체를 구성하고 </a:t>
            </a: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컨텐츠는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웹으로 구성하여 </a:t>
            </a: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앱처럼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실행되도록 하는 경우가 많음</a:t>
            </a:r>
            <a:endPara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</a:pP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대부분의 기능은 웹 기술로 개발하고 최소한의 기능만 </a:t>
            </a:r>
            <a:r>
              <a:rPr lang="ko-KR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</a:t>
            </a:r>
            <a:r>
              <a:rPr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기술로 구현</a:t>
            </a:r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208" y="5002602"/>
            <a:ext cx="4855282" cy="1201954"/>
            <a:chOff x="3503713" y="4376386"/>
            <a:chExt cx="4730743" cy="1380315"/>
          </a:xfrm>
        </p:grpSpPr>
        <p:sp>
          <p:nvSpPr>
            <p:cNvPr id="5" name="오른쪽 화살표 4"/>
            <p:cNvSpPr/>
            <p:nvPr/>
          </p:nvSpPr>
          <p:spPr>
            <a:xfrm>
              <a:off x="3503713" y="4460559"/>
              <a:ext cx="1635141" cy="1152128"/>
            </a:xfrm>
            <a:prstGeom prst="rightArrow">
              <a:avLst/>
            </a:prstGeom>
            <a:solidFill>
              <a:srgbClr val="A8FEBC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prstClr val="black"/>
                  </a:solidFill>
                  <a:latin typeface="휴먼둥근헤드라인" pitchFamily="18" charset="-127"/>
                  <a:ea typeface="휴먼둥근헤드라인" pitchFamily="18" charset="-127"/>
                </a:rPr>
                <a:t> APP</a:t>
              </a:r>
              <a:endParaRPr lang="ko-KR" altLang="en-US" sz="2400" dirty="0">
                <a:solidFill>
                  <a:prstClr val="black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138854" y="4376386"/>
              <a:ext cx="1461203" cy="138031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prstClr val="white"/>
                  </a:solidFill>
                  <a:latin typeface="휴먼둥근헤드라인" pitchFamily="18" charset="-127"/>
                  <a:ea typeface="휴먼둥근헤드라인" pitchFamily="18" charset="-127"/>
                </a:rPr>
                <a:t>Hybrid</a:t>
              </a:r>
            </a:p>
            <a:p>
              <a:pPr algn="ctr"/>
              <a:r>
                <a:rPr lang="en-US" altLang="ko-KR" sz="1700" dirty="0">
                  <a:solidFill>
                    <a:prstClr val="white"/>
                  </a:solidFill>
                  <a:latin typeface="휴먼둥근헤드라인" pitchFamily="18" charset="-127"/>
                  <a:ea typeface="휴먼둥근헤드라인" pitchFamily="18" charset="-127"/>
                </a:rPr>
                <a:t>APP</a:t>
              </a:r>
              <a:endParaRPr lang="ko-KR" altLang="en-US" sz="1700" dirty="0">
                <a:solidFill>
                  <a:prstClr val="white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7" name="왼쪽 화살표 6"/>
            <p:cNvSpPr/>
            <p:nvPr/>
          </p:nvSpPr>
          <p:spPr>
            <a:xfrm>
              <a:off x="6600056" y="4460559"/>
              <a:ext cx="1634400" cy="1152129"/>
            </a:xfrm>
            <a:prstGeom prst="leftArrow">
              <a:avLst/>
            </a:prstGeom>
            <a:solidFill>
              <a:srgbClr val="A8FEBC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prstClr val="black"/>
                  </a:solidFill>
                  <a:latin typeface="휴먼둥근헤드라인" pitchFamily="18" charset="-127"/>
                  <a:ea typeface="휴먼둥근헤드라인" pitchFamily="18" charset="-127"/>
                </a:rPr>
                <a:t>WEB</a:t>
              </a:r>
              <a:endParaRPr lang="ko-KR" altLang="en-US" sz="2400" dirty="0">
                <a:solidFill>
                  <a:prstClr val="black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0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116632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</a:rPr>
              <a:t>웹앱의</a:t>
            </a:r>
            <a:r>
              <a:rPr lang="ko-KR" altLang="en-US" b="1" dirty="0">
                <a:solidFill>
                  <a:srgbClr val="000000"/>
                </a:solidFill>
              </a:rPr>
              <a:t> 개념</a:t>
            </a:r>
            <a:endParaRPr lang="en-US" altLang="ko-KR" b="1" dirty="0">
              <a:solidFill>
                <a:srgbClr val="00000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/>
        </p:nvSpPr>
        <p:spPr bwMode="auto">
          <a:xfrm>
            <a:off x="1600200" y="620688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i="0">
                <a:solidFill>
                  <a:srgbClr val="0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ko-KR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네이티브앱</a:t>
            </a: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/>
        </p:nvSpPr>
        <p:spPr bwMode="auto">
          <a:xfrm>
            <a:off x="1775520" y="1124744"/>
            <a:ext cx="8460432" cy="494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buClrTx/>
              <a:buFont typeface="Wingdings" pitchFamily="2" charset="2"/>
              <a:buChar char="Ø"/>
            </a:pPr>
            <a:r>
              <a:rPr lang="ko-KR" altLang="en-US" dirty="0"/>
              <a:t> 특징</a:t>
            </a:r>
            <a:endParaRPr lang="en-US" altLang="ko-KR" dirty="0"/>
          </a:p>
          <a:p>
            <a:pPr lvl="1" latinLnBrk="0">
              <a:buClrTx/>
            </a:pPr>
            <a:r>
              <a:rPr lang="ko-KR" altLang="ko-KR" dirty="0"/>
              <a:t>카메라</a:t>
            </a:r>
            <a:r>
              <a:rPr lang="en-US" altLang="ko-KR" dirty="0"/>
              <a:t>, </a:t>
            </a:r>
            <a:r>
              <a:rPr lang="ko-KR" altLang="ko-KR" dirty="0"/>
              <a:t>스피커</a:t>
            </a:r>
            <a:r>
              <a:rPr lang="en-US" altLang="ko-KR" dirty="0"/>
              <a:t>, GPS </a:t>
            </a:r>
            <a:r>
              <a:rPr lang="ko-KR" altLang="ko-KR" dirty="0"/>
              <a:t>등의 장치들을 직접 제어</a:t>
            </a:r>
            <a:r>
              <a:rPr lang="ko-KR" altLang="en-US" dirty="0"/>
              <a:t>가능 하고 </a:t>
            </a:r>
            <a:r>
              <a:rPr lang="ko-KR" altLang="en-US" dirty="0" err="1"/>
              <a:t>고효율성</a:t>
            </a:r>
            <a:endParaRPr lang="en-US" altLang="ko-KR" dirty="0"/>
          </a:p>
          <a:p>
            <a:pPr lvl="1" latinLnBrk="0">
              <a:buClrTx/>
            </a:pPr>
            <a:r>
              <a:rPr lang="ko-KR" altLang="ko-KR" dirty="0"/>
              <a:t>각 플랫폼 별로 </a:t>
            </a:r>
            <a:r>
              <a:rPr lang="ko-KR" altLang="en-US" dirty="0"/>
              <a:t>해당 </a:t>
            </a:r>
            <a:r>
              <a:rPr lang="ko-KR" altLang="ko-KR" dirty="0"/>
              <a:t>프로그래밍 언어를 </a:t>
            </a:r>
            <a:r>
              <a:rPr lang="ko-KR" altLang="en-US" dirty="0"/>
              <a:t>사용해</a:t>
            </a:r>
            <a:r>
              <a:rPr lang="ko-KR" altLang="ko-KR" dirty="0"/>
              <a:t>서 </a:t>
            </a:r>
            <a:r>
              <a:rPr lang="ko-KR" altLang="ko-KR" dirty="0" err="1"/>
              <a:t>앱을</a:t>
            </a:r>
            <a:r>
              <a:rPr lang="ko-KR" altLang="ko-KR" dirty="0"/>
              <a:t> 개발</a:t>
            </a:r>
            <a:endParaRPr lang="en-US" altLang="ko-KR" dirty="0"/>
          </a:p>
          <a:p>
            <a:pPr lvl="1" latinLnBrk="0">
              <a:buClrTx/>
            </a:pPr>
            <a:endParaRPr lang="en-US" altLang="ko-KR" dirty="0"/>
          </a:p>
          <a:p>
            <a:pPr latinLnBrk="0">
              <a:buClrTx/>
              <a:buFont typeface="Wingdings" pitchFamily="2" charset="2"/>
              <a:buChar char="Ø"/>
            </a:pPr>
            <a:r>
              <a:rPr lang="en-US" altLang="ko-KR" dirty="0"/>
              <a:t> </a:t>
            </a:r>
            <a:r>
              <a:rPr lang="ko-KR" altLang="ko-KR" dirty="0"/>
              <a:t>장점</a:t>
            </a:r>
          </a:p>
          <a:p>
            <a:pPr lvl="1" latinLnBrk="0">
              <a:buClrTx/>
            </a:pPr>
            <a:r>
              <a:rPr lang="ko-KR" altLang="ko-KR" dirty="0"/>
              <a:t>각 플랫폼에 최적화되어 실행 속도가 빠</a:t>
            </a:r>
            <a:r>
              <a:rPr lang="ko-KR" altLang="en-US" dirty="0"/>
              <a:t>름</a:t>
            </a:r>
            <a:endParaRPr lang="ko-KR" altLang="ko-KR" dirty="0"/>
          </a:p>
          <a:p>
            <a:pPr lvl="1" latinLnBrk="0">
              <a:buClrTx/>
            </a:pPr>
            <a:r>
              <a:rPr lang="ko-KR" altLang="ko-KR" dirty="0" err="1"/>
              <a:t>스마트폰</a:t>
            </a:r>
            <a:r>
              <a:rPr lang="ko-KR" altLang="ko-KR" dirty="0"/>
              <a:t> 안의 모든 장치</a:t>
            </a:r>
            <a:r>
              <a:rPr lang="en-US" altLang="ko-KR" dirty="0"/>
              <a:t>(</a:t>
            </a:r>
            <a:r>
              <a:rPr lang="ko-KR" altLang="ko-KR" dirty="0"/>
              <a:t>하드웨어</a:t>
            </a:r>
            <a:r>
              <a:rPr lang="en-US" altLang="ko-KR" dirty="0"/>
              <a:t>, </a:t>
            </a:r>
            <a:r>
              <a:rPr lang="ko-KR" altLang="ko-KR" dirty="0"/>
              <a:t>소프트웨어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접근이 가능하며 정교한</a:t>
            </a:r>
            <a:r>
              <a:rPr lang="en-US" altLang="ko-KR" dirty="0"/>
              <a:t> </a:t>
            </a:r>
          </a:p>
          <a:p>
            <a:pPr marL="252000" lvl="1" indent="0" latinLnBrk="0">
              <a:buClrTx/>
              <a:buNone/>
            </a:pPr>
            <a:r>
              <a:rPr lang="en-US" altLang="ko-KR" dirty="0"/>
              <a:t>   UI </a:t>
            </a:r>
            <a:r>
              <a:rPr lang="ko-KR" altLang="en-US" dirty="0"/>
              <a:t>설계가 </a:t>
            </a:r>
            <a:r>
              <a:rPr lang="ko-KR" altLang="ko-KR" dirty="0"/>
              <a:t>가능</a:t>
            </a:r>
          </a:p>
          <a:p>
            <a:pPr lvl="1" latinLnBrk="0">
              <a:buClrTx/>
            </a:pPr>
            <a:r>
              <a:rPr lang="ko-KR" altLang="ko-KR" dirty="0" err="1"/>
              <a:t>앱</a:t>
            </a:r>
            <a:r>
              <a:rPr lang="ko-KR" altLang="ko-KR" dirty="0"/>
              <a:t> 마켓</a:t>
            </a:r>
            <a:r>
              <a:rPr lang="ko-KR" altLang="en-US" dirty="0"/>
              <a:t>에 </a:t>
            </a:r>
            <a:r>
              <a:rPr lang="ko-KR" altLang="ko-KR" dirty="0"/>
              <a:t>등록</a:t>
            </a:r>
            <a:r>
              <a:rPr lang="ko-KR" altLang="en-US" dirty="0"/>
              <a:t>하여 </a:t>
            </a:r>
            <a:r>
              <a:rPr lang="ko-KR" altLang="ko-KR" dirty="0"/>
              <a:t>수익 </a:t>
            </a:r>
            <a:r>
              <a:rPr lang="ko-KR" altLang="en-US" dirty="0"/>
              <a:t>창출가능</a:t>
            </a:r>
            <a:endParaRPr lang="ko-KR" altLang="ko-KR" dirty="0"/>
          </a:p>
          <a:p>
            <a:pPr latinLnBrk="0"/>
            <a:endParaRPr lang="en-US" altLang="ko-KR" dirty="0"/>
          </a:p>
          <a:p>
            <a:pPr latinLnBrk="0">
              <a:buClrTx/>
              <a:buFont typeface="Wingdings" pitchFamily="2" charset="2"/>
              <a:buChar char="Ø"/>
            </a:pPr>
            <a:r>
              <a:rPr lang="en-US" altLang="ko-KR" dirty="0"/>
              <a:t> </a:t>
            </a:r>
            <a:r>
              <a:rPr lang="ko-KR" altLang="ko-KR" dirty="0"/>
              <a:t>단점</a:t>
            </a:r>
          </a:p>
          <a:p>
            <a:pPr lvl="1" latinLnBrk="0">
              <a:buClrTx/>
            </a:pPr>
            <a:r>
              <a:rPr lang="ko-KR" altLang="ko-KR" dirty="0"/>
              <a:t>개발 기간이 길고 많은 비용이 소요</a:t>
            </a:r>
          </a:p>
          <a:p>
            <a:pPr lvl="1" latinLnBrk="0">
              <a:buClrTx/>
            </a:pPr>
            <a:r>
              <a:rPr lang="ko-KR" altLang="ko-KR" dirty="0"/>
              <a:t>각 플랫폼 별로 별도의 버전을 </a:t>
            </a:r>
            <a:r>
              <a:rPr lang="ko-KR" altLang="en-US" dirty="0"/>
              <a:t>해당</a:t>
            </a:r>
            <a:r>
              <a:rPr lang="ko-KR" altLang="ko-KR" dirty="0"/>
              <a:t> 언어로 개발</a:t>
            </a:r>
          </a:p>
          <a:p>
            <a:pPr lvl="1" latinLnBrk="0">
              <a:buClrTx/>
            </a:pPr>
            <a:r>
              <a:rPr lang="ko-KR" altLang="ko-KR" dirty="0" err="1"/>
              <a:t>앱</a:t>
            </a:r>
            <a:r>
              <a:rPr lang="ko-KR" altLang="ko-KR" dirty="0"/>
              <a:t> 마켓을 통해 배포되므로 갱신이나 유지보수</a:t>
            </a:r>
            <a:r>
              <a:rPr lang="ko-KR" altLang="en-US" dirty="0"/>
              <a:t>의 복잡성과 </a:t>
            </a:r>
            <a:r>
              <a:rPr lang="ko-KR" altLang="en-US" dirty="0" err="1"/>
              <a:t>난이성이</a:t>
            </a:r>
            <a:r>
              <a:rPr lang="ko-KR" altLang="en-US" dirty="0"/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17097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 bwMode="auto">
          <a:xfrm>
            <a:off x="1542979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i="0">
                <a:solidFill>
                  <a:srgbClr val="0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latinLnBrk="0"/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ko-KR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웹앱</a:t>
            </a:r>
            <a:r>
              <a:rPr lang="ko-KR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/>
        </p:nvSpPr>
        <p:spPr bwMode="auto">
          <a:xfrm>
            <a:off x="1775520" y="694482"/>
            <a:ext cx="7596844" cy="471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buClrTx/>
              <a:buFont typeface="Wingdings" pitchFamily="2" charset="2"/>
              <a:buChar char="Ø"/>
            </a:pPr>
            <a:r>
              <a:rPr lang="ko-KR" altLang="en-US" dirty="0"/>
              <a:t> 특징</a:t>
            </a:r>
            <a:endParaRPr lang="en-US" altLang="ko-KR" dirty="0"/>
          </a:p>
          <a:p>
            <a:pPr lvl="1" latinLnBrk="0">
              <a:buClrTx/>
            </a:pPr>
            <a:r>
              <a:rPr lang="ko-KR" altLang="ko-KR" dirty="0"/>
              <a:t>기존의 웹 개발 기술을 그대로 활용</a:t>
            </a:r>
            <a:r>
              <a:rPr lang="ko-KR" altLang="en-US" dirty="0"/>
              <a:t>하여 개발가능</a:t>
            </a:r>
            <a:endParaRPr lang="en-US" altLang="ko-KR" dirty="0"/>
          </a:p>
          <a:p>
            <a:pPr lvl="1" latinLnBrk="0">
              <a:buClrTx/>
            </a:pPr>
            <a:r>
              <a:rPr lang="ko-KR" altLang="ko-KR" dirty="0"/>
              <a:t>기기에 상관없이 한 번 개발하면 어떤 환경에도 적용</a:t>
            </a:r>
            <a:r>
              <a:rPr lang="ko-KR" altLang="en-US" dirty="0"/>
              <a:t>가능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>
              <a:buClrTx/>
              <a:buFont typeface="Wingdings" pitchFamily="2" charset="2"/>
              <a:buChar char="Ø"/>
            </a:pPr>
            <a:r>
              <a:rPr lang="en-US" altLang="ko-KR" dirty="0"/>
              <a:t> </a:t>
            </a:r>
            <a:r>
              <a:rPr lang="ko-KR" altLang="ko-KR" dirty="0"/>
              <a:t>장점</a:t>
            </a:r>
          </a:p>
          <a:p>
            <a:pPr lvl="1" latinLnBrk="0">
              <a:buClrTx/>
            </a:pPr>
            <a:r>
              <a:rPr lang="ko-KR" altLang="ko-KR" dirty="0"/>
              <a:t>기존의 표준 웹 기술을 사용하므로 단기간에 빠르고 쉽게 개발</a:t>
            </a:r>
            <a:r>
              <a:rPr lang="ko-KR" altLang="en-US" dirty="0"/>
              <a:t>가능</a:t>
            </a:r>
            <a:r>
              <a:rPr lang="en-US" altLang="ko-KR" dirty="0"/>
              <a:t>	</a:t>
            </a:r>
            <a:endParaRPr lang="ko-KR" altLang="ko-KR" dirty="0"/>
          </a:p>
          <a:p>
            <a:pPr lvl="1" latinLnBrk="0">
              <a:buClrTx/>
            </a:pPr>
            <a:r>
              <a:rPr lang="ko-KR" altLang="ko-KR" dirty="0"/>
              <a:t>웹 브라우저만 있으면 다양한 장치와 플랫폼에서 동일하게 실행 가능</a:t>
            </a:r>
            <a:endParaRPr lang="en-US" altLang="ko-KR" dirty="0"/>
          </a:p>
          <a:p>
            <a:pPr lvl="1" latinLnBrk="0">
              <a:buClrTx/>
            </a:pPr>
            <a:r>
              <a:rPr lang="ko-KR" altLang="ko-KR" dirty="0"/>
              <a:t>웹 브라우저를 통해 배포되므로 갱신이나 유지보수</a:t>
            </a:r>
            <a:r>
              <a:rPr lang="ko-KR" altLang="en-US" dirty="0"/>
              <a:t>의 용이성</a:t>
            </a:r>
            <a:endParaRPr lang="ko-KR" altLang="ko-KR" dirty="0"/>
          </a:p>
          <a:p>
            <a:pPr latinLnBrk="0"/>
            <a:endParaRPr lang="ko-KR" altLang="ko-KR" dirty="0"/>
          </a:p>
          <a:p>
            <a:pPr latinLnBrk="0">
              <a:buClrTx/>
              <a:buFont typeface="Wingdings" pitchFamily="2" charset="2"/>
              <a:buChar char="Ø"/>
            </a:pPr>
            <a:r>
              <a:rPr lang="en-US" altLang="ko-KR" dirty="0"/>
              <a:t> </a:t>
            </a:r>
            <a:r>
              <a:rPr lang="ko-KR" altLang="ko-KR" dirty="0"/>
              <a:t>단점</a:t>
            </a:r>
          </a:p>
          <a:p>
            <a:pPr lvl="1" latinLnBrk="0">
              <a:buClrTx/>
            </a:pPr>
            <a:r>
              <a:rPr lang="ko-KR" altLang="ko-KR" dirty="0"/>
              <a:t>웹 페이지 내용이 많을 경우</a:t>
            </a:r>
            <a:r>
              <a:rPr lang="en-US" altLang="ko-KR" dirty="0"/>
              <a:t>, </a:t>
            </a:r>
            <a:r>
              <a:rPr lang="ko-KR" altLang="ko-KR" dirty="0"/>
              <a:t>성능 문제가 발생</a:t>
            </a:r>
          </a:p>
          <a:p>
            <a:pPr lvl="1" latinLnBrk="0">
              <a:buClrTx/>
            </a:pPr>
            <a:r>
              <a:rPr lang="ko-KR" altLang="ko-KR" dirty="0" err="1"/>
              <a:t>모바일</a:t>
            </a:r>
            <a:r>
              <a:rPr lang="ko-KR" altLang="ko-KR" dirty="0"/>
              <a:t> 장치에 대한 제어가 제한적이며 코드 효율성이 낮</a:t>
            </a:r>
            <a:r>
              <a:rPr lang="ko-KR" altLang="en-US" dirty="0"/>
              <a:t>음</a:t>
            </a:r>
            <a:endParaRPr lang="en-US" altLang="ko-KR" dirty="0"/>
          </a:p>
          <a:p>
            <a:pPr lvl="1" latinLnBrk="0">
              <a:buClrTx/>
            </a:pPr>
            <a:r>
              <a:rPr lang="en-US" altLang="ko-KR" dirty="0"/>
              <a:t>UI</a:t>
            </a:r>
            <a:r>
              <a:rPr lang="ko-KR" altLang="en-US" dirty="0"/>
              <a:t>적용</a:t>
            </a:r>
            <a:r>
              <a:rPr lang="ko-KR" altLang="ko-KR" dirty="0"/>
              <a:t>에 한계</a:t>
            </a:r>
            <a:r>
              <a:rPr lang="ko-KR" altLang="en-US" dirty="0"/>
              <a:t>성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 bwMode="auto">
          <a:xfrm>
            <a:off x="1600200" y="44624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i="0">
                <a:solidFill>
                  <a:srgbClr val="0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ko-KR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하이브리드앱</a:t>
            </a: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/>
        </p:nvSpPr>
        <p:spPr bwMode="auto">
          <a:xfrm>
            <a:off x="1600200" y="836712"/>
            <a:ext cx="8892988" cy="42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buClrTx/>
              <a:buFont typeface="Wingdings" pitchFamily="2" charset="2"/>
              <a:buChar char="Ø"/>
            </a:pPr>
            <a:r>
              <a:rPr lang="ko-KR" altLang="en-US" dirty="0"/>
              <a:t> 특징</a:t>
            </a:r>
            <a:endParaRPr lang="en-US" altLang="ko-KR" dirty="0"/>
          </a:p>
          <a:p>
            <a:pPr lvl="1" latinLnBrk="0">
              <a:buClrTx/>
            </a:pPr>
            <a:r>
              <a:rPr lang="ko-KR" altLang="ko-KR" dirty="0"/>
              <a:t>표준 웹 기술로 </a:t>
            </a:r>
            <a:r>
              <a:rPr lang="ko-KR" altLang="ko-KR" dirty="0" err="1"/>
              <a:t>웹앱을</a:t>
            </a:r>
            <a:r>
              <a:rPr lang="ko-KR" altLang="ko-KR" dirty="0"/>
              <a:t> 개발하고 다시 </a:t>
            </a:r>
            <a:r>
              <a:rPr lang="ko-KR" altLang="ko-KR" dirty="0" err="1"/>
              <a:t>네이티브앱으로</a:t>
            </a:r>
            <a:r>
              <a:rPr lang="ko-KR" altLang="ko-KR" dirty="0"/>
              <a:t> 변환한 다음 배포하는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 latinLnBrk="0">
              <a:buClrTx/>
            </a:pPr>
            <a:r>
              <a:rPr lang="ko-KR" altLang="ko-KR" dirty="0"/>
              <a:t>크로스 프레임워크</a:t>
            </a:r>
            <a:r>
              <a:rPr lang="en-US" altLang="ko-KR" dirty="0"/>
              <a:t>(cross framework)</a:t>
            </a:r>
            <a:r>
              <a:rPr lang="ko-KR" altLang="ko-KR" dirty="0"/>
              <a:t>를 사용</a:t>
            </a:r>
            <a:r>
              <a:rPr lang="ko-KR" altLang="en-US" dirty="0"/>
              <a:t>하여</a:t>
            </a:r>
            <a:r>
              <a:rPr lang="ko-KR" altLang="ko-KR" dirty="0"/>
              <a:t> 웹 페이지를 애플리케이션으로 </a:t>
            </a:r>
            <a:r>
              <a:rPr lang="ko-KR" altLang="en-US" dirty="0"/>
              <a:t>변</a:t>
            </a:r>
            <a:r>
              <a:rPr lang="ko-KR" altLang="ko-KR" dirty="0"/>
              <a:t>환하거나 애플리케이션처럼 독립적으로 실행</a:t>
            </a:r>
            <a:r>
              <a:rPr lang="ko-KR" altLang="en-US" dirty="0"/>
              <a:t>가능</a:t>
            </a:r>
            <a:endParaRPr lang="ko-KR" altLang="ko-KR" dirty="0"/>
          </a:p>
          <a:p>
            <a:pPr lvl="1" latinLnBrk="0">
              <a:buClr>
                <a:srgbClr val="FF8021">
                  <a:lumMod val="90000"/>
                </a:srgbClr>
              </a:buClr>
            </a:pPr>
            <a:endParaRPr lang="en-US" altLang="ko-KR" dirty="0"/>
          </a:p>
          <a:p>
            <a:pPr latinLnBrk="0">
              <a:buClrTx/>
              <a:buFont typeface="Wingdings" pitchFamily="2" charset="2"/>
              <a:buChar char="Ø"/>
            </a:pPr>
            <a:r>
              <a:rPr lang="en-US" altLang="ko-KR" dirty="0"/>
              <a:t> </a:t>
            </a:r>
            <a:r>
              <a:rPr lang="ko-KR" altLang="ko-KR" dirty="0"/>
              <a:t>장점</a:t>
            </a:r>
          </a:p>
          <a:p>
            <a:pPr lvl="1" latinLnBrk="0">
              <a:buClrTx/>
            </a:pPr>
            <a:r>
              <a:rPr lang="ko-KR" altLang="ko-KR" dirty="0"/>
              <a:t>다양한 플랫폼을 위한 </a:t>
            </a:r>
            <a:r>
              <a:rPr lang="ko-KR" altLang="ko-KR" dirty="0" err="1"/>
              <a:t>앱</a:t>
            </a:r>
            <a:r>
              <a:rPr lang="ko-KR" altLang="ko-KR" dirty="0"/>
              <a:t> 개발 및 유지보수 비용이 낮</a:t>
            </a:r>
            <a:r>
              <a:rPr lang="ko-KR" altLang="en-US" dirty="0"/>
              <a:t>음</a:t>
            </a:r>
            <a:endParaRPr lang="en-US" altLang="ko-KR" dirty="0"/>
          </a:p>
          <a:p>
            <a:pPr lvl="1" latinLnBrk="0">
              <a:buClrTx/>
            </a:pPr>
            <a:r>
              <a:rPr lang="ko-KR" altLang="ko-KR" dirty="0"/>
              <a:t>장치 접근도 가능하고 </a:t>
            </a:r>
            <a:r>
              <a:rPr lang="ko-KR" altLang="ko-KR" dirty="0" err="1"/>
              <a:t>앱</a:t>
            </a:r>
            <a:r>
              <a:rPr lang="ko-KR" altLang="ko-KR" dirty="0"/>
              <a:t> 마켓을 통해 등록</a:t>
            </a:r>
            <a:r>
              <a:rPr lang="en-US" altLang="ko-KR" dirty="0"/>
              <a:t>, </a:t>
            </a:r>
            <a:r>
              <a:rPr lang="ko-KR" altLang="ko-KR" dirty="0"/>
              <a:t>배포</a:t>
            </a:r>
            <a:r>
              <a:rPr lang="ko-KR" altLang="en-US" dirty="0"/>
              <a:t>가 가능</a:t>
            </a:r>
            <a:endParaRPr lang="ko-KR" altLang="ko-KR" dirty="0"/>
          </a:p>
          <a:p>
            <a:pPr latinLnBrk="0"/>
            <a:endParaRPr lang="ko-KR" altLang="ko-KR" dirty="0"/>
          </a:p>
          <a:p>
            <a:pPr latinLnBrk="0">
              <a:buClrTx/>
              <a:buFont typeface="Wingdings" pitchFamily="2" charset="2"/>
              <a:buChar char="Ø"/>
            </a:pPr>
            <a:r>
              <a:rPr lang="en-US" altLang="ko-KR" dirty="0"/>
              <a:t> </a:t>
            </a:r>
            <a:r>
              <a:rPr lang="ko-KR" altLang="ko-KR" dirty="0"/>
              <a:t>단점</a:t>
            </a:r>
          </a:p>
          <a:p>
            <a:pPr lvl="1" latinLnBrk="0">
              <a:buClrTx/>
            </a:pPr>
            <a:r>
              <a:rPr lang="ko-KR" altLang="ko-KR" dirty="0" err="1"/>
              <a:t>네이티브앱에</a:t>
            </a:r>
            <a:r>
              <a:rPr lang="ko-KR" altLang="ko-KR" dirty="0"/>
              <a:t> 비해 실행 속도가 느</a:t>
            </a:r>
            <a:r>
              <a:rPr lang="ko-KR" altLang="en-US" dirty="0"/>
              <a:t>림</a:t>
            </a:r>
            <a:endParaRPr lang="en-US" altLang="ko-KR" dirty="0"/>
          </a:p>
          <a:p>
            <a:pPr lvl="1" latinLnBrk="0">
              <a:buClrTx/>
            </a:pPr>
            <a:r>
              <a:rPr lang="ko-KR" altLang="ko-KR" dirty="0"/>
              <a:t>자유로운 </a:t>
            </a:r>
            <a:r>
              <a:rPr lang="en-US" altLang="ko-KR" dirty="0"/>
              <a:t>UI </a:t>
            </a:r>
            <a:r>
              <a:rPr lang="ko-KR" altLang="ko-KR" dirty="0"/>
              <a:t>구현에 한계</a:t>
            </a:r>
            <a:r>
              <a:rPr lang="ko-KR" altLang="en-US" dirty="0"/>
              <a:t>성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5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 bwMode="auto">
          <a:xfrm>
            <a:off x="15240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i="0">
                <a:solidFill>
                  <a:srgbClr val="0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ko-KR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 방식의 비교</a:t>
            </a: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/>
        </p:nvSpPr>
        <p:spPr bwMode="auto">
          <a:xfrm>
            <a:off x="1379476" y="584684"/>
            <a:ext cx="943304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Tx/>
              <a:buFont typeface="Wingdings" pitchFamily="2" charset="2"/>
              <a:buChar char="l"/>
            </a:pPr>
            <a:r>
              <a:rPr lang="en-US" altLang="ko-KR" dirty="0"/>
              <a:t>   </a:t>
            </a:r>
            <a:r>
              <a:rPr lang="ko-KR" altLang="ko-KR" dirty="0"/>
              <a:t>상호 보완</a:t>
            </a:r>
            <a:r>
              <a:rPr lang="ko-KR" altLang="en-US" dirty="0"/>
              <a:t>적으로</a:t>
            </a:r>
            <a:r>
              <a:rPr lang="ko-KR" altLang="ko-KR" dirty="0"/>
              <a:t> 각 방식마다 특성을 갖고 함께 발전</a:t>
            </a:r>
            <a:r>
              <a:rPr lang="ko-KR" altLang="en-US" dirty="0"/>
              <a:t>할 전망</a:t>
            </a:r>
            <a:r>
              <a:rPr lang="en-US" altLang="ko-KR" dirty="0"/>
              <a:t>	</a:t>
            </a:r>
          </a:p>
          <a:p>
            <a:pPr lvl="1">
              <a:buClr>
                <a:srgbClr val="FF8021">
                  <a:lumMod val="90000"/>
                </a:srgbClr>
              </a:buClr>
            </a:pPr>
            <a:endParaRPr lang="en-US" altLang="ko-KR" dirty="0"/>
          </a:p>
          <a:p>
            <a:pPr lvl="1">
              <a:buClr>
                <a:prstClr val="black"/>
              </a:buClr>
            </a:pPr>
            <a:r>
              <a:rPr lang="ko-KR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네이티브앱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ko-KR" sz="1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ko-KR" sz="16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ko-KR" sz="1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장치와 플랫폼의 특성을 최대한 이용하는 방향</a:t>
            </a:r>
            <a:r>
              <a:rPr lang="ko-KR" altLang="en-US" sz="1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ko-KR" sz="1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</a:t>
            </a:r>
            <a:r>
              <a:rPr lang="ko-KR" altLang="ko-KR" sz="1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중심의 영역</a:t>
            </a:r>
            <a:r>
              <a:rPr lang="ko-KR" altLang="en-US" sz="1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강점</a:t>
            </a:r>
            <a:endParaRPr lang="en-US" altLang="ko-KR" sz="16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/>
          </a:p>
          <a:p>
            <a:pPr lvl="1">
              <a:buClr>
                <a:prstClr val="black"/>
              </a:buClr>
            </a:pPr>
            <a:r>
              <a:rPr lang="ko-KR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웹앱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하이브리드앱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생산성과 비용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측면을 강화하는 방향에서 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동적인 </a:t>
            </a:r>
            <a:r>
              <a:rPr lang="ko-KR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콘텐츠가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핵심인 정보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중심의 영역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강점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 rotWithShape="1">
          <a:blip r:embed="rId2"/>
          <a:srcRect b="26313"/>
          <a:stretch/>
        </p:blipFill>
        <p:spPr>
          <a:xfrm>
            <a:off x="2241086" y="4221090"/>
            <a:ext cx="7200799" cy="16448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99456" y="3619307"/>
            <a:ext cx="5004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네이티브앱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웹앱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하이브리드앱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비교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4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23876"/>
            <a:ext cx="12128740" cy="3694442"/>
          </a:xfrm>
        </p:spPr>
        <p:txBody>
          <a:bodyPr>
            <a:normAutofit/>
          </a:bodyPr>
          <a:lstStyle/>
          <a:p>
            <a:pPr marL="0" indent="0"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1. </a:t>
            </a:r>
            <a:r>
              <a:rPr lang="ko-KR" altLang="en-US" sz="1800" dirty="0">
                <a:solidFill>
                  <a:prstClr val="black"/>
                </a:solidFill>
              </a:rPr>
              <a:t>웹 프로그램의 현재와 미래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인터넷이 널리 사용되기 시작한 </a:t>
            </a:r>
            <a:r>
              <a:rPr lang="en-US" altLang="ko-KR" sz="1600" dirty="0" smtClean="0"/>
              <a:t>1990</a:t>
            </a:r>
            <a:r>
              <a:rPr lang="ko-KR" altLang="en-US" sz="1600" dirty="0" smtClean="0"/>
              <a:t>년대 후반부터 지금까지 많은 기술변화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2000</a:t>
            </a:r>
            <a:r>
              <a:rPr lang="ko-KR" altLang="en-US" sz="1600" dirty="0" smtClean="0"/>
              <a:t>년대 중반 </a:t>
            </a:r>
            <a:r>
              <a:rPr lang="en-US" altLang="ko-KR" sz="1600" dirty="0" smtClean="0"/>
              <a:t>Ajax </a:t>
            </a:r>
            <a:r>
              <a:rPr lang="ko-KR" altLang="en-US" sz="1600" dirty="0" smtClean="0"/>
              <a:t>로 대표되는 웹</a:t>
            </a:r>
            <a:r>
              <a:rPr lang="en-US" altLang="ko-KR" sz="1600" dirty="0" smtClean="0"/>
              <a:t>2.0 </a:t>
            </a:r>
            <a:r>
              <a:rPr lang="ko-KR" altLang="en-US" sz="1600" dirty="0" smtClean="0"/>
              <a:t>기술과 </a:t>
            </a:r>
            <a:r>
              <a:rPr lang="ko-KR" altLang="en-US" sz="1600" dirty="0" err="1" smtClean="0"/>
              <a:t>시멘틱</a:t>
            </a:r>
            <a:r>
              <a:rPr lang="ko-KR" altLang="en-US" sz="1600" dirty="0" smtClean="0"/>
              <a:t> 웹 등 차세대 웹 프로그램 기술 등장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2014</a:t>
            </a:r>
            <a:r>
              <a:rPr lang="ko-KR" altLang="en-US" sz="1600" dirty="0" smtClean="0"/>
              <a:t>년 현재 </a:t>
            </a:r>
            <a:r>
              <a:rPr lang="ko-KR" altLang="en-US" sz="1600" dirty="0" err="1" smtClean="0"/>
              <a:t>스마트폰과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태블릿</a:t>
            </a:r>
            <a:r>
              <a:rPr lang="ko-KR" altLang="en-US" sz="1600" dirty="0" smtClean="0"/>
              <a:t> 등 개인용 컴퓨팅 환경의 보급 확산으로 새로운 기술 주목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WOA(Web Oriented Architecture)</a:t>
            </a:r>
            <a:r>
              <a:rPr lang="ko-KR" altLang="en-US" sz="1600" dirty="0" smtClean="0"/>
              <a:t>가 확산되고 효과적인 프로그램 개발을 위한 프레임워크 보편화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2.0</a:t>
            </a:r>
            <a:r>
              <a:rPr lang="ko-KR" altLang="en-US" sz="1800" dirty="0" smtClean="0"/>
              <a:t>과 웹 </a:t>
            </a:r>
            <a:r>
              <a:rPr lang="en-US" altLang="ko-KR" sz="1800" dirty="0" smtClean="0"/>
              <a:t>3.0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prstClr val="black"/>
                </a:solidFill>
              </a:rPr>
              <a:t>웹 </a:t>
            </a:r>
            <a:r>
              <a:rPr lang="en-US" altLang="ko-KR" sz="1800" dirty="0">
                <a:solidFill>
                  <a:prstClr val="black"/>
                </a:solidFill>
              </a:rPr>
              <a:t>2.0</a:t>
            </a:r>
          </a:p>
          <a:p>
            <a:pPr marL="904875" lvl="2">
              <a:spcAft>
                <a:spcPts val="400"/>
              </a:spcAft>
            </a:pPr>
            <a:r>
              <a:rPr lang="en-US" altLang="ko-KR" sz="1600" dirty="0">
                <a:solidFill>
                  <a:prstClr val="black"/>
                </a:solidFill>
              </a:rPr>
              <a:t>2004</a:t>
            </a:r>
            <a:r>
              <a:rPr lang="ko-KR" altLang="en-US" sz="1600" dirty="0">
                <a:solidFill>
                  <a:prstClr val="black"/>
                </a:solidFill>
              </a:rPr>
              <a:t>년 처음 등장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904875" lvl="2">
              <a:spcAft>
                <a:spcPts val="400"/>
              </a:spcAft>
            </a:pPr>
            <a:r>
              <a:rPr lang="ko-KR" altLang="en-US" sz="1600" dirty="0">
                <a:solidFill>
                  <a:prstClr val="black"/>
                </a:solidFill>
              </a:rPr>
              <a:t>플랫폼으로서의 웹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904875" lvl="2">
              <a:spcAft>
                <a:spcPts val="400"/>
              </a:spcAft>
            </a:pPr>
            <a:r>
              <a:rPr lang="ko-KR" altLang="en-US" sz="1600" dirty="0">
                <a:solidFill>
                  <a:prstClr val="black"/>
                </a:solidFill>
              </a:rPr>
              <a:t>가벼운 프로그래밍 모델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</a:rPr>
              <a:t>신디케이션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개조와 재조합 가능한 설계 등이 중요 개념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904875" lvl="2">
              <a:spcAft>
                <a:spcPts val="400"/>
              </a:spcAft>
            </a:pPr>
            <a:r>
              <a:rPr lang="en-US" altLang="ko-KR" sz="1600" dirty="0">
                <a:solidFill>
                  <a:prstClr val="black"/>
                </a:solidFill>
              </a:rPr>
              <a:t>Ajax(Asynchronous JavaScript and XML), Google API </a:t>
            </a:r>
            <a:r>
              <a:rPr lang="ko-KR" altLang="en-US" sz="1600" dirty="0">
                <a:solidFill>
                  <a:prstClr val="black"/>
                </a:solidFill>
              </a:rPr>
              <a:t>등이 대표 </a:t>
            </a:r>
            <a:r>
              <a:rPr lang="ko-KR" altLang="en-US" sz="1600" dirty="0" smtClean="0">
                <a:solidFill>
                  <a:prstClr val="black"/>
                </a:solidFill>
              </a:rPr>
              <a:t>기술</a:t>
            </a:r>
            <a:endParaRPr lang="en-US" altLang="ko-KR" sz="1600" dirty="0" smtClean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sz="1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84" y="4075498"/>
            <a:ext cx="4659349" cy="278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23917" y="4489961"/>
            <a:ext cx="266429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돋움" pitchFamily="50" charset="-127"/>
                <a:ea typeface="돋움" pitchFamily="50" charset="-127"/>
              </a:rPr>
              <a:t>웹 </a:t>
            </a:r>
            <a:r>
              <a:rPr kumimoji="1" lang="ko-KR" altLang="en-US" sz="1000" b="1" dirty="0">
                <a:solidFill>
                  <a:prstClr val="black"/>
                </a:solidFill>
                <a:latin typeface="돋움" pitchFamily="50" charset="-127"/>
                <a:ea typeface="돋움" pitchFamily="50" charset="-127"/>
              </a:rPr>
              <a:t>발전 지도</a:t>
            </a:r>
            <a:endParaRPr kumimoji="1" lang="en-US" altLang="ko-KR" sz="1000" b="1" dirty="0">
              <a:solidFill>
                <a:prstClr val="black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80982" y="0"/>
            <a:ext cx="4631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III. </a:t>
            </a:r>
            <a:r>
              <a:rPr lang="ko-KR" altLang="en-US" sz="2400" dirty="0" smtClean="0">
                <a:solidFill>
                  <a:srgbClr val="0070C0"/>
                </a:solidFill>
              </a:rPr>
              <a:t>스마트 시대의 웹 프로그래밍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92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 bwMode="auto">
          <a:xfrm>
            <a:off x="15240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i="0">
                <a:solidFill>
                  <a:srgbClr val="0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ko-KR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ko-KR" altLang="ko-KR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(Framework)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530430" y="694482"/>
            <a:ext cx="9061371" cy="532680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ko-KR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정의</a:t>
            </a:r>
            <a:endParaRPr lang="en-US" altLang="ko-KR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애플리케이션의 기본 골격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구성하는 것으로 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표준화된 방식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개발을 쉽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 편하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5760" lvl="1" indent="0">
              <a:buClrTx/>
              <a:buNone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하도록 함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자바스크립트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많은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부분들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자동화하여 보이지 않게 처리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buClr>
                <a:srgbClr val="F14124">
                  <a:lumMod val="75000"/>
                </a:srgbClr>
              </a:buClr>
            </a:pP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buClrTx/>
              <a:buFont typeface="Wingdings" panose="05000000000000000000" pitchFamily="2" charset="2"/>
              <a:buChar char="§"/>
            </a:pPr>
            <a:r>
              <a:rPr lang="ko-KR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UI </a:t>
            </a:r>
            <a:r>
              <a:rPr lang="ko-KR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</a:p>
          <a:p>
            <a:pPr lvl="1" latinLnBrk="0">
              <a:buClrTx/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UI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쉽고 빠르게 만들 수 있도록 </a:t>
            </a:r>
            <a:r>
              <a:rPr lang="ko-KR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웹앱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개발을 지원하는 프레임워크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Tx/>
              <a:buFont typeface="Arial" panose="020B0604020202020204" pitchFamily="34" charset="0"/>
              <a:buChar char="•"/>
            </a:pPr>
            <a:r>
              <a:rPr lang="ko-KR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환경에서 </a:t>
            </a:r>
            <a:r>
              <a:rPr lang="ko-KR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앱은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기존 웹과는 다른 화면 요소와 레이아웃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전환 효과를 갖기 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5760" lvl="1" indent="0" latinLnBrk="0">
              <a:buClrTx/>
              <a:buNone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 이를 효과적으로 지원해주는 웹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UI 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사용이 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5760" lvl="1" indent="0" latinLnBrk="0">
              <a:buClr>
                <a:srgbClr val="F14124">
                  <a:lumMod val="75000"/>
                </a:srgbClr>
              </a:buClr>
              <a:buNone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제이쿼리 </a:t>
            </a:r>
            <a:r>
              <a:rPr lang="ko-KR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(jQuery Mobile)</a:t>
            </a:r>
          </a:p>
          <a:p>
            <a:pPr latinLnBrk="0">
              <a:buClr>
                <a:srgbClr val="F14124">
                  <a:lumMod val="75000"/>
                </a:srgbClr>
              </a:buClr>
            </a:pP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buClrTx/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크로스 플랫폼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(Cross Platform Framework)</a:t>
            </a:r>
            <a:r>
              <a:rPr lang="ko-KR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</a:p>
          <a:p>
            <a:pPr lvl="1" latinLnBrk="0">
              <a:buClrTx/>
              <a:buFont typeface="Arial" panose="020B0604020202020204" pitchFamily="34" charset="0"/>
              <a:buChar char="•"/>
            </a:pPr>
            <a:r>
              <a:rPr lang="ko-KR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하이브리드앱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개발을 지원하는 프레임워크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Tx/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원본 코드를 다양한 플랫폼에서 동작하는 </a:t>
            </a:r>
            <a:r>
              <a:rPr lang="ko-KR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플리케이션들로 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5760" lvl="1" indent="0" latinLnBrk="0">
              <a:buClrTx/>
              <a:buNone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5760" lvl="1" indent="0" latinLnBrk="0">
              <a:buClr>
                <a:srgbClr val="F14124">
                  <a:lumMod val="75000"/>
                </a:srgbClr>
              </a:buClr>
              <a:buNone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폰갭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PhoneGap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F14124">
                  <a:lumMod val="75000"/>
                </a:srgbClr>
              </a:buClr>
            </a:pPr>
            <a:endParaRPr lang="ko-KR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14124">
                  <a:lumMod val="75000"/>
                </a:srgbClr>
              </a:buClr>
            </a:pP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121" y="0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b="1" dirty="0" err="1"/>
              <a:t>모바일</a:t>
            </a:r>
            <a:r>
              <a:rPr lang="ko-KR" altLang="ko-KR" b="1" dirty="0"/>
              <a:t> </a:t>
            </a:r>
            <a:r>
              <a:rPr lang="ko-KR" altLang="ko-KR" b="1" dirty="0" err="1"/>
              <a:t>앱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283602" y="369332"/>
            <a:ext cx="11609905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앱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(app)</a:t>
            </a: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애플리케이션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(application)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의 줄임말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모바일 기기에서 실행되는 응용 프로그램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데스크톱 환경의 응용 프로그램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애플리케이션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)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과 구분하기 위한 용어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1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모바일 프로그래밍 방식</a:t>
            </a: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의 변화</a:t>
            </a:r>
            <a:endParaRPr kumimoji="1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초기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모바일 프로그래밍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네이티브앱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방식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684000" marR="0" lvl="2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SzTx/>
              <a:buFont typeface="굴림" pitchFamily="50" charset="-127"/>
              <a:buChar char="-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기존 서버 중심의 웹 프로그래밍 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-&gt;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새롭게 안드로이드나 아이폰 프로그래밍 기술을 습득해야 했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음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684000" marR="0" lvl="2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SzTx/>
              <a:buFont typeface="굴림" pitchFamily="50" charset="-127"/>
              <a:buChar char="-"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ASP, JSP, PHP -&gt; Object-C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나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Java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를 새로 익혀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사용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최근 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'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웹의 반격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'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이 시작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됨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웹앱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하이브리드앱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684000" marR="0" lvl="2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SzTx/>
              <a:buFont typeface="굴림" pitchFamily="50" charset="-127"/>
              <a:buChar char="-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기존 웹 기술을 가지고 모바일 장치의 애플리케이션과 유사한 특성을 갖는 프로그램의 개발이 가능해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짐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684000" marR="0" lvl="2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SzTx/>
              <a:buFont typeface="굴림" pitchFamily="50" charset="-127"/>
              <a:buChar char="-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전통적인 웹 기술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(HTML5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와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CSS3 )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의 발전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+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새로운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프레임워크 기술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제이쿼리 모바일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폰갭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)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의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등장</a:t>
            </a: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399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3038" y="164704"/>
            <a:ext cx="2795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dirty="0" err="1"/>
              <a:t>모바일</a:t>
            </a:r>
            <a:r>
              <a:rPr lang="ko-KR" altLang="ko-KR" dirty="0"/>
              <a:t> </a:t>
            </a:r>
            <a:r>
              <a:rPr lang="ko-KR" altLang="ko-KR" dirty="0" err="1"/>
              <a:t>앱의</a:t>
            </a:r>
            <a:r>
              <a:rPr lang="ko-KR" altLang="ko-KR" dirty="0"/>
              <a:t> 개발 방식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387118" y="678803"/>
            <a:ext cx="11609905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네이티브앱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(native app)</a:t>
            </a: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네이티브 언어를 사용하여 개발된 모바일 장치에 최적화된 애플리케이션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각 플랫폼 전용의 개발 도구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언어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)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와 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SDK(Software Development Kit)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를  이용하여 개발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아이폰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(XCode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와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Object-C),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안드로이드폰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자바 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),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윈도폰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(C# )</a:t>
            </a: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1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웹앱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(web app)</a:t>
            </a: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웹 기술로 개발하지만 겉모양은 네이티브앱처럼 보이는 애플리케이션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모바일 브라우저를 통해서 동작하면서도 네이티브앱과 비슷한 화면과 터치 관련 사용자 경험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(UX)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을 제공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1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하이브리드앱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(hybrid app)</a:t>
            </a: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네이티브앱과 웹앱의 장점을 결합한 애플리케이션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대부분의 기능은 웹 기술로 개발하고 최소한의 기능만 네이티브 기술로 구현</a:t>
            </a: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3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415" y="0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ko-KR" b="1" dirty="0" err="1"/>
              <a:t>네이티브앱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326733" y="454517"/>
            <a:ext cx="11609905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0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특징</a:t>
            </a:r>
            <a:endParaRPr kumimoji="1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카메라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스피커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, GPS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등의 장치들을 직접 제어할 수 있고 효율성이 높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음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각 플랫폼 별로 다른 프로그래밍 언어를 익혀서 앱을 개발해야 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함</a:t>
            </a:r>
            <a:endParaRPr kumimoji="1" lang="ko-KR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180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1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180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장점</a:t>
            </a: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각 플랫폼에 최적화되어 실행 속도가 빠르다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스마트폰 안의 모든 장치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하드웨어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소프트웨어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)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접근이 가능하며 정교한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UI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개발이 가능하다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앱 마켓을 통해 등록함으로써 수익 얻기가 쉽다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180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1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180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단점</a:t>
            </a: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개발 기간이 길고 많은 비용이 소요된다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각 플랫폼 별로 별도의 버전을 다른 언어로 매번 개발해야 한다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앱 마켓을 통해 배포되므로 갱신이나 유지보수가 복잡하고 어렵다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767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610" y="0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ko-KR" b="1" dirty="0" err="1"/>
              <a:t>웹앱</a:t>
            </a:r>
            <a:r>
              <a:rPr lang="ko-KR" altLang="ko-KR" b="1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283602" y="437264"/>
            <a:ext cx="11609905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0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특징</a:t>
            </a:r>
            <a:endParaRPr kumimoji="1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기존의 웹 개발 기술을 그대로 활용할 수 있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음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기기에 상관없이 한 번 개발하면 어떤 환경에도 적용할 수 있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음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180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1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180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장점</a:t>
            </a: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기존의 표준 웹 기술을 사용하므로 단기간에 빠르고 쉽게 개발할 수 있다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.	</a:t>
            </a:r>
            <a:endParaRPr kumimoji="1" lang="ko-KR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웹 브라우저만 있으면 다양한 장치와 플랫폼에서 동일하게 실행 가능하다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웹 브라우저를 통해 배포되므로 갱신이나 유지보수가 쉽다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180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1" lang="ko-KR" altLang="ko-KR" sz="20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180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ko-KR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단점</a:t>
            </a: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웹 페이지 내용이 많을 경우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성능 문제가 발생할 수 있다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모바일 장치에 대한 제어가 제한적이며 코드 효율성이 낮다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적용할 수 있는 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UI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에 한계가 있다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39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3133" y="0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웹의 목표</a:t>
            </a: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19423" y="398970"/>
            <a:ext cx="9331944" cy="150810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vert="horz" wrap="square" lIns="0" tIns="0" rIns="0" bIns="0" rtlCol="0">
            <a:spAutoFit/>
          </a:bodyPr>
          <a:lstStyle>
            <a:lvl1pPr marL="289682" indent="-289682" algn="l" defTabSz="914281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2000" b="1" kern="1200" baseline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519839" indent="-230157" algn="l" defTabSz="914281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712961" indent="-193122" algn="l" defTabSz="914281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955022" indent="-242062" algn="l" defTabSz="914281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185178" indent="-230157" algn="l" defTabSz="914281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273" indent="-228570" algn="l" defTabSz="91428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13" indent="-228570" algn="l" defTabSz="91428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55" indent="-228570" algn="l" defTabSz="91428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96" indent="-228570" algn="l" defTabSz="91428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9682" marR="0" lvl="0" indent="-289682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① 모두를 위한 웹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(Web for All) </a:t>
            </a: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웹을 통해서 얻을 수 있는 이점은 특정한 나라나 소수의 집단에 의해 독점 우려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어려운 환경에 처해있는 사람들조차 웹을 이용하는 데 모든 가능성이 열려질 수 있도록 노력</a:t>
            </a:r>
          </a:p>
          <a:p>
            <a:pPr marL="289682" marR="0" lvl="0" indent="-289682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② 모든 것에 사용될 수 있는 웹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(Web on Everything)</a:t>
            </a: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모든 장비들은 웹에 어려움 없이 접속할 수 있어야 함</a:t>
            </a: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현재와 같은 다양한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스마트폰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스마트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TV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등의 장비들이 웹에 접속하는데 어려움이 없도록 환경을 만들어야 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762" y="2225104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웹의 비전</a:t>
            </a: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581764" y="2609574"/>
            <a:ext cx="7932508" cy="331783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vert="horz" wrap="square" lIns="0" tIns="0" rIns="0" bIns="0" rtlCol="0">
            <a:spAutoFit/>
          </a:bodyPr>
          <a:lstStyle>
            <a:lvl1pPr marL="289682" indent="-289682" algn="l" defTabSz="914281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2000" b="1" kern="1200" baseline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519839" indent="-230157" algn="l" defTabSz="914281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712961" indent="-193122" algn="l" defTabSz="914281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955022" indent="-242062" algn="l" defTabSz="914281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185178" indent="-230157" algn="l" defTabSz="914281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273" indent="-228570" algn="l" defTabSz="91428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13" indent="-228570" algn="l" defTabSz="91428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55" indent="-228570" algn="l" defTabSz="91428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96" indent="-228570" algn="l" defTabSz="91428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9682" marR="0" lvl="0" indent="-289682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①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리치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인터랙션을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위한 웹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(Web for Rich Interaction)</a:t>
            </a: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일방적인 정보제공의 정적인 과거의 모습에서 점점 사용자 참여가 가능한 모습으로 바뀜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예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) '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위키피디아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'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같은 집단 지성을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기반으로한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오픈 백과사전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예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)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트위터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페이스북과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같은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소셜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네트워크 서비스</a:t>
            </a: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양방향성 정보 이동이 가능하도록 해야 함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289682" marR="0" lvl="0" indent="-289682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② 데이터와 서비스의 웹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(Web of Data and Services)</a:t>
            </a: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웹은 하이퍼링크로 연결된 자료의 거대한 데이터 창고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웹은 서로 대화를 주고받는 거대한 서비스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XML,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시멘틱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검색 같은 환경을 조성해서 데이터의 저장과 검색이 과거보다 더 발전해야 함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289682" marR="0" lvl="0" indent="-289682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③ 신뢰의 웹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(Web of Trust)</a:t>
            </a:r>
          </a:p>
          <a:p>
            <a:pPr marL="519839" marR="0" lvl="1" indent="-230157" algn="l" defTabSz="91428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정보의 오류를 예방하고 신뢰성 있는 정보를 전달할 수 있도록 노력해야 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78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7637" y="461665"/>
            <a:ext cx="11990718" cy="5400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웹 </a:t>
            </a:r>
            <a:r>
              <a:rPr lang="en-US" altLang="ko-KR" sz="2000" dirty="0" smtClean="0"/>
              <a:t>2.0</a:t>
            </a:r>
            <a:r>
              <a:rPr lang="ko-KR" altLang="en-US" sz="2000" dirty="0" smtClean="0"/>
              <a:t>과 웹 </a:t>
            </a:r>
            <a:r>
              <a:rPr lang="en-US" altLang="ko-KR" sz="2000" dirty="0" smtClean="0"/>
              <a:t>3.0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prstClr val="black"/>
                </a:solidFill>
              </a:rPr>
              <a:t>웹 </a:t>
            </a:r>
            <a:r>
              <a:rPr lang="en-US" altLang="ko-KR" sz="1800" dirty="0">
                <a:solidFill>
                  <a:prstClr val="black"/>
                </a:solidFill>
              </a:rPr>
              <a:t>3.0</a:t>
            </a:r>
          </a:p>
          <a:p>
            <a:pPr marL="904875" lvl="2">
              <a:spcAft>
                <a:spcPts val="400"/>
              </a:spcAft>
              <a:buFont typeface="Wingdings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</a:rPr>
              <a:t>2010</a:t>
            </a:r>
            <a:r>
              <a:rPr lang="ko-KR" altLang="en-US" sz="1600" dirty="0">
                <a:solidFill>
                  <a:prstClr val="black"/>
                </a:solidFill>
              </a:rPr>
              <a:t>년 등장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904875" lvl="2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</a:rPr>
              <a:t>컴퓨터가 정보자원의 뜻을 이해하고 논리적 추론 까지 가능한 </a:t>
            </a:r>
            <a:r>
              <a:rPr lang="ko-KR" altLang="en-US" sz="1600" dirty="0" err="1">
                <a:solidFill>
                  <a:prstClr val="black"/>
                </a:solidFill>
              </a:rPr>
              <a:t>시멘틱</a:t>
            </a:r>
            <a:r>
              <a:rPr lang="ko-KR" altLang="en-US" sz="1600" dirty="0">
                <a:solidFill>
                  <a:prstClr val="black"/>
                </a:solidFill>
              </a:rPr>
              <a:t> 웹 개념 등장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marL="904875" lvl="2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</a:rPr>
              <a:t>속도와 플랫폼 </a:t>
            </a:r>
            <a:r>
              <a:rPr lang="ko-KR" altLang="en-US" sz="1600" dirty="0" smtClean="0">
                <a:solidFill>
                  <a:prstClr val="black"/>
                </a:solidFill>
              </a:rPr>
              <a:t>변화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1085850" lvl="3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10Mbps ~ 1Gbps </a:t>
            </a:r>
            <a:r>
              <a:rPr lang="ko-KR" altLang="en-US" sz="1400" dirty="0" smtClean="0">
                <a:solidFill>
                  <a:prstClr val="black"/>
                </a:solidFill>
              </a:rPr>
              <a:t>의 초고속 인터넷 환경과 </a:t>
            </a:r>
            <a:r>
              <a:rPr lang="en-US" altLang="ko-KR" sz="1400" dirty="0" smtClean="0">
                <a:solidFill>
                  <a:prstClr val="black"/>
                </a:solidFill>
              </a:rPr>
              <a:t>4G LTE </a:t>
            </a:r>
            <a:r>
              <a:rPr lang="ko-KR" altLang="en-US" sz="1400" dirty="0" smtClean="0">
                <a:solidFill>
                  <a:prstClr val="black"/>
                </a:solidFill>
              </a:rPr>
              <a:t>등 초고속 무선 인터넷 서비스 보급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1085850" lvl="3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인터넷 사용장치가 </a:t>
            </a:r>
            <a:r>
              <a:rPr lang="en-US" altLang="ko-KR" sz="1400" dirty="0" smtClean="0">
                <a:solidFill>
                  <a:prstClr val="black"/>
                </a:solidFill>
              </a:rPr>
              <a:t>PC </a:t>
            </a:r>
            <a:r>
              <a:rPr lang="en-US" altLang="ko-KR" sz="1400" dirty="0">
                <a:solidFill>
                  <a:prstClr val="black"/>
                </a:solidFill>
              </a:rPr>
              <a:t>→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스마트폰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태블릿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스마트</a:t>
            </a:r>
            <a:r>
              <a:rPr lang="en-US" altLang="ko-KR" sz="1400" dirty="0" smtClean="0">
                <a:solidFill>
                  <a:prstClr val="black"/>
                </a:solidFill>
              </a:rPr>
              <a:t>TV </a:t>
            </a:r>
            <a:r>
              <a:rPr lang="ko-KR" altLang="en-US" sz="1400" dirty="0" smtClean="0">
                <a:solidFill>
                  <a:prstClr val="black"/>
                </a:solidFill>
              </a:rPr>
              <a:t>등으로 급격히 변화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904875" lvl="2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prstClr val="black"/>
                </a:solidFill>
              </a:rPr>
              <a:t>똑똑한 </a:t>
            </a:r>
            <a:r>
              <a:rPr lang="ko-KR" altLang="en-US" sz="1600" dirty="0">
                <a:solidFill>
                  <a:prstClr val="black"/>
                </a:solidFill>
              </a:rPr>
              <a:t>데이터와 </a:t>
            </a:r>
            <a:r>
              <a:rPr lang="ko-KR" altLang="en-US" sz="1600" dirty="0" smtClean="0">
                <a:solidFill>
                  <a:prstClr val="black"/>
                </a:solidFill>
              </a:rPr>
              <a:t>인공지능의 향상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1085850" lvl="3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컴퓨터가 정보자원의 뜻을 이해하고 논리적 추론 까지 가능한 차세대 지능형 웹 기술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1085850" lvl="3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prstClr val="black"/>
                </a:solidFill>
              </a:rPr>
              <a:t>구글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나우</a:t>
            </a:r>
            <a:r>
              <a:rPr lang="en-US" altLang="ko-KR" sz="1400" dirty="0" smtClean="0">
                <a:solidFill>
                  <a:prstClr val="black"/>
                </a:solidFill>
              </a:rPr>
              <a:t>(Google Now), </a:t>
            </a:r>
            <a:r>
              <a:rPr lang="ko-KR" altLang="en-US" sz="1400" dirty="0" smtClean="0">
                <a:solidFill>
                  <a:prstClr val="black"/>
                </a:solidFill>
              </a:rPr>
              <a:t>애플 시리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Siri</a:t>
            </a:r>
            <a:r>
              <a:rPr lang="en-US" altLang="ko-KR" sz="1400" dirty="0" smtClean="0">
                <a:solidFill>
                  <a:prstClr val="black"/>
                </a:solidFill>
              </a:rPr>
              <a:t>) </a:t>
            </a:r>
            <a:r>
              <a:rPr lang="ko-KR" altLang="en-US" sz="1400" dirty="0" smtClean="0">
                <a:solidFill>
                  <a:prstClr val="black"/>
                </a:solidFill>
              </a:rPr>
              <a:t>등 사용자의 상황이나 질문의 의도에 따라 지능화된 서비스 제공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904875" lvl="2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prstClr val="black"/>
                </a:solidFill>
              </a:rPr>
              <a:t>애플리케이션의 진화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1085850" lvl="3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웹 </a:t>
            </a:r>
            <a:r>
              <a:rPr lang="en-US" altLang="ko-KR" sz="1400" dirty="0" smtClean="0"/>
              <a:t>2.0</a:t>
            </a:r>
            <a:r>
              <a:rPr lang="ko-KR" altLang="en-US" sz="1400" dirty="0" smtClean="0"/>
              <a:t>에서 시도되었던 </a:t>
            </a:r>
            <a:r>
              <a:rPr lang="en-US" altLang="ko-KR" sz="1400" dirty="0" smtClean="0"/>
              <a:t>open API, SOA </a:t>
            </a:r>
            <a:r>
              <a:rPr lang="ko-KR" altLang="en-US" sz="1400" dirty="0" smtClean="0"/>
              <a:t>등이 새로운 플랫폼 등장으로 더욱 발전</a:t>
            </a:r>
            <a:endParaRPr lang="en-US" altLang="ko-KR" sz="1400" dirty="0" smtClean="0"/>
          </a:p>
          <a:p>
            <a:pPr marL="1085850" lvl="3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메쉬업은</a:t>
            </a:r>
            <a:r>
              <a:rPr lang="ko-KR" altLang="en-US" sz="1400" dirty="0" smtClean="0"/>
              <a:t> 컴포넌트화된 애플리케이션의 부분을 조합해 개인이나 그룹의 용도에 맞게 여러 서비스 장치를 사용하는 사용자들이 손쉽게 자신만의 </a:t>
            </a:r>
            <a:r>
              <a:rPr lang="ko-KR" altLang="en-US" sz="1400" dirty="0" err="1" smtClean="0"/>
              <a:t>콘텐츠나</a:t>
            </a:r>
            <a:r>
              <a:rPr lang="ko-KR" altLang="en-US" sz="1400" dirty="0" smtClean="0"/>
              <a:t> 정보를 구성할 수 있도록 해줌</a:t>
            </a:r>
            <a:r>
              <a:rPr lang="en-US" altLang="ko-KR" sz="1400" dirty="0" smtClean="0"/>
              <a:t>.</a:t>
            </a:r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91944" y="5349155"/>
            <a:ext cx="266429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돋움" pitchFamily="50" charset="-127"/>
                <a:ea typeface="돋움" pitchFamily="50" charset="-127"/>
              </a:rPr>
              <a:t>웹 </a:t>
            </a:r>
            <a:r>
              <a:rPr kumimoji="1" lang="en-US" altLang="ko-KR" sz="1000" b="1" dirty="0">
                <a:solidFill>
                  <a:prstClr val="black"/>
                </a:solidFill>
                <a:latin typeface="돋움" pitchFamily="50" charset="-127"/>
                <a:ea typeface="돋움" pitchFamily="50" charset="-127"/>
              </a:rPr>
              <a:t>3.0 </a:t>
            </a:r>
            <a:r>
              <a:rPr kumimoji="1" lang="ko-KR" altLang="en-US" sz="1000" b="1" dirty="0">
                <a:solidFill>
                  <a:prstClr val="black"/>
                </a:solidFill>
                <a:latin typeface="돋움" pitchFamily="50" charset="-127"/>
                <a:ea typeface="돋움" pitchFamily="50" charset="-127"/>
              </a:rPr>
              <a:t>기술 태그 </a:t>
            </a:r>
            <a:r>
              <a:rPr kumimoji="1" lang="ko-KR" altLang="en-US" sz="1000" b="1" dirty="0" err="1">
                <a:solidFill>
                  <a:prstClr val="black"/>
                </a:solidFill>
                <a:latin typeface="돋움" pitchFamily="50" charset="-127"/>
                <a:ea typeface="돋움" pitchFamily="50" charset="-127"/>
              </a:rPr>
              <a:t>클라우드</a:t>
            </a:r>
            <a:endParaRPr kumimoji="1" lang="en-US" altLang="ko-KR" sz="1000" b="1" dirty="0">
              <a:solidFill>
                <a:prstClr val="black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 descr="C:\Users\김지선\Desktop\IT CookBook 155,프로젝트로 배우는 자바 웹 프로그래밍\[1] 초고\1장\ch01_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3" y="4811836"/>
            <a:ext cx="4297982" cy="196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4631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III. </a:t>
            </a:r>
            <a:r>
              <a:rPr lang="ko-KR" altLang="en-US" sz="2400" dirty="0" smtClean="0">
                <a:solidFill>
                  <a:srgbClr val="0070C0"/>
                </a:solidFill>
              </a:rPr>
              <a:t>스마트 시대의 웹 프로그래밍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03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0165" y="558621"/>
            <a:ext cx="11818189" cy="5400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WOA(Web Oriented Architecture)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prstClr val="black"/>
                </a:solidFill>
              </a:rPr>
              <a:t>기존 </a:t>
            </a:r>
            <a:r>
              <a:rPr lang="en-US" altLang="ko-KR" sz="1800" dirty="0">
                <a:solidFill>
                  <a:prstClr val="black"/>
                </a:solidFill>
              </a:rPr>
              <a:t>PC </a:t>
            </a:r>
            <a:r>
              <a:rPr lang="ko-KR" altLang="en-US" sz="1800" dirty="0">
                <a:solidFill>
                  <a:prstClr val="black"/>
                </a:solidFill>
              </a:rPr>
              <a:t>중심의 사용자 환경에서 </a:t>
            </a:r>
            <a:r>
              <a:rPr lang="ko-KR" altLang="en-US" sz="1800" dirty="0" err="1">
                <a:solidFill>
                  <a:prstClr val="black"/>
                </a:solidFill>
              </a:rPr>
              <a:t>스마트폰</a:t>
            </a:r>
            <a:r>
              <a:rPr lang="en-US" altLang="ko-KR" sz="1800" dirty="0">
                <a:solidFill>
                  <a:prstClr val="black"/>
                </a:solidFill>
              </a:rPr>
              <a:t>, </a:t>
            </a:r>
            <a:r>
              <a:rPr lang="ko-KR" altLang="en-US" sz="1800" dirty="0" err="1">
                <a:solidFill>
                  <a:prstClr val="black"/>
                </a:solidFill>
              </a:rPr>
              <a:t>태블릿</a:t>
            </a:r>
            <a:r>
              <a:rPr lang="en-US" altLang="ko-KR" sz="1800" dirty="0">
                <a:solidFill>
                  <a:prstClr val="black"/>
                </a:solidFill>
              </a:rPr>
              <a:t>, </a:t>
            </a:r>
            <a:r>
              <a:rPr lang="ko-KR" altLang="en-US" sz="1800" dirty="0">
                <a:solidFill>
                  <a:prstClr val="black"/>
                </a:solidFill>
              </a:rPr>
              <a:t>스마트</a:t>
            </a:r>
            <a:r>
              <a:rPr lang="en-US" altLang="ko-KR" sz="1800" dirty="0">
                <a:solidFill>
                  <a:prstClr val="black"/>
                </a:solidFill>
              </a:rPr>
              <a:t>TV, </a:t>
            </a:r>
            <a:r>
              <a:rPr lang="ko-KR" altLang="en-US" sz="1800" dirty="0" err="1">
                <a:solidFill>
                  <a:prstClr val="black"/>
                </a:solidFill>
              </a:rPr>
              <a:t>스마트카</a:t>
            </a:r>
            <a:r>
              <a:rPr lang="ko-KR" altLang="en-US" sz="1800" dirty="0">
                <a:solidFill>
                  <a:prstClr val="black"/>
                </a:solidFill>
              </a:rPr>
              <a:t> 등 새로운 </a:t>
            </a:r>
            <a:r>
              <a:rPr lang="ko-KR" altLang="en-US" sz="1800" dirty="0" smtClean="0">
                <a:solidFill>
                  <a:prstClr val="black"/>
                </a:solidFill>
              </a:rPr>
              <a:t>기기들이 출현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prstClr val="black"/>
                </a:solidFill>
              </a:rPr>
              <a:t>한 </a:t>
            </a:r>
            <a:r>
              <a:rPr lang="ko-KR" altLang="en-US" sz="1800" dirty="0">
                <a:solidFill>
                  <a:prstClr val="black"/>
                </a:solidFill>
              </a:rPr>
              <a:t>사람이 여러 기기를 통해 동일한 서비스와 정보로의 접근이 </a:t>
            </a:r>
            <a:r>
              <a:rPr lang="ko-KR" altLang="en-US" sz="1800" dirty="0" smtClean="0">
                <a:solidFill>
                  <a:prstClr val="black"/>
                </a:solidFill>
              </a:rPr>
              <a:t>필요해짐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prstClr val="black"/>
                </a:solidFill>
              </a:rPr>
              <a:t>즉 </a:t>
            </a:r>
            <a:r>
              <a:rPr lang="ko-KR" altLang="en-US" sz="1800" dirty="0">
                <a:solidFill>
                  <a:prstClr val="black"/>
                </a:solidFill>
              </a:rPr>
              <a:t>여러 기기 간의 끊어짐이 없는</a:t>
            </a:r>
            <a:r>
              <a:rPr lang="en-US" altLang="ko-KR" sz="1800" dirty="0">
                <a:solidFill>
                  <a:prstClr val="black"/>
                </a:solidFill>
              </a:rPr>
              <a:t>(Seamless) </a:t>
            </a:r>
            <a:r>
              <a:rPr lang="ko-KR" altLang="en-US" sz="1800" dirty="0">
                <a:solidFill>
                  <a:prstClr val="black"/>
                </a:solidFill>
              </a:rPr>
              <a:t>서비스가 요구되면서 </a:t>
            </a:r>
            <a:r>
              <a:rPr lang="en-US" altLang="ko-KR" sz="1800" dirty="0">
                <a:solidFill>
                  <a:prstClr val="black"/>
                </a:solidFill>
              </a:rPr>
              <a:t>One Source Multi Use </a:t>
            </a:r>
            <a:r>
              <a:rPr lang="ko-KR" altLang="en-US" sz="1800" dirty="0">
                <a:solidFill>
                  <a:prstClr val="black"/>
                </a:solidFill>
              </a:rPr>
              <a:t>를 위한 </a:t>
            </a:r>
            <a:r>
              <a:rPr lang="en-US" altLang="ko-KR" sz="1800" dirty="0">
                <a:solidFill>
                  <a:prstClr val="black"/>
                </a:solidFill>
              </a:rPr>
              <a:t>N-Screen </a:t>
            </a:r>
            <a:r>
              <a:rPr lang="ko-KR" altLang="en-US" sz="1800" dirty="0">
                <a:solidFill>
                  <a:prstClr val="black"/>
                </a:solidFill>
              </a:rPr>
              <a:t>혹은 </a:t>
            </a:r>
            <a:r>
              <a:rPr lang="en-US" altLang="ko-KR" sz="1800" dirty="0">
                <a:solidFill>
                  <a:prstClr val="black"/>
                </a:solidFill>
              </a:rPr>
              <a:t>N-Device </a:t>
            </a:r>
            <a:r>
              <a:rPr lang="ko-KR" altLang="en-US" sz="1800" dirty="0">
                <a:solidFill>
                  <a:prstClr val="black"/>
                </a:solidFill>
              </a:rPr>
              <a:t>서비스가 </a:t>
            </a:r>
            <a:r>
              <a:rPr lang="ko-KR" altLang="en-US" sz="1800" dirty="0" smtClean="0">
                <a:solidFill>
                  <a:prstClr val="black"/>
                </a:solidFill>
              </a:rPr>
              <a:t>요구 증대</a:t>
            </a:r>
            <a:r>
              <a:rPr lang="en-US" altLang="ko-KR" sz="1800" dirty="0" smtClean="0">
                <a:solidFill>
                  <a:prstClr val="black"/>
                </a:solidFill>
              </a:rPr>
              <a:t>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prstClr val="black"/>
                </a:solidFill>
              </a:rPr>
              <a:t>이러한 요구사항 </a:t>
            </a:r>
            <a:r>
              <a:rPr lang="ko-KR" altLang="en-US" sz="1800" dirty="0">
                <a:solidFill>
                  <a:prstClr val="black"/>
                </a:solidFill>
              </a:rPr>
              <a:t>해결을 위해 </a:t>
            </a:r>
            <a:r>
              <a:rPr lang="ko-KR" altLang="en-US" sz="1800" dirty="0" smtClean="0">
                <a:solidFill>
                  <a:prstClr val="black"/>
                </a:solidFill>
              </a:rPr>
              <a:t>다음과 같은 기술들이 급성장 하고 있음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prstClr val="black"/>
                </a:solidFill>
              </a:rPr>
              <a:t>하드웨어 </a:t>
            </a:r>
            <a:r>
              <a:rPr lang="ko-KR" altLang="en-US" sz="1600" dirty="0">
                <a:solidFill>
                  <a:prstClr val="black"/>
                </a:solidFill>
              </a:rPr>
              <a:t>인프라적인 </a:t>
            </a:r>
            <a:r>
              <a:rPr lang="ko-KR" altLang="en-US" sz="1600" dirty="0" smtClean="0">
                <a:solidFill>
                  <a:prstClr val="black"/>
                </a:solidFill>
              </a:rPr>
              <a:t>측면 </a:t>
            </a:r>
            <a:r>
              <a:rPr lang="en-US" altLang="ko-KR" sz="1600" dirty="0" smtClean="0">
                <a:solidFill>
                  <a:prstClr val="black"/>
                </a:solidFill>
              </a:rPr>
              <a:t>: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</a:rPr>
              <a:t>클라우드라고</a:t>
            </a:r>
            <a:r>
              <a:rPr lang="ko-KR" altLang="en-US" sz="1600" dirty="0">
                <a:solidFill>
                  <a:prstClr val="black"/>
                </a:solidFill>
              </a:rPr>
              <a:t> 불리는 대규모의 공용 컴퓨팅 </a:t>
            </a:r>
            <a:r>
              <a:rPr lang="ko-KR" altLang="en-US" sz="1600" dirty="0" smtClean="0">
                <a:solidFill>
                  <a:prstClr val="black"/>
                </a:solidFill>
              </a:rPr>
              <a:t>서비스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</a:rPr>
              <a:t>가상화 </a:t>
            </a:r>
            <a:r>
              <a:rPr lang="en-US" altLang="ko-KR" sz="1600" dirty="0" smtClean="0">
                <a:solidFill>
                  <a:prstClr val="black"/>
                </a:solidFill>
              </a:rPr>
              <a:t>SW </a:t>
            </a:r>
            <a:r>
              <a:rPr lang="ko-KR" altLang="en-US" sz="1600" dirty="0" smtClean="0">
                <a:solidFill>
                  <a:prstClr val="black"/>
                </a:solidFill>
              </a:rPr>
              <a:t>포함</a:t>
            </a:r>
            <a:r>
              <a:rPr lang="en-US" altLang="ko-KR" sz="1600" dirty="0" smtClean="0">
                <a:solidFill>
                  <a:prstClr val="black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prstClr val="black"/>
                </a:solidFill>
              </a:rPr>
              <a:t>소프트웨어적인 측면 </a:t>
            </a:r>
            <a:r>
              <a:rPr lang="en-US" altLang="ko-KR" sz="1600" dirty="0" smtClean="0">
                <a:solidFill>
                  <a:prstClr val="black"/>
                </a:solidFill>
              </a:rPr>
              <a:t>: WOA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solidFill>
                  <a:prstClr val="black"/>
                </a:solidFill>
              </a:rPr>
              <a:t>기존 </a:t>
            </a:r>
            <a:r>
              <a:rPr lang="en-US" altLang="ko-KR" sz="1800" dirty="0" smtClean="0">
                <a:solidFill>
                  <a:prstClr val="black"/>
                </a:solidFill>
              </a:rPr>
              <a:t>SOAP(Simple Object Access Protocol) </a:t>
            </a:r>
            <a:r>
              <a:rPr lang="ko-KR" altLang="en-US" sz="1800" dirty="0" smtClean="0">
                <a:solidFill>
                  <a:prstClr val="black"/>
                </a:solidFill>
              </a:rPr>
              <a:t>기반의 </a:t>
            </a:r>
            <a:r>
              <a:rPr lang="en-US" altLang="ko-KR" sz="1800" dirty="0" smtClean="0">
                <a:solidFill>
                  <a:prstClr val="black"/>
                </a:solidFill>
              </a:rPr>
              <a:t>SOA(Service Oriented Architecture) </a:t>
            </a:r>
            <a:r>
              <a:rPr lang="ko-KR" altLang="en-US" sz="1800" dirty="0" smtClean="0">
                <a:solidFill>
                  <a:prstClr val="black"/>
                </a:solidFill>
              </a:rPr>
              <a:t>에서</a:t>
            </a:r>
            <a:r>
              <a:rPr lang="en-US" altLang="ko-KR" sz="1800" dirty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REST(Representational State Transfer) </a:t>
            </a:r>
            <a:r>
              <a:rPr lang="ko-KR" altLang="en-US" sz="1800" dirty="0" smtClean="0">
                <a:solidFill>
                  <a:prstClr val="black"/>
                </a:solidFill>
              </a:rPr>
              <a:t>기반의 경량 웹 서비스 모델 발전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Restful </a:t>
            </a:r>
            <a:r>
              <a:rPr lang="ko-KR" altLang="en-US" sz="1800" dirty="0" smtClean="0"/>
              <a:t>웹 서비스는 </a:t>
            </a:r>
            <a:r>
              <a:rPr lang="en-US" altLang="ko-KR" sz="1800" dirty="0" smtClean="0"/>
              <a:t>JAX-RS(JSR-311)</a:t>
            </a:r>
            <a:r>
              <a:rPr lang="ko-KR" altLang="en-US" sz="1800" dirty="0" smtClean="0"/>
              <a:t>로 자바 규격에 공식적으로 포함됨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WOA</a:t>
            </a:r>
            <a:r>
              <a:rPr lang="ko-KR" altLang="en-US" sz="1800" dirty="0" smtClean="0"/>
              <a:t>는 웹을 중심으로 전체 시스템 아키텍처를 설계해 나가는 기술임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631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III. </a:t>
            </a:r>
            <a:r>
              <a:rPr lang="ko-KR" altLang="en-US" sz="2400" dirty="0" smtClean="0">
                <a:solidFill>
                  <a:srgbClr val="0070C0"/>
                </a:solidFill>
              </a:rPr>
              <a:t>스마트 시대의 웹 프로그래밍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65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12814" y="661243"/>
            <a:ext cx="11881419" cy="54006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600" dirty="0" smtClean="0"/>
              <a:t>프레임워크</a:t>
            </a:r>
            <a:r>
              <a:rPr lang="en-US" altLang="ko-KR" sz="2600" dirty="0" smtClean="0"/>
              <a:t>(Framework)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600" dirty="0" smtClean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900" dirty="0" smtClean="0">
                <a:solidFill>
                  <a:prstClr val="black"/>
                </a:solidFill>
              </a:rPr>
              <a:t>일반적인 개발의 문제점</a:t>
            </a:r>
            <a:endParaRPr lang="en-US" altLang="ko-KR" sz="1900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sz="1900" dirty="0" smtClean="0">
                <a:solidFill>
                  <a:prstClr val="black"/>
                </a:solidFill>
              </a:rPr>
              <a:t>프로그램의 규모 확대 </a:t>
            </a:r>
            <a:r>
              <a:rPr lang="en-US" altLang="ko-KR" sz="1900" dirty="0" smtClean="0">
                <a:solidFill>
                  <a:prstClr val="black"/>
                </a:solidFill>
              </a:rPr>
              <a:t>-&gt; </a:t>
            </a:r>
            <a:r>
              <a:rPr lang="ko-KR" altLang="en-US" sz="1900" dirty="0" smtClean="0">
                <a:solidFill>
                  <a:prstClr val="black"/>
                </a:solidFill>
              </a:rPr>
              <a:t>높은 생산성</a:t>
            </a:r>
            <a:r>
              <a:rPr lang="en-US" altLang="ko-KR" sz="1900" dirty="0" smtClean="0">
                <a:solidFill>
                  <a:prstClr val="black"/>
                </a:solidFill>
              </a:rPr>
              <a:t>, </a:t>
            </a:r>
            <a:r>
              <a:rPr lang="ko-KR" altLang="en-US" sz="1900" dirty="0" smtClean="0">
                <a:solidFill>
                  <a:prstClr val="black"/>
                </a:solidFill>
              </a:rPr>
              <a:t>쉬운 유지 보수</a:t>
            </a:r>
            <a:r>
              <a:rPr lang="en-US" altLang="ko-KR" sz="1900" dirty="0" smtClean="0">
                <a:solidFill>
                  <a:prstClr val="black"/>
                </a:solidFill>
              </a:rPr>
              <a:t>, </a:t>
            </a:r>
            <a:r>
              <a:rPr lang="ko-KR" altLang="en-US" sz="1900" dirty="0" smtClean="0">
                <a:solidFill>
                  <a:prstClr val="black"/>
                </a:solidFill>
              </a:rPr>
              <a:t>기능의 변경이 확장이 용이한 개발 기술 필요</a:t>
            </a:r>
            <a:endParaRPr lang="en-US" altLang="ko-KR" sz="1900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sz="1900" dirty="0" smtClean="0">
                <a:solidFill>
                  <a:prstClr val="black"/>
                </a:solidFill>
              </a:rPr>
              <a:t>개발방법론</a:t>
            </a:r>
            <a:r>
              <a:rPr lang="en-US" altLang="ko-KR" sz="1900" dirty="0" smtClean="0">
                <a:solidFill>
                  <a:prstClr val="black"/>
                </a:solidFill>
              </a:rPr>
              <a:t>, </a:t>
            </a:r>
            <a:r>
              <a:rPr lang="ko-KR" altLang="en-US" sz="1900" dirty="0" smtClean="0">
                <a:solidFill>
                  <a:prstClr val="black"/>
                </a:solidFill>
              </a:rPr>
              <a:t>소프트웨어 디자인 패턴</a:t>
            </a:r>
            <a:r>
              <a:rPr lang="en-US" altLang="ko-KR" sz="1900" dirty="0" smtClean="0">
                <a:solidFill>
                  <a:prstClr val="black"/>
                </a:solidFill>
              </a:rPr>
              <a:t>, </a:t>
            </a:r>
            <a:r>
              <a:rPr lang="ko-KR" altLang="en-US" sz="1900" dirty="0" err="1" smtClean="0">
                <a:solidFill>
                  <a:prstClr val="black"/>
                </a:solidFill>
              </a:rPr>
              <a:t>리팩토링</a:t>
            </a:r>
            <a:r>
              <a:rPr lang="en-US" altLang="ko-KR" sz="1900" dirty="0" smtClean="0">
                <a:solidFill>
                  <a:prstClr val="black"/>
                </a:solidFill>
              </a:rPr>
              <a:t>, </a:t>
            </a:r>
            <a:r>
              <a:rPr lang="ko-KR" altLang="en-US" sz="1900" dirty="0" smtClean="0">
                <a:solidFill>
                  <a:prstClr val="black"/>
                </a:solidFill>
              </a:rPr>
              <a:t>프레임워크 등 소프트웨어 공학적 기술 등장</a:t>
            </a:r>
            <a:endParaRPr lang="en-US" altLang="ko-KR" sz="1900" dirty="0" smtClean="0">
              <a:solidFill>
                <a:prstClr val="black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900" dirty="0" smtClean="0">
                <a:solidFill>
                  <a:prstClr val="black"/>
                </a:solidFill>
              </a:rPr>
              <a:t>프레임워크</a:t>
            </a:r>
            <a:r>
              <a:rPr lang="en-US" altLang="ko-KR" sz="1900" dirty="0">
                <a:solidFill>
                  <a:prstClr val="black"/>
                </a:solidFill>
              </a:rPr>
              <a:t>(Framework)</a:t>
            </a:r>
            <a:r>
              <a:rPr lang="ko-KR" altLang="en-US" sz="1900" dirty="0">
                <a:solidFill>
                  <a:prstClr val="black"/>
                </a:solidFill>
              </a:rPr>
              <a:t>는 무언가를 만들기 위한 </a:t>
            </a:r>
            <a:r>
              <a:rPr lang="ko-KR" altLang="en-US" sz="1900" dirty="0" smtClean="0">
                <a:solidFill>
                  <a:prstClr val="black"/>
                </a:solidFill>
              </a:rPr>
              <a:t>틀</a:t>
            </a:r>
            <a:r>
              <a:rPr lang="en-US" altLang="ko-KR" sz="1900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900" dirty="0" smtClean="0">
                <a:solidFill>
                  <a:prstClr val="black"/>
                </a:solidFill>
              </a:rPr>
              <a:t>소프트웨어적으로는 목적에 </a:t>
            </a:r>
            <a:r>
              <a:rPr lang="ko-KR" altLang="en-US" sz="1900" dirty="0">
                <a:solidFill>
                  <a:prstClr val="black"/>
                </a:solidFill>
              </a:rPr>
              <a:t>맞게 잘 설계된 구조와 미리 구현된 라이브러리가 포함된 소프트웨어 </a:t>
            </a:r>
            <a:r>
              <a:rPr lang="ko-KR" altLang="en-US" sz="1900" dirty="0" smtClean="0">
                <a:solidFill>
                  <a:prstClr val="black"/>
                </a:solidFill>
              </a:rPr>
              <a:t>형태</a:t>
            </a:r>
            <a:r>
              <a:rPr lang="en-US" altLang="ko-KR" sz="1900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900" dirty="0" smtClean="0">
                <a:solidFill>
                  <a:prstClr val="black"/>
                </a:solidFill>
              </a:rPr>
              <a:t>프레임워크를 </a:t>
            </a:r>
            <a:r>
              <a:rPr lang="ko-KR" altLang="en-US" sz="1900" dirty="0">
                <a:solidFill>
                  <a:prstClr val="black"/>
                </a:solidFill>
              </a:rPr>
              <a:t>사용하면 정해진 규격에 따라 프로그램 구조를 만들어야 하며</a:t>
            </a:r>
            <a:r>
              <a:rPr lang="en-US" altLang="ko-KR" sz="1900" dirty="0">
                <a:solidFill>
                  <a:prstClr val="black"/>
                </a:solidFill>
              </a:rPr>
              <a:t>, </a:t>
            </a:r>
            <a:r>
              <a:rPr lang="ko-KR" altLang="en-US" sz="1900" dirty="0">
                <a:solidFill>
                  <a:prstClr val="black"/>
                </a:solidFill>
              </a:rPr>
              <a:t>개발자가 </a:t>
            </a:r>
            <a:r>
              <a:rPr lang="ko-KR" altLang="en-US" sz="1900" dirty="0" err="1" smtClean="0">
                <a:solidFill>
                  <a:prstClr val="black"/>
                </a:solidFill>
              </a:rPr>
              <a:t>신경쓰거나</a:t>
            </a:r>
            <a:r>
              <a:rPr lang="ko-KR" altLang="en-US" sz="1900" dirty="0" smtClean="0">
                <a:solidFill>
                  <a:prstClr val="black"/>
                </a:solidFill>
              </a:rPr>
              <a:t> </a:t>
            </a:r>
            <a:r>
              <a:rPr lang="ko-KR" altLang="en-US" sz="1900" dirty="0">
                <a:solidFill>
                  <a:prstClr val="black"/>
                </a:solidFill>
              </a:rPr>
              <a:t>처리해야 할 많은 일과 이벤트 관리는 프레임워크를 통해 </a:t>
            </a:r>
            <a:r>
              <a:rPr lang="ko-KR" altLang="en-US" sz="1900" dirty="0" smtClean="0">
                <a:solidFill>
                  <a:prstClr val="black"/>
                </a:solidFill>
              </a:rPr>
              <a:t>처리</a:t>
            </a:r>
            <a:r>
              <a:rPr lang="en-US" altLang="ko-KR" sz="1900" dirty="0" smtClean="0">
                <a:solidFill>
                  <a:prstClr val="black"/>
                </a:solidFill>
              </a:rPr>
              <a:t>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900" dirty="0" smtClean="0">
                <a:solidFill>
                  <a:prstClr val="black"/>
                </a:solidFill>
              </a:rPr>
              <a:t>여러 유틸리티 </a:t>
            </a:r>
            <a:r>
              <a:rPr lang="ko-KR" altLang="en-US" sz="1900" dirty="0">
                <a:solidFill>
                  <a:prstClr val="black"/>
                </a:solidFill>
              </a:rPr>
              <a:t>라이브러리도 제공하기 때문에 개발자는 비교적 적은 노력으로도 고품질의 </a:t>
            </a:r>
            <a:r>
              <a:rPr lang="ko-KR" altLang="en-US" sz="1900" dirty="0" smtClean="0">
                <a:solidFill>
                  <a:prstClr val="black"/>
                </a:solidFill>
              </a:rPr>
              <a:t>소프트웨어</a:t>
            </a:r>
            <a:r>
              <a:rPr lang="en-US" altLang="ko-KR" sz="1900" dirty="0" smtClean="0">
                <a:solidFill>
                  <a:prstClr val="black"/>
                </a:solidFill>
              </a:rPr>
              <a:t> </a:t>
            </a:r>
            <a:r>
              <a:rPr lang="ko-KR" altLang="en-US" sz="1900" dirty="0" smtClean="0">
                <a:solidFill>
                  <a:prstClr val="black"/>
                </a:solidFill>
              </a:rPr>
              <a:t>개발이 가능해짐</a:t>
            </a:r>
            <a:r>
              <a:rPr lang="en-US" altLang="ko-KR" sz="1900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900" dirty="0" smtClean="0">
                <a:solidFill>
                  <a:prstClr val="black"/>
                </a:solidFill>
              </a:rPr>
              <a:t>대표적인 프레임워크는 스프링프레임워크로 웹 개발을 포함해 대규모 시스템 개발에 적합한 기술 구조를 제공함</a:t>
            </a:r>
            <a:r>
              <a:rPr lang="en-US" altLang="ko-KR" sz="1900" dirty="0" smtClean="0">
                <a:solidFill>
                  <a:prstClr val="black"/>
                </a:solidFill>
              </a:rPr>
              <a:t>.</a:t>
            </a:r>
            <a:r>
              <a:rPr lang="ko-KR" altLang="en-US" sz="1900" dirty="0" smtClean="0">
                <a:solidFill>
                  <a:prstClr val="black"/>
                </a:solidFill>
              </a:rPr>
              <a:t> </a:t>
            </a:r>
            <a:endParaRPr lang="en-US" altLang="ko-KR" sz="19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609600" lvl="1" indent="-342900">
              <a:buFont typeface="Wingdings" panose="05000000000000000000" pitchFamily="2" charset="2"/>
              <a:buChar char="Ø"/>
            </a:pPr>
            <a:r>
              <a:rPr lang="ko-KR" altLang="en-US" sz="1900" b="1" dirty="0" smtClean="0"/>
              <a:t> 스프링 </a:t>
            </a:r>
            <a:r>
              <a:rPr lang="ko-KR" altLang="en-US" sz="1900" b="1" dirty="0" err="1"/>
              <a:t>프레임워크</a:t>
            </a:r>
            <a:r>
              <a:rPr lang="ko-KR" altLang="en-US" sz="1900" b="1" dirty="0"/>
              <a:t> 참고 </a:t>
            </a:r>
            <a:r>
              <a:rPr lang="ko-KR" altLang="en-US" sz="1900" b="1" dirty="0" smtClean="0"/>
              <a:t>서적과 사이트</a:t>
            </a:r>
            <a:endParaRPr lang="ko-KR" altLang="en-US" sz="1900" b="1" dirty="0"/>
          </a:p>
          <a:p>
            <a:pPr lvl="2"/>
            <a:r>
              <a:rPr lang="en-US" altLang="ko-KR" dirty="0" smtClean="0"/>
              <a:t>www.springsource.org</a:t>
            </a:r>
            <a:r>
              <a:rPr lang="en-US" altLang="ko-KR" dirty="0"/>
              <a:t>(</a:t>
            </a:r>
            <a:r>
              <a:rPr lang="ko-KR" altLang="en-US" dirty="0"/>
              <a:t>스프링 </a:t>
            </a:r>
            <a:r>
              <a:rPr lang="ko-KR" altLang="en-US" dirty="0" err="1"/>
              <a:t>프레임워크</a:t>
            </a:r>
            <a:r>
              <a:rPr lang="ko-KR" altLang="en-US" dirty="0"/>
              <a:t> 메인 사이트</a:t>
            </a:r>
            <a:r>
              <a:rPr lang="en-US" altLang="ko-KR" dirty="0"/>
              <a:t>)</a:t>
            </a:r>
          </a:p>
          <a:p>
            <a:pPr lvl="2">
              <a:buClr>
                <a:srgbClr val="4F81BD"/>
              </a:buClr>
            </a:pPr>
            <a:r>
              <a:rPr lang="en-US" altLang="ko-KR" dirty="0" err="1" smtClean="0"/>
              <a:t>www.ksug.org</a:t>
            </a:r>
            <a:r>
              <a:rPr lang="en-US" altLang="ko-KR" dirty="0"/>
              <a:t>(</a:t>
            </a:r>
            <a:r>
              <a:rPr lang="ko-KR" altLang="en-US" dirty="0"/>
              <a:t>한국 스프링 사용자 모임 사이트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0722" y="0"/>
            <a:ext cx="5367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</a:rPr>
              <a:t>III. </a:t>
            </a:r>
            <a:r>
              <a:rPr lang="ko-KR" altLang="en-US" sz="2800" dirty="0" smtClean="0">
                <a:solidFill>
                  <a:srgbClr val="0070C0"/>
                </a:solidFill>
              </a:rPr>
              <a:t>스마트 시대의 웹 프로그래밍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70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886" y="69813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dirty="0"/>
              <a:t>웹 </a:t>
            </a:r>
            <a:r>
              <a:rPr lang="ko-KR" altLang="ko-KR" dirty="0" smtClean="0"/>
              <a:t>브라우저</a:t>
            </a:r>
            <a:r>
              <a:rPr lang="ko-KR" altLang="en-US" dirty="0" smtClean="0"/>
              <a:t>에서</a:t>
            </a:r>
            <a:r>
              <a:rPr lang="ko-KR" altLang="ko-KR" dirty="0" smtClean="0"/>
              <a:t>의 </a:t>
            </a:r>
            <a:r>
              <a:rPr lang="ko-KR" altLang="ko-KR" dirty="0"/>
              <a:t>처리 과정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0250" y="376879"/>
            <a:ext cx="11609905" cy="25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MVC(Model View Controller) </a:t>
            </a:r>
            <a:r>
              <a:rPr kumimoji="1" lang="ko-KR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구조를 그대로 따</a:t>
            </a: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름</a:t>
            </a:r>
            <a:endParaRPr kumimoji="1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MVC </a:t>
            </a:r>
            <a:r>
              <a:rPr kumimoji="1" lang="ko-KR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개발 방식</a:t>
            </a:r>
            <a:endParaRPr kumimoji="1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프로그램 개발 모듈을 화면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(View),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데이터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(Model)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그리고 기능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(Controller)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영역으로 분할하여 분석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설계하고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이들 간의 상호 작용을 통해 전체 프로그램이 실행되는 구조로 개발하는 방식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대표적인 설계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/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아키텍처 패턴 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[</a:t>
            </a:r>
            <a:r>
              <a:rPr kumimoji="1" lang="ko-KR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표 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1-5] </a:t>
            </a:r>
            <a:r>
              <a:rPr kumimoji="1" lang="ko-KR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웹 브라우저의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MVC </a:t>
            </a:r>
            <a:r>
              <a:rPr kumimoji="1" lang="ko-KR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구조</a:t>
            </a:r>
          </a:p>
          <a:p>
            <a:pPr marL="432000" marR="0" lvl="1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AAAA">
                  <a:lumMod val="9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하나의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HTML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문서 안에는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 MVC </a:t>
            </a:r>
            <a:r>
              <a:rPr kumimoji="1" lang="ko-KR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각 요소가 코드로 포함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됨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180000" marR="0" lvl="0" indent="-180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1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90947"/>
              </p:ext>
            </p:extLst>
          </p:nvPr>
        </p:nvGraphicFramePr>
        <p:xfrm>
          <a:off x="1180662" y="2950234"/>
          <a:ext cx="8424936" cy="2425282"/>
        </p:xfrm>
        <a:graphic>
          <a:graphicData uri="http://schemas.openxmlformats.org/drawingml/2006/table">
            <a:tbl>
              <a:tblPr/>
              <a:tblGrid>
                <a:gridCol w="2427524"/>
                <a:gridCol w="2427524"/>
                <a:gridCol w="1356558"/>
                <a:gridCol w="2213330"/>
              </a:tblGrid>
              <a:tr h="3600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MVC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패턴요소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처리 대상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브라우저 구성요소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9F1"/>
                    </a:solidFill>
                  </a:tcPr>
                </a:tc>
              </a:tr>
              <a:tr h="6871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(Model)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(&lt;html&gt; . . . &lt;/html&gt;)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데이터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DOM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파서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71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(View)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(&lt;style&gt; . . . &lt;/style&gt;)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레이아웃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렌더 엔진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09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 제어기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(Controller)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JavaScript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(&lt;script&gt; . . . &lt;/script&gt;)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동적 처리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자바스크립트 엔진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72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2143" y="461665"/>
            <a:ext cx="11956211" cy="282929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200" dirty="0" smtClean="0"/>
              <a:t>웹 프로그램의 미래</a:t>
            </a:r>
            <a:endParaRPr lang="en-US" altLang="ko-KR" sz="22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현재는 웹의 전성기임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애플의 </a:t>
            </a:r>
            <a:r>
              <a:rPr lang="ko-KR" altLang="en-US" sz="1600" dirty="0" err="1" smtClean="0"/>
              <a:t>아이폰에서</a:t>
            </a:r>
            <a:r>
              <a:rPr lang="ko-KR" altLang="en-US" sz="1600" dirty="0" smtClean="0"/>
              <a:t> 시작된 </a:t>
            </a:r>
            <a:r>
              <a:rPr lang="ko-KR" altLang="en-US" sz="1600" dirty="0" err="1" smtClean="0"/>
              <a:t>스마트폰</a:t>
            </a:r>
            <a:r>
              <a:rPr lang="ko-KR" altLang="en-US" sz="1600" dirty="0" smtClean="0"/>
              <a:t> 열풍은 기존 컴퓨터 사용 패턴을 변화시킴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전통적인 </a:t>
            </a:r>
            <a:r>
              <a:rPr lang="en-US" altLang="ko-KR" sz="1600" dirty="0"/>
              <a:t>PC </a:t>
            </a:r>
            <a:r>
              <a:rPr lang="ko-KR" altLang="en-US" sz="1600" dirty="0"/>
              <a:t>시장의 변화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대규모 </a:t>
            </a:r>
            <a:r>
              <a:rPr lang="en-US" altLang="ko-KR" sz="1600" dirty="0" smtClean="0"/>
              <a:t>PC </a:t>
            </a:r>
            <a:r>
              <a:rPr lang="ko-KR" altLang="en-US" sz="1600" dirty="0" smtClean="0"/>
              <a:t>제조업체인 </a:t>
            </a:r>
            <a:r>
              <a:rPr lang="en-US" altLang="ko-KR" sz="1600" dirty="0"/>
              <a:t>DELL </a:t>
            </a:r>
            <a:r>
              <a:rPr lang="ko-KR" altLang="en-US" sz="1600" dirty="0"/>
              <a:t>상장 폐지 </a:t>
            </a:r>
            <a:r>
              <a:rPr lang="en-US" altLang="ko-KR" sz="1600" dirty="0"/>
              <a:t>-&gt; MS </a:t>
            </a:r>
            <a:r>
              <a:rPr lang="ko-KR" altLang="en-US" sz="1600" dirty="0"/>
              <a:t>시장 지배력 </a:t>
            </a:r>
            <a:r>
              <a:rPr lang="ko-KR" altLang="en-US" sz="1600" dirty="0" smtClean="0"/>
              <a:t>약화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상당수의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소프트웨어들이 설치 형에서 웹 형태로 전환됨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더 많은 스마트 기기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안드로이드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iOS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 </a:t>
            </a:r>
            <a:r>
              <a:rPr lang="en-US" altLang="ko-KR" sz="1600" dirty="0" smtClean="0"/>
              <a:t>OS </a:t>
            </a:r>
            <a:r>
              <a:rPr lang="ko-KR" altLang="en-US" sz="1600" dirty="0" smtClean="0"/>
              <a:t>등 새로운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운영체제의 성장과 함께 고속의 무선 인터넷을 기반으로 한 소프트웨어 발전이 가속화될 전망</a:t>
            </a:r>
            <a:r>
              <a:rPr lang="en-US" altLang="ko-KR" sz="1600" dirty="0" smtClean="0"/>
              <a:t>.</a:t>
            </a:r>
          </a:p>
          <a:p>
            <a:pPr lvl="1">
              <a:buClr>
                <a:srgbClr val="4F81BD"/>
              </a:buClr>
            </a:pP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-63730" y="0"/>
            <a:ext cx="4631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III. </a:t>
            </a:r>
            <a:r>
              <a:rPr lang="ko-KR" altLang="en-US" sz="2400" dirty="0" smtClean="0">
                <a:solidFill>
                  <a:srgbClr val="0070C0"/>
                </a:solidFill>
              </a:rPr>
              <a:t>스마트 시대의 웹 프로그래밍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70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94834" y="221950"/>
            <a:ext cx="11413136" cy="511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tabLst>
                <a:tab pos="450850" algn="l"/>
              </a:tabLst>
            </a:pPr>
            <a:r>
              <a:rPr lang="ko-KR" altLang="en-US" sz="3800" dirty="0" smtClean="0"/>
              <a:t>차세대 인터넷 프로그래밍 기술 </a:t>
            </a:r>
            <a:endParaRPr lang="en-US" altLang="ko-KR" sz="3800" dirty="0" smtClean="0"/>
          </a:p>
          <a:p>
            <a:pPr marL="0" indent="0">
              <a:tabLst>
                <a:tab pos="450850" algn="l"/>
              </a:tabLst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l"/>
              <a:tabLst>
                <a:tab pos="450850" algn="l"/>
              </a:tabLst>
            </a:pPr>
            <a:r>
              <a:rPr lang="en-US" altLang="ko-KR" sz="2900" dirty="0" smtClean="0"/>
              <a:t> </a:t>
            </a:r>
            <a:r>
              <a:rPr lang="ko-KR" altLang="en-US" sz="3300" dirty="0" err="1" smtClean="0"/>
              <a:t>오픈소스</a:t>
            </a:r>
            <a:r>
              <a:rPr lang="ko-KR" altLang="en-US" sz="3300" dirty="0" smtClean="0"/>
              <a:t> 프레임워크</a:t>
            </a:r>
            <a:endParaRPr lang="en-US" altLang="ko-KR" sz="3300" dirty="0" smtClean="0"/>
          </a:p>
          <a:p>
            <a:pPr lvl="1">
              <a:tabLst>
                <a:tab pos="450850" algn="l"/>
              </a:tabLst>
            </a:pPr>
            <a:endParaRPr lang="en-US" altLang="ko-KR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ko-KR" altLang="en-US" sz="2900" dirty="0" err="1" smtClean="0"/>
              <a:t>오픈소스</a:t>
            </a:r>
            <a:r>
              <a:rPr lang="ko-KR" altLang="en-US" sz="2900" dirty="0" smtClean="0"/>
              <a:t> </a:t>
            </a:r>
            <a:r>
              <a:rPr lang="en-US" altLang="ko-KR" sz="2900" dirty="0" smtClean="0"/>
              <a:t>: </a:t>
            </a:r>
            <a:r>
              <a:rPr lang="ko-KR" altLang="en-US" sz="2900" dirty="0" smtClean="0"/>
              <a:t>말 그대로 소스가 공개되어 있다는 의미로 </a:t>
            </a:r>
            <a:r>
              <a:rPr lang="ko-KR" altLang="en-US" sz="2900" dirty="0" err="1" smtClean="0"/>
              <a:t>리눅스로</a:t>
            </a:r>
            <a:r>
              <a:rPr lang="ko-KR" altLang="en-US" sz="2900" dirty="0" smtClean="0"/>
              <a:t> 대표 되는 프로그래밍 문화의 일종으로 최근에는 오히려 대기업 들을 중심으로 </a:t>
            </a:r>
            <a:r>
              <a:rPr lang="ko-KR" altLang="en-US" sz="2900" dirty="0" err="1" smtClean="0"/>
              <a:t>오픈소스</a:t>
            </a:r>
            <a:r>
              <a:rPr lang="ko-KR" altLang="en-US" sz="2900" dirty="0" smtClean="0"/>
              <a:t> 지원이 확대되고 있다</a:t>
            </a:r>
            <a:r>
              <a:rPr lang="en-US" altLang="ko-KR" sz="2900" dirty="0" smtClean="0"/>
              <a:t>.</a:t>
            </a:r>
          </a:p>
          <a:p>
            <a:pPr lvl="1">
              <a:tabLst>
                <a:tab pos="450850" algn="l"/>
              </a:tabLst>
            </a:pPr>
            <a:endParaRPr lang="ko-KR" altLang="en-US" sz="2900" dirty="0" smtClean="0"/>
          </a:p>
          <a:p>
            <a:pPr lvl="1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ko-KR" altLang="en-US" sz="2900" dirty="0" smtClean="0"/>
              <a:t>프레임워크</a:t>
            </a:r>
            <a:r>
              <a:rPr lang="en-US" altLang="ko-KR" sz="2900" dirty="0" smtClean="0"/>
              <a:t>(Framework) : </a:t>
            </a:r>
            <a:r>
              <a:rPr lang="ko-KR" altLang="en-US" sz="2900" dirty="0" smtClean="0"/>
              <a:t>특정 애플리케이션 개발을 위한 표준화된 설계 모델과 </a:t>
            </a:r>
            <a:r>
              <a:rPr lang="en-US" altLang="ko-KR" sz="2900" dirty="0" smtClean="0"/>
              <a:t>API</a:t>
            </a:r>
            <a:r>
              <a:rPr lang="ko-KR" altLang="en-US" sz="2900" dirty="0" smtClean="0"/>
              <a:t>를 통칭하는 용어</a:t>
            </a:r>
          </a:p>
          <a:p>
            <a:pPr marL="712788" lvl="2" indent="-174625">
              <a:tabLst>
                <a:tab pos="450850" algn="l"/>
              </a:tabLst>
            </a:pPr>
            <a:endParaRPr lang="ko-KR" altLang="en-US" sz="29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ko-KR" altLang="en-US" sz="2900" dirty="0" smtClean="0"/>
              <a:t>웹 애플리케이션의 규모가 커지고 시시각각 변화하는 사용자 요구사항을 보다 신속하게 반영하고 기존 시스템을 효율적으로 유지보수하기 위한 노력의 결과물</a:t>
            </a:r>
          </a:p>
          <a:p>
            <a:pPr lvl="1">
              <a:buFont typeface="Arial" panose="020B0604020202020204" pitchFamily="34" charset="0"/>
              <a:buNone/>
              <a:tabLst>
                <a:tab pos="450850" algn="l"/>
              </a:tabLst>
            </a:pPr>
            <a:endParaRPr lang="ko-KR" altLang="en-US" dirty="0" smtClean="0"/>
          </a:p>
          <a:p>
            <a:pPr>
              <a:buFont typeface="Wingdings" panose="05000000000000000000" pitchFamily="2" charset="2"/>
              <a:buChar char="l"/>
              <a:tabLst>
                <a:tab pos="450850" algn="l"/>
              </a:tabLst>
            </a:pPr>
            <a:r>
              <a:rPr lang="ko-KR" altLang="en-US" sz="3300" dirty="0" smtClean="0"/>
              <a:t>차세대 인터넷 프로그래밍 기술 </a:t>
            </a:r>
            <a:r>
              <a:rPr lang="en-US" altLang="ko-KR" sz="3300" dirty="0" smtClean="0"/>
              <a:t>&gt;&gt; </a:t>
            </a:r>
            <a:r>
              <a:rPr lang="ko-KR" altLang="en-US" sz="3300" dirty="0" err="1" smtClean="0"/>
              <a:t>시멘틱</a:t>
            </a:r>
            <a:r>
              <a:rPr lang="ko-KR" altLang="en-US" sz="3300" dirty="0" smtClean="0"/>
              <a:t> 웹과 </a:t>
            </a:r>
            <a:r>
              <a:rPr lang="ko-KR" altLang="en-US" sz="3300" dirty="0" err="1" smtClean="0"/>
              <a:t>온톨로지</a:t>
            </a:r>
            <a:endParaRPr lang="en-US" altLang="ko-KR" sz="3300" dirty="0" smtClean="0"/>
          </a:p>
          <a:p>
            <a:pPr lvl="1">
              <a:tabLst>
                <a:tab pos="450850" algn="l"/>
              </a:tabLst>
            </a:pPr>
            <a:endParaRPr lang="en-US" altLang="ko-KR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ko-KR" altLang="en-US" sz="2900" dirty="0" err="1" smtClean="0"/>
              <a:t>시멘틱웹</a:t>
            </a:r>
            <a:r>
              <a:rPr lang="en-US" altLang="ko-KR" sz="2900" dirty="0" smtClean="0"/>
              <a:t>(Semantic Web)</a:t>
            </a:r>
            <a:r>
              <a:rPr lang="ko-KR" altLang="en-US" sz="2900" dirty="0" smtClean="0"/>
              <a:t>은 컴퓨터가 정보자원의 뜻을 이해하고 추론까지 할 수 있는 차세대 지능형 웹을 의미함</a:t>
            </a:r>
            <a:r>
              <a:rPr lang="en-US" altLang="ko-KR" sz="2900" dirty="0" smtClean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50850" algn="l"/>
              </a:tabLst>
            </a:pPr>
            <a:endParaRPr lang="en-US" altLang="ko-KR" sz="29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ko-KR" altLang="en-US" sz="2900" dirty="0" err="1" smtClean="0"/>
              <a:t>온톨로지</a:t>
            </a:r>
            <a:r>
              <a:rPr lang="en-US" altLang="ko-KR" sz="2900" dirty="0" smtClean="0"/>
              <a:t>(Ontology) : </a:t>
            </a:r>
          </a:p>
          <a:p>
            <a:pPr lvl="2">
              <a:lnSpc>
                <a:spcPct val="120000"/>
              </a:lnSpc>
              <a:tabLst>
                <a:tab pos="450850" algn="l"/>
              </a:tabLst>
            </a:pPr>
            <a:r>
              <a:rPr lang="ko-KR" altLang="en-US" sz="2900" dirty="0" err="1" smtClean="0"/>
              <a:t>시멘틱웹을</a:t>
            </a:r>
            <a:r>
              <a:rPr lang="ko-KR" altLang="en-US" sz="2900" dirty="0" smtClean="0"/>
              <a:t> 가능하게 하는 </a:t>
            </a:r>
            <a:r>
              <a:rPr lang="ko-KR" altLang="en-US" sz="2900" dirty="0" err="1" smtClean="0"/>
              <a:t>기술중</a:t>
            </a:r>
            <a:r>
              <a:rPr lang="ko-KR" altLang="en-US" sz="2900" dirty="0" smtClean="0"/>
              <a:t> 하나</a:t>
            </a:r>
            <a:endParaRPr lang="en-US" altLang="ko-KR" sz="2900" dirty="0" smtClean="0"/>
          </a:p>
          <a:p>
            <a:pPr lvl="2">
              <a:lnSpc>
                <a:spcPct val="120000"/>
              </a:lnSpc>
              <a:tabLst>
                <a:tab pos="450850" algn="l"/>
              </a:tabLst>
            </a:pPr>
            <a:r>
              <a:rPr lang="ko-KR" altLang="en-US" sz="2900" dirty="0" smtClean="0"/>
              <a:t>특정 지식 도메인 내에 있는 </a:t>
            </a:r>
            <a:r>
              <a:rPr lang="ko-KR" altLang="en-US" sz="2900" dirty="0" err="1" smtClean="0"/>
              <a:t>콘텐츠의</a:t>
            </a:r>
            <a:r>
              <a:rPr lang="ko-KR" altLang="en-US" sz="2900" dirty="0" smtClean="0"/>
              <a:t> 실체 및 상호작용에 대한 작업 모델을 의미하는 일종의 데이터베이스 구조로 개념에 대한 상하관계 및 다른 관계들과의 제약 </a:t>
            </a:r>
            <a:r>
              <a:rPr lang="ko-KR" altLang="en-US" sz="2900" dirty="0" err="1" smtClean="0"/>
              <a:t>조건등을</a:t>
            </a:r>
            <a:r>
              <a:rPr lang="ko-KR" altLang="en-US" sz="2900" dirty="0" smtClean="0"/>
              <a:t> 포함한 지능화된 구조임</a:t>
            </a:r>
            <a:endParaRPr lang="en-US" altLang="ko-KR" sz="2900" dirty="0" smtClean="0"/>
          </a:p>
        </p:txBody>
      </p:sp>
    </p:spTree>
    <p:extLst>
      <p:ext uri="{BB962C8B-B14F-4D97-AF65-F5344CB8AC3E}">
        <p14:creationId xmlns:p14="http://schemas.microsoft.com/office/powerpoint/2010/main" val="65494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63730" y="0"/>
            <a:ext cx="4631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III. </a:t>
            </a:r>
            <a:r>
              <a:rPr lang="ko-KR" altLang="en-US" sz="2400" dirty="0" smtClean="0">
                <a:solidFill>
                  <a:srgbClr val="0070C0"/>
                </a:solidFill>
              </a:rPr>
              <a:t>스마트 시대의 웹 프로그래밍</a:t>
            </a:r>
            <a:endParaRPr lang="ko-KR" altLang="en-US" sz="24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0" y="448877"/>
            <a:ext cx="4708548" cy="54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F81BD"/>
              </a:buClr>
              <a:buFont typeface="Arial" panose="020B0604020202020204" pitchFamily="34" charset="0"/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개발과 웹 프로그래밍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err="1" smtClean="0"/>
              <a:t>모바일</a:t>
            </a:r>
            <a:r>
              <a:rPr lang="ko-KR" altLang="en-US" sz="1800" dirty="0" smtClean="0"/>
              <a:t> 기기의 특징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화면크기</a:t>
            </a:r>
            <a:endParaRPr lang="en-US" altLang="ko-KR" sz="1600" dirty="0" smtClean="0"/>
          </a:p>
          <a:p>
            <a:pPr lvl="2"/>
            <a:r>
              <a:rPr lang="ko-KR" altLang="en-US" sz="1400" dirty="0" err="1" smtClean="0"/>
              <a:t>스마트폰의</a:t>
            </a:r>
            <a:r>
              <a:rPr lang="ko-KR" altLang="en-US" sz="1400" dirty="0" smtClean="0"/>
              <a:t> 경우 </a:t>
            </a:r>
            <a:r>
              <a:rPr lang="en-US" altLang="ko-KR" sz="1400" dirty="0" smtClean="0"/>
              <a:t>3.5 ~ 6</a:t>
            </a:r>
            <a:r>
              <a:rPr lang="ko-KR" altLang="en-US" sz="1400" dirty="0" smtClean="0"/>
              <a:t>인치</a:t>
            </a:r>
            <a:endParaRPr lang="en-US" altLang="ko-KR" sz="1400" dirty="0" smtClean="0"/>
          </a:p>
          <a:p>
            <a:pPr lvl="2"/>
            <a:r>
              <a:rPr lang="ko-KR" altLang="en-US" sz="1400" dirty="0" err="1" smtClean="0"/>
              <a:t>태블릿의</a:t>
            </a:r>
            <a:r>
              <a:rPr lang="ko-KR" altLang="en-US" sz="1400" dirty="0" smtClean="0"/>
              <a:t> 경우 </a:t>
            </a:r>
            <a:r>
              <a:rPr lang="en-US" altLang="ko-KR" sz="1400" dirty="0" smtClean="0"/>
              <a:t>7 ~ 12</a:t>
            </a:r>
            <a:r>
              <a:rPr lang="ko-KR" altLang="en-US" sz="1400" dirty="0" smtClean="0"/>
              <a:t>인치</a:t>
            </a:r>
            <a:endParaRPr lang="en-US" altLang="ko-KR" sz="1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하드웨어 아키텍처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PC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x86 </a:t>
            </a:r>
            <a:r>
              <a:rPr lang="ko-KR" altLang="en-US" sz="1400" dirty="0" smtClean="0"/>
              <a:t>과 다른 </a:t>
            </a:r>
            <a:r>
              <a:rPr lang="en-US" altLang="ko-KR" sz="1400" dirty="0" smtClean="0"/>
              <a:t>ARM </a:t>
            </a:r>
            <a:r>
              <a:rPr lang="ko-KR" altLang="en-US" sz="1400" dirty="0" smtClean="0"/>
              <a:t>계열 </a:t>
            </a:r>
            <a:r>
              <a:rPr lang="en-US" altLang="ko-KR" sz="1400" dirty="0" smtClean="0"/>
              <a:t>CPI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멀티코어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고성능 </a:t>
            </a:r>
            <a:r>
              <a:rPr lang="en-US" altLang="ko-KR" sz="1400" dirty="0" smtClean="0"/>
              <a:t>GPU, 64bit </a:t>
            </a:r>
            <a:r>
              <a:rPr lang="ko-KR" altLang="en-US" sz="1400" dirty="0" smtClean="0"/>
              <a:t>지원</a:t>
            </a:r>
            <a:endParaRPr lang="en-US" altLang="ko-KR" sz="1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운영체제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애플의 </a:t>
            </a:r>
            <a:r>
              <a:rPr lang="en-US" altLang="ko-KR" sz="1400" dirty="0" smtClean="0"/>
              <a:t>iOS</a:t>
            </a:r>
            <a:r>
              <a:rPr lang="ko-KR" altLang="en-US" sz="1400" dirty="0" smtClean="0"/>
              <a:t>와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안드로이드가</a:t>
            </a:r>
            <a:r>
              <a:rPr lang="ko-KR" altLang="en-US" sz="1400" dirty="0" smtClean="0"/>
              <a:t> 대표적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그 외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크롬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WebOS</a:t>
            </a:r>
            <a:r>
              <a:rPr lang="en-US" altLang="ko-KR" sz="1400" dirty="0" smtClean="0"/>
              <a:t>, MS </a:t>
            </a:r>
            <a:r>
              <a:rPr lang="ko-KR" altLang="en-US" sz="1400" dirty="0" smtClean="0"/>
              <a:t>윈도우</a:t>
            </a:r>
            <a:r>
              <a:rPr lang="en-US" altLang="ko-KR" sz="1400" dirty="0" smtClean="0"/>
              <a:t>8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무선통신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LTE, WIFI </a:t>
            </a:r>
            <a:r>
              <a:rPr lang="ko-KR" altLang="en-US" sz="1400" dirty="0" smtClean="0"/>
              <a:t>등 고속 무선 인터넷 연결</a:t>
            </a:r>
            <a:endParaRPr lang="en-US" altLang="ko-KR" sz="1400" dirty="0" smtClean="0"/>
          </a:p>
          <a:p>
            <a:pPr lvl="2"/>
            <a:r>
              <a:rPr lang="ko-KR" altLang="en-US" sz="1400" dirty="0" err="1" smtClean="0"/>
              <a:t>블루투스</a:t>
            </a:r>
            <a:r>
              <a:rPr lang="en-US" altLang="ko-KR" sz="1400" dirty="0" smtClean="0"/>
              <a:t>, NFC </a:t>
            </a:r>
            <a:r>
              <a:rPr lang="ko-KR" altLang="en-US" sz="1400" dirty="0" smtClean="0"/>
              <a:t>등 근거리 통신 지원</a:t>
            </a:r>
            <a:endParaRPr lang="en-US" altLang="ko-KR" sz="1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입력장치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터치 스크린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터치 펜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가속센서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자이로센서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배터리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대용량 배터리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배터리 절약을 위한 각종 저전력 기술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5354128" y="0"/>
            <a:ext cx="6455433" cy="4181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prstClr val="black"/>
                </a:solidFill>
              </a:rPr>
              <a:t>모바일</a:t>
            </a:r>
            <a:r>
              <a:rPr lang="ko-KR" altLang="en-US" b="1" dirty="0">
                <a:solidFill>
                  <a:prstClr val="black"/>
                </a:solidFill>
              </a:rPr>
              <a:t> </a:t>
            </a:r>
            <a:r>
              <a:rPr lang="ko-KR" altLang="en-US" b="1" dirty="0" err="1">
                <a:solidFill>
                  <a:prstClr val="black"/>
                </a:solidFill>
              </a:rPr>
              <a:t>앱</a:t>
            </a:r>
            <a:r>
              <a:rPr lang="ko-KR" altLang="en-US" b="1" dirty="0">
                <a:solidFill>
                  <a:prstClr val="black"/>
                </a:solidFill>
              </a:rPr>
              <a:t> 개발 유형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447675" lvl="1" indent="-180975" eaLnBrk="0" fontAlgn="base" hangingPunct="0"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prstClr val="black"/>
                </a:solidFill>
              </a:rPr>
              <a:t>네이티브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</a:rPr>
              <a:t>앱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628650" lvl="2" indent="-180975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각 </a:t>
            </a:r>
            <a:r>
              <a:rPr lang="ko-KR" altLang="en-US" sz="1400" dirty="0" err="1">
                <a:solidFill>
                  <a:prstClr val="black"/>
                </a:solidFill>
              </a:rPr>
              <a:t>운영체제별</a:t>
            </a:r>
            <a:r>
              <a:rPr lang="ko-KR" altLang="en-US" sz="1400" dirty="0">
                <a:solidFill>
                  <a:prstClr val="black"/>
                </a:solidFill>
              </a:rPr>
              <a:t> 별도 개발환경과 실행 파일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628650" lvl="2" indent="-180975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빠른 속도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 err="1">
                <a:solidFill>
                  <a:prstClr val="black"/>
                </a:solidFill>
              </a:rPr>
              <a:t>기기별</a:t>
            </a:r>
            <a:r>
              <a:rPr lang="ko-KR" altLang="en-US" sz="1400" dirty="0">
                <a:solidFill>
                  <a:prstClr val="black"/>
                </a:solidFill>
              </a:rPr>
              <a:t> 특화 기능 사용의 편리함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447675" lvl="1" indent="-180975" eaLnBrk="0" fontAlgn="base" hangingPunct="0"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여러 기기와 운영체제 지원의 어려움으로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웹 기술을 사용한 </a:t>
            </a:r>
            <a:r>
              <a:rPr lang="ko-KR" altLang="en-US" sz="1600" dirty="0" err="1">
                <a:solidFill>
                  <a:prstClr val="black"/>
                </a:solidFill>
              </a:rPr>
              <a:t>모바일</a:t>
            </a:r>
            <a:r>
              <a:rPr lang="ko-KR" altLang="en-US" sz="1600" dirty="0">
                <a:solidFill>
                  <a:prstClr val="black"/>
                </a:solidFill>
              </a:rPr>
              <a:t> 웹 기술 주목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marL="447675" lvl="1" indent="-180975" eaLnBrk="0" fontAlgn="base" hangingPunct="0"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prstClr val="black"/>
                </a:solidFill>
              </a:rPr>
              <a:t>모바일</a:t>
            </a:r>
            <a:r>
              <a:rPr lang="ko-KR" altLang="en-US" sz="1600" dirty="0">
                <a:solidFill>
                  <a:prstClr val="black"/>
                </a:solidFill>
              </a:rPr>
              <a:t> 웹 제약 사항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628650" lvl="2" indent="-180975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항상 인터넷에 연결되어 있어야 함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628650" lvl="2" indent="-180975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하드웨어나 운영체제 기능 접근 제한</a:t>
            </a:r>
            <a:r>
              <a:rPr lang="en-US" altLang="ko-KR" sz="1400" dirty="0">
                <a:solidFill>
                  <a:prstClr val="black"/>
                </a:solidFill>
              </a:rPr>
              <a:t>(GPS, </a:t>
            </a:r>
            <a:r>
              <a:rPr lang="ko-KR" altLang="en-US" sz="1400" dirty="0">
                <a:solidFill>
                  <a:prstClr val="black"/>
                </a:solidFill>
              </a:rPr>
              <a:t>센서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카메라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주소록 등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</a:p>
          <a:p>
            <a:pPr marL="447675" lvl="1" indent="-180975" eaLnBrk="0" fontAlgn="base" hangingPunct="0"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prstClr val="black"/>
                </a:solidFill>
              </a:rPr>
              <a:t>하이브리드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</a:rPr>
              <a:t>앱</a:t>
            </a:r>
            <a:endParaRPr lang="ko-KR" altLang="en-US" sz="1600" dirty="0">
              <a:solidFill>
                <a:prstClr val="black"/>
              </a:solidFill>
            </a:endParaRPr>
          </a:p>
          <a:p>
            <a:pPr marL="628650" lvl="2" indent="-180975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메인 프로그램은 </a:t>
            </a:r>
            <a:r>
              <a:rPr lang="ko-KR" altLang="en-US" sz="1400" dirty="0" err="1">
                <a:solidFill>
                  <a:prstClr val="black"/>
                </a:solidFill>
              </a:rPr>
              <a:t>네이티브로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프로그램 구성요소는 웹 기반으로 구현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628650" lvl="2" indent="-180975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장치 기능 접근을 위해 </a:t>
            </a:r>
            <a:r>
              <a:rPr lang="ko-KR" altLang="en-US" sz="1400" dirty="0" err="1">
                <a:solidFill>
                  <a:prstClr val="black"/>
                </a:solidFill>
              </a:rPr>
              <a:t>센차터치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 err="1">
                <a:solidFill>
                  <a:prstClr val="black"/>
                </a:solidFill>
              </a:rPr>
              <a:t>폰갭</a:t>
            </a:r>
            <a:r>
              <a:rPr lang="ko-KR" altLang="en-US" sz="1400" dirty="0">
                <a:solidFill>
                  <a:prstClr val="black"/>
                </a:solidFill>
              </a:rPr>
              <a:t> 등의 </a:t>
            </a:r>
            <a:r>
              <a:rPr lang="ko-KR" altLang="en-US" sz="1400" dirty="0" err="1">
                <a:solidFill>
                  <a:prstClr val="black"/>
                </a:solidFill>
              </a:rPr>
              <a:t>툴킷</a:t>
            </a:r>
            <a:r>
              <a:rPr lang="ko-KR" altLang="en-US" sz="1400" dirty="0">
                <a:solidFill>
                  <a:prstClr val="black"/>
                </a:solidFill>
              </a:rPr>
              <a:t> 사용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628650" lvl="2" indent="-180975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4F81BD"/>
              </a:buClr>
              <a:buFont typeface="Arial" pitchFamily="34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127" y="3892394"/>
            <a:ext cx="3945147" cy="241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2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0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1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2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3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4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5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6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7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5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6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7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8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9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10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11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12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18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19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20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21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22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14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45791" dir="2021404" algn="ctr" rotWithShape="0">
            <a:srgbClr val="B2B2B2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1950" marR="0" indent="-36195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5737</TotalTime>
  <Words>2421</Words>
  <Application>Microsoft Office PowerPoint</Application>
  <PresentationFormat>와이드스크린</PresentationFormat>
  <Paragraphs>360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43</vt:i4>
      </vt:variant>
      <vt:variant>
        <vt:lpstr>슬라이드 제목</vt:lpstr>
      </vt:variant>
      <vt:variant>
        <vt:i4>25</vt:i4>
      </vt:variant>
    </vt:vector>
  </HeadingPairs>
  <TitlesOfParts>
    <vt:vector size="84" baseType="lpstr">
      <vt:lpstr>HY견고딕</vt:lpstr>
      <vt:lpstr>HY헤드라인M</vt:lpstr>
      <vt:lpstr>굴림</vt:lpstr>
      <vt:lpstr>나눔고딕</vt:lpstr>
      <vt:lpstr>돋움</vt:lpstr>
      <vt:lpstr>맑은 고딕</vt:lpstr>
      <vt:lpstr>아리따M</vt:lpstr>
      <vt:lpstr>휴먼둥근헤드라인</vt:lpstr>
      <vt:lpstr>Arial</vt:lpstr>
      <vt:lpstr>Calibri</vt:lpstr>
      <vt:lpstr>Calibri Light</vt:lpstr>
      <vt:lpstr>Georgia</vt:lpstr>
      <vt:lpstr>Tahoma</vt:lpstr>
      <vt:lpstr>Times New Roman</vt:lpstr>
      <vt:lpstr>Wingdings</vt:lpstr>
      <vt:lpstr>Wingdings 2</vt:lpstr>
      <vt:lpstr>1_Office 테마</vt:lpstr>
      <vt:lpstr>Office 테마</vt:lpstr>
      <vt:lpstr>TrendMicroTemplate_ext</vt:lpstr>
      <vt:lpstr>1_TrendMicroTemplate_ext</vt:lpstr>
      <vt:lpstr>2_TrendMicroTemplate_ext</vt:lpstr>
      <vt:lpstr>3_TrendMicroTemplate_ext</vt:lpstr>
      <vt:lpstr>4_TrendMicroTemplate_ext</vt:lpstr>
      <vt:lpstr>5_TrendMicroTemplate_ext</vt:lpstr>
      <vt:lpstr>6_TrendMicroTemplate_ext</vt:lpstr>
      <vt:lpstr>7_TrendMicroTemplate_ext</vt:lpstr>
      <vt:lpstr>8_TrendMicroTemplate_ext</vt:lpstr>
      <vt:lpstr>9_TrendMicroTemplate_ext</vt:lpstr>
      <vt:lpstr>10_TrendMicroTemplate_ext</vt:lpstr>
      <vt:lpstr>11_TrendMicroTemplate_ext</vt:lpstr>
      <vt:lpstr>12_TrendMicroTemplate_ext</vt:lpstr>
      <vt:lpstr>13_TrendMicroTemplate_ext</vt:lpstr>
      <vt:lpstr>14_TrendMicroTemplate_ext</vt:lpstr>
      <vt:lpstr>15_TrendMicroTemplate_ext</vt:lpstr>
      <vt:lpstr>16_TrendMicroTemplate_ext</vt:lpstr>
      <vt:lpstr>17_TrendMicroTemplate_ext</vt:lpstr>
      <vt:lpstr>HDOfficeLightV0</vt:lpstr>
      <vt:lpstr>5_기본 디자인</vt:lpstr>
      <vt:lpstr>6_기본 디자인</vt:lpstr>
      <vt:lpstr>7_기본 디자인</vt:lpstr>
      <vt:lpstr>8_기본 디자인</vt:lpstr>
      <vt:lpstr>9_기본 디자인</vt:lpstr>
      <vt:lpstr>10_기본 디자인</vt:lpstr>
      <vt:lpstr>11_기본 디자인</vt:lpstr>
      <vt:lpstr>12_기본 디자인</vt:lpstr>
      <vt:lpstr>13_기본 디자인</vt:lpstr>
      <vt:lpstr>18_TrendMicroTemplate_ext</vt:lpstr>
      <vt:lpstr>19_TrendMicroTemplate_ext</vt:lpstr>
      <vt:lpstr>20_TrendMicroTemplate_ext</vt:lpstr>
      <vt:lpstr>21_TrendMicroTemplate_ext</vt:lpstr>
      <vt:lpstr>22_TrendMicroTemplate_ext</vt:lpstr>
      <vt:lpstr>14_기본 디자인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제 3강 모바일웹 시스템 개요-III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1강 모바일웹 시스템 개요</dc:title>
  <dc:creator>Windows 사용자</dc:creator>
  <cp:lastModifiedBy>Windows 사용자</cp:lastModifiedBy>
  <cp:revision>53</cp:revision>
  <dcterms:created xsi:type="dcterms:W3CDTF">2020-08-27T14:54:22Z</dcterms:created>
  <dcterms:modified xsi:type="dcterms:W3CDTF">2020-08-31T14:36:26Z</dcterms:modified>
</cp:coreProperties>
</file>