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848" r:id="rId2"/>
    <p:sldMasterId id="2147484860" r:id="rId3"/>
    <p:sldMasterId id="2147484872" r:id="rId4"/>
    <p:sldMasterId id="2147484884" r:id="rId5"/>
    <p:sldMasterId id="2147484896" r:id="rId6"/>
    <p:sldMasterId id="2147484908" r:id="rId7"/>
    <p:sldMasterId id="2147484920" r:id="rId8"/>
    <p:sldMasterId id="2147484932" r:id="rId9"/>
    <p:sldMasterId id="2147484944" r:id="rId10"/>
    <p:sldMasterId id="2147484956" r:id="rId11"/>
    <p:sldMasterId id="2147484968" r:id="rId12"/>
    <p:sldMasterId id="2147484980" r:id="rId13"/>
    <p:sldMasterId id="2147484992" r:id="rId14"/>
    <p:sldMasterId id="2147485004" r:id="rId15"/>
    <p:sldMasterId id="2147485016" r:id="rId16"/>
    <p:sldMasterId id="2147485028" r:id="rId17"/>
    <p:sldMasterId id="2147485040" r:id="rId18"/>
    <p:sldMasterId id="2147485052" r:id="rId19"/>
  </p:sldMasterIdLst>
  <p:notesMasterIdLst>
    <p:notesMasterId r:id="rId43"/>
  </p:notesMasterIdLst>
  <p:sldIdLst>
    <p:sldId id="256" r:id="rId20"/>
    <p:sldId id="602" r:id="rId21"/>
    <p:sldId id="592" r:id="rId22"/>
    <p:sldId id="603" r:id="rId23"/>
    <p:sldId id="593" r:id="rId24"/>
    <p:sldId id="594" r:id="rId25"/>
    <p:sldId id="595" r:id="rId26"/>
    <p:sldId id="604" r:id="rId27"/>
    <p:sldId id="601" r:id="rId28"/>
    <p:sldId id="605" r:id="rId29"/>
    <p:sldId id="606" r:id="rId30"/>
    <p:sldId id="596" r:id="rId31"/>
    <p:sldId id="597" r:id="rId32"/>
    <p:sldId id="598" r:id="rId33"/>
    <p:sldId id="599" r:id="rId34"/>
    <p:sldId id="600" r:id="rId35"/>
    <p:sldId id="607" r:id="rId36"/>
    <p:sldId id="608" r:id="rId37"/>
    <p:sldId id="609" r:id="rId38"/>
    <p:sldId id="610" r:id="rId39"/>
    <p:sldId id="611" r:id="rId40"/>
    <p:sldId id="612" r:id="rId41"/>
    <p:sldId id="61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slide" Target="slides/slide23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theme" Target="theme/theme1.xml"/><Relationship Id="rId20" Type="http://schemas.openxmlformats.org/officeDocument/2006/relationships/slide" Target="slides/slide1.xml"/><Relationship Id="rId41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A21EF-D0B2-4933-B698-1D969FD40810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B6D2-001D-4C8D-A8BA-1068B9A08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9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9024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2443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3565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7133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945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68877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237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322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653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9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716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5543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462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2168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5492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9276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5970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9354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840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99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0561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976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7914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387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3821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963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5128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0813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789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8375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29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2720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9345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385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4300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439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1661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8060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4454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3979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8296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9298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279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225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6452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5133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198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069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233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0526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9172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6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6307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1225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1093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3975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5400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2743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1486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15117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9634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6139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8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441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63918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4483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76640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0638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2616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870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1349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788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8373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2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875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068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6740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9218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7635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9455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5939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8836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5720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7747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7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9002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072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6809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985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5488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6670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3939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0232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9299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8283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93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9025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6620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1805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932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2598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6118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5115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5725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3571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359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09807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53053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7718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337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5508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8388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8578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6917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4095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3481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9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19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587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02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754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0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9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25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1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68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557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079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933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833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591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1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56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259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3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7332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159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309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933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42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319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44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383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9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5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625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039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102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489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130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59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339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587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393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703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515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195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885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70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371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632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750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754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9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69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445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947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36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020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380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089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358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6732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2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199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61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267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9952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521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27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926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172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814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0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757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92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327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2131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4297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792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48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445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5603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2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1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5" r:id="rId1"/>
    <p:sldLayoutId id="2147484946" r:id="rId2"/>
    <p:sldLayoutId id="2147484947" r:id="rId3"/>
    <p:sldLayoutId id="2147484948" r:id="rId4"/>
    <p:sldLayoutId id="2147484949" r:id="rId5"/>
    <p:sldLayoutId id="2147484950" r:id="rId6"/>
    <p:sldLayoutId id="2147484951" r:id="rId7"/>
    <p:sldLayoutId id="2147484952" r:id="rId8"/>
    <p:sldLayoutId id="2147484953" r:id="rId9"/>
    <p:sldLayoutId id="2147484954" r:id="rId10"/>
    <p:sldLayoutId id="2147484955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7" r:id="rId1"/>
    <p:sldLayoutId id="2147484958" r:id="rId2"/>
    <p:sldLayoutId id="2147484959" r:id="rId3"/>
    <p:sldLayoutId id="2147484960" r:id="rId4"/>
    <p:sldLayoutId id="2147484961" r:id="rId5"/>
    <p:sldLayoutId id="2147484962" r:id="rId6"/>
    <p:sldLayoutId id="2147484963" r:id="rId7"/>
    <p:sldLayoutId id="2147484964" r:id="rId8"/>
    <p:sldLayoutId id="2147484965" r:id="rId9"/>
    <p:sldLayoutId id="2147484966" r:id="rId10"/>
    <p:sldLayoutId id="2147484967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1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9" r:id="rId1"/>
    <p:sldLayoutId id="2147484970" r:id="rId2"/>
    <p:sldLayoutId id="2147484971" r:id="rId3"/>
    <p:sldLayoutId id="2147484972" r:id="rId4"/>
    <p:sldLayoutId id="2147484973" r:id="rId5"/>
    <p:sldLayoutId id="2147484974" r:id="rId6"/>
    <p:sldLayoutId id="2147484975" r:id="rId7"/>
    <p:sldLayoutId id="2147484976" r:id="rId8"/>
    <p:sldLayoutId id="2147484977" r:id="rId9"/>
    <p:sldLayoutId id="2147484978" r:id="rId10"/>
    <p:sldLayoutId id="214748497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1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9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3" r:id="rId1"/>
    <p:sldLayoutId id="2147484994" r:id="rId2"/>
    <p:sldLayoutId id="2147484995" r:id="rId3"/>
    <p:sldLayoutId id="2147484996" r:id="rId4"/>
    <p:sldLayoutId id="2147484997" r:id="rId5"/>
    <p:sldLayoutId id="2147484998" r:id="rId6"/>
    <p:sldLayoutId id="2147484999" r:id="rId7"/>
    <p:sldLayoutId id="2147485000" r:id="rId8"/>
    <p:sldLayoutId id="2147485001" r:id="rId9"/>
    <p:sldLayoutId id="2147485002" r:id="rId10"/>
    <p:sldLayoutId id="2147485003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0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05" r:id="rId1"/>
    <p:sldLayoutId id="2147485006" r:id="rId2"/>
    <p:sldLayoutId id="2147485007" r:id="rId3"/>
    <p:sldLayoutId id="2147485008" r:id="rId4"/>
    <p:sldLayoutId id="2147485009" r:id="rId5"/>
    <p:sldLayoutId id="2147485010" r:id="rId6"/>
    <p:sldLayoutId id="2147485011" r:id="rId7"/>
    <p:sldLayoutId id="2147485012" r:id="rId8"/>
    <p:sldLayoutId id="2147485013" r:id="rId9"/>
    <p:sldLayoutId id="2147485014" r:id="rId10"/>
    <p:sldLayoutId id="2147485015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7" r:id="rId1"/>
    <p:sldLayoutId id="2147485018" r:id="rId2"/>
    <p:sldLayoutId id="2147485019" r:id="rId3"/>
    <p:sldLayoutId id="2147485020" r:id="rId4"/>
    <p:sldLayoutId id="2147485021" r:id="rId5"/>
    <p:sldLayoutId id="2147485022" r:id="rId6"/>
    <p:sldLayoutId id="2147485023" r:id="rId7"/>
    <p:sldLayoutId id="2147485024" r:id="rId8"/>
    <p:sldLayoutId id="2147485025" r:id="rId9"/>
    <p:sldLayoutId id="2147485026" r:id="rId10"/>
    <p:sldLayoutId id="2147485027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1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9" r:id="rId1"/>
    <p:sldLayoutId id="2147485030" r:id="rId2"/>
    <p:sldLayoutId id="2147485031" r:id="rId3"/>
    <p:sldLayoutId id="2147485032" r:id="rId4"/>
    <p:sldLayoutId id="2147485033" r:id="rId5"/>
    <p:sldLayoutId id="2147485034" r:id="rId6"/>
    <p:sldLayoutId id="2147485035" r:id="rId7"/>
    <p:sldLayoutId id="2147485036" r:id="rId8"/>
    <p:sldLayoutId id="2147485037" r:id="rId9"/>
    <p:sldLayoutId id="2147485038" r:id="rId10"/>
    <p:sldLayoutId id="2147485039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9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1" r:id="rId1"/>
    <p:sldLayoutId id="2147485042" r:id="rId2"/>
    <p:sldLayoutId id="2147485043" r:id="rId3"/>
    <p:sldLayoutId id="2147485044" r:id="rId4"/>
    <p:sldLayoutId id="2147485045" r:id="rId5"/>
    <p:sldLayoutId id="2147485046" r:id="rId6"/>
    <p:sldLayoutId id="2147485047" r:id="rId7"/>
    <p:sldLayoutId id="2147485048" r:id="rId8"/>
    <p:sldLayoutId id="2147485049" r:id="rId9"/>
    <p:sldLayoutId id="2147485050" r:id="rId10"/>
    <p:sldLayoutId id="2147485051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0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3" r:id="rId1"/>
    <p:sldLayoutId id="2147485054" r:id="rId2"/>
    <p:sldLayoutId id="2147485055" r:id="rId3"/>
    <p:sldLayoutId id="2147485056" r:id="rId4"/>
    <p:sldLayoutId id="2147485057" r:id="rId5"/>
    <p:sldLayoutId id="2147485058" r:id="rId6"/>
    <p:sldLayoutId id="2147485059" r:id="rId7"/>
    <p:sldLayoutId id="2147485060" r:id="rId8"/>
    <p:sldLayoutId id="2147485061" r:id="rId9"/>
    <p:sldLayoutId id="2147485062" r:id="rId10"/>
    <p:sldLayoutId id="2147485063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5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9" r:id="rId1"/>
    <p:sldLayoutId id="2147484850" r:id="rId2"/>
    <p:sldLayoutId id="2147484851" r:id="rId3"/>
    <p:sldLayoutId id="2147484852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9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4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1" r:id="rId1"/>
    <p:sldLayoutId id="2147484862" r:id="rId2"/>
    <p:sldLayoutId id="2147484863" r:id="rId3"/>
    <p:sldLayoutId id="2147484864" r:id="rId4"/>
    <p:sldLayoutId id="2147484865" r:id="rId5"/>
    <p:sldLayoutId id="2147484866" r:id="rId6"/>
    <p:sldLayoutId id="2147484867" r:id="rId7"/>
    <p:sldLayoutId id="2147484868" r:id="rId8"/>
    <p:sldLayoutId id="2147484869" r:id="rId9"/>
    <p:sldLayoutId id="2147484870" r:id="rId10"/>
    <p:sldLayoutId id="2147484871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3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0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86" r:id="rId2"/>
    <p:sldLayoutId id="2147484887" r:id="rId3"/>
    <p:sldLayoutId id="2147484888" r:id="rId4"/>
    <p:sldLayoutId id="2147484889" r:id="rId5"/>
    <p:sldLayoutId id="2147484890" r:id="rId6"/>
    <p:sldLayoutId id="2147484891" r:id="rId7"/>
    <p:sldLayoutId id="2147484892" r:id="rId8"/>
    <p:sldLayoutId id="2147484893" r:id="rId9"/>
    <p:sldLayoutId id="2147484894" r:id="rId10"/>
    <p:sldLayoutId id="2147484895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9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7" r:id="rId1"/>
    <p:sldLayoutId id="2147484898" r:id="rId2"/>
    <p:sldLayoutId id="2147484899" r:id="rId3"/>
    <p:sldLayoutId id="2147484900" r:id="rId4"/>
    <p:sldLayoutId id="2147484901" r:id="rId5"/>
    <p:sldLayoutId id="2147484902" r:id="rId6"/>
    <p:sldLayoutId id="2147484903" r:id="rId7"/>
    <p:sldLayoutId id="2147484904" r:id="rId8"/>
    <p:sldLayoutId id="2147484905" r:id="rId9"/>
    <p:sldLayoutId id="2147484906" r:id="rId10"/>
    <p:sldLayoutId id="2147484907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0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9" r:id="rId1"/>
    <p:sldLayoutId id="2147484910" r:id="rId2"/>
    <p:sldLayoutId id="2147484911" r:id="rId3"/>
    <p:sldLayoutId id="2147484912" r:id="rId4"/>
    <p:sldLayoutId id="2147484913" r:id="rId5"/>
    <p:sldLayoutId id="2147484914" r:id="rId6"/>
    <p:sldLayoutId id="2147484915" r:id="rId7"/>
    <p:sldLayoutId id="2147484916" r:id="rId8"/>
    <p:sldLayoutId id="2147484917" r:id="rId9"/>
    <p:sldLayoutId id="2147484918" r:id="rId10"/>
    <p:sldLayoutId id="2147484919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9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1" r:id="rId1"/>
    <p:sldLayoutId id="2147484922" r:id="rId2"/>
    <p:sldLayoutId id="2147484923" r:id="rId3"/>
    <p:sldLayoutId id="2147484924" r:id="rId4"/>
    <p:sldLayoutId id="2147484925" r:id="rId5"/>
    <p:sldLayoutId id="2147484926" r:id="rId6"/>
    <p:sldLayoutId id="2147484927" r:id="rId7"/>
    <p:sldLayoutId id="2147484928" r:id="rId8"/>
    <p:sldLayoutId id="2147484929" r:id="rId9"/>
    <p:sldLayoutId id="2147484930" r:id="rId10"/>
    <p:sldLayoutId id="2147484931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2022-12-02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33" r:id="rId1"/>
    <p:sldLayoutId id="2147484934" r:id="rId2"/>
    <p:sldLayoutId id="2147484935" r:id="rId3"/>
    <p:sldLayoutId id="2147484936" r:id="rId4"/>
    <p:sldLayoutId id="2147484937" r:id="rId5"/>
    <p:sldLayoutId id="2147484938" r:id="rId6"/>
    <p:sldLayoutId id="2147484939" r:id="rId7"/>
    <p:sldLayoutId id="2147484940" r:id="rId8"/>
    <p:sldLayoutId id="2147484941" r:id="rId9"/>
    <p:sldLayoutId id="2147484942" r:id="rId10"/>
    <p:sldLayoutId id="2147484943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/>
              <a:t>29</a:t>
            </a:r>
            <a:r>
              <a:rPr lang="ko-KR" altLang="en-US" sz="3300" dirty="0"/>
              <a:t>강 </a:t>
            </a:r>
            <a:r>
              <a:rPr lang="en-US" altLang="ko-KR" sz="3300" dirty="0"/>
              <a:t>JSP </a:t>
            </a:r>
            <a:r>
              <a:rPr lang="ko-KR" altLang="en-US" sz="3300" dirty="0"/>
              <a:t>내장객체의 활용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5433" y="1673387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JSP 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내장객체의 유형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출력 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out 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객체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문서간 연결 </a:t>
            </a:r>
            <a:r>
              <a:rPr lang="en-US" altLang="ko-KR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session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객체</a:t>
            </a:r>
            <a:endParaRPr lang="en-US" altLang="ko-KR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7" t="30376" r="17458" b="24592"/>
          <a:stretch/>
        </p:blipFill>
        <p:spPr bwMode="auto">
          <a:xfrm>
            <a:off x="1919901" y="1940133"/>
            <a:ext cx="8424936" cy="437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626"/>
            <a:ext cx="4195313" cy="51509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b="0" dirty="0"/>
              <a:t>문서 간 연결 </a:t>
            </a:r>
            <a:r>
              <a:rPr lang="en-US" altLang="ko-KR" sz="2000" b="0" dirty="0"/>
              <a:t>: session </a:t>
            </a:r>
            <a:r>
              <a:rPr lang="ko-KR" altLang="en-US" sz="2000" b="0" dirty="0"/>
              <a:t>객체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2545" y="523720"/>
            <a:ext cx="118213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black"/>
                </a:solidFill>
              </a:rPr>
              <a:t>세션의 개념</a:t>
            </a:r>
            <a:endParaRPr lang="en-US" altLang="ko-KR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prstClr val="black"/>
                </a:solidFill>
              </a:rPr>
              <a:t>세션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  <a:r>
              <a:rPr lang="ko-KR" altLang="en-US" sz="1600" dirty="0">
                <a:solidFill>
                  <a:prstClr val="black"/>
                </a:solidFill>
              </a:rPr>
              <a:t>서버에서 </a:t>
            </a:r>
            <a:r>
              <a:rPr lang="ko-KR" altLang="en-US" sz="1600" dirty="0" err="1">
                <a:solidFill>
                  <a:prstClr val="black"/>
                </a:solidFill>
              </a:rPr>
              <a:t>사용자별</a:t>
            </a:r>
            <a:r>
              <a:rPr lang="ko-KR" altLang="en-US" sz="1600" dirty="0">
                <a:solidFill>
                  <a:prstClr val="black"/>
                </a:solidFill>
              </a:rPr>
              <a:t> 변수를 할당하여 페이지 이동 시마다 각자의 정보를 이용할 수 있게 함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prstClr val="black"/>
                </a:solidFill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  <a:r>
              <a:rPr lang="ko-KR" altLang="en-US" sz="1600" dirty="0">
                <a:solidFill>
                  <a:prstClr val="black"/>
                </a:solidFill>
              </a:rPr>
              <a:t>로그인 처리 시 사용자</a:t>
            </a:r>
            <a:r>
              <a:rPr lang="en-US" altLang="ko-KR" sz="1600" dirty="0">
                <a:solidFill>
                  <a:prstClr val="black"/>
                </a:solidFill>
              </a:rPr>
              <a:t>1</a:t>
            </a:r>
            <a:r>
              <a:rPr lang="ko-KR" altLang="en-US" sz="1600" dirty="0">
                <a:solidFill>
                  <a:prstClr val="black"/>
                </a:solidFill>
              </a:rPr>
              <a:t>을 위한 회원</a:t>
            </a:r>
            <a:r>
              <a:rPr lang="en-US" altLang="ko-KR" sz="1600" dirty="0">
                <a:solidFill>
                  <a:prstClr val="black"/>
                </a:solidFill>
              </a:rPr>
              <a:t>ID </a:t>
            </a:r>
            <a:r>
              <a:rPr lang="ko-KR" altLang="en-US" sz="1600" dirty="0">
                <a:solidFill>
                  <a:prstClr val="black"/>
                </a:solidFill>
              </a:rPr>
              <a:t>세션변수와 사용자</a:t>
            </a:r>
            <a:r>
              <a:rPr lang="en-US" altLang="ko-KR" sz="1600" dirty="0">
                <a:solidFill>
                  <a:prstClr val="black"/>
                </a:solidFill>
              </a:rPr>
              <a:t>2</a:t>
            </a:r>
            <a:r>
              <a:rPr lang="ko-KR" altLang="en-US" sz="1600" dirty="0">
                <a:solidFill>
                  <a:prstClr val="black"/>
                </a:solidFill>
              </a:rPr>
              <a:t>를 위한 회원</a:t>
            </a:r>
            <a:r>
              <a:rPr lang="en-US" altLang="ko-KR" sz="1600" dirty="0">
                <a:solidFill>
                  <a:prstClr val="black"/>
                </a:solidFill>
              </a:rPr>
              <a:t>ID </a:t>
            </a:r>
            <a:r>
              <a:rPr lang="ko-KR" altLang="en-US" sz="1600" dirty="0" err="1">
                <a:solidFill>
                  <a:prstClr val="black"/>
                </a:solidFill>
              </a:rPr>
              <a:t>세션변수명</a:t>
            </a:r>
            <a:r>
              <a:rPr lang="en-US" altLang="ko-KR" sz="1600" dirty="0">
                <a:solidFill>
                  <a:prstClr val="black"/>
                </a:solidFill>
              </a:rPr>
              <a:t>(s)</a:t>
            </a:r>
            <a:r>
              <a:rPr lang="ko-KR" altLang="en-US" sz="1600" dirty="0">
                <a:solidFill>
                  <a:prstClr val="black"/>
                </a:solidFill>
              </a:rPr>
              <a:t>은 서로 같으나 서로 다른 메모리에 저장되며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사용자 간에는 세션변수 </a:t>
            </a:r>
            <a:r>
              <a:rPr lang="ko-KR" altLang="en-US" sz="1600" dirty="0" err="1">
                <a:solidFill>
                  <a:prstClr val="black"/>
                </a:solidFill>
              </a:rPr>
              <a:t>공유안됨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3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124974" cy="52372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0" dirty="0"/>
              <a:t>session </a:t>
            </a:r>
            <a:r>
              <a:rPr lang="ko-KR" altLang="en-US" sz="2000" b="0" dirty="0"/>
              <a:t>객체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025" y="523720"/>
            <a:ext cx="11683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prstClr val="black"/>
                </a:solidFill>
              </a:rPr>
              <a:t>session </a:t>
            </a:r>
            <a:r>
              <a:rPr lang="ko-KR" altLang="en-US" b="1" dirty="0">
                <a:solidFill>
                  <a:prstClr val="black"/>
                </a:solidFill>
              </a:rPr>
              <a:t>객체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웹사이트에 방문한 사용자에 대해 여러 </a:t>
            </a:r>
            <a:r>
              <a:rPr lang="ko-KR" altLang="en-US" dirty="0" err="1">
                <a:solidFill>
                  <a:prstClr val="black"/>
                </a:solidFill>
              </a:rPr>
              <a:t>웹페이지의</a:t>
            </a:r>
            <a:r>
              <a:rPr lang="ko-KR" altLang="en-US" dirty="0">
                <a:solidFill>
                  <a:prstClr val="black"/>
                </a:solidFill>
              </a:rPr>
              <a:t> 이동에 걸쳐 사용자를 인식하는 방법 제공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6" t="29526" r="16509" b="40736"/>
          <a:stretch/>
        </p:blipFill>
        <p:spPr bwMode="auto">
          <a:xfrm>
            <a:off x="1062486" y="1222246"/>
            <a:ext cx="10332151" cy="363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91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88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black"/>
                </a:solidFill>
              </a:rPr>
              <a:t>문서간 연결 </a:t>
            </a:r>
            <a:r>
              <a:rPr lang="en-US" altLang="ko-KR" dirty="0">
                <a:solidFill>
                  <a:prstClr val="black"/>
                </a:solidFill>
              </a:rPr>
              <a:t>session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6116" y="987679"/>
            <a:ext cx="887530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사용자별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변수를 할당하여 페이지 이동 시마다 각자의 정보를 이용할 수 있게 함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사용예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처리 시 사용자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위한 회원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세션변수와 사용자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회원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세션변수명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(s)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서로 같으나 서로 다른 메모리에 저장되며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간에는 세션변수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공유안됨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395035"/>
            <a:ext cx="849694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prstClr val="black"/>
                </a:solidFill>
              </a:rPr>
              <a:t>Session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  <a:endParaRPr lang="en-US" altLang="ko-KR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</a:rPr>
              <a:t>사용자의 세션 정보를 서버와의 세션이 유지되는 동안 보관하는 객체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894022" y="2492224"/>
            <a:ext cx="8424936" cy="4377662"/>
            <a:chOff x="370022" y="2492224"/>
            <a:chExt cx="8424936" cy="43776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27" t="30376" r="17458" b="24592"/>
            <a:stretch/>
          </p:blipFill>
          <p:spPr bwMode="auto">
            <a:xfrm>
              <a:off x="370022" y="2492224"/>
              <a:ext cx="8424936" cy="437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212976"/>
              <a:ext cx="1169987" cy="268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971" y="3339617"/>
              <a:ext cx="1169987" cy="268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6446497" y="4005064"/>
              <a:ext cx="1206277" cy="98139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prstClr val="black"/>
                  </a:solidFill>
                </a:rPr>
                <a:t>웹브라우저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1560" y="4437112"/>
              <a:ext cx="1097979" cy="2439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09539" y="4005064"/>
              <a:ext cx="1206277" cy="98139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prstClr val="black"/>
                  </a:solidFill>
                </a:rPr>
                <a:t>웹브라우저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652774" y="4554413"/>
              <a:ext cx="1142184" cy="2427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62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430" y="0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black"/>
                </a:solidFill>
              </a:rPr>
              <a:t>세션변수 활용 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8113" y="352517"/>
            <a:ext cx="7571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로그인 후에 </a:t>
            </a:r>
            <a:r>
              <a:rPr lang="en-US" altLang="ko-KR" sz="1600" dirty="0">
                <a:solidFill>
                  <a:prstClr val="black"/>
                </a:solidFill>
              </a:rPr>
              <a:t>session </a:t>
            </a:r>
            <a:r>
              <a:rPr lang="ko-KR" altLang="en-US" sz="1600" dirty="0">
                <a:solidFill>
                  <a:prstClr val="black"/>
                </a:solidFill>
              </a:rPr>
              <a:t>객체를 이용한 사용자 정보 연결 예 </a:t>
            </a:r>
          </a:p>
        </p:txBody>
      </p:sp>
      <p:sp>
        <p:nvSpPr>
          <p:cNvPr id="4" name="슬라이드 번호 개체 틀 4"/>
          <p:cNvSpPr txBox="1">
            <a:spLocks/>
          </p:cNvSpPr>
          <p:nvPr/>
        </p:nvSpPr>
        <p:spPr>
          <a:xfrm>
            <a:off x="7185008" y="64062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31D9A6-2F67-4974-8AB9-0D1EC2F6A12E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17172" r="17774" b="15670"/>
          <a:stretch/>
        </p:blipFill>
        <p:spPr bwMode="auto">
          <a:xfrm>
            <a:off x="2277322" y="849993"/>
            <a:ext cx="7200800" cy="597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00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3773" y="0"/>
            <a:ext cx="118383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웹사이트에 방문한 사용자에 대해 여러 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웹페이지의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이동에 걸쳐 사용자를 인식하는 방법 제공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형 식 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session.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[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);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주요메소드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36284"/>
              </p:ext>
            </p:extLst>
          </p:nvPr>
        </p:nvGraphicFramePr>
        <p:xfrm>
          <a:off x="1350193" y="2193968"/>
          <a:ext cx="7022673" cy="2980942"/>
        </p:xfrm>
        <a:graphic>
          <a:graphicData uri="http://schemas.openxmlformats.org/drawingml/2006/table">
            <a:tbl>
              <a:tblPr/>
              <a:tblGrid>
                <a:gridCol w="319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75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getId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getCreationTime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 시각 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getLastAccessedTime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마지막 접근 시각 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getAttribute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저장된 속성의 값 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getAttributeNames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저장된 속성 이름 리스트 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setAttribute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  <a:r>
                        <a:rPr lang="en-US" altLang="ko-KR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", </a:t>
                      </a: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속성의 값 설정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00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removeAttribute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  <a:r>
                        <a:rPr lang="en-US" altLang="ko-KR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 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저장된 속성 삭제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30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17579" y="1170618"/>
            <a:ext cx="88429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&lt;form action="session-</a:t>
            </a:r>
            <a:r>
              <a:rPr lang="en-US" altLang="ko-KR" sz="2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set.jsp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 method="post"&gt;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&lt;input type="text" name="id" size=“30"&gt;&lt;</a:t>
            </a:r>
            <a:r>
              <a:rPr lang="en-US" altLang="ko-KR" sz="2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&lt;input type="password" name="pw" size="40"&gt;&lt;p&gt;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&lt;input type="submit" value="</a:t>
            </a:r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&lt;input type="reset" value="</a:t>
            </a:r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원래대로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&lt;/form&gt;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1" y="72226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예제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/>
          <a:stretch/>
        </p:blipFill>
        <p:spPr bwMode="auto">
          <a:xfrm>
            <a:off x="1847529" y="3789041"/>
            <a:ext cx="6476331" cy="2408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48580" y="620689"/>
            <a:ext cx="2188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prstClr val="black"/>
                </a:solidFill>
              </a:rPr>
              <a:t>session.html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4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1" y="116632"/>
            <a:ext cx="2151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prstClr val="black"/>
                </a:solidFill>
              </a:rPr>
              <a:t>session-</a:t>
            </a:r>
            <a:r>
              <a:rPr lang="en-US" altLang="ko-KR" sz="2000" dirty="0" err="1">
                <a:solidFill>
                  <a:prstClr val="black"/>
                </a:solidFill>
              </a:rPr>
              <a:t>set.jsp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91544" y="485965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&lt;%</a:t>
            </a:r>
          </a:p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String id = </a:t>
            </a:r>
            <a:r>
              <a:rPr lang="en-US" altLang="ko-KR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request.getParameter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("id"); </a:t>
            </a:r>
          </a:p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String pw = </a:t>
            </a:r>
            <a:r>
              <a:rPr lang="en-US" altLang="ko-KR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request.getParameter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("pw"); </a:t>
            </a:r>
          </a:p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%&gt;</a:t>
            </a:r>
          </a:p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아이디는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&lt;%= id %&gt;</a:t>
            </a: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&lt;</a:t>
            </a:r>
            <a:r>
              <a:rPr lang="en-US" altLang="ko-KR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비밀번호는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&lt;%= pw %&gt;</a:t>
            </a: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&lt;</a:t>
            </a:r>
            <a:r>
              <a:rPr lang="en-US" altLang="ko-KR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&lt;%</a:t>
            </a:r>
          </a:p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session.setAttribute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("id", id);</a:t>
            </a:r>
          </a:p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session.setAttribute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pwd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", pw);</a:t>
            </a:r>
          </a:p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%&gt;</a:t>
            </a:r>
          </a:p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 &lt;a </a:t>
            </a:r>
            <a:r>
              <a:rPr lang="en-US" altLang="ko-KR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="session-</a:t>
            </a:r>
            <a:r>
              <a:rPr lang="en-US" altLang="ko-KR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get.jsp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"&gt; session-get </a:t>
            </a: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이동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&lt;/a&gt;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0"/>
          <a:stretch/>
        </p:blipFill>
        <p:spPr bwMode="auto">
          <a:xfrm>
            <a:off x="2250977" y="4005065"/>
            <a:ext cx="5676351" cy="227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62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8533" y="116633"/>
            <a:ext cx="2518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prstClr val="black"/>
                </a:solidFill>
              </a:rPr>
              <a:t>session-</a:t>
            </a:r>
            <a:r>
              <a:rPr lang="en-US" altLang="ko-KR" sz="2400" dirty="0" err="1">
                <a:solidFill>
                  <a:prstClr val="black"/>
                </a:solidFill>
              </a:rPr>
              <a:t>get.jsp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75520" y="908721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&lt;h2&gt;  session </a:t>
            </a:r>
            <a:r>
              <a:rPr lang="ko-KR" altLang="en-US" dirty="0">
                <a:solidFill>
                  <a:prstClr val="black"/>
                </a:solidFill>
              </a:rPr>
              <a:t>정보 가져오기 </a:t>
            </a:r>
            <a:r>
              <a:rPr lang="en-US" altLang="ko-KR" dirty="0">
                <a:solidFill>
                  <a:prstClr val="black"/>
                </a:solidFill>
              </a:rPr>
              <a:t>&lt;/h2&gt;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&lt;</a:t>
            </a:r>
            <a:r>
              <a:rPr lang="en-US" altLang="ko-KR" dirty="0" err="1">
                <a:solidFill>
                  <a:prstClr val="black"/>
                </a:solidFill>
              </a:rPr>
              <a:t>br</a:t>
            </a:r>
            <a:r>
              <a:rPr lang="en-US" altLang="ko-KR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</a:t>
            </a:r>
            <a:r>
              <a:rPr lang="ko-KR" altLang="en-US" dirty="0">
                <a:solidFill>
                  <a:prstClr val="black"/>
                </a:solidFill>
              </a:rPr>
              <a:t>현재 세션의 아이디는 </a:t>
            </a:r>
            <a:r>
              <a:rPr lang="en-US" altLang="ko-KR" dirty="0">
                <a:solidFill>
                  <a:prstClr val="black"/>
                </a:solidFill>
              </a:rPr>
              <a:t>&lt;%= </a:t>
            </a:r>
            <a:r>
              <a:rPr lang="en-US" altLang="ko-KR" dirty="0" err="1">
                <a:solidFill>
                  <a:prstClr val="black"/>
                </a:solidFill>
              </a:rPr>
              <a:t>session.getAttribute</a:t>
            </a:r>
            <a:r>
              <a:rPr lang="en-US" altLang="ko-KR" dirty="0">
                <a:solidFill>
                  <a:prstClr val="black"/>
                </a:solidFill>
              </a:rPr>
              <a:t>("id") %&gt;</a:t>
            </a:r>
            <a:r>
              <a:rPr lang="ko-KR" altLang="en-US" dirty="0">
                <a:solidFill>
                  <a:prstClr val="black"/>
                </a:solidFill>
              </a:rPr>
              <a:t>입니다</a:t>
            </a:r>
            <a:r>
              <a:rPr lang="en-US" altLang="ko-KR" dirty="0">
                <a:solidFill>
                  <a:prstClr val="black"/>
                </a:solidFill>
              </a:rPr>
              <a:t>.&lt;</a:t>
            </a:r>
            <a:r>
              <a:rPr lang="en-US" altLang="ko-KR" dirty="0" err="1">
                <a:solidFill>
                  <a:prstClr val="black"/>
                </a:solidFill>
              </a:rPr>
              <a:t>br</a:t>
            </a:r>
            <a:r>
              <a:rPr lang="en-US" altLang="ko-KR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</a:t>
            </a:r>
            <a:r>
              <a:rPr lang="ko-KR" altLang="en-US" dirty="0">
                <a:solidFill>
                  <a:prstClr val="black"/>
                </a:solidFill>
              </a:rPr>
              <a:t>현재 세션의 비밀번호는 </a:t>
            </a:r>
            <a:r>
              <a:rPr lang="en-US" altLang="ko-KR" dirty="0">
                <a:solidFill>
                  <a:prstClr val="black"/>
                </a:solidFill>
              </a:rPr>
              <a:t>&lt;%= </a:t>
            </a:r>
            <a:r>
              <a:rPr lang="en-US" altLang="ko-KR" dirty="0" err="1">
                <a:solidFill>
                  <a:prstClr val="black"/>
                </a:solidFill>
              </a:rPr>
              <a:t>session.getAttribute</a:t>
            </a:r>
            <a:r>
              <a:rPr lang="en-US" altLang="ko-KR" dirty="0">
                <a:solidFill>
                  <a:prstClr val="black"/>
                </a:solidFill>
              </a:rPr>
              <a:t>("</a:t>
            </a:r>
            <a:r>
              <a:rPr lang="en-US" altLang="ko-KR" dirty="0" err="1">
                <a:solidFill>
                  <a:prstClr val="black"/>
                </a:solidFill>
              </a:rPr>
              <a:t>pwd</a:t>
            </a:r>
            <a:r>
              <a:rPr lang="en-US" altLang="ko-KR" dirty="0">
                <a:solidFill>
                  <a:prstClr val="black"/>
                </a:solidFill>
              </a:rPr>
              <a:t>") %&gt;</a:t>
            </a:r>
            <a:r>
              <a:rPr lang="ko-KR" altLang="en-US" dirty="0">
                <a:solidFill>
                  <a:prstClr val="black"/>
                </a:solidFill>
              </a:rPr>
              <a:t>입니다</a:t>
            </a:r>
            <a:r>
              <a:rPr lang="en-US" altLang="ko-KR" dirty="0">
                <a:solidFill>
                  <a:prstClr val="black"/>
                </a:solidFill>
              </a:rPr>
              <a:t>.&lt;</a:t>
            </a:r>
            <a:r>
              <a:rPr lang="en-US" altLang="ko-KR" dirty="0" err="1">
                <a:solidFill>
                  <a:prstClr val="black"/>
                </a:solidFill>
              </a:rPr>
              <a:t>br</a:t>
            </a:r>
            <a:r>
              <a:rPr lang="en-US" altLang="ko-KR" dirty="0">
                <a:solidFill>
                  <a:prstClr val="black"/>
                </a:solidFill>
              </a:rPr>
              <a:t>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5"/>
          <a:stretch/>
        </p:blipFill>
        <p:spPr bwMode="auto">
          <a:xfrm>
            <a:off x="2063553" y="2313543"/>
            <a:ext cx="6768752" cy="203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session </a:t>
            </a:r>
            <a:r>
              <a:rPr lang="ko-KR" altLang="en-US" dirty="0">
                <a:solidFill>
                  <a:prstClr val="black"/>
                </a:solidFill>
              </a:rPr>
              <a:t>설정과 종료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8781" y="401289"/>
            <a:ext cx="11658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홈페이지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index.jsp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  <a:r>
              <a:rPr lang="ko-KR" altLang="en-US" sz="1600" dirty="0">
                <a:solidFill>
                  <a:prstClr val="black"/>
                </a:solidFill>
              </a:rPr>
              <a:t>에서 “</a:t>
            </a:r>
            <a:r>
              <a:rPr lang="en-US" altLang="ko-KR" sz="1600" dirty="0">
                <a:solidFill>
                  <a:prstClr val="black"/>
                </a:solidFill>
              </a:rPr>
              <a:t>Login” </a:t>
            </a:r>
            <a:r>
              <a:rPr lang="ko-KR" altLang="en-US" sz="1600" dirty="0">
                <a:solidFill>
                  <a:prstClr val="black"/>
                </a:solidFill>
              </a:rPr>
              <a:t>링크를 클릭하면 세션을 설정하는 </a:t>
            </a:r>
            <a:r>
              <a:rPr lang="en-US" altLang="ko-KR" sz="1600" dirty="0">
                <a:solidFill>
                  <a:prstClr val="black"/>
                </a:solidFill>
              </a:rPr>
              <a:t>JSP </a:t>
            </a:r>
            <a:r>
              <a:rPr lang="ko-KR" altLang="en-US" sz="1600" dirty="0">
                <a:solidFill>
                  <a:prstClr val="black"/>
                </a:solidFill>
              </a:rPr>
              <a:t>스크립트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sessionStart.jsp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  <a:r>
              <a:rPr lang="ko-KR" altLang="en-US" sz="1600" dirty="0">
                <a:solidFill>
                  <a:prstClr val="black"/>
                </a:solidFill>
              </a:rPr>
              <a:t>를 거쳐 다시 홈페이지로 돌아오게 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3" t="15931" r="17774" b="65575"/>
          <a:stretch/>
        </p:blipFill>
        <p:spPr bwMode="auto">
          <a:xfrm>
            <a:off x="2162730" y="840073"/>
            <a:ext cx="4104456" cy="190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9" t="40665" r="17774" b="22467"/>
          <a:stretch/>
        </p:blipFill>
        <p:spPr bwMode="auto">
          <a:xfrm>
            <a:off x="1243289" y="2830873"/>
            <a:ext cx="8987806" cy="388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86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03512" y="1268761"/>
            <a:ext cx="5472608" cy="12330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3512" y="932103"/>
            <a:ext cx="5760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&lt;body&gt;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&lt;!-- </a:t>
            </a:r>
            <a:r>
              <a:rPr lang="ko-KR" altLang="en-US" sz="1600" dirty="0">
                <a:solidFill>
                  <a:prstClr val="black"/>
                </a:solidFill>
              </a:rPr>
              <a:t>세션정보 추출 </a:t>
            </a:r>
            <a:r>
              <a:rPr lang="en-US" altLang="ko-KR" sz="16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String ID   = (String)</a:t>
            </a:r>
            <a:r>
              <a:rPr lang="en-US" altLang="ko-KR" sz="1600" dirty="0" err="1">
                <a:solidFill>
                  <a:prstClr val="black"/>
                </a:solidFill>
              </a:rPr>
              <a:t>session.getAttribute</a:t>
            </a:r>
            <a:r>
              <a:rPr lang="en-US" altLang="ko-KR" sz="1600" dirty="0">
                <a:solidFill>
                  <a:prstClr val="black"/>
                </a:solidFill>
              </a:rPr>
              <a:t>("ID");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String name = (String)</a:t>
            </a:r>
            <a:r>
              <a:rPr lang="en-US" altLang="ko-KR" sz="1600" dirty="0" err="1">
                <a:solidFill>
                  <a:prstClr val="black"/>
                </a:solidFill>
              </a:rPr>
              <a:t>session.getAttribute</a:t>
            </a:r>
            <a:r>
              <a:rPr lang="en-US" altLang="ko-KR" sz="1600" dirty="0">
                <a:solidFill>
                  <a:prstClr val="black"/>
                </a:solidFill>
              </a:rPr>
              <a:t>("name");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%&gt;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85104" y="528697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prstClr val="black"/>
                </a:solidFill>
              </a:rPr>
              <a:t>index.jsp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3513" y="116632"/>
            <a:ext cx="30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session </a:t>
            </a:r>
            <a:r>
              <a:rPr lang="ko-KR" altLang="en-US" dirty="0">
                <a:solidFill>
                  <a:prstClr val="black"/>
                </a:solidFill>
              </a:rPr>
              <a:t>설정과 종료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37976" y="2708921"/>
            <a:ext cx="5538145" cy="418576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&lt;!-- </a:t>
            </a:r>
            <a:r>
              <a:rPr lang="ko-KR" altLang="en-US" sz="1400" dirty="0">
                <a:solidFill>
                  <a:prstClr val="black"/>
                </a:solidFill>
              </a:rPr>
              <a:t>홈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&lt;a </a:t>
            </a:r>
            <a:r>
              <a:rPr lang="en-US" altLang="ko-KR" sz="1400" dirty="0" err="1">
                <a:solidFill>
                  <a:prstClr val="black"/>
                </a:solidFill>
              </a:rPr>
              <a:t>href</a:t>
            </a:r>
            <a:r>
              <a:rPr lang="en-US" altLang="ko-KR" sz="1400" dirty="0">
                <a:solidFill>
                  <a:prstClr val="black"/>
                </a:solidFill>
              </a:rPr>
              <a:t>="</a:t>
            </a:r>
            <a:r>
              <a:rPr lang="en-US" altLang="ko-KR" sz="1400" dirty="0" err="1">
                <a:solidFill>
                  <a:prstClr val="black"/>
                </a:solidFill>
              </a:rPr>
              <a:t>index.jsp</a:t>
            </a:r>
            <a:r>
              <a:rPr lang="en-US" altLang="ko-KR" sz="1400" dirty="0">
                <a:solidFill>
                  <a:prstClr val="black"/>
                </a:solidFill>
              </a:rPr>
              <a:t>"&gt;&lt;font color="yellow"&gt;Home&lt;/font&gt;&lt;/a&gt;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&amp;</a:t>
            </a:r>
            <a:r>
              <a:rPr lang="en-US" altLang="ko-KR" sz="1400" dirty="0" err="1">
                <a:solidFill>
                  <a:prstClr val="black"/>
                </a:solidFill>
              </a:rPr>
              <a:t>nbsp&amp;nbsp</a:t>
            </a:r>
            <a:r>
              <a:rPr lang="en-US" altLang="ko-KR" sz="1400" dirty="0">
                <a:solidFill>
                  <a:prstClr val="black"/>
                </a:solidFill>
              </a:rPr>
              <a:t> 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// </a:t>
            </a:r>
            <a:r>
              <a:rPr lang="ko-KR" altLang="en-US" sz="1400" dirty="0">
                <a:solidFill>
                  <a:prstClr val="black"/>
                </a:solidFill>
              </a:rPr>
              <a:t>세션이 설정되어 있지 않은 상태 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if (ID == null) {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%&gt;	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&lt;a </a:t>
            </a:r>
            <a:r>
              <a:rPr lang="en-US" altLang="ko-KR" sz="1400" dirty="0" err="1">
                <a:solidFill>
                  <a:prstClr val="black"/>
                </a:solidFill>
              </a:rPr>
              <a:t>href</a:t>
            </a:r>
            <a:r>
              <a:rPr lang="en-US" altLang="ko-KR" sz="1400" dirty="0">
                <a:solidFill>
                  <a:prstClr val="black"/>
                </a:solidFill>
              </a:rPr>
              <a:t>="</a:t>
            </a:r>
            <a:r>
              <a:rPr lang="en-US" altLang="ko-KR" sz="1400" dirty="0" err="1">
                <a:solidFill>
                  <a:prstClr val="black"/>
                </a:solidFill>
              </a:rPr>
              <a:t>sessionStart.jsp</a:t>
            </a:r>
            <a:r>
              <a:rPr lang="en-US" altLang="ko-KR" sz="1400" dirty="0">
                <a:solidFill>
                  <a:prstClr val="black"/>
                </a:solidFill>
              </a:rPr>
              <a:t>"&gt;&lt;font color="yellow"&gt;Login&lt;/font&gt;&lt;/a&gt;	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// </a:t>
            </a:r>
            <a:r>
              <a:rPr lang="ko-KR" altLang="en-US" sz="1400" dirty="0">
                <a:solidFill>
                  <a:prstClr val="black"/>
                </a:solidFill>
              </a:rPr>
              <a:t>세션이 설정되어 있는 상태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} else {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%&gt;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&lt;a </a:t>
            </a:r>
            <a:r>
              <a:rPr lang="en-US" altLang="ko-KR" sz="1400" dirty="0" err="1">
                <a:solidFill>
                  <a:prstClr val="black"/>
                </a:solidFill>
              </a:rPr>
              <a:t>href</a:t>
            </a:r>
            <a:r>
              <a:rPr lang="en-US" altLang="ko-KR" sz="1400" dirty="0">
                <a:solidFill>
                  <a:prstClr val="black"/>
                </a:solidFill>
              </a:rPr>
              <a:t>="</a:t>
            </a:r>
            <a:r>
              <a:rPr lang="en-US" altLang="ko-KR" sz="1400" dirty="0" err="1">
                <a:solidFill>
                  <a:prstClr val="black"/>
                </a:solidFill>
              </a:rPr>
              <a:t>sessionStop.jsp</a:t>
            </a:r>
            <a:r>
              <a:rPr lang="en-US" altLang="ko-KR" sz="1400" dirty="0">
                <a:solidFill>
                  <a:prstClr val="black"/>
                </a:solidFill>
              </a:rPr>
              <a:t>"&gt;&lt;font color="yellow"&gt;&lt;%= ID %&gt;</a:t>
            </a:r>
            <a:r>
              <a:rPr lang="ko-KR" altLang="en-US" sz="1400" dirty="0">
                <a:solidFill>
                  <a:prstClr val="black"/>
                </a:solidFill>
              </a:rPr>
              <a:t>님</a:t>
            </a:r>
            <a:r>
              <a:rPr lang="en-US" altLang="ko-KR" sz="1400" dirty="0">
                <a:solidFill>
                  <a:prstClr val="black"/>
                </a:solidFill>
              </a:rPr>
              <a:t>, Logout&lt;/font&gt;&lt;/a&gt;	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} // if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%&gt;		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&lt;/header&gt;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7976" y="3429000"/>
            <a:ext cx="5538145" cy="31683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8169" y="3717033"/>
            <a:ext cx="2861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세션설정 유무에 따라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헤더정보를 다르게 나타냄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176120" y="3933056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7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819" y="399160"/>
            <a:ext cx="1184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prstClr val="black"/>
                </a:solidFill>
              </a:rPr>
              <a:t>내장객체</a:t>
            </a:r>
            <a:endParaRPr lang="en-US" altLang="ko-KR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prstClr val="black"/>
                </a:solidFill>
              </a:rPr>
              <a:t>다양한 기능을 제공하기 위하여 특정 클래스로부터 사용자가 쉽게 사용할 수 있도록 제공되는 객체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65364" y="1155395"/>
            <a:ext cx="7920880" cy="4520504"/>
            <a:chOff x="2207568" y="1958346"/>
            <a:chExt cx="7920880" cy="45205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01" t="16144" r="18881" b="35850"/>
            <a:stretch/>
          </p:blipFill>
          <p:spPr bwMode="auto">
            <a:xfrm>
              <a:off x="2207568" y="1958346"/>
              <a:ext cx="7920880" cy="4520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2207568" y="2348880"/>
              <a:ext cx="7920880" cy="1869718"/>
            </a:xfrm>
            <a:prstGeom prst="roundRect">
              <a:avLst>
                <a:gd name="adj" fmla="val 10036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0" y="862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prstClr val="black"/>
                </a:solidFill>
              </a:rPr>
              <a:t>JSP </a:t>
            </a:r>
            <a:r>
              <a:rPr lang="ko-KR" altLang="en-US" dirty="0">
                <a:solidFill>
                  <a:prstClr val="black"/>
                </a:solidFill>
              </a:rPr>
              <a:t>내장객체의 유형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29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787270" y="5447584"/>
            <a:ext cx="3516643" cy="12937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47528" y="3331291"/>
            <a:ext cx="3456384" cy="15696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3512" y="501351"/>
            <a:ext cx="2926448" cy="23515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7508" y="64713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&lt;!-- 2. </a:t>
            </a:r>
            <a:r>
              <a:rPr lang="ko-KR" altLang="en-US" sz="1200" dirty="0">
                <a:solidFill>
                  <a:prstClr val="black"/>
                </a:solidFill>
              </a:rPr>
              <a:t>본문 </a:t>
            </a:r>
            <a:r>
              <a:rPr lang="en-US" altLang="ko-KR" sz="12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&lt;section&gt; 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// </a:t>
            </a:r>
            <a:r>
              <a:rPr lang="ko-KR" altLang="en-US" sz="1200" dirty="0">
                <a:solidFill>
                  <a:prstClr val="black"/>
                </a:solidFill>
              </a:rPr>
              <a:t>세션이 설정되어 있지 않은 상태  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if (ID == null) {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%&gt;	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       </a:t>
            </a:r>
            <a:r>
              <a:rPr lang="ko-KR" altLang="en-US" sz="1200" dirty="0">
                <a:solidFill>
                  <a:prstClr val="black"/>
                </a:solidFill>
              </a:rPr>
              <a:t>홈</a:t>
            </a:r>
            <a:r>
              <a:rPr lang="en-US" altLang="ko-KR" sz="1200" dirty="0">
                <a:solidFill>
                  <a:prstClr val="black"/>
                </a:solidFill>
              </a:rPr>
              <a:t>...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// </a:t>
            </a:r>
            <a:r>
              <a:rPr lang="ko-KR" altLang="en-US" sz="1200" dirty="0">
                <a:solidFill>
                  <a:prstClr val="black"/>
                </a:solidFill>
              </a:rPr>
              <a:t>세션이 설정되어 있는 상태</a:t>
            </a:r>
          </a:p>
          <a:p>
            <a:r>
              <a:rPr lang="ko-KR" altLang="en-US" sz="1200" dirty="0">
                <a:solidFill>
                  <a:prstClr val="black"/>
                </a:solidFill>
              </a:rPr>
              <a:t>	</a:t>
            </a:r>
            <a:r>
              <a:rPr lang="en-US" altLang="ko-KR" sz="1200" dirty="0">
                <a:solidFill>
                  <a:prstClr val="black"/>
                </a:solidFill>
              </a:rPr>
              <a:t>} else { 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%&gt;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       </a:t>
            </a:r>
            <a:r>
              <a:rPr lang="ko-KR" altLang="en-US" sz="1200" dirty="0">
                <a:solidFill>
                  <a:prstClr val="black"/>
                </a:solidFill>
              </a:rPr>
              <a:t>세션이 설정되었습니다</a:t>
            </a:r>
            <a:r>
              <a:rPr lang="en-US" altLang="ko-KR" sz="1200" dirty="0">
                <a:solidFill>
                  <a:prstClr val="black"/>
                </a:solidFill>
              </a:rPr>
              <a:t>!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	} // if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%&gt;				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59360" y="129431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Session</a:t>
            </a:r>
            <a:r>
              <a:rPr lang="ko-KR" altLang="en-US" dirty="0">
                <a:solidFill>
                  <a:prstClr val="black"/>
                </a:solidFill>
              </a:rPr>
              <a:t>설정 유무에 따라 본문정보를 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다르게 나타냄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799856" y="1617475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08816" y="2956303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prstClr val="black"/>
                </a:solidFill>
              </a:rPr>
              <a:t>sessionStart.jsp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47528" y="3331291"/>
            <a:ext cx="5616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// </a:t>
            </a:r>
            <a:r>
              <a:rPr lang="ko-KR" altLang="en-US" sz="1200" dirty="0">
                <a:solidFill>
                  <a:prstClr val="black"/>
                </a:solidFill>
              </a:rPr>
              <a:t>세션 설정</a:t>
            </a:r>
          </a:p>
          <a:p>
            <a:r>
              <a:rPr lang="en-US" altLang="ko-KR" sz="1200" dirty="0" err="1">
                <a:solidFill>
                  <a:prstClr val="black"/>
                </a:solidFill>
              </a:rPr>
              <a:t>session.setAttribute</a:t>
            </a:r>
            <a:r>
              <a:rPr lang="en-US" altLang="ko-KR" sz="1200" dirty="0">
                <a:solidFill>
                  <a:prstClr val="black"/>
                </a:solidFill>
              </a:rPr>
              <a:t>("ID",   "</a:t>
            </a:r>
            <a:r>
              <a:rPr lang="en-US" altLang="ko-KR" sz="1200" dirty="0" err="1">
                <a:solidFill>
                  <a:prstClr val="black"/>
                </a:solidFill>
              </a:rPr>
              <a:t>hong</a:t>
            </a:r>
            <a:r>
              <a:rPr lang="en-US" altLang="ko-KR" sz="12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ko-KR" sz="1200" dirty="0" err="1">
                <a:solidFill>
                  <a:prstClr val="black"/>
                </a:solidFill>
              </a:rPr>
              <a:t>session.setAttribute</a:t>
            </a:r>
            <a:r>
              <a:rPr lang="en-US" altLang="ko-KR" sz="1200" dirty="0">
                <a:solidFill>
                  <a:prstClr val="black"/>
                </a:solidFill>
              </a:rPr>
              <a:t>("name", "</a:t>
            </a:r>
            <a:r>
              <a:rPr lang="ko-KR" altLang="en-US" sz="1200" dirty="0">
                <a:solidFill>
                  <a:prstClr val="black"/>
                </a:solidFill>
              </a:rPr>
              <a:t>홍길동</a:t>
            </a:r>
            <a:r>
              <a:rPr lang="en-US" altLang="ko-KR" sz="1200" dirty="0">
                <a:solidFill>
                  <a:prstClr val="black"/>
                </a:solidFill>
              </a:rPr>
              <a:t>");</a:t>
            </a:r>
          </a:p>
          <a:p>
            <a:endParaRPr lang="en-US" altLang="ko-KR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// </a:t>
            </a:r>
            <a:r>
              <a:rPr lang="ko-KR" altLang="en-US" sz="1200" dirty="0">
                <a:solidFill>
                  <a:prstClr val="black"/>
                </a:solidFill>
              </a:rPr>
              <a:t>다른 페이지로 이동</a:t>
            </a:r>
          </a:p>
          <a:p>
            <a:r>
              <a:rPr lang="en-US" altLang="ko-KR" sz="1200" dirty="0" err="1">
                <a:solidFill>
                  <a:prstClr val="black"/>
                </a:solidFill>
              </a:rPr>
              <a:t>response.sendRedirect</a:t>
            </a:r>
            <a:r>
              <a:rPr lang="en-US" altLang="ko-KR" sz="1200" dirty="0">
                <a:solidFill>
                  <a:prstClr val="black"/>
                </a:solidFill>
              </a:rPr>
              <a:t>("</a:t>
            </a:r>
            <a:r>
              <a:rPr lang="en-US" altLang="ko-KR" sz="1200" dirty="0" err="1">
                <a:solidFill>
                  <a:prstClr val="black"/>
                </a:solidFill>
              </a:rPr>
              <a:t>index.jsp</a:t>
            </a:r>
            <a:r>
              <a:rPr lang="en-US" altLang="ko-KR" sz="12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%&gt;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47528" y="3742578"/>
            <a:ext cx="3312368" cy="403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47528" y="4499319"/>
            <a:ext cx="2978208" cy="18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5961" y="3638727"/>
            <a:ext cx="4156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Hong</a:t>
            </a:r>
            <a:r>
              <a:rPr lang="ko-KR" altLang="en-US" sz="1600" dirty="0">
                <a:solidFill>
                  <a:prstClr val="black"/>
                </a:solidFill>
              </a:rPr>
              <a:t>이라는 문자열을 세션변수 </a:t>
            </a:r>
            <a:r>
              <a:rPr lang="en-US" altLang="ko-KR" sz="1600" dirty="0">
                <a:solidFill>
                  <a:prstClr val="black"/>
                </a:solidFill>
              </a:rPr>
              <a:t>ID</a:t>
            </a:r>
            <a:r>
              <a:rPr lang="ko-KR" altLang="en-US" sz="1600" dirty="0">
                <a:solidFill>
                  <a:prstClr val="black"/>
                </a:solidFill>
              </a:rPr>
              <a:t>에 저장함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407232" y="3808004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787270" y="5078252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prstClr val="black"/>
                </a:solidFill>
              </a:rPr>
              <a:t>sessionStop.jsp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9536" y="544758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// session </a:t>
            </a:r>
            <a:r>
              <a:rPr lang="ko-KR" altLang="en-US" sz="1200" dirty="0">
                <a:solidFill>
                  <a:prstClr val="black"/>
                </a:solidFill>
              </a:rPr>
              <a:t>해제</a:t>
            </a:r>
          </a:p>
          <a:p>
            <a:r>
              <a:rPr lang="en-US" altLang="ko-KR" sz="1200" dirty="0" err="1">
                <a:solidFill>
                  <a:prstClr val="black"/>
                </a:solidFill>
              </a:rPr>
              <a:t>session.invalidate</a:t>
            </a:r>
            <a:r>
              <a:rPr lang="en-US" altLang="ko-KR" sz="1200" dirty="0">
                <a:solidFill>
                  <a:prstClr val="black"/>
                </a:solidFill>
              </a:rPr>
              <a:t>();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// </a:t>
            </a:r>
            <a:r>
              <a:rPr lang="ko-KR" altLang="en-US" sz="1200" dirty="0">
                <a:solidFill>
                  <a:prstClr val="black"/>
                </a:solidFill>
              </a:rPr>
              <a:t>홈페이지로 이동 </a:t>
            </a:r>
          </a:p>
          <a:p>
            <a:r>
              <a:rPr lang="en-US" altLang="ko-KR" sz="1200" dirty="0" err="1">
                <a:solidFill>
                  <a:prstClr val="black"/>
                </a:solidFill>
              </a:rPr>
              <a:t>response.sendRedirect</a:t>
            </a:r>
            <a:r>
              <a:rPr lang="en-US" altLang="ko-KR" sz="1200" dirty="0">
                <a:solidFill>
                  <a:prstClr val="black"/>
                </a:solidFill>
              </a:rPr>
              <a:t>("</a:t>
            </a:r>
            <a:r>
              <a:rPr lang="en-US" altLang="ko-KR" sz="1200" dirty="0" err="1">
                <a:solidFill>
                  <a:prstClr val="black"/>
                </a:solidFill>
              </a:rPr>
              <a:t>index.jsp</a:t>
            </a:r>
            <a:r>
              <a:rPr lang="en-US" altLang="ko-KR" sz="12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%&gt;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7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17" y="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실습예제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24" y="184665"/>
            <a:ext cx="4598842" cy="64851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745" y="184665"/>
            <a:ext cx="4400564" cy="648517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416725" y="1319842"/>
            <a:ext cx="2975020" cy="431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6193766" y="1785668"/>
            <a:ext cx="3795623" cy="526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907766" y="1587260"/>
            <a:ext cx="586596" cy="439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273396" y="1544128"/>
            <a:ext cx="1285336" cy="388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40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8344" y="117693"/>
            <a:ext cx="5704712" cy="67403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="../../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/style1.css"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세션정보 추출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String ID   = (String)</a:t>
            </a:r>
            <a:r>
              <a:rPr lang="en-US" altLang="ko-KR" sz="1200" dirty="0" err="1"/>
              <a:t>session.getAttribute</a:t>
            </a:r>
            <a:r>
              <a:rPr lang="en-US" altLang="ko-KR" sz="1200" dirty="0"/>
              <a:t>("ID");</a:t>
            </a:r>
          </a:p>
          <a:p>
            <a:r>
              <a:rPr lang="en-US" altLang="ko-KR" sz="1200" dirty="0"/>
              <a:t>String name = (String)</a:t>
            </a:r>
            <a:r>
              <a:rPr lang="en-US" altLang="ko-KR" sz="1200" dirty="0" err="1"/>
              <a:t>session.getAttribute</a:t>
            </a:r>
            <a:r>
              <a:rPr lang="en-US" altLang="ko-KR" sz="1200" dirty="0"/>
              <a:t>("name");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&lt;section&gt;</a:t>
            </a:r>
          </a:p>
          <a:p>
            <a:r>
              <a:rPr lang="en-US" altLang="ko-KR" sz="1200" dirty="0"/>
              <a:t>&lt;!-- 1.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&lt;header class="header1"&gt;</a:t>
            </a:r>
          </a:p>
          <a:p>
            <a:r>
              <a:rPr lang="en-US" altLang="ko-KR" sz="1200" dirty="0"/>
              <a:t>	&lt;h1&gt;JSP </a:t>
            </a:r>
            <a:r>
              <a:rPr lang="ko-KR" altLang="en-US" sz="1200" dirty="0"/>
              <a:t>내장객체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홈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index.jsp</a:t>
            </a:r>
            <a:r>
              <a:rPr lang="en-US" altLang="ko-KR" sz="1200" dirty="0"/>
              <a:t>"&gt;&lt;font color="yellow"&gt;Home&lt;/font&gt;&lt;/a&gt;</a:t>
            </a:r>
          </a:p>
          <a:p>
            <a:r>
              <a:rPr lang="en-US" altLang="ko-KR" sz="1200" dirty="0"/>
              <a:t>		&amp;</a:t>
            </a:r>
            <a:r>
              <a:rPr lang="en-US" altLang="ko-KR" sz="1200" dirty="0" err="1"/>
              <a:t>nbsp&amp;nbsp</a:t>
            </a:r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세션이 설정되어 있지 않은 상태  </a:t>
            </a:r>
          </a:p>
          <a:p>
            <a:r>
              <a:rPr lang="en-US" altLang="ko-KR" sz="1200" dirty="0"/>
              <a:t>if (ID == null) {</a:t>
            </a:r>
          </a:p>
          <a:p>
            <a:r>
              <a:rPr lang="en-US" altLang="ko-KR" sz="1200" dirty="0"/>
              <a:t>%&gt;	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sessionStart.jsp</a:t>
            </a:r>
            <a:r>
              <a:rPr lang="en-US" altLang="ko-KR" sz="1200" dirty="0"/>
              <a:t>"&gt;&lt;font color="yellow"&gt;Login&lt;/font&gt;&lt;/a&gt;	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세션이 설정되어 있는 상태</a:t>
            </a:r>
          </a:p>
          <a:p>
            <a:r>
              <a:rPr lang="en-US" altLang="ko-KR" sz="1200" dirty="0"/>
              <a:t>} else { 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sessionStop.jsp</a:t>
            </a:r>
            <a:r>
              <a:rPr lang="en-US" altLang="ko-KR" sz="1200" dirty="0"/>
              <a:t>"&gt;&lt;font color="yellow"&gt;&lt;%= ID %&gt;</a:t>
            </a:r>
            <a:r>
              <a:rPr lang="ko-KR" altLang="en-US" sz="1200" dirty="0"/>
              <a:t>님</a:t>
            </a:r>
            <a:r>
              <a:rPr lang="en-US" altLang="ko-KR" sz="1200" dirty="0"/>
              <a:t>, Logout&lt;/font&gt;&lt;/a&gt;	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} // if</a:t>
            </a:r>
          </a:p>
          <a:p>
            <a:r>
              <a:rPr lang="en-US" altLang="ko-KR" sz="1200" dirty="0"/>
              <a:t>%&gt;		</a:t>
            </a:r>
          </a:p>
          <a:p>
            <a:r>
              <a:rPr lang="en-US" altLang="ko-KR" sz="1200" dirty="0"/>
              <a:t>&lt;/header&gt; </a:t>
            </a:r>
          </a:p>
          <a:p>
            <a:r>
              <a:rPr lang="en-US" altLang="ko-KR" sz="1200" dirty="0"/>
              <a:t>	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7528207" y="1869917"/>
            <a:ext cx="3897353" cy="489364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&lt;!-- 2.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&lt;section&gt;   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세션이 설정되어 있지 않은 상태  </a:t>
            </a:r>
          </a:p>
          <a:p>
            <a:r>
              <a:rPr lang="en-US" altLang="ko-KR" sz="1200" dirty="0"/>
              <a:t>if (ID == null) {</a:t>
            </a:r>
          </a:p>
          <a:p>
            <a:r>
              <a:rPr lang="en-US" altLang="ko-KR" sz="1200" dirty="0"/>
              <a:t>%&gt;	</a:t>
            </a:r>
          </a:p>
          <a:p>
            <a:r>
              <a:rPr lang="en-US" altLang="ko-KR" sz="1200" dirty="0"/>
              <a:t>          </a:t>
            </a:r>
            <a:r>
              <a:rPr lang="ko-KR" altLang="en-US" sz="1200" dirty="0"/>
              <a:t>홈</a:t>
            </a:r>
            <a:r>
              <a:rPr lang="en-US" altLang="ko-KR" sz="1200" dirty="0"/>
              <a:t>...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세션이 설정되어 있는 상태</a:t>
            </a:r>
          </a:p>
          <a:p>
            <a:r>
              <a:rPr lang="en-US" altLang="ko-KR" sz="1200" dirty="0"/>
              <a:t>} else { </a:t>
            </a:r>
          </a:p>
          <a:p>
            <a:r>
              <a:rPr lang="en-US" altLang="ko-KR" sz="1200" dirty="0"/>
              <a:t>%&gt;</a:t>
            </a:r>
          </a:p>
          <a:p>
            <a:r>
              <a:rPr lang="ko-KR" altLang="en-US" sz="1200" dirty="0"/>
              <a:t>세션이 설정되었습니다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} // if</a:t>
            </a:r>
          </a:p>
          <a:p>
            <a:r>
              <a:rPr lang="en-US" altLang="ko-KR" sz="1200" dirty="0"/>
              <a:t>%&gt;				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&lt;/section&gt; </a:t>
            </a:r>
          </a:p>
          <a:p>
            <a:r>
              <a:rPr lang="en-US" altLang="ko-KR" sz="1200" dirty="0"/>
              <a:t>&lt;!-- 3.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&lt;footer class="footer1"&gt;</a:t>
            </a:r>
          </a:p>
          <a:p>
            <a:r>
              <a:rPr lang="en-US" altLang="ko-KR" sz="1200" dirty="0"/>
              <a:t>    &lt;center&gt;</a:t>
            </a:r>
          </a:p>
          <a:p>
            <a:r>
              <a:rPr lang="en-US" altLang="ko-KR" sz="1200" dirty="0"/>
              <a:t>   &lt;%@ include file="../../include/businessInfo.inc" %&gt;</a:t>
            </a:r>
          </a:p>
          <a:p>
            <a:r>
              <a:rPr lang="en-US" altLang="ko-KR" sz="1200" dirty="0"/>
              <a:t>   &lt;/center&gt;</a:t>
            </a:r>
          </a:p>
          <a:p>
            <a:r>
              <a:rPr lang="en-US" altLang="ko-KR" sz="1200" dirty="0"/>
              <a:t>&lt;/footer&gt;</a:t>
            </a:r>
          </a:p>
          <a:p>
            <a:r>
              <a:rPr lang="en-US" altLang="ko-KR" sz="1200" dirty="0"/>
              <a:t>&lt;/section&gt; 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index.jsp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466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sessionSart.jsp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3041" y="480543"/>
            <a:ext cx="4370717" cy="206210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세션 설정</a:t>
            </a:r>
          </a:p>
          <a:p>
            <a:r>
              <a:rPr lang="en-US" altLang="ko-KR" sz="1600" dirty="0" err="1"/>
              <a:t>session.setAttribute</a:t>
            </a:r>
            <a:r>
              <a:rPr lang="en-US" altLang="ko-KR" sz="1600" dirty="0"/>
              <a:t>("ID",   "</a:t>
            </a:r>
            <a:r>
              <a:rPr lang="en-US" altLang="ko-KR" sz="1600" dirty="0" err="1"/>
              <a:t>hong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 err="1"/>
              <a:t>session.setAttribute</a:t>
            </a:r>
            <a:r>
              <a:rPr lang="en-US" altLang="ko-KR" sz="1600" dirty="0"/>
              <a:t>("name", "</a:t>
            </a:r>
            <a:r>
              <a:rPr lang="ko-KR" altLang="en-US" sz="1600" dirty="0"/>
              <a:t>홍길동</a:t>
            </a:r>
            <a:r>
              <a:rPr lang="en-US" altLang="ko-KR" sz="1600" dirty="0"/>
              <a:t>");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다른 페이지로 이동</a:t>
            </a:r>
          </a:p>
          <a:p>
            <a:r>
              <a:rPr lang="en-US" altLang="ko-KR" sz="1600" dirty="0" err="1"/>
              <a:t>response.sendRedirect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index.jsp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%&gt;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6135" y="3068128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sessionStop.jsp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3041" y="3595633"/>
            <a:ext cx="3844506" cy="156966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// session </a:t>
            </a:r>
            <a:r>
              <a:rPr lang="ko-KR" altLang="en-US" sz="1600" dirty="0"/>
              <a:t>해제</a:t>
            </a:r>
          </a:p>
          <a:p>
            <a:r>
              <a:rPr lang="en-US" altLang="ko-KR" sz="1600" dirty="0" err="1"/>
              <a:t>session.invalidate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홈페이지로 이동 </a:t>
            </a:r>
          </a:p>
          <a:p>
            <a:r>
              <a:rPr lang="en-US" altLang="ko-KR" sz="1600" dirty="0" err="1"/>
              <a:t>response.sendRedirect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index.jsp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%&gt;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7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0165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JSP </a:t>
            </a:r>
            <a:r>
              <a:rPr lang="ko-KR" altLang="en-US" dirty="0">
                <a:solidFill>
                  <a:prstClr val="black"/>
                </a:solidFill>
              </a:rPr>
              <a:t>내장객체</a:t>
            </a:r>
            <a:endParaRPr lang="en-US" altLang="ko-KR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다양한 기능을 제공하기 위하여 특정 클래스로부터 사용자가 쉽게 사용할 수 있도록 제공되는 객체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2110550"/>
            <a:ext cx="379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black"/>
                </a:solidFill>
              </a:rPr>
              <a:t>주요 기본 객체 </a:t>
            </a:r>
            <a:r>
              <a:rPr lang="en-US" altLang="ko-KR" dirty="0">
                <a:solidFill>
                  <a:prstClr val="black"/>
                </a:solidFill>
              </a:rPr>
              <a:t>(Implicit Object)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1837" y="849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</a:rPr>
              <a:t>웹 어플리케이션 프로그래밍을 하는 데 필요한 기본적인 기능을 제공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</a:rPr>
              <a:t>request, response, session, application, page </a:t>
            </a:r>
            <a:r>
              <a:rPr lang="ko-KR" altLang="en-US" sz="1600" dirty="0">
                <a:solidFill>
                  <a:prstClr val="black"/>
                </a:solidFill>
              </a:rPr>
              <a:t>등 다수의 기본 객체가 존재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</a:rPr>
              <a:t>request </a:t>
            </a:r>
            <a:r>
              <a:rPr lang="ko-KR" altLang="en-US" sz="1600" dirty="0">
                <a:solidFill>
                  <a:prstClr val="black"/>
                </a:solidFill>
              </a:rPr>
              <a:t>기본 객체</a:t>
            </a:r>
            <a:r>
              <a:rPr lang="en-US" altLang="ko-KR" sz="1600" dirty="0">
                <a:solidFill>
                  <a:prstClr val="black"/>
                </a:solidFill>
              </a:rPr>
              <a:t>, session </a:t>
            </a:r>
            <a:r>
              <a:rPr lang="ko-KR" altLang="en-US" sz="1600" dirty="0">
                <a:solidFill>
                  <a:prstClr val="black"/>
                </a:solidFill>
              </a:rPr>
              <a:t>기본 객체</a:t>
            </a:r>
            <a:r>
              <a:rPr lang="en-US" altLang="ko-KR" sz="1600" dirty="0">
                <a:solidFill>
                  <a:prstClr val="black"/>
                </a:solidFill>
              </a:rPr>
              <a:t>, response </a:t>
            </a:r>
            <a:r>
              <a:rPr lang="ko-KR" altLang="en-US" sz="1600" dirty="0">
                <a:solidFill>
                  <a:prstClr val="black"/>
                </a:solidFill>
              </a:rPr>
              <a:t>기본 객체를 주로 사용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1" t="23480" r="18881" b="59442"/>
          <a:stretch/>
        </p:blipFill>
        <p:spPr bwMode="auto">
          <a:xfrm>
            <a:off x="132476" y="2943288"/>
            <a:ext cx="7384846" cy="149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86225"/>
              </p:ext>
            </p:extLst>
          </p:nvPr>
        </p:nvGraphicFramePr>
        <p:xfrm>
          <a:off x="130882" y="2583248"/>
          <a:ext cx="7381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1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내장객체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패키지명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349" y="431695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prstClr val="black"/>
                </a:solidFill>
              </a:rPr>
              <a:t>out </a:t>
            </a:r>
            <a:r>
              <a:rPr lang="ko-KR" altLang="en-US" b="1" dirty="0">
                <a:solidFill>
                  <a:prstClr val="black"/>
                </a:solidFill>
              </a:rPr>
              <a:t>객체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 err="1">
                <a:solidFill>
                  <a:prstClr val="black"/>
                </a:solidFill>
              </a:rPr>
              <a:t>javax.servlet.jsp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패키지의 </a:t>
            </a:r>
            <a:r>
              <a:rPr lang="en-US" altLang="ko-KR" dirty="0" err="1">
                <a:solidFill>
                  <a:prstClr val="black"/>
                </a:solidFill>
              </a:rPr>
              <a:t>JspWriter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클래스로부터 생성된 객체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1" t="17390" r="18407" b="53693"/>
          <a:stretch/>
        </p:blipFill>
        <p:spPr bwMode="auto">
          <a:xfrm>
            <a:off x="1055264" y="1081610"/>
            <a:ext cx="9552799" cy="339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문자열</a:t>
            </a:r>
            <a:r>
              <a:rPr lang="en-US" altLang="ko-KR" dirty="0"/>
              <a:t>/</a:t>
            </a:r>
            <a:r>
              <a:rPr lang="ko-KR" altLang="en-US" dirty="0"/>
              <a:t>숫자 출력 </a:t>
            </a:r>
            <a:r>
              <a:rPr lang="en-US" altLang="ko-KR" dirty="0"/>
              <a:t>: out </a:t>
            </a:r>
            <a:r>
              <a:rPr lang="ko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12903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351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black"/>
                </a:solidFill>
              </a:rPr>
              <a:t>출력 </a:t>
            </a:r>
            <a:r>
              <a:rPr lang="en-US" altLang="ko-KR" dirty="0">
                <a:solidFill>
                  <a:prstClr val="black"/>
                </a:solidFill>
              </a:rPr>
              <a:t>out 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2236" y="334199"/>
            <a:ext cx="792088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문자열이나 변수에 저장된 값을 출력할 때 사용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javax.servlet.jsp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패키지의 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JspWriter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클래스로부터 생성된 객체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형 식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out.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[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);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out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객체의 주요 </a:t>
            </a:r>
            <a:r>
              <a:rPr lang="ko-KR" altLang="en-US" sz="1600" kern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92965"/>
              </p:ext>
            </p:extLst>
          </p:nvPr>
        </p:nvGraphicFramePr>
        <p:xfrm>
          <a:off x="1574843" y="2061562"/>
          <a:ext cx="5616624" cy="1440918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10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8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2" marR="64762" marT="17784" marB="17784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64762" marR="64762" marT="17784" marB="17784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print(“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lang="en-US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4762" marR="64762" marT="17784" marB="17784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출력</a:t>
                      </a:r>
                    </a:p>
                  </a:txBody>
                  <a:tcPr marL="64762" marR="64762" marT="17784" marB="17784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0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println</a:t>
                      </a:r>
                      <a:r>
                        <a:rPr lang="en-US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lang="en-US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4762" marR="64762" marT="17784" marB="17784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출력 후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\n 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줄바꿈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2" marR="64762" marT="17784" marB="17784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0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spc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newLine()</a:t>
                      </a:r>
                    </a:p>
                  </a:txBody>
                  <a:tcPr marL="64762" marR="64762" marT="17784" marB="17784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en-US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 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줄바꿈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2" marR="64762" marT="17784" marB="17784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5" t="24973" r="27259" b="53693"/>
          <a:stretch/>
        </p:blipFill>
        <p:spPr bwMode="auto">
          <a:xfrm>
            <a:off x="1619672" y="4203836"/>
            <a:ext cx="5904656" cy="199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09897"/>
              </p:ext>
            </p:extLst>
          </p:nvPr>
        </p:nvGraphicFramePr>
        <p:xfrm>
          <a:off x="1619671" y="3838076"/>
          <a:ext cx="590465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리턴타입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48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19536" y="3320988"/>
            <a:ext cx="4032448" cy="216024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1080" y="28359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black"/>
                </a:solidFill>
              </a:rPr>
              <a:t>사용 예</a:t>
            </a:r>
            <a:endParaRPr lang="en-US" altLang="ko-KR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prstClr val="black"/>
                </a:solidFill>
              </a:rPr>
              <a:t>구구단 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단을 출력</a:t>
            </a:r>
            <a:endParaRPr lang="en-US" altLang="ko-KR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 err="1">
                <a:solidFill>
                  <a:prstClr val="black"/>
                </a:solidFill>
              </a:rPr>
              <a:t>표현식</a:t>
            </a:r>
            <a:r>
              <a:rPr lang="en-US" altLang="ko-KR" dirty="0">
                <a:solidFill>
                  <a:prstClr val="black"/>
                </a:solidFill>
              </a:rPr>
              <a:t>(&lt;%= %&gt;) </a:t>
            </a:r>
            <a:r>
              <a:rPr lang="ko-KR" altLang="en-US" dirty="0">
                <a:solidFill>
                  <a:prstClr val="black"/>
                </a:solidFill>
              </a:rPr>
              <a:t>대신 </a:t>
            </a:r>
            <a:r>
              <a:rPr lang="en-US" altLang="ko-KR" dirty="0" err="1">
                <a:solidFill>
                  <a:prstClr val="black"/>
                </a:solidFill>
              </a:rPr>
              <a:t>out.print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메소드를</a:t>
            </a:r>
            <a:r>
              <a:rPr lang="ko-KR" altLang="en-US" dirty="0">
                <a:solidFill>
                  <a:prstClr val="black"/>
                </a:solidFill>
              </a:rPr>
              <a:t> 이용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47528" y="154546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&lt;section&gt;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i</a:t>
            </a:r>
            <a:r>
              <a:rPr lang="en-US" altLang="ko-KR" sz="1600" dirty="0">
                <a:solidFill>
                  <a:prstClr val="black"/>
                </a:solidFill>
              </a:rPr>
              <a:t>=2;</a:t>
            </a:r>
          </a:p>
          <a:p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 k;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for (</a:t>
            </a: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 j=1; j&lt;=9; </a:t>
            </a:r>
            <a:r>
              <a:rPr lang="en-US" altLang="ko-KR" sz="1600" dirty="0" err="1">
                <a:solidFill>
                  <a:prstClr val="black"/>
                </a:solidFill>
              </a:rPr>
              <a:t>j++</a:t>
            </a:r>
            <a:r>
              <a:rPr lang="en-US" altLang="ko-KR" sz="1600" dirty="0">
                <a:solidFill>
                  <a:prstClr val="black"/>
                </a:solidFill>
              </a:rPr>
              <a:t>) {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k = </a:t>
            </a:r>
            <a:r>
              <a:rPr lang="en-US" altLang="ko-KR" sz="1600" dirty="0" err="1">
                <a:solidFill>
                  <a:prstClr val="black"/>
                </a:solidFill>
              </a:rPr>
              <a:t>i</a:t>
            </a:r>
            <a:r>
              <a:rPr lang="en-US" altLang="ko-KR" sz="1600" dirty="0">
                <a:solidFill>
                  <a:prstClr val="black"/>
                </a:solidFill>
              </a:rPr>
              <a:t> * j;</a:t>
            </a:r>
          </a:p>
          <a:p>
            <a:r>
              <a:rPr lang="en-US" altLang="ko-KR" sz="1600" dirty="0" err="1">
                <a:solidFill>
                  <a:prstClr val="black"/>
                </a:solidFill>
              </a:rPr>
              <a:t>out.print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i</a:t>
            </a:r>
            <a:r>
              <a:rPr lang="en-US" altLang="ko-KR" sz="1600" dirty="0">
                <a:solidFill>
                  <a:prstClr val="black"/>
                </a:solidFill>
              </a:rPr>
              <a:t> + " X " + j + " = " + k + "&lt;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&gt;");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	}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%&gt;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&lt;/section&gt; 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951984" y="3429000"/>
            <a:ext cx="18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02296" y="3299793"/>
            <a:ext cx="1197764" cy="2585323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2 X 1 = 2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2 X 2 = 4</a:t>
            </a:r>
            <a:endParaRPr lang="ko-KR" altLang="en-US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2 X 3 = 6</a:t>
            </a:r>
            <a:endParaRPr lang="ko-KR" altLang="en-US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2 X 4 = 8</a:t>
            </a:r>
            <a:endParaRPr lang="ko-KR" altLang="en-US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2 X 5 = 10</a:t>
            </a:r>
            <a:endParaRPr lang="ko-KR" altLang="en-US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2 X 6 = 12</a:t>
            </a:r>
            <a:endParaRPr lang="ko-KR" altLang="en-US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2 X 7 = 14</a:t>
            </a:r>
            <a:endParaRPr lang="ko-KR" altLang="en-US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2 X 8 = 16</a:t>
            </a:r>
            <a:endParaRPr lang="ko-KR" altLang="en-US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2 X 9 = 18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56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96240" y="613414"/>
            <a:ext cx="3839721" cy="555189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96240" y="613416"/>
            <a:ext cx="3371669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&lt;section&gt; 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&lt;%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    for(</a:t>
            </a:r>
            <a:r>
              <a:rPr lang="en-US" altLang="ko-KR" dirty="0" err="1">
                <a:solidFill>
                  <a:prstClr val="black"/>
                </a:solidFill>
              </a:rPr>
              <a:t>int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i</a:t>
            </a:r>
            <a:r>
              <a:rPr lang="en-US" altLang="ko-KR" dirty="0">
                <a:solidFill>
                  <a:prstClr val="black"/>
                </a:solidFill>
              </a:rPr>
              <a:t> = 0; </a:t>
            </a:r>
            <a:r>
              <a:rPr lang="en-US" altLang="ko-KR" dirty="0" err="1">
                <a:solidFill>
                  <a:prstClr val="black"/>
                </a:solidFill>
              </a:rPr>
              <a:t>i</a:t>
            </a:r>
            <a:r>
              <a:rPr lang="en-US" altLang="ko-KR" dirty="0">
                <a:solidFill>
                  <a:prstClr val="black"/>
                </a:solidFill>
              </a:rPr>
              <a:t> &lt; 2; </a:t>
            </a:r>
            <a:r>
              <a:rPr lang="en-US" altLang="ko-KR" dirty="0" err="1">
                <a:solidFill>
                  <a:prstClr val="black"/>
                </a:solidFill>
              </a:rPr>
              <a:t>i</a:t>
            </a:r>
            <a:r>
              <a:rPr lang="en-US" altLang="ko-KR" dirty="0">
                <a:solidFill>
                  <a:prstClr val="black"/>
                </a:solidFill>
              </a:rPr>
              <a:t>++) {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     </a:t>
            </a:r>
            <a:r>
              <a:rPr lang="en-US" altLang="ko-KR" dirty="0" err="1">
                <a:solidFill>
                  <a:prstClr val="black"/>
                </a:solidFill>
              </a:rPr>
              <a:t>out.print</a:t>
            </a:r>
            <a:r>
              <a:rPr lang="en-US" altLang="ko-KR" dirty="0">
                <a:solidFill>
                  <a:prstClr val="black"/>
                </a:solidFill>
              </a:rPr>
              <a:t>(＂</a:t>
            </a:r>
            <a:r>
              <a:rPr lang="ko-KR" altLang="en-US" dirty="0">
                <a:solidFill>
                  <a:prstClr val="black"/>
                </a:solidFill>
              </a:rPr>
              <a:t>사과</a:t>
            </a:r>
            <a:r>
              <a:rPr lang="en-US" altLang="ko-KR" dirty="0">
                <a:solidFill>
                  <a:prstClr val="black"/>
                </a:solidFill>
              </a:rPr>
              <a:t>; ");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     }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%&gt;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&lt;%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     for(</a:t>
            </a:r>
            <a:r>
              <a:rPr lang="en-US" altLang="ko-KR" dirty="0" err="1">
                <a:solidFill>
                  <a:prstClr val="black"/>
                </a:solidFill>
              </a:rPr>
              <a:t>int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i</a:t>
            </a:r>
            <a:r>
              <a:rPr lang="en-US" altLang="ko-KR" dirty="0">
                <a:solidFill>
                  <a:prstClr val="black"/>
                </a:solidFill>
              </a:rPr>
              <a:t> = 0; </a:t>
            </a:r>
            <a:r>
              <a:rPr lang="en-US" altLang="ko-KR" dirty="0" err="1">
                <a:solidFill>
                  <a:prstClr val="black"/>
                </a:solidFill>
              </a:rPr>
              <a:t>i</a:t>
            </a:r>
            <a:r>
              <a:rPr lang="en-US" altLang="ko-KR" dirty="0">
                <a:solidFill>
                  <a:prstClr val="black"/>
                </a:solidFill>
              </a:rPr>
              <a:t> &lt; 2; </a:t>
            </a:r>
            <a:r>
              <a:rPr lang="en-US" altLang="ko-KR" dirty="0" err="1">
                <a:solidFill>
                  <a:prstClr val="black"/>
                </a:solidFill>
              </a:rPr>
              <a:t>i</a:t>
            </a:r>
            <a:r>
              <a:rPr lang="en-US" altLang="ko-KR" dirty="0">
                <a:solidFill>
                  <a:prstClr val="black"/>
                </a:solidFill>
              </a:rPr>
              <a:t>++){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        </a:t>
            </a:r>
            <a:r>
              <a:rPr lang="en-US" altLang="ko-KR" dirty="0" err="1">
                <a:solidFill>
                  <a:prstClr val="black"/>
                </a:solidFill>
              </a:rPr>
              <a:t>out.println</a:t>
            </a:r>
            <a:r>
              <a:rPr lang="en-US" altLang="ko-KR" dirty="0">
                <a:solidFill>
                  <a:prstClr val="black"/>
                </a:solidFill>
              </a:rPr>
              <a:t>(＂</a:t>
            </a:r>
            <a:r>
              <a:rPr lang="ko-KR" altLang="en-US" dirty="0">
                <a:solidFill>
                  <a:prstClr val="black"/>
                </a:solidFill>
              </a:rPr>
              <a:t>배</a:t>
            </a:r>
            <a:r>
              <a:rPr lang="en-US" altLang="ko-KR" dirty="0">
                <a:solidFill>
                  <a:prstClr val="black"/>
                </a:solidFill>
              </a:rPr>
              <a:t>; ");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     }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%&gt;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&lt;%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     for(</a:t>
            </a:r>
            <a:r>
              <a:rPr lang="en-US" altLang="ko-KR" dirty="0" err="1">
                <a:solidFill>
                  <a:prstClr val="black"/>
                </a:solidFill>
              </a:rPr>
              <a:t>int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i</a:t>
            </a:r>
            <a:r>
              <a:rPr lang="en-US" altLang="ko-KR" dirty="0">
                <a:solidFill>
                  <a:prstClr val="black"/>
                </a:solidFill>
              </a:rPr>
              <a:t> = 0; </a:t>
            </a:r>
            <a:r>
              <a:rPr lang="en-US" altLang="ko-KR" dirty="0" err="1">
                <a:solidFill>
                  <a:prstClr val="black"/>
                </a:solidFill>
              </a:rPr>
              <a:t>i</a:t>
            </a:r>
            <a:r>
              <a:rPr lang="en-US" altLang="ko-KR" dirty="0">
                <a:solidFill>
                  <a:prstClr val="black"/>
                </a:solidFill>
              </a:rPr>
              <a:t> &lt; 2; </a:t>
            </a:r>
            <a:r>
              <a:rPr lang="en-US" altLang="ko-KR" dirty="0" err="1">
                <a:solidFill>
                  <a:prstClr val="black"/>
                </a:solidFill>
              </a:rPr>
              <a:t>i</a:t>
            </a:r>
            <a:r>
              <a:rPr lang="en-US" altLang="ko-KR" dirty="0">
                <a:solidFill>
                  <a:prstClr val="black"/>
                </a:solidFill>
              </a:rPr>
              <a:t>++){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        </a:t>
            </a:r>
            <a:r>
              <a:rPr lang="en-US" altLang="ko-KR" dirty="0" err="1">
                <a:solidFill>
                  <a:prstClr val="black"/>
                </a:solidFill>
              </a:rPr>
              <a:t>out.print</a:t>
            </a:r>
            <a:r>
              <a:rPr lang="en-US" altLang="ko-KR" dirty="0">
                <a:solidFill>
                  <a:prstClr val="black"/>
                </a:solidFill>
              </a:rPr>
              <a:t>(＂</a:t>
            </a:r>
            <a:r>
              <a:rPr lang="ko-KR" altLang="en-US" dirty="0">
                <a:solidFill>
                  <a:prstClr val="black"/>
                </a:solidFill>
              </a:rPr>
              <a:t>복숭아</a:t>
            </a:r>
            <a:r>
              <a:rPr lang="en-US" altLang="ko-KR" dirty="0">
                <a:solidFill>
                  <a:prstClr val="black"/>
                </a:solidFill>
              </a:rPr>
              <a:t>; ");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        </a:t>
            </a:r>
            <a:r>
              <a:rPr lang="en-US" altLang="ko-KR" dirty="0" err="1">
                <a:solidFill>
                  <a:prstClr val="black"/>
                </a:solidFill>
              </a:rPr>
              <a:t>out.newLine</a:t>
            </a:r>
            <a:r>
              <a:rPr lang="en-US" altLang="ko-KR" dirty="0">
                <a:solidFill>
                  <a:prstClr val="black"/>
                </a:solidFill>
              </a:rPr>
              <a:t>();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     }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   %&gt;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&lt;/section&gt; </a:t>
            </a:r>
            <a:endParaRPr lang="ko-KR" altLang="en-US" dirty="0">
              <a:solidFill>
                <a:prstClr val="black"/>
              </a:solidFill>
            </a:endParaRPr>
          </a:p>
          <a:p>
            <a:endParaRPr lang="en-US" altLang="ko-KR" sz="1600" dirty="0">
              <a:solidFill>
                <a:prstClr val="black"/>
              </a:solidFill>
            </a:endParaRPr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 flipV="1">
            <a:off x="5735960" y="3389359"/>
            <a:ext cx="144016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20137" y="2121520"/>
            <a:ext cx="1415772" cy="258532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사과</a:t>
            </a:r>
            <a:r>
              <a:rPr lang="en-US" altLang="ko-KR">
                <a:solidFill>
                  <a:prstClr val="black"/>
                </a:solidFill>
              </a:rPr>
              <a:t>; </a:t>
            </a:r>
            <a:r>
              <a:rPr lang="ko-KR" altLang="en-US">
                <a:solidFill>
                  <a:prstClr val="black"/>
                </a:solidFill>
              </a:rPr>
              <a:t>사과</a:t>
            </a:r>
            <a:r>
              <a:rPr lang="en-US" altLang="ko-KR">
                <a:solidFill>
                  <a:prstClr val="black"/>
                </a:solidFill>
              </a:rPr>
              <a:t> ;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배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r>
              <a:rPr lang="ko-KR" altLang="en-US" dirty="0">
                <a:solidFill>
                  <a:prstClr val="black"/>
                </a:solidFill>
              </a:rPr>
              <a:t>배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r>
              <a:rPr lang="ko-KR" altLang="en-US" dirty="0">
                <a:solidFill>
                  <a:prstClr val="black"/>
                </a:solidFill>
              </a:rPr>
              <a:t>배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복숭아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r>
              <a:rPr lang="ko-KR" altLang="en-US" dirty="0">
                <a:solidFill>
                  <a:prstClr val="black"/>
                </a:solidFill>
              </a:rPr>
              <a:t>복숭아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r>
              <a:rPr lang="ko-KR" altLang="en-US" dirty="0">
                <a:solidFill>
                  <a:prstClr val="black"/>
                </a:solidFill>
              </a:rPr>
              <a:t>복숭아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4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7" t="19146" r="16793" b="42831"/>
          <a:stretch/>
        </p:blipFill>
        <p:spPr bwMode="auto">
          <a:xfrm>
            <a:off x="7807391" y="2257351"/>
            <a:ext cx="3816424" cy="399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203275" cy="53234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0" dirty="0" err="1"/>
              <a:t>for.jsp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실습예제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7280" y="58828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prstClr val="black"/>
                </a:solidFill>
              </a:rPr>
              <a:t>구구단 </a:t>
            </a:r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ko-KR" altLang="en-US" dirty="0">
                <a:solidFill>
                  <a:prstClr val="black"/>
                </a:solidFill>
              </a:rPr>
              <a:t>단을 출력</a:t>
            </a:r>
            <a:endParaRPr lang="en-US" altLang="ko-KR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prstClr val="black"/>
                </a:solidFill>
              </a:rPr>
              <a:t>for2.jsp</a:t>
            </a:r>
            <a:r>
              <a:rPr lang="ko-KR" altLang="en-US" dirty="0">
                <a:solidFill>
                  <a:prstClr val="black"/>
                </a:solidFill>
              </a:rPr>
              <a:t>에서 </a:t>
            </a:r>
            <a:r>
              <a:rPr lang="ko-KR" altLang="en-US" dirty="0" err="1">
                <a:solidFill>
                  <a:prstClr val="black"/>
                </a:solidFill>
              </a:rPr>
              <a:t>표현식</a:t>
            </a:r>
            <a:r>
              <a:rPr lang="en-US" altLang="ko-KR" dirty="0">
                <a:solidFill>
                  <a:prstClr val="black"/>
                </a:solidFill>
              </a:rPr>
              <a:t>(&lt;%= %&gt;) </a:t>
            </a:r>
            <a:r>
              <a:rPr lang="ko-KR" altLang="en-US" dirty="0">
                <a:solidFill>
                  <a:prstClr val="black"/>
                </a:solidFill>
              </a:rPr>
              <a:t>대신 </a:t>
            </a:r>
            <a:r>
              <a:rPr lang="en-US" altLang="ko-KR" dirty="0" err="1">
                <a:solidFill>
                  <a:prstClr val="black"/>
                </a:solidFill>
              </a:rPr>
              <a:t>out.print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메소드를</a:t>
            </a:r>
            <a:r>
              <a:rPr lang="ko-KR" altLang="en-US" dirty="0">
                <a:solidFill>
                  <a:prstClr val="black"/>
                </a:solidFill>
              </a:rPr>
              <a:t> 이용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7" t="25915" r="24574" b="50082"/>
          <a:stretch/>
        </p:blipFill>
        <p:spPr bwMode="auto">
          <a:xfrm>
            <a:off x="407280" y="1484376"/>
            <a:ext cx="7200800" cy="230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8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385" y="0"/>
            <a:ext cx="166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실습예제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err="1"/>
              <a:t>for.jsp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1283" y="802671"/>
            <a:ext cx="6052868" cy="569386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="text/</a:t>
            </a:r>
            <a:r>
              <a:rPr lang="en-US" altLang="ko-KR" sz="1400" dirty="0" err="1"/>
              <a:t>html;charset</a:t>
            </a:r>
            <a:r>
              <a:rPr lang="en-US" altLang="ko-KR" sz="1400" dirty="0"/>
              <a:t>=</a:t>
            </a:r>
            <a:r>
              <a:rPr lang="en-US" altLang="ko-KR" sz="1400" dirty="0" err="1"/>
              <a:t>euc-kr</a:t>
            </a:r>
            <a:r>
              <a:rPr lang="en-US" altLang="ko-KR" sz="1400" dirty="0"/>
              <a:t>"%&gt;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&lt;title&gt;JSP World&lt;/title&gt;</a:t>
            </a:r>
          </a:p>
          <a:p>
            <a:r>
              <a:rPr lang="en-US" altLang="ko-KR" sz="1400" dirty="0"/>
              <a:t>&lt;meta name="viewport" content="width=device-width, initial-scale=1"&gt;</a:t>
            </a:r>
          </a:p>
          <a:p>
            <a:r>
              <a:rPr lang="en-US" altLang="ko-KR" sz="1400" dirty="0"/>
              <a:t>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="../../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/style1.css" /&gt;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&lt;section&gt;</a:t>
            </a:r>
          </a:p>
          <a:p>
            <a:r>
              <a:rPr lang="en-US" altLang="ko-KR" sz="1400" dirty="0"/>
              <a:t>	&lt;!-- 1. </a:t>
            </a:r>
            <a:r>
              <a:rPr lang="ko-KR" altLang="en-US" sz="1400" dirty="0"/>
              <a:t>헤더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&lt;header class="header1"&gt;</a:t>
            </a:r>
          </a:p>
          <a:p>
            <a:r>
              <a:rPr lang="en-US" altLang="ko-KR" sz="1400" dirty="0"/>
              <a:t>		&lt;h1&gt;JSP </a:t>
            </a:r>
            <a:r>
              <a:rPr lang="ko-KR" altLang="en-US" sz="1400" dirty="0"/>
              <a:t>내장객체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	&lt;/header&gt; </a:t>
            </a:r>
          </a:p>
          <a:p>
            <a:r>
              <a:rPr lang="en-US" altLang="ko-KR" sz="1400" dirty="0"/>
              <a:t>	&lt;!-- 2. </a:t>
            </a:r>
            <a:r>
              <a:rPr lang="ko-KR" altLang="en-US" sz="1400" dirty="0"/>
              <a:t>본문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&lt;section&gt; </a:t>
            </a:r>
          </a:p>
          <a:p>
            <a:r>
              <a:rPr lang="en-US" altLang="ko-KR" sz="1400" dirty="0"/>
              <a:t>	   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&lt;%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=2;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k;</a:t>
            </a:r>
          </a:p>
          <a:p>
            <a:r>
              <a:rPr lang="en-US" altLang="ko-KR" sz="1400" dirty="0"/>
              <a:t>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j=1; j&lt;=9; </a:t>
            </a:r>
            <a:r>
              <a:rPr lang="en-US" altLang="ko-KR" sz="1400" dirty="0" err="1"/>
              <a:t>j++</a:t>
            </a:r>
            <a:r>
              <a:rPr lang="en-US" altLang="ko-KR" sz="1400" dirty="0"/>
              <a:t>) { </a:t>
            </a:r>
          </a:p>
          <a:p>
            <a:r>
              <a:rPr lang="en-US" altLang="ko-KR" sz="1400" dirty="0"/>
              <a:t>		k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* j;</a:t>
            </a:r>
          </a:p>
          <a:p>
            <a:r>
              <a:rPr lang="en-US" altLang="ko-KR" sz="1400" dirty="0"/>
              <a:t>	       </a:t>
            </a:r>
            <a:r>
              <a:rPr lang="en-US" altLang="ko-KR" sz="1400" dirty="0" err="1"/>
              <a:t>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 X " + j + " = " + k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		} </a:t>
            </a:r>
          </a:p>
          <a:p>
            <a:r>
              <a:rPr lang="en-US" altLang="ko-KR" sz="1400" dirty="0"/>
              <a:t>	%&gt;&lt;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&lt;/section&gt;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57359" y="4680655"/>
            <a:ext cx="4914181" cy="181588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&lt;!-- 3.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&lt;footer class="footer1"&gt;</a:t>
            </a:r>
          </a:p>
          <a:p>
            <a:r>
              <a:rPr lang="en-US" altLang="ko-KR" sz="1400" dirty="0"/>
              <a:t>&lt;center&gt;</a:t>
            </a:r>
          </a:p>
          <a:p>
            <a:r>
              <a:rPr lang="en-US" altLang="ko-KR" sz="1400" dirty="0"/>
              <a:t>        &lt;%@ include file="../../include/businessInfo.inc" %&gt;</a:t>
            </a:r>
          </a:p>
          <a:p>
            <a:r>
              <a:rPr lang="en-US" altLang="ko-KR" sz="1400" dirty="0"/>
              <a:t>&lt;/center&gt;</a:t>
            </a:r>
          </a:p>
          <a:p>
            <a:r>
              <a:rPr lang="en-US" altLang="ko-KR" sz="1400" dirty="0"/>
              <a:t>&lt;/footer&gt;</a:t>
            </a:r>
          </a:p>
          <a:p>
            <a:r>
              <a:rPr lang="en-US" altLang="ko-KR" sz="1400" dirty="0"/>
              <a:t>&lt;/section&gt; </a:t>
            </a:r>
          </a:p>
          <a:p>
            <a:r>
              <a:rPr lang="en-US" altLang="ko-KR" sz="1400" dirty="0"/>
              <a:t>&lt;/body&gt;&lt;/html&gt;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022" y="163901"/>
            <a:ext cx="3106929" cy="43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2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9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0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1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2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11348</TotalTime>
  <Words>1850</Words>
  <Application>Microsoft Office PowerPoint</Application>
  <PresentationFormat>와이드스크린</PresentationFormat>
  <Paragraphs>342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19</vt:i4>
      </vt:variant>
      <vt:variant>
        <vt:lpstr>슬라이드 제목</vt:lpstr>
      </vt:variant>
      <vt:variant>
        <vt:i4>23</vt:i4>
      </vt:variant>
    </vt:vector>
  </HeadingPairs>
  <TitlesOfParts>
    <vt:vector size="47" baseType="lpstr">
      <vt:lpstr>맑은 고딕</vt:lpstr>
      <vt:lpstr>Arial</vt:lpstr>
      <vt:lpstr>Georgia</vt:lpstr>
      <vt:lpstr>Trebuchet MS</vt:lpstr>
      <vt:lpstr>Wingdings</vt:lpstr>
      <vt:lpstr>Office 테마</vt:lpstr>
      <vt:lpstr>기류</vt:lpstr>
      <vt:lpstr>1_기류</vt:lpstr>
      <vt:lpstr>2_기류</vt:lpstr>
      <vt:lpstr>3_기류</vt:lpstr>
      <vt:lpstr>4_기류</vt:lpstr>
      <vt:lpstr>5_기류</vt:lpstr>
      <vt:lpstr>6_기류</vt:lpstr>
      <vt:lpstr>7_기류</vt:lpstr>
      <vt:lpstr>8_기류</vt:lpstr>
      <vt:lpstr>1_Office 테마</vt:lpstr>
      <vt:lpstr>2_Office 테마</vt:lpstr>
      <vt:lpstr>3_Office 테마</vt:lpstr>
      <vt:lpstr>4_Office 테마</vt:lpstr>
      <vt:lpstr>5_Office 테마</vt:lpstr>
      <vt:lpstr>9_기류</vt:lpstr>
      <vt:lpstr>10_기류</vt:lpstr>
      <vt:lpstr>11_기류</vt:lpstr>
      <vt:lpstr>12_기류</vt:lpstr>
      <vt:lpstr>제 29강 JSP 내장객체의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for.jsp 실습예제</vt:lpstr>
      <vt:lpstr>PowerPoint 프레젠테이션</vt:lpstr>
      <vt:lpstr>문서 간 연결 : session 객체</vt:lpstr>
      <vt:lpstr>session 객체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정정욱</cp:lastModifiedBy>
  <cp:revision>307</cp:revision>
  <dcterms:created xsi:type="dcterms:W3CDTF">2020-09-14T08:38:55Z</dcterms:created>
  <dcterms:modified xsi:type="dcterms:W3CDTF">2022-12-03T07:21:18Z</dcterms:modified>
</cp:coreProperties>
</file>