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452" r:id="rId2"/>
    <p:sldMasterId id="2147484476" r:id="rId3"/>
    <p:sldMasterId id="2147484488" r:id="rId4"/>
    <p:sldMasterId id="2147484500" r:id="rId5"/>
    <p:sldMasterId id="2147484512" r:id="rId6"/>
    <p:sldMasterId id="2147484536" r:id="rId7"/>
    <p:sldMasterId id="2147485064" r:id="rId8"/>
    <p:sldMasterId id="2147485076" r:id="rId9"/>
    <p:sldMasterId id="2147485088" r:id="rId10"/>
    <p:sldMasterId id="2147485100" r:id="rId11"/>
    <p:sldMasterId id="2147485112" r:id="rId12"/>
    <p:sldMasterId id="2147485124" r:id="rId13"/>
    <p:sldMasterId id="2147485136" r:id="rId14"/>
    <p:sldMasterId id="2147485148" r:id="rId15"/>
    <p:sldMasterId id="2147485160" r:id="rId16"/>
    <p:sldMasterId id="2147485172" r:id="rId17"/>
    <p:sldMasterId id="2147485184" r:id="rId18"/>
    <p:sldMasterId id="2147485196" r:id="rId19"/>
    <p:sldMasterId id="2147485208" r:id="rId20"/>
    <p:sldMasterId id="2147485220" r:id="rId21"/>
    <p:sldMasterId id="2147485232" r:id="rId22"/>
    <p:sldMasterId id="2147485244" r:id="rId23"/>
    <p:sldMasterId id="2147485256" r:id="rId24"/>
  </p:sldMasterIdLst>
  <p:notesMasterIdLst>
    <p:notesMasterId r:id="rId47"/>
  </p:notesMasterIdLst>
  <p:sldIdLst>
    <p:sldId id="256" r:id="rId25"/>
    <p:sldId id="614" r:id="rId26"/>
    <p:sldId id="625" r:id="rId27"/>
    <p:sldId id="626" r:id="rId28"/>
    <p:sldId id="615" r:id="rId29"/>
    <p:sldId id="616" r:id="rId30"/>
    <p:sldId id="617" r:id="rId31"/>
    <p:sldId id="618" r:id="rId32"/>
    <p:sldId id="619" r:id="rId33"/>
    <p:sldId id="620" r:id="rId34"/>
    <p:sldId id="631" r:id="rId35"/>
    <p:sldId id="621" r:id="rId36"/>
    <p:sldId id="632" r:id="rId37"/>
    <p:sldId id="622" r:id="rId38"/>
    <p:sldId id="633" r:id="rId39"/>
    <p:sldId id="634" r:id="rId40"/>
    <p:sldId id="623" r:id="rId41"/>
    <p:sldId id="624" r:id="rId42"/>
    <p:sldId id="627" r:id="rId43"/>
    <p:sldId id="628" r:id="rId44"/>
    <p:sldId id="629" r:id="rId45"/>
    <p:sldId id="63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41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21EF-D0B2-4933-B698-1D969FD40810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B6D2-001D-4C8D-A8BA-1068B9A08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9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6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7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8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6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7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94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73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97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9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0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1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81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7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9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4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5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1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6333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1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12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7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3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46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4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9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4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702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4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4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0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4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4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0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3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4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1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80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9782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9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6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83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4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4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48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7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8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6775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9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3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1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12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5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52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4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3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6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81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7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9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2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2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63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2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32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3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968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7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43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4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3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2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4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5023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6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7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67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82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6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3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0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2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34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3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7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2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53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5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7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05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3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0316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26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0819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28530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7577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601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9503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6094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3291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0469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63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4262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5185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1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1304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8281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4340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7062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6411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950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5101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88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18128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834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32681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4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2902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846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894775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0587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1987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2349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2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01601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2847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09988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3515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5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660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4137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465444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07314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5543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21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63452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0451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66681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4383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54776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9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3784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25397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4703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45245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42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7787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33262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07137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4960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3978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22294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7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56662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26766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85829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039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136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3341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123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9077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310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73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95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77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330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52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955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43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84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022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323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075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774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21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00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28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051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17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816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473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084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397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941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14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16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873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62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46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81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210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9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403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24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029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251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594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85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038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023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32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8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630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964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975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135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6846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440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295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930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396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301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2321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9603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6554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2805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97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87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564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457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6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2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4104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3520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000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8816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422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7436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9995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76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9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4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89" r:id="rId1"/>
    <p:sldLayoutId id="2147485090" r:id="rId2"/>
    <p:sldLayoutId id="2147485091" r:id="rId3"/>
    <p:sldLayoutId id="2147485092" r:id="rId4"/>
    <p:sldLayoutId id="2147485093" r:id="rId5"/>
    <p:sldLayoutId id="2147485094" r:id="rId6"/>
    <p:sldLayoutId id="2147485095" r:id="rId7"/>
    <p:sldLayoutId id="2147485096" r:id="rId8"/>
    <p:sldLayoutId id="2147485097" r:id="rId9"/>
    <p:sldLayoutId id="2147485098" r:id="rId10"/>
    <p:sldLayoutId id="214748509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01" r:id="rId1"/>
    <p:sldLayoutId id="2147485102" r:id="rId2"/>
    <p:sldLayoutId id="2147485103" r:id="rId3"/>
    <p:sldLayoutId id="2147485104" r:id="rId4"/>
    <p:sldLayoutId id="2147485105" r:id="rId5"/>
    <p:sldLayoutId id="2147485106" r:id="rId6"/>
    <p:sldLayoutId id="2147485107" r:id="rId7"/>
    <p:sldLayoutId id="2147485108" r:id="rId8"/>
    <p:sldLayoutId id="2147485109" r:id="rId9"/>
    <p:sldLayoutId id="2147485110" r:id="rId10"/>
    <p:sldLayoutId id="214748511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3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8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26" r:id="rId2"/>
    <p:sldLayoutId id="2147485127" r:id="rId3"/>
    <p:sldLayoutId id="2147485128" r:id="rId4"/>
    <p:sldLayoutId id="2147485129" r:id="rId5"/>
    <p:sldLayoutId id="2147485130" r:id="rId6"/>
    <p:sldLayoutId id="2147485131" r:id="rId7"/>
    <p:sldLayoutId id="2147485132" r:id="rId8"/>
    <p:sldLayoutId id="2147485133" r:id="rId9"/>
    <p:sldLayoutId id="2147485134" r:id="rId10"/>
    <p:sldLayoutId id="214748513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3" r:id="rId7"/>
    <p:sldLayoutId id="2147485144" r:id="rId8"/>
    <p:sldLayoutId id="2147485145" r:id="rId9"/>
    <p:sldLayoutId id="2147485146" r:id="rId10"/>
    <p:sldLayoutId id="214748514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06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49" r:id="rId1"/>
    <p:sldLayoutId id="2147485150" r:id="rId2"/>
    <p:sldLayoutId id="2147485151" r:id="rId3"/>
    <p:sldLayoutId id="2147485152" r:id="rId4"/>
    <p:sldLayoutId id="2147485153" r:id="rId5"/>
    <p:sldLayoutId id="2147485154" r:id="rId6"/>
    <p:sldLayoutId id="2147485155" r:id="rId7"/>
    <p:sldLayoutId id="2147485156" r:id="rId8"/>
    <p:sldLayoutId id="2147485157" r:id="rId9"/>
    <p:sldLayoutId id="2147485158" r:id="rId10"/>
    <p:sldLayoutId id="214748515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2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1" r:id="rId1"/>
    <p:sldLayoutId id="2147485162" r:id="rId2"/>
    <p:sldLayoutId id="2147485163" r:id="rId3"/>
    <p:sldLayoutId id="2147485164" r:id="rId4"/>
    <p:sldLayoutId id="2147485165" r:id="rId5"/>
    <p:sldLayoutId id="2147485166" r:id="rId6"/>
    <p:sldLayoutId id="2147485167" r:id="rId7"/>
    <p:sldLayoutId id="2147485168" r:id="rId8"/>
    <p:sldLayoutId id="2147485169" r:id="rId9"/>
    <p:sldLayoutId id="2147485170" r:id="rId10"/>
    <p:sldLayoutId id="21474851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5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3" r:id="rId1"/>
    <p:sldLayoutId id="2147485174" r:id="rId2"/>
    <p:sldLayoutId id="2147485175" r:id="rId3"/>
    <p:sldLayoutId id="2147485176" r:id="rId4"/>
    <p:sldLayoutId id="2147485177" r:id="rId5"/>
    <p:sldLayoutId id="2147485178" r:id="rId6"/>
    <p:sldLayoutId id="2147485179" r:id="rId7"/>
    <p:sldLayoutId id="2147485180" r:id="rId8"/>
    <p:sldLayoutId id="2147485181" r:id="rId9"/>
    <p:sldLayoutId id="2147485182" r:id="rId10"/>
    <p:sldLayoutId id="21474851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2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5" r:id="rId1"/>
    <p:sldLayoutId id="2147485186" r:id="rId2"/>
    <p:sldLayoutId id="2147485187" r:id="rId3"/>
    <p:sldLayoutId id="2147485188" r:id="rId4"/>
    <p:sldLayoutId id="2147485189" r:id="rId5"/>
    <p:sldLayoutId id="2147485190" r:id="rId6"/>
    <p:sldLayoutId id="2147485191" r:id="rId7"/>
    <p:sldLayoutId id="2147485192" r:id="rId8"/>
    <p:sldLayoutId id="2147485193" r:id="rId9"/>
    <p:sldLayoutId id="2147485194" r:id="rId10"/>
    <p:sldLayoutId id="21474851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1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9" r:id="rId1"/>
    <p:sldLayoutId id="2147485210" r:id="rId2"/>
    <p:sldLayoutId id="2147485211" r:id="rId3"/>
    <p:sldLayoutId id="2147485212" r:id="rId4"/>
    <p:sldLayoutId id="2147485213" r:id="rId5"/>
    <p:sldLayoutId id="2147485214" r:id="rId6"/>
    <p:sldLayoutId id="2147485215" r:id="rId7"/>
    <p:sldLayoutId id="2147485216" r:id="rId8"/>
    <p:sldLayoutId id="2147485217" r:id="rId9"/>
    <p:sldLayoutId id="2147485218" r:id="rId10"/>
    <p:sldLayoutId id="214748521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21" r:id="rId1"/>
    <p:sldLayoutId id="2147485222" r:id="rId2"/>
    <p:sldLayoutId id="2147485223" r:id="rId3"/>
    <p:sldLayoutId id="2147485224" r:id="rId4"/>
    <p:sldLayoutId id="2147485225" r:id="rId5"/>
    <p:sldLayoutId id="2147485226" r:id="rId6"/>
    <p:sldLayoutId id="2147485227" r:id="rId7"/>
    <p:sldLayoutId id="2147485228" r:id="rId8"/>
    <p:sldLayoutId id="2147485229" r:id="rId9"/>
    <p:sldLayoutId id="2147485230" r:id="rId10"/>
    <p:sldLayoutId id="2147485231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3" r:id="rId1"/>
    <p:sldLayoutId id="2147485234" r:id="rId2"/>
    <p:sldLayoutId id="2147485235" r:id="rId3"/>
    <p:sldLayoutId id="2147485236" r:id="rId4"/>
    <p:sldLayoutId id="2147485237" r:id="rId5"/>
    <p:sldLayoutId id="2147485238" r:id="rId6"/>
    <p:sldLayoutId id="2147485239" r:id="rId7"/>
    <p:sldLayoutId id="2147485240" r:id="rId8"/>
    <p:sldLayoutId id="2147485241" r:id="rId9"/>
    <p:sldLayoutId id="2147485242" r:id="rId10"/>
    <p:sldLayoutId id="2147485243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2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5" r:id="rId1"/>
    <p:sldLayoutId id="2147485246" r:id="rId2"/>
    <p:sldLayoutId id="2147485247" r:id="rId3"/>
    <p:sldLayoutId id="2147485248" r:id="rId4"/>
    <p:sldLayoutId id="2147485249" r:id="rId5"/>
    <p:sldLayoutId id="2147485250" r:id="rId6"/>
    <p:sldLayoutId id="2147485251" r:id="rId7"/>
    <p:sldLayoutId id="2147485252" r:id="rId8"/>
    <p:sldLayoutId id="2147485253" r:id="rId9"/>
    <p:sldLayoutId id="2147485254" r:id="rId10"/>
    <p:sldLayoutId id="2147485255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0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57" r:id="rId1"/>
    <p:sldLayoutId id="2147485258" r:id="rId2"/>
    <p:sldLayoutId id="2147485259" r:id="rId3"/>
    <p:sldLayoutId id="2147485260" r:id="rId4"/>
    <p:sldLayoutId id="2147485261" r:id="rId5"/>
    <p:sldLayoutId id="2147485262" r:id="rId6"/>
    <p:sldLayoutId id="2147485263" r:id="rId7"/>
    <p:sldLayoutId id="2147485264" r:id="rId8"/>
    <p:sldLayoutId id="2147485265" r:id="rId9"/>
    <p:sldLayoutId id="2147485266" r:id="rId10"/>
    <p:sldLayoutId id="2147485267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0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5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6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7" r:id="rId1"/>
    <p:sldLayoutId id="2147485078" r:id="rId2"/>
    <p:sldLayoutId id="2147485079" r:id="rId3"/>
    <p:sldLayoutId id="2147485080" r:id="rId4"/>
    <p:sldLayoutId id="2147485081" r:id="rId5"/>
    <p:sldLayoutId id="2147485082" r:id="rId6"/>
    <p:sldLayoutId id="2147485083" r:id="rId7"/>
    <p:sldLayoutId id="2147485084" r:id="rId8"/>
    <p:sldLayoutId id="2147485085" r:id="rId9"/>
    <p:sldLayoutId id="2147485086" r:id="rId10"/>
    <p:sldLayoutId id="2147485087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 smtClean="0"/>
              <a:t>30</a:t>
            </a:r>
            <a:r>
              <a:rPr lang="ko-KR" altLang="en-US" sz="3300" dirty="0" smtClean="0"/>
              <a:t>강 정보전달과 응답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5433" y="1673387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Request/response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객체</a:t>
            </a:r>
            <a:endParaRPr lang="en-US" altLang="ko-KR" dirty="0" smtClean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문서간 연결 </a:t>
            </a:r>
            <a:r>
              <a:rPr lang="en-US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session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객체</a:t>
            </a:r>
            <a:endParaRPr lang="en-US" altLang="ko-KR" dirty="0" smtClean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정보전달과 응답 </a:t>
            </a:r>
            <a:r>
              <a:rPr lang="en-US" altLang="ko-KR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request/response</a:t>
            </a:r>
            <a:r>
              <a:rPr lang="ko-KR" altLang="en-US" dirty="0" smtClean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객체</a:t>
            </a:r>
            <a:endParaRPr lang="ko-KR" altLang="en-US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black"/>
                </a:solidFill>
              </a:rPr>
              <a:t>정보전송 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3479" y="369332"/>
            <a:ext cx="11715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앞의 홈페이지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index.jsp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에서 세션을 연결하는 </a:t>
            </a:r>
            <a:r>
              <a:rPr lang="en-US" altLang="ko-KR" sz="1600" dirty="0" err="1">
                <a:solidFill>
                  <a:prstClr val="black"/>
                </a:solidFill>
              </a:rPr>
              <a:t>sessionStart.jsp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대신 홈페이지에서 로그인하는 과정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</a:rPr>
              <a:t>loginForm.jsp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login.jsp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을 통해 정보를 전송하고 응답하는 시스템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6" t="13170" r="16352" b="67789"/>
          <a:stretch/>
        </p:blipFill>
        <p:spPr bwMode="auto">
          <a:xfrm>
            <a:off x="2345018" y="954107"/>
            <a:ext cx="5976664" cy="178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1" t="40572" r="16352" b="3775"/>
          <a:stretch/>
        </p:blipFill>
        <p:spPr bwMode="auto">
          <a:xfrm>
            <a:off x="2345018" y="2903741"/>
            <a:ext cx="5976664" cy="395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0"/>
            <a:ext cx="2915728" cy="388189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0" dirty="0" smtClean="0"/>
              <a:t>style2.css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[</a:t>
            </a:r>
            <a:r>
              <a:rPr lang="ko-KR" altLang="en-US" sz="2000" dirty="0"/>
              <a:t>폴더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css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6" t="15294" r="25207" b="54755"/>
          <a:stretch/>
        </p:blipFill>
        <p:spPr bwMode="auto">
          <a:xfrm>
            <a:off x="612557" y="507384"/>
            <a:ext cx="10755702" cy="435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943872" y="4929266"/>
            <a:ext cx="1152128" cy="216024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style2.css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504" y="3575909"/>
            <a:ext cx="142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solidFill>
                  <a:prstClr val="black"/>
                </a:solidFill>
              </a:rPr>
              <a:t>index.jsp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28522" y="4026787"/>
            <a:ext cx="77398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&lt;head&gt;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&lt;title&gt;JSP World&lt;/title&gt;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&lt;meta name="viewport" content="width=device-width, initial-scale=1"&gt;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&lt;link </a:t>
            </a:r>
            <a:r>
              <a:rPr lang="en-US" altLang="ko-KR" dirty="0" err="1">
                <a:solidFill>
                  <a:prstClr val="black"/>
                </a:solidFill>
              </a:rPr>
              <a:t>rel</a:t>
            </a:r>
            <a:r>
              <a:rPr lang="en-US" altLang="ko-KR" dirty="0">
                <a:solidFill>
                  <a:prstClr val="black"/>
                </a:solidFill>
              </a:rPr>
              <a:t>="stylesheet" </a:t>
            </a:r>
            <a:r>
              <a:rPr lang="en-US" altLang="ko-KR" dirty="0" err="1">
                <a:solidFill>
                  <a:prstClr val="black"/>
                </a:solidFill>
              </a:rPr>
              <a:t>href</a:t>
            </a:r>
            <a:r>
              <a:rPr lang="en-US" altLang="ko-KR" dirty="0">
                <a:solidFill>
                  <a:prstClr val="black"/>
                </a:solidFill>
              </a:rPr>
              <a:t>="style2.css" /&gt;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&lt;/head&gt;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25995" y="485965"/>
            <a:ext cx="4283502" cy="280076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/* form</a:t>
            </a:r>
            <a:r>
              <a:rPr lang="ko-KR" altLang="en-US" sz="1600" dirty="0">
                <a:solidFill>
                  <a:prstClr val="black"/>
                </a:solidFill>
              </a:rPr>
              <a:t>문 *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.</a:t>
            </a:r>
            <a:r>
              <a:rPr lang="en-US" altLang="ko-KR" sz="1600" dirty="0" err="1">
                <a:solidFill>
                  <a:prstClr val="black"/>
                </a:solidFill>
              </a:rPr>
              <a:t>tableForm</a:t>
            </a:r>
            <a:r>
              <a:rPr lang="en-US" altLang="ko-KR" sz="1600" dirty="0">
                <a:solidFill>
                  <a:prstClr val="black"/>
                </a:solidFill>
              </a:rPr>
              <a:t> li {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display: table-row;   /* </a:t>
            </a:r>
            <a:r>
              <a:rPr lang="ko-KR" altLang="en-US" sz="1600" dirty="0">
                <a:solidFill>
                  <a:prstClr val="black"/>
                </a:solidFill>
              </a:rPr>
              <a:t>테이블 행 *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	height: 10px;         /* </a:t>
            </a:r>
            <a:r>
              <a:rPr lang="ko-KR" altLang="en-US" sz="1600" dirty="0">
                <a:solidFill>
                  <a:prstClr val="black"/>
                </a:solidFill>
              </a:rPr>
              <a:t>너비 *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	padding: 4px;         /* </a:t>
            </a:r>
            <a:r>
              <a:rPr lang="ko-KR" altLang="en-US" sz="1600" dirty="0" err="1">
                <a:solidFill>
                  <a:prstClr val="black"/>
                </a:solidFill>
              </a:rPr>
              <a:t>패딩</a:t>
            </a:r>
            <a:r>
              <a:rPr lang="ko-KR" altLang="en-US" sz="1600" dirty="0">
                <a:solidFill>
                  <a:prstClr val="black"/>
                </a:solidFill>
              </a:rPr>
              <a:t> *</a:t>
            </a:r>
            <a:r>
              <a:rPr lang="en-US" altLang="ko-KR" sz="1600" dirty="0">
                <a:solidFill>
                  <a:prstClr val="black"/>
                </a:solidFill>
              </a:rPr>
              <a:t>/ 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}</a:t>
            </a:r>
          </a:p>
          <a:p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.</a:t>
            </a:r>
            <a:r>
              <a:rPr lang="en-US" altLang="ko-KR" sz="1600" dirty="0" err="1">
                <a:solidFill>
                  <a:prstClr val="black"/>
                </a:solidFill>
              </a:rPr>
              <a:t>tableForm</a:t>
            </a:r>
            <a:r>
              <a:rPr lang="en-US" altLang="ko-KR" sz="1600" dirty="0">
                <a:solidFill>
                  <a:prstClr val="black"/>
                </a:solidFill>
              </a:rPr>
              <a:t> li label {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display: table-cell;   /* </a:t>
            </a:r>
            <a:r>
              <a:rPr lang="ko-KR" altLang="en-US" sz="1600" dirty="0">
                <a:solidFill>
                  <a:prstClr val="black"/>
                </a:solidFill>
              </a:rPr>
              <a:t>테이블 셀 *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	width: 60px;           /* </a:t>
            </a:r>
            <a:r>
              <a:rPr lang="ko-KR" altLang="en-US" sz="1600" dirty="0">
                <a:solidFill>
                  <a:prstClr val="black"/>
                </a:solidFill>
              </a:rPr>
              <a:t>너비 *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}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28523" y="485964"/>
            <a:ext cx="4280975" cy="157488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25995" y="2204865"/>
            <a:ext cx="4283502" cy="10818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375920" y="3356992"/>
            <a:ext cx="288032" cy="1572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9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626"/>
            <a:ext cx="1779917" cy="42883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0" dirty="0" err="1" smtClean="0"/>
              <a:t>index.jsp</a:t>
            </a:r>
            <a:endParaRPr lang="ko-KR" altLang="en-US" sz="2000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t="11508" r="16826" b="77101"/>
          <a:stretch/>
        </p:blipFill>
        <p:spPr bwMode="auto">
          <a:xfrm>
            <a:off x="1817504" y="148352"/>
            <a:ext cx="5861188" cy="84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t="45332" r="16826" b="4310"/>
          <a:stretch/>
        </p:blipFill>
        <p:spPr bwMode="auto">
          <a:xfrm>
            <a:off x="1779917" y="992037"/>
            <a:ext cx="8767108" cy="557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35560" y="4365104"/>
            <a:ext cx="1584176" cy="288032"/>
          </a:xfrm>
          <a:prstGeom prst="rect">
            <a:avLst/>
          </a:prstGeom>
          <a:solidFill>
            <a:schemeClr val="accent3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5560" y="2924945"/>
            <a:ext cx="1944216" cy="264517"/>
          </a:xfrm>
          <a:prstGeom prst="rect">
            <a:avLst/>
          </a:prstGeom>
          <a:solidFill>
            <a:schemeClr val="accent3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47528" y="188641"/>
            <a:ext cx="69847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&lt;!-- 1. </a:t>
            </a:r>
            <a:r>
              <a:rPr lang="ko-KR" altLang="en-US" sz="1600" dirty="0">
                <a:solidFill>
                  <a:prstClr val="black"/>
                </a:solidFill>
              </a:rPr>
              <a:t>헤더 </a:t>
            </a:r>
            <a:r>
              <a:rPr lang="en-US" altLang="ko-KR" sz="16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&lt;header class="header1"&gt;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&lt;h1&gt;JSP </a:t>
            </a:r>
            <a:r>
              <a:rPr lang="ko-KR" altLang="en-US" sz="1600" dirty="0">
                <a:solidFill>
                  <a:prstClr val="black"/>
                </a:solidFill>
              </a:rPr>
              <a:t>내장객체</a:t>
            </a:r>
            <a:r>
              <a:rPr lang="en-US" altLang="ko-KR" sz="1600" dirty="0">
                <a:solidFill>
                  <a:prstClr val="black"/>
                </a:solidFill>
              </a:rPr>
              <a:t>&lt;/h1&gt;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&lt;!-- </a:t>
            </a:r>
            <a:r>
              <a:rPr lang="ko-KR" altLang="en-US" sz="1600" dirty="0">
                <a:solidFill>
                  <a:prstClr val="black"/>
                </a:solidFill>
              </a:rPr>
              <a:t>홈 </a:t>
            </a:r>
            <a:r>
              <a:rPr lang="en-US" altLang="ko-KR" sz="16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&lt;a </a:t>
            </a:r>
            <a:r>
              <a:rPr lang="en-US" altLang="ko-KR" sz="1600" dirty="0" err="1">
                <a:solidFill>
                  <a:prstClr val="black"/>
                </a:solidFill>
              </a:rPr>
              <a:t>href</a:t>
            </a:r>
            <a:r>
              <a:rPr lang="en-US" altLang="ko-KR" sz="1600" dirty="0">
                <a:solidFill>
                  <a:prstClr val="black"/>
                </a:solidFill>
              </a:rPr>
              <a:t>="</a:t>
            </a:r>
            <a:r>
              <a:rPr lang="en-US" altLang="ko-KR" sz="1600" dirty="0" err="1">
                <a:solidFill>
                  <a:prstClr val="black"/>
                </a:solidFill>
              </a:rPr>
              <a:t>index.jsp</a:t>
            </a:r>
            <a:r>
              <a:rPr lang="en-US" altLang="ko-KR" sz="1600" dirty="0">
                <a:solidFill>
                  <a:prstClr val="black"/>
                </a:solidFill>
              </a:rPr>
              <a:t>"&gt;&lt;font color="yellow"&gt;Home&lt;/font&gt;&lt;/a&gt;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&amp;</a:t>
            </a:r>
            <a:r>
              <a:rPr lang="en-US" altLang="ko-KR" sz="1600" dirty="0" err="1">
                <a:solidFill>
                  <a:prstClr val="black"/>
                </a:solidFill>
              </a:rPr>
              <a:t>nbsp&amp;nbsp</a:t>
            </a:r>
            <a:r>
              <a:rPr lang="en-US" altLang="ko-KR" sz="1600" dirty="0">
                <a:solidFill>
                  <a:prstClr val="black"/>
                </a:solidFill>
              </a:rPr>
              <a:t> 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   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// </a:t>
            </a:r>
            <a:r>
              <a:rPr lang="ko-KR" altLang="en-US" sz="1600" dirty="0">
                <a:solidFill>
                  <a:prstClr val="black"/>
                </a:solidFill>
              </a:rPr>
              <a:t>세션이 설정되어 있지 않은 상태 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if (ID == null) {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%&gt;	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&lt;a </a:t>
            </a:r>
            <a:r>
              <a:rPr lang="en-US" altLang="ko-KR" sz="1600" dirty="0" err="1">
                <a:solidFill>
                  <a:prstClr val="black"/>
                </a:solidFill>
              </a:rPr>
              <a:t>href</a:t>
            </a:r>
            <a:r>
              <a:rPr lang="en-US" altLang="ko-KR" sz="1600" dirty="0">
                <a:solidFill>
                  <a:prstClr val="black"/>
                </a:solidFill>
              </a:rPr>
              <a:t>="</a:t>
            </a:r>
            <a:r>
              <a:rPr lang="en-US" altLang="ko-KR" sz="1600" dirty="0" err="1">
                <a:solidFill>
                  <a:prstClr val="black"/>
                </a:solidFill>
              </a:rPr>
              <a:t>loginForm.jsp</a:t>
            </a:r>
            <a:r>
              <a:rPr lang="en-US" altLang="ko-KR" sz="1600" dirty="0">
                <a:solidFill>
                  <a:prstClr val="black"/>
                </a:solidFill>
              </a:rPr>
              <a:t>"&gt;&lt;font color="yellow"&gt;Login&lt;/font&gt;&lt;/a&gt;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	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// </a:t>
            </a:r>
            <a:r>
              <a:rPr lang="ko-KR" altLang="en-US" sz="1600" dirty="0">
                <a:solidFill>
                  <a:prstClr val="black"/>
                </a:solidFill>
              </a:rPr>
              <a:t>세션이 설정되어 있는 상태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} else {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%&gt;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&lt;a </a:t>
            </a:r>
            <a:r>
              <a:rPr lang="en-US" altLang="ko-KR" sz="1600" dirty="0" err="1">
                <a:solidFill>
                  <a:prstClr val="black"/>
                </a:solidFill>
              </a:rPr>
              <a:t>href</a:t>
            </a:r>
            <a:r>
              <a:rPr lang="en-US" altLang="ko-KR" sz="1600" dirty="0">
                <a:solidFill>
                  <a:prstClr val="black"/>
                </a:solidFill>
              </a:rPr>
              <a:t>="</a:t>
            </a:r>
            <a:r>
              <a:rPr lang="en-US" altLang="ko-KR" sz="1600" dirty="0" err="1">
                <a:solidFill>
                  <a:prstClr val="black"/>
                </a:solidFill>
              </a:rPr>
              <a:t>logout.jsp</a:t>
            </a:r>
            <a:r>
              <a:rPr lang="en-US" altLang="ko-KR" sz="1600" dirty="0">
                <a:solidFill>
                  <a:prstClr val="black"/>
                </a:solidFill>
              </a:rPr>
              <a:t>"&gt;&lt;font color="yellow"&gt;&lt;%= ID %&gt;</a:t>
            </a:r>
            <a:r>
              <a:rPr lang="ko-KR" altLang="en-US" sz="1600" dirty="0">
                <a:solidFill>
                  <a:prstClr val="black"/>
                </a:solidFill>
              </a:rPr>
              <a:t>님</a:t>
            </a:r>
            <a:r>
              <a:rPr lang="en-US" altLang="ko-KR" sz="1600" dirty="0">
                <a:solidFill>
                  <a:prstClr val="black"/>
                </a:solidFill>
              </a:rPr>
              <a:t>, Logout&lt;/font&gt;&lt;/a&gt;	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} // if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%&gt;	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&lt;/font&gt;		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&lt;/header&gt; </a:t>
            </a:r>
          </a:p>
        </p:txBody>
      </p:sp>
    </p:spTree>
    <p:extLst>
      <p:ext uri="{BB962C8B-B14F-4D97-AF65-F5344CB8AC3E}">
        <p14:creationId xmlns:p14="http://schemas.microsoft.com/office/powerpoint/2010/main" val="213226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48" y="0"/>
            <a:ext cx="2099094" cy="4029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0" dirty="0" err="1" smtClean="0"/>
              <a:t>loginForm.jsp</a:t>
            </a:r>
            <a:endParaRPr lang="ko-KR" altLang="en-US" sz="2000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2" t="19380" r="16352" b="58616"/>
          <a:stretch/>
        </p:blipFill>
        <p:spPr bwMode="auto">
          <a:xfrm>
            <a:off x="335068" y="402950"/>
            <a:ext cx="10795771" cy="289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17448" r="18216" b="59107"/>
          <a:stretch/>
        </p:blipFill>
        <p:spPr bwMode="auto">
          <a:xfrm>
            <a:off x="774974" y="3294202"/>
            <a:ext cx="10424876" cy="30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/>
              <a:t>계속</a:t>
            </a:r>
            <a:endParaRPr lang="ko-KR" altLang="en-US" sz="32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9" t="40085" r="18216" b="8060"/>
          <a:stretch/>
        </p:blipFill>
        <p:spPr bwMode="auto">
          <a:xfrm>
            <a:off x="1852496" y="229350"/>
            <a:ext cx="9904364" cy="647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4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279576" y="5589240"/>
            <a:ext cx="2448272" cy="216024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55338" y="4509120"/>
            <a:ext cx="2108614" cy="216024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79576" y="4293096"/>
            <a:ext cx="936104" cy="216024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15680" y="3429001"/>
            <a:ext cx="1512168" cy="22694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9576" y="2996952"/>
            <a:ext cx="720080" cy="216024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5338" y="2060848"/>
            <a:ext cx="812470" cy="2880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79576" y="1052736"/>
            <a:ext cx="2520280" cy="2880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65078" y="3974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prstClr val="black"/>
                </a:solidFill>
              </a:rPr>
              <a:t>loginForm.jsp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48522" y="378124"/>
            <a:ext cx="732779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&lt;!-- 2. </a:t>
            </a:r>
            <a:r>
              <a:rPr lang="ko-KR" altLang="en-US" sz="1400" dirty="0">
                <a:solidFill>
                  <a:prstClr val="black"/>
                </a:solidFill>
              </a:rPr>
              <a:t>본문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&lt;section&gt;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&lt;form method="post" action="</a:t>
            </a:r>
            <a:r>
              <a:rPr lang="en-US" altLang="ko-KR" sz="1400" dirty="0" err="1">
                <a:solidFill>
                  <a:prstClr val="black"/>
                </a:solidFill>
              </a:rPr>
              <a:t>login.jsp</a:t>
            </a:r>
            <a:r>
              <a:rPr lang="en-US" altLang="ko-KR" sz="1400" dirty="0">
                <a:solidFill>
                  <a:prstClr val="black"/>
                </a:solidFill>
              </a:rPr>
              <a:t>"&gt;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fieldset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&lt;legend&gt;</a:t>
            </a:r>
            <a:r>
              <a:rPr lang="ko-KR" altLang="en-US" sz="1400" dirty="0">
                <a:solidFill>
                  <a:prstClr val="black"/>
                </a:solidFill>
              </a:rPr>
              <a:t>회원정보</a:t>
            </a:r>
            <a:r>
              <a:rPr lang="en-US" altLang="ko-KR" sz="1400" dirty="0">
                <a:solidFill>
                  <a:prstClr val="black"/>
                </a:solidFill>
              </a:rPr>
              <a:t>&lt;/legend&gt;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	&lt;</a:t>
            </a:r>
            <a:r>
              <a:rPr lang="en-US" altLang="ko-KR" sz="1400" dirty="0" err="1">
                <a:solidFill>
                  <a:prstClr val="black"/>
                </a:solidFill>
              </a:rPr>
              <a:t>ul</a:t>
            </a:r>
            <a:r>
              <a:rPr lang="en-US" altLang="ko-KR" sz="1400" dirty="0">
                <a:solidFill>
                  <a:prstClr val="black"/>
                </a:solidFill>
              </a:rPr>
              <a:t> class= "</a:t>
            </a:r>
            <a:r>
              <a:rPr lang="en-US" altLang="ko-KR" sz="1400" dirty="0" err="1">
                <a:solidFill>
                  <a:prstClr val="black"/>
                </a:solidFill>
              </a:rPr>
              <a:t>tableForm</a:t>
            </a:r>
            <a:r>
              <a:rPr lang="en-US" altLang="ko-KR" sz="1400" dirty="0">
                <a:solidFill>
                  <a:prstClr val="black"/>
                </a:solidFill>
              </a:rPr>
              <a:t>"&gt;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    &lt;!-- </a:t>
            </a:r>
            <a:r>
              <a:rPr lang="ko-KR" altLang="en-US" sz="1400" dirty="0">
                <a:solidFill>
                  <a:prstClr val="black"/>
                </a:solidFill>
              </a:rPr>
              <a:t>고객</a:t>
            </a:r>
            <a:r>
              <a:rPr lang="en-US" altLang="ko-KR" sz="1400" dirty="0">
                <a:solidFill>
                  <a:prstClr val="black"/>
                </a:solidFill>
              </a:rPr>
              <a:t>ID 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&lt;li&gt;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&lt;label for="ID2"&gt;</a:t>
            </a:r>
            <a:r>
              <a:rPr lang="ko-KR" altLang="en-US" sz="1400" dirty="0">
                <a:solidFill>
                  <a:prstClr val="black"/>
                </a:solidFill>
              </a:rPr>
              <a:t>회원</a:t>
            </a:r>
            <a:r>
              <a:rPr lang="en-US" altLang="ko-KR" sz="1400" dirty="0">
                <a:solidFill>
                  <a:prstClr val="black"/>
                </a:solidFill>
              </a:rPr>
              <a:t>ID:&lt;/label&gt;</a:t>
            </a: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&lt;input type="text" id="ID2" name="ID" size=10 </a:t>
            </a:r>
            <a:r>
              <a:rPr lang="en-US" altLang="ko-KR" sz="1400" dirty="0" err="1">
                <a:solidFill>
                  <a:prstClr val="black"/>
                </a:solidFill>
              </a:rPr>
              <a:t>maxlength</a:t>
            </a:r>
            <a:r>
              <a:rPr lang="en-US" altLang="ko-KR" sz="1400" dirty="0">
                <a:solidFill>
                  <a:prstClr val="black"/>
                </a:solidFill>
              </a:rPr>
              <a:t>=10 required="required"/&gt;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&lt;/li&gt;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&lt;!-- </a:t>
            </a:r>
            <a:r>
              <a:rPr lang="ko-KR" altLang="en-US" sz="1400" dirty="0">
                <a:solidFill>
                  <a:prstClr val="black"/>
                </a:solidFill>
              </a:rPr>
              <a:t>비밀번호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&lt;li&gt;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&lt;label for="pswd2"&gt;</a:t>
            </a:r>
            <a:r>
              <a:rPr lang="ko-KR" altLang="en-US" sz="1400" dirty="0">
                <a:solidFill>
                  <a:prstClr val="black"/>
                </a:solidFill>
              </a:rPr>
              <a:t>비밀번호</a:t>
            </a:r>
            <a:r>
              <a:rPr lang="en-US" altLang="ko-KR" sz="1400" dirty="0">
                <a:solidFill>
                  <a:prstClr val="black"/>
                </a:solidFill>
              </a:rPr>
              <a:t>:&lt;/label&gt;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&lt;input type="password" id="pswd2" name="</a:t>
            </a:r>
            <a:r>
              <a:rPr lang="en-US" altLang="ko-KR" sz="1400" dirty="0" err="1">
                <a:solidFill>
                  <a:prstClr val="black"/>
                </a:solidFill>
              </a:rPr>
              <a:t>pswd</a:t>
            </a:r>
            <a:r>
              <a:rPr lang="en-US" altLang="ko-KR" sz="1400" dirty="0">
                <a:solidFill>
                  <a:prstClr val="black"/>
                </a:solidFill>
              </a:rPr>
              <a:t>" size=10 </a:t>
            </a:r>
            <a:r>
              <a:rPr lang="en-US" altLang="ko-KR" sz="1400" dirty="0" err="1">
                <a:solidFill>
                  <a:prstClr val="black"/>
                </a:solidFill>
              </a:rPr>
              <a:t>maxlength</a:t>
            </a:r>
            <a:r>
              <a:rPr lang="en-US" altLang="ko-KR" sz="1400" dirty="0">
                <a:solidFill>
                  <a:prstClr val="black"/>
                </a:solidFill>
              </a:rPr>
              <a:t>=10 required="required"/&gt;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&lt;/li&gt;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 err="1">
                <a:solidFill>
                  <a:prstClr val="black"/>
                </a:solidFill>
              </a:rPr>
              <a:t>ul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&lt;p align="center"&gt;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&lt;input type="submit" value="</a:t>
            </a:r>
            <a:r>
              <a:rPr lang="ko-KR" altLang="en-US" sz="1400" dirty="0">
                <a:solidFill>
                  <a:prstClr val="black"/>
                </a:solidFill>
              </a:rPr>
              <a:t>로그인</a:t>
            </a:r>
            <a:r>
              <a:rPr lang="en-US" altLang="ko-KR" sz="1400" dirty="0">
                <a:solidFill>
                  <a:prstClr val="black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&lt;/p&gt;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 err="1">
                <a:solidFill>
                  <a:prstClr val="black"/>
                </a:solidFill>
              </a:rPr>
              <a:t>fieldset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&lt;/form&gt;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	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&lt;/section&gt;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999656" y="3212976"/>
            <a:ext cx="216024" cy="216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215680" y="4509120"/>
            <a:ext cx="3396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919536" y="1412776"/>
            <a:ext cx="4248472" cy="504056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9536" y="980728"/>
            <a:ext cx="3888432" cy="216024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91480" y="2924944"/>
            <a:ext cx="3700465" cy="504056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9536" y="3861048"/>
            <a:ext cx="3456384" cy="2880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31504" y="3842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prstClr val="black"/>
                </a:solidFill>
              </a:rPr>
              <a:t>login.jsp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9536" y="4437111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solidFill>
                  <a:prstClr val="black"/>
                </a:solidFill>
              </a:rPr>
              <a:t>logout.jsp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56178" y="4818280"/>
            <a:ext cx="5091950" cy="156966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// session </a:t>
            </a:r>
            <a:r>
              <a:rPr lang="ko-KR" altLang="en-US" sz="1600" dirty="0">
                <a:solidFill>
                  <a:prstClr val="black"/>
                </a:solidFill>
              </a:rPr>
              <a:t>해제</a:t>
            </a:r>
          </a:p>
          <a:p>
            <a:r>
              <a:rPr lang="en-US" altLang="ko-KR" sz="1600" dirty="0" err="1">
                <a:solidFill>
                  <a:prstClr val="black"/>
                </a:solidFill>
              </a:rPr>
              <a:t>session.invalidate</a:t>
            </a:r>
            <a:r>
              <a:rPr lang="en-US" altLang="ko-KR" sz="1600" dirty="0">
                <a:solidFill>
                  <a:prstClr val="black"/>
                </a:solidFill>
              </a:rPr>
              <a:t>();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// </a:t>
            </a:r>
            <a:r>
              <a:rPr lang="ko-KR" altLang="en-US" sz="1600" dirty="0">
                <a:solidFill>
                  <a:prstClr val="black"/>
                </a:solidFill>
              </a:rPr>
              <a:t>홈페이지로 이동 </a:t>
            </a:r>
          </a:p>
          <a:p>
            <a:r>
              <a:rPr lang="en-US" altLang="ko-KR" sz="1600" dirty="0" err="1">
                <a:solidFill>
                  <a:prstClr val="black"/>
                </a:solidFill>
              </a:rPr>
              <a:t>response.sendRedirect</a:t>
            </a:r>
            <a:r>
              <a:rPr lang="en-US" altLang="ko-KR" sz="1600" dirty="0">
                <a:solidFill>
                  <a:prstClr val="black"/>
                </a:solidFill>
              </a:rPr>
              <a:t>("</a:t>
            </a:r>
            <a:r>
              <a:rPr lang="en-US" altLang="ko-KR" sz="1600" dirty="0" err="1">
                <a:solidFill>
                  <a:prstClr val="black"/>
                </a:solidFill>
              </a:rPr>
              <a:t>index.jsp</a:t>
            </a:r>
            <a:r>
              <a:rPr lang="en-US" altLang="ko-KR" sz="16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%&gt;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91479" y="407759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// </a:t>
            </a:r>
            <a:r>
              <a:rPr lang="ko-KR" altLang="en-US" sz="1600" dirty="0">
                <a:solidFill>
                  <a:prstClr val="black"/>
                </a:solidFill>
              </a:rPr>
              <a:t>입력정보 한글 처리</a:t>
            </a:r>
          </a:p>
          <a:p>
            <a:r>
              <a:rPr lang="en-US" altLang="ko-KR" sz="1600" dirty="0" err="1">
                <a:solidFill>
                  <a:prstClr val="black"/>
                </a:solidFill>
              </a:rPr>
              <a:t>request.setCharacterEncoding</a:t>
            </a:r>
            <a:r>
              <a:rPr lang="en-US" altLang="ko-KR" sz="1600" dirty="0">
                <a:solidFill>
                  <a:prstClr val="black"/>
                </a:solidFill>
              </a:rPr>
              <a:t>("</a:t>
            </a:r>
            <a:r>
              <a:rPr lang="en-US" altLang="ko-KR" sz="1600" dirty="0" err="1">
                <a:solidFill>
                  <a:prstClr val="black"/>
                </a:solidFill>
              </a:rPr>
              <a:t>euc-kr</a:t>
            </a:r>
            <a:r>
              <a:rPr lang="en-US" altLang="ko-KR" sz="16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// </a:t>
            </a:r>
            <a:r>
              <a:rPr lang="ko-KR" altLang="en-US" sz="1600" dirty="0">
                <a:solidFill>
                  <a:prstClr val="black"/>
                </a:solidFill>
              </a:rPr>
              <a:t>입력정보</a:t>
            </a:r>
            <a:r>
              <a:rPr lang="en-US" altLang="ko-KR" sz="1600" dirty="0">
                <a:solidFill>
                  <a:prstClr val="black"/>
                </a:solidFill>
              </a:rPr>
              <a:t>(ID, </a:t>
            </a:r>
            <a:r>
              <a:rPr lang="ko-KR" altLang="en-US" sz="1600" dirty="0">
                <a:solidFill>
                  <a:prstClr val="black"/>
                </a:solidFill>
              </a:rPr>
              <a:t>비밀번호</a:t>
            </a:r>
            <a:r>
              <a:rPr lang="en-US" altLang="ko-KR" sz="1600" dirty="0">
                <a:solidFill>
                  <a:prstClr val="black"/>
                </a:solidFill>
              </a:rPr>
              <a:t>) </a:t>
            </a:r>
            <a:r>
              <a:rPr lang="ko-KR" altLang="en-US" sz="1600" dirty="0">
                <a:solidFill>
                  <a:prstClr val="black"/>
                </a:solidFill>
              </a:rPr>
              <a:t>추출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String ID   = </a:t>
            </a:r>
            <a:r>
              <a:rPr lang="en-US" altLang="ko-KR" sz="1600" dirty="0" err="1">
                <a:solidFill>
                  <a:prstClr val="black"/>
                </a:solidFill>
              </a:rPr>
              <a:t>request.getParameter</a:t>
            </a:r>
            <a:r>
              <a:rPr lang="en-US" altLang="ko-KR" sz="1600" dirty="0">
                <a:solidFill>
                  <a:prstClr val="black"/>
                </a:solidFill>
              </a:rPr>
              <a:t>("ID");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String </a:t>
            </a:r>
            <a:r>
              <a:rPr lang="en-US" altLang="ko-KR" sz="1600" dirty="0" err="1">
                <a:solidFill>
                  <a:prstClr val="black"/>
                </a:solidFill>
              </a:rPr>
              <a:t>pswd</a:t>
            </a:r>
            <a:r>
              <a:rPr lang="en-US" altLang="ko-KR" sz="1600" dirty="0">
                <a:solidFill>
                  <a:prstClr val="black"/>
                </a:solidFill>
              </a:rPr>
              <a:t> = </a:t>
            </a:r>
            <a:r>
              <a:rPr lang="en-US" altLang="ko-KR" sz="1600" dirty="0" err="1">
                <a:solidFill>
                  <a:prstClr val="black"/>
                </a:solidFill>
              </a:rPr>
              <a:t>request.getParameter</a:t>
            </a:r>
            <a:r>
              <a:rPr lang="en-US" altLang="ko-KR" sz="1600" dirty="0">
                <a:solidFill>
                  <a:prstClr val="black"/>
                </a:solidFill>
              </a:rPr>
              <a:t>("</a:t>
            </a:r>
            <a:r>
              <a:rPr lang="en-US" altLang="ko-KR" sz="1600" dirty="0" err="1">
                <a:solidFill>
                  <a:prstClr val="black"/>
                </a:solidFill>
              </a:rPr>
              <a:t>pswd</a:t>
            </a:r>
            <a:r>
              <a:rPr lang="en-US" altLang="ko-KR" sz="16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%&gt;</a:t>
            </a:r>
          </a:p>
          <a:p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// </a:t>
            </a:r>
            <a:r>
              <a:rPr lang="ko-KR" altLang="en-US" sz="1600" dirty="0">
                <a:solidFill>
                  <a:prstClr val="black"/>
                </a:solidFill>
              </a:rPr>
              <a:t>세션 설정</a:t>
            </a:r>
          </a:p>
          <a:p>
            <a:r>
              <a:rPr lang="en-US" altLang="ko-KR" sz="1600" dirty="0" err="1">
                <a:solidFill>
                  <a:prstClr val="black"/>
                </a:solidFill>
              </a:rPr>
              <a:t>session.setAttribute</a:t>
            </a:r>
            <a:r>
              <a:rPr lang="en-US" altLang="ko-KR" sz="1600" dirty="0">
                <a:solidFill>
                  <a:prstClr val="black"/>
                </a:solidFill>
              </a:rPr>
              <a:t>("ID",   ID);</a:t>
            </a:r>
          </a:p>
          <a:p>
            <a:r>
              <a:rPr lang="en-US" altLang="ko-KR" sz="1600" dirty="0" err="1">
                <a:solidFill>
                  <a:prstClr val="black"/>
                </a:solidFill>
              </a:rPr>
              <a:t>session.setAttribute</a:t>
            </a:r>
            <a:r>
              <a:rPr lang="en-US" altLang="ko-KR" sz="1600" dirty="0">
                <a:solidFill>
                  <a:prstClr val="black"/>
                </a:solidFill>
              </a:rPr>
              <a:t>("name", "</a:t>
            </a:r>
            <a:r>
              <a:rPr lang="ko-KR" altLang="en-US" sz="1600" dirty="0">
                <a:solidFill>
                  <a:prstClr val="black"/>
                </a:solidFill>
              </a:rPr>
              <a:t>홍길동</a:t>
            </a:r>
            <a:r>
              <a:rPr lang="en-US" altLang="ko-KR" sz="1600" dirty="0">
                <a:solidFill>
                  <a:prstClr val="black"/>
                </a:solidFill>
              </a:rPr>
              <a:t>");</a:t>
            </a:r>
          </a:p>
          <a:p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// </a:t>
            </a:r>
            <a:r>
              <a:rPr lang="ko-KR" altLang="en-US" sz="1600" dirty="0">
                <a:solidFill>
                  <a:prstClr val="black"/>
                </a:solidFill>
              </a:rPr>
              <a:t>홈페이지로 이동</a:t>
            </a:r>
          </a:p>
          <a:p>
            <a:r>
              <a:rPr lang="en-US" altLang="ko-KR" sz="1600" dirty="0" err="1">
                <a:solidFill>
                  <a:prstClr val="black"/>
                </a:solidFill>
              </a:rPr>
              <a:t>response.sendRedirect</a:t>
            </a:r>
            <a:r>
              <a:rPr lang="en-US" altLang="ko-KR" sz="1600" dirty="0">
                <a:solidFill>
                  <a:prstClr val="black"/>
                </a:solidFill>
              </a:rPr>
              <a:t>("</a:t>
            </a:r>
            <a:r>
              <a:rPr lang="en-US" altLang="ko-KR" sz="1600" dirty="0" err="1">
                <a:solidFill>
                  <a:prstClr val="black"/>
                </a:solidFill>
              </a:rPr>
              <a:t>index.jsp</a:t>
            </a:r>
            <a:r>
              <a:rPr lang="en-US" altLang="ko-KR" sz="1600" dirty="0">
                <a:solidFill>
                  <a:prstClr val="black"/>
                </a:solidFill>
              </a:rPr>
              <a:t>");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%&gt;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60" y="443541"/>
            <a:ext cx="2932494" cy="41353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실습예제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373" y="41197"/>
            <a:ext cx="2716066" cy="3830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752" y="41197"/>
            <a:ext cx="2716066" cy="3830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406" y="2829464"/>
            <a:ext cx="2679362" cy="37783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1407" y="1319842"/>
            <a:ext cx="456955" cy="301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208362" y="1319842"/>
            <a:ext cx="1500996" cy="150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337087" y="1470804"/>
            <a:ext cx="3206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6771736" y="1708030"/>
            <a:ext cx="1244049" cy="187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676768" y="1535502"/>
            <a:ext cx="880636" cy="25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587925" y="1794295"/>
            <a:ext cx="3916392" cy="1984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150634" y="3648974"/>
            <a:ext cx="802257" cy="254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2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626"/>
            <a:ext cx="3625970" cy="50646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b="0" dirty="0" smtClean="0"/>
              <a:t>정보의 </a:t>
            </a:r>
            <a:r>
              <a:rPr lang="ko-KR" altLang="en-US" sz="2000" b="0" dirty="0"/>
              <a:t>전달과 응답 </a:t>
            </a:r>
            <a:endParaRPr lang="ko-KR" altLang="en-US" sz="2000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t="26977" r="19197" b="45408"/>
          <a:stretch/>
        </p:blipFill>
        <p:spPr bwMode="auto">
          <a:xfrm>
            <a:off x="3386753" y="138699"/>
            <a:ext cx="8642619" cy="317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69065" r="17268" b="9694"/>
          <a:stretch/>
        </p:blipFill>
        <p:spPr bwMode="auto">
          <a:xfrm>
            <a:off x="916239" y="3251034"/>
            <a:ext cx="10751294" cy="273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88530" y="453409"/>
            <a:ext cx="281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request/response </a:t>
            </a:r>
            <a:r>
              <a:rPr lang="ko-KR" altLang="en-US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571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143336" y="1183792"/>
            <a:ext cx="3907766" cy="507831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&lt;%</a:t>
            </a:r>
            <a:endParaRPr lang="en-US" altLang="ko-KR" sz="1200" dirty="0"/>
          </a:p>
          <a:p>
            <a:r>
              <a:rPr lang="en-US" altLang="ko-KR" sz="1200" dirty="0" smtClean="0"/>
              <a:t>// </a:t>
            </a:r>
            <a:r>
              <a:rPr lang="ko-KR" altLang="en-US" sz="1200" dirty="0"/>
              <a:t>세션이 설정되어 있지 않은 상태  </a:t>
            </a:r>
          </a:p>
          <a:p>
            <a:r>
              <a:rPr lang="en-US" altLang="ko-KR" sz="1200" dirty="0" smtClean="0"/>
              <a:t>if </a:t>
            </a:r>
            <a:r>
              <a:rPr lang="en-US" altLang="ko-KR" sz="1200" dirty="0"/>
              <a:t>(ID == null) {</a:t>
            </a:r>
          </a:p>
          <a:p>
            <a:r>
              <a:rPr lang="en-US" altLang="ko-KR" sz="1200" dirty="0" smtClean="0"/>
              <a:t>%&gt;</a:t>
            </a:r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ko-KR" altLang="en-US" sz="1200" dirty="0"/>
              <a:t>홈</a:t>
            </a:r>
            <a:r>
              <a:rPr lang="en-US" altLang="ko-KR" sz="1200" dirty="0"/>
              <a:t>...</a:t>
            </a:r>
          </a:p>
          <a:p>
            <a:r>
              <a:rPr lang="en-US" altLang="ko-KR" sz="1200" dirty="0" smtClean="0"/>
              <a:t>&lt;%</a:t>
            </a:r>
            <a:endParaRPr lang="en-US" altLang="ko-KR" sz="1200" dirty="0"/>
          </a:p>
          <a:p>
            <a:r>
              <a:rPr lang="en-US" altLang="ko-KR" sz="1200" dirty="0" smtClean="0"/>
              <a:t>// </a:t>
            </a:r>
            <a:r>
              <a:rPr lang="ko-KR" altLang="en-US" sz="1200" dirty="0"/>
              <a:t>세션이 설정되어 있는 상태</a:t>
            </a:r>
          </a:p>
          <a:p>
            <a:r>
              <a:rPr lang="en-US" altLang="ko-KR" sz="1200" dirty="0" smtClean="0"/>
              <a:t>} </a:t>
            </a:r>
            <a:r>
              <a:rPr lang="en-US" altLang="ko-KR" sz="1200" dirty="0"/>
              <a:t>else { </a:t>
            </a:r>
          </a:p>
          <a:p>
            <a:r>
              <a:rPr lang="en-US" altLang="ko-KR" sz="1200" dirty="0" smtClean="0"/>
              <a:t>%&gt;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r>
              <a:rPr lang="ko-KR" altLang="en-US" sz="1200" dirty="0"/>
              <a:t>세션이 설정되었습니다</a:t>
            </a:r>
            <a:r>
              <a:rPr lang="en-US" altLang="ko-KR" sz="1200" dirty="0"/>
              <a:t>!</a:t>
            </a:r>
          </a:p>
          <a:p>
            <a:r>
              <a:rPr lang="en-US" altLang="ko-KR" sz="1200" dirty="0" smtClean="0"/>
              <a:t>&lt;%</a:t>
            </a:r>
            <a:endParaRPr lang="en-US" altLang="ko-KR" sz="1200" dirty="0"/>
          </a:p>
          <a:p>
            <a:r>
              <a:rPr lang="en-US" altLang="ko-KR" sz="1200" dirty="0" smtClean="0"/>
              <a:t>} </a:t>
            </a:r>
            <a:r>
              <a:rPr lang="en-US" altLang="ko-KR" sz="1200" dirty="0"/>
              <a:t>// if</a:t>
            </a:r>
          </a:p>
          <a:p>
            <a:r>
              <a:rPr lang="en-US" altLang="ko-KR" sz="1200" dirty="0" smtClean="0"/>
              <a:t>%&gt;</a:t>
            </a:r>
            <a:r>
              <a:rPr lang="en-US" altLang="ko-KR" sz="1200" dirty="0"/>
              <a:t>				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footer class="footer1"&gt;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&lt;center&gt;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&lt;%@ include file="../../include/businessInfo.inc" %&gt;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&lt;/center&gt;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footer&gt;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-77638" y="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i</a:t>
            </a:r>
            <a:r>
              <a:rPr lang="en-US" altLang="ko-KR" dirty="0" err="1" smtClean="0"/>
              <a:t>ndex.jsp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84383" y="117693"/>
            <a:ext cx="5368507" cy="67403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&lt;!DOCTYPE HTML&gt;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&lt;%@ page </a:t>
            </a:r>
            <a:r>
              <a:rPr lang="en-US" altLang="ko-KR" sz="1200" dirty="0" err="1">
                <a:solidFill>
                  <a:prstClr val="black"/>
                </a:solidFill>
              </a:rPr>
              <a:t>contentType</a:t>
            </a:r>
            <a:r>
              <a:rPr lang="en-US" altLang="ko-KR" sz="1200" dirty="0">
                <a:solidFill>
                  <a:prstClr val="black"/>
                </a:solidFill>
              </a:rPr>
              <a:t>="text/</a:t>
            </a:r>
            <a:r>
              <a:rPr lang="en-US" altLang="ko-KR" sz="1200" dirty="0" err="1">
                <a:solidFill>
                  <a:prstClr val="black"/>
                </a:solidFill>
              </a:rPr>
              <a:t>html;charset</a:t>
            </a:r>
            <a:r>
              <a:rPr lang="en-US" altLang="ko-KR" sz="1200" dirty="0">
                <a:solidFill>
                  <a:prstClr val="black"/>
                </a:solidFill>
              </a:rPr>
              <a:t>=</a:t>
            </a:r>
            <a:r>
              <a:rPr lang="en-US" altLang="ko-KR" sz="1200" dirty="0" err="1">
                <a:solidFill>
                  <a:prstClr val="black"/>
                </a:solidFill>
              </a:rPr>
              <a:t>euc-kr</a:t>
            </a:r>
            <a:r>
              <a:rPr lang="en-US" altLang="ko-KR" sz="1200" dirty="0">
                <a:solidFill>
                  <a:prstClr val="black"/>
                </a:solidFill>
              </a:rPr>
              <a:t>"%&gt;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&lt;html&gt;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&lt;head&gt;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&lt;title&gt;JSP World&lt;/title&gt;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&lt;meta name="viewport" content="width=device-width, initial-scale=1"&gt;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&lt;link </a:t>
            </a:r>
            <a:r>
              <a:rPr lang="en-US" altLang="ko-KR" sz="1200" dirty="0" err="1">
                <a:solidFill>
                  <a:prstClr val="black"/>
                </a:solidFill>
              </a:rPr>
              <a:t>rel</a:t>
            </a:r>
            <a:r>
              <a:rPr lang="en-US" altLang="ko-KR" sz="1200" dirty="0">
                <a:solidFill>
                  <a:prstClr val="black"/>
                </a:solidFill>
              </a:rPr>
              <a:t>="stylesheet"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="../../</a:t>
            </a:r>
            <a:r>
              <a:rPr lang="en-US" altLang="ko-KR" sz="1200" dirty="0" err="1">
                <a:solidFill>
                  <a:prstClr val="black"/>
                </a:solidFill>
              </a:rPr>
              <a:t>css</a:t>
            </a:r>
            <a:r>
              <a:rPr lang="en-US" altLang="ko-KR" sz="1200" dirty="0">
                <a:solidFill>
                  <a:prstClr val="black"/>
                </a:solidFill>
              </a:rPr>
              <a:t>/style2.css" /&gt;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&lt;/head&gt;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&lt;body</a:t>
            </a:r>
            <a:r>
              <a:rPr lang="en-US" altLang="ko-KR" sz="1200" dirty="0" smtClean="0">
                <a:solidFill>
                  <a:prstClr val="black"/>
                </a:solidFill>
              </a:rPr>
              <a:t>&gt;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&lt;!-- </a:t>
            </a:r>
            <a:r>
              <a:rPr lang="ko-KR" altLang="en-US" sz="1200" dirty="0">
                <a:solidFill>
                  <a:prstClr val="black"/>
                </a:solidFill>
              </a:rPr>
              <a:t>세션정보 추출 </a:t>
            </a:r>
            <a:r>
              <a:rPr lang="en-US" altLang="ko-KR" sz="1200" dirty="0">
                <a:solidFill>
                  <a:prstClr val="black"/>
                </a:solidFill>
              </a:rPr>
              <a:t>--&gt;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&lt;%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String ID   = (String)</a:t>
            </a:r>
            <a:r>
              <a:rPr lang="en-US" altLang="ko-KR" sz="1200" dirty="0" err="1">
                <a:solidFill>
                  <a:prstClr val="black"/>
                </a:solidFill>
              </a:rPr>
              <a:t>session.getAttribute</a:t>
            </a:r>
            <a:r>
              <a:rPr lang="en-US" altLang="ko-KR" sz="1200" dirty="0">
                <a:solidFill>
                  <a:prstClr val="black"/>
                </a:solidFill>
              </a:rPr>
              <a:t>("ID");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String name = (String)</a:t>
            </a:r>
            <a:r>
              <a:rPr lang="en-US" altLang="ko-KR" sz="1200" dirty="0" err="1">
                <a:solidFill>
                  <a:prstClr val="black"/>
                </a:solidFill>
              </a:rPr>
              <a:t>session.getAttribute</a:t>
            </a:r>
            <a:r>
              <a:rPr lang="en-US" altLang="ko-KR" sz="1200" dirty="0">
                <a:solidFill>
                  <a:prstClr val="black"/>
                </a:solidFill>
              </a:rPr>
              <a:t>("name");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%&gt;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</a:t>
            </a:r>
            <a:r>
              <a:rPr lang="en-US" altLang="ko-KR" sz="1200" dirty="0">
                <a:solidFill>
                  <a:prstClr val="black"/>
                </a:solidFill>
              </a:rPr>
              <a:t>section&gt;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&lt;!-- </a:t>
            </a:r>
            <a:r>
              <a:rPr lang="en-US" altLang="ko-KR" sz="1200" dirty="0">
                <a:solidFill>
                  <a:prstClr val="black"/>
                </a:solidFill>
              </a:rPr>
              <a:t>1. </a:t>
            </a:r>
            <a:r>
              <a:rPr lang="ko-KR" altLang="en-US" sz="1200" dirty="0">
                <a:solidFill>
                  <a:prstClr val="black"/>
                </a:solidFill>
              </a:rPr>
              <a:t>헤더 </a:t>
            </a:r>
            <a:r>
              <a:rPr lang="en-US" altLang="ko-KR" sz="1200" dirty="0">
                <a:solidFill>
                  <a:prstClr val="black"/>
                </a:solidFill>
              </a:rPr>
              <a:t>--&gt;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</a:t>
            </a:r>
            <a:r>
              <a:rPr lang="en-US" altLang="ko-KR" sz="1200" dirty="0">
                <a:solidFill>
                  <a:prstClr val="black"/>
                </a:solidFill>
              </a:rPr>
              <a:t>header class="header1"&gt;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</a:t>
            </a:r>
            <a:r>
              <a:rPr lang="en-US" altLang="ko-KR" sz="1200" dirty="0">
                <a:solidFill>
                  <a:prstClr val="black"/>
                </a:solidFill>
              </a:rPr>
              <a:t>h1&gt;JSP </a:t>
            </a:r>
            <a:r>
              <a:rPr lang="ko-KR" altLang="en-US" sz="1200" dirty="0">
                <a:solidFill>
                  <a:prstClr val="black"/>
                </a:solidFill>
              </a:rPr>
              <a:t>내장객체</a:t>
            </a:r>
            <a:r>
              <a:rPr lang="en-US" altLang="ko-KR" sz="1200" dirty="0">
                <a:solidFill>
                  <a:prstClr val="black"/>
                </a:solidFill>
              </a:rPr>
              <a:t>&lt;/h1&gt;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&lt;!-- </a:t>
            </a:r>
            <a:r>
              <a:rPr lang="ko-KR" altLang="en-US" sz="1200" dirty="0">
                <a:solidFill>
                  <a:prstClr val="black"/>
                </a:solidFill>
              </a:rPr>
              <a:t>홈 </a:t>
            </a:r>
            <a:r>
              <a:rPr lang="en-US" altLang="ko-KR" sz="1200" dirty="0">
                <a:solidFill>
                  <a:prstClr val="black"/>
                </a:solidFill>
              </a:rPr>
              <a:t>--&gt;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</a:t>
            </a:r>
            <a:r>
              <a:rPr lang="en-US" altLang="ko-KR" sz="1200" dirty="0">
                <a:solidFill>
                  <a:prstClr val="black"/>
                </a:solidFill>
              </a:rPr>
              <a:t>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</a:t>
            </a:r>
            <a:r>
              <a:rPr lang="en-US" altLang="ko-KR" sz="1200" dirty="0" err="1">
                <a:solidFill>
                  <a:prstClr val="black"/>
                </a:solidFill>
              </a:rPr>
              <a:t>index.jsp</a:t>
            </a:r>
            <a:r>
              <a:rPr lang="en-US" altLang="ko-KR" sz="1200" dirty="0">
                <a:solidFill>
                  <a:prstClr val="black"/>
                </a:solidFill>
              </a:rPr>
              <a:t>"&gt;&lt;font color="yellow"&gt;Home&lt;/font&gt;&lt;/a&gt;&amp;</a:t>
            </a:r>
            <a:r>
              <a:rPr lang="en-US" altLang="ko-KR" sz="1200" dirty="0" err="1">
                <a:solidFill>
                  <a:prstClr val="black"/>
                </a:solidFill>
              </a:rPr>
              <a:t>nbsp&amp;nbsp</a:t>
            </a:r>
            <a:r>
              <a:rPr lang="en-US" altLang="ko-KR" sz="1200" dirty="0">
                <a:solidFill>
                  <a:prstClr val="black"/>
                </a:solidFill>
              </a:rPr>
              <a:t>  </a:t>
            </a: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&lt;%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// </a:t>
            </a:r>
            <a:r>
              <a:rPr lang="ko-KR" altLang="en-US" sz="1200" dirty="0">
                <a:solidFill>
                  <a:prstClr val="black"/>
                </a:solidFill>
              </a:rPr>
              <a:t>세션이 설정되어 있지 않은 상태  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if </a:t>
            </a:r>
            <a:r>
              <a:rPr lang="en-US" altLang="ko-KR" sz="1200" dirty="0">
                <a:solidFill>
                  <a:prstClr val="black"/>
                </a:solidFill>
              </a:rPr>
              <a:t>(ID == null) {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%&gt;</a:t>
            </a:r>
            <a:r>
              <a:rPr lang="en-US" altLang="ko-KR" sz="1200" dirty="0">
                <a:solidFill>
                  <a:prstClr val="black"/>
                </a:solidFill>
              </a:rPr>
              <a:t>	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</a:t>
            </a:r>
            <a:r>
              <a:rPr lang="en-US" altLang="ko-KR" sz="1200" dirty="0">
                <a:solidFill>
                  <a:prstClr val="black"/>
                </a:solidFill>
              </a:rPr>
              <a:t>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</a:t>
            </a:r>
            <a:r>
              <a:rPr lang="en-US" altLang="ko-KR" sz="1200" dirty="0" err="1">
                <a:solidFill>
                  <a:prstClr val="black"/>
                </a:solidFill>
              </a:rPr>
              <a:t>loginForm.jsp</a:t>
            </a:r>
            <a:r>
              <a:rPr lang="en-US" altLang="ko-KR" sz="1200" dirty="0">
                <a:solidFill>
                  <a:prstClr val="black"/>
                </a:solidFill>
              </a:rPr>
              <a:t>"&gt;&lt;font color="yellow"&gt;Login&lt;/font&gt;&lt;/a&gt;	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&lt;%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// </a:t>
            </a:r>
            <a:r>
              <a:rPr lang="ko-KR" altLang="en-US" sz="1200" dirty="0">
                <a:solidFill>
                  <a:prstClr val="black"/>
                </a:solidFill>
              </a:rPr>
              <a:t>세션이 설정되어 있는 상태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} </a:t>
            </a:r>
            <a:r>
              <a:rPr lang="en-US" altLang="ko-KR" sz="1200" dirty="0">
                <a:solidFill>
                  <a:prstClr val="black"/>
                </a:solidFill>
              </a:rPr>
              <a:t>else { 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%&gt;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</a:t>
            </a:r>
            <a:r>
              <a:rPr lang="en-US" altLang="ko-KR" sz="1200" dirty="0">
                <a:solidFill>
                  <a:prstClr val="black"/>
                </a:solidFill>
              </a:rPr>
              <a:t>a </a:t>
            </a:r>
            <a:r>
              <a:rPr lang="en-US" altLang="ko-KR" sz="1200" dirty="0" err="1">
                <a:solidFill>
                  <a:prstClr val="black"/>
                </a:solidFill>
              </a:rPr>
              <a:t>href</a:t>
            </a:r>
            <a:r>
              <a:rPr lang="en-US" altLang="ko-KR" sz="1200" dirty="0">
                <a:solidFill>
                  <a:prstClr val="black"/>
                </a:solidFill>
              </a:rPr>
              <a:t>="</a:t>
            </a:r>
            <a:r>
              <a:rPr lang="en-US" altLang="ko-KR" sz="1200" dirty="0" err="1">
                <a:solidFill>
                  <a:prstClr val="black"/>
                </a:solidFill>
              </a:rPr>
              <a:t>logout.jsp</a:t>
            </a:r>
            <a:r>
              <a:rPr lang="en-US" altLang="ko-KR" sz="1200" dirty="0">
                <a:solidFill>
                  <a:prstClr val="black"/>
                </a:solidFill>
              </a:rPr>
              <a:t>"&gt;&lt;font color="yellow"&gt;&lt;%= ID %&gt;</a:t>
            </a:r>
            <a:r>
              <a:rPr lang="ko-KR" altLang="en-US" sz="1200" dirty="0">
                <a:solidFill>
                  <a:prstClr val="black"/>
                </a:solidFill>
              </a:rPr>
              <a:t>님</a:t>
            </a:r>
            <a:r>
              <a:rPr lang="en-US" altLang="ko-KR" sz="1200" dirty="0">
                <a:solidFill>
                  <a:prstClr val="black"/>
                </a:solidFill>
              </a:rPr>
              <a:t>, Logout&lt;/font&gt;&lt;/a&gt;	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&lt;%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} </a:t>
            </a:r>
            <a:r>
              <a:rPr lang="en-US" altLang="ko-KR" sz="1200" dirty="0">
                <a:solidFill>
                  <a:prstClr val="black"/>
                </a:solidFill>
              </a:rPr>
              <a:t>// if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%&gt;</a:t>
            </a:r>
            <a:r>
              <a:rPr lang="en-US" altLang="ko-KR" sz="1200" dirty="0">
                <a:solidFill>
                  <a:prstClr val="black"/>
                </a:solidFill>
              </a:rPr>
              <a:t>	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&lt;/font&gt;		</a:t>
            </a:r>
          </a:p>
          <a:p>
            <a:pPr lvl="0"/>
            <a:r>
              <a:rPr lang="en-US" altLang="ko-KR" sz="1200" dirty="0" smtClean="0">
                <a:solidFill>
                  <a:prstClr val="black"/>
                </a:solidFill>
              </a:rPr>
              <a:t>&lt;/</a:t>
            </a:r>
            <a:r>
              <a:rPr lang="en-US" altLang="ko-KR" sz="1200" dirty="0">
                <a:solidFill>
                  <a:prstClr val="black"/>
                </a:solidFill>
              </a:rPr>
              <a:t>header&gt; 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33268" y="62662"/>
            <a:ext cx="4120551" cy="35394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입력정보 한글 처리</a:t>
            </a:r>
          </a:p>
          <a:p>
            <a:r>
              <a:rPr lang="en-US" altLang="ko-KR" sz="1400" dirty="0" err="1"/>
              <a:t>request.setCharacterEncoding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euc-kr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입력정보</a:t>
            </a:r>
            <a:r>
              <a:rPr lang="en-US" altLang="ko-KR" sz="1400" dirty="0"/>
              <a:t>(ID,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) </a:t>
            </a:r>
            <a:r>
              <a:rPr lang="ko-KR" altLang="en-US" sz="1400" dirty="0"/>
              <a:t>추출</a:t>
            </a:r>
          </a:p>
          <a:p>
            <a:r>
              <a:rPr lang="en-US" altLang="ko-KR" sz="1400" dirty="0"/>
              <a:t>String ID  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("ID");</a:t>
            </a:r>
          </a:p>
          <a:p>
            <a:r>
              <a:rPr lang="en-US" altLang="ko-KR" sz="1400" dirty="0"/>
              <a:t>String </a:t>
            </a:r>
            <a:r>
              <a:rPr lang="en-US" altLang="ko-KR" sz="1400" dirty="0" err="1"/>
              <a:t>pswd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pswd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%&gt;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세션 설정</a:t>
            </a:r>
          </a:p>
          <a:p>
            <a:r>
              <a:rPr lang="en-US" altLang="ko-KR" sz="1400" dirty="0" err="1"/>
              <a:t>session.setAttribute</a:t>
            </a:r>
            <a:r>
              <a:rPr lang="en-US" altLang="ko-KR" sz="1400" dirty="0"/>
              <a:t>("ID",   ID);</a:t>
            </a:r>
          </a:p>
          <a:p>
            <a:r>
              <a:rPr lang="en-US" altLang="ko-KR" sz="1400" dirty="0" err="1"/>
              <a:t>session.setAttribute</a:t>
            </a:r>
            <a:r>
              <a:rPr lang="en-US" altLang="ko-KR" sz="1400" dirty="0"/>
              <a:t>("name",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홈페이지로 이동</a:t>
            </a:r>
          </a:p>
          <a:p>
            <a:r>
              <a:rPr lang="en-US" altLang="ko-KR" sz="1400" dirty="0" err="1"/>
              <a:t>response.sendRedirect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index.jsp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%&gt;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-77638" y="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1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7492" y="369332"/>
            <a:ext cx="6881006" cy="63709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/style2.css"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&lt;section&gt;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header class="header1"&gt;</a:t>
            </a:r>
          </a:p>
          <a:p>
            <a:r>
              <a:rPr lang="en-US" altLang="ko-KR" sz="1200" dirty="0" smtClean="0"/>
              <a:t>&lt;!-- </a:t>
            </a:r>
            <a:r>
              <a:rPr lang="ko-KR" altLang="en-US" sz="1200" dirty="0"/>
              <a:t>헤더 타이틀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h1&gt;JSP </a:t>
            </a:r>
            <a:r>
              <a:rPr lang="ko-KR" altLang="en-US" sz="1200" dirty="0"/>
              <a:t>내장객체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header&gt;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section</a:t>
            </a:r>
            <a:r>
              <a:rPr lang="en-US" altLang="ko-KR" sz="1200" dirty="0" smtClean="0"/>
              <a:t>&gt;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form method="post" action="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/>
              <a:t>fieldset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legend&gt;</a:t>
            </a:r>
            <a:r>
              <a:rPr lang="ko-KR" altLang="en-US" sz="1200" dirty="0"/>
              <a:t>회원정보</a:t>
            </a:r>
            <a:r>
              <a:rPr lang="en-US" altLang="ko-KR" sz="1200" dirty="0"/>
              <a:t>&lt;/legend&gt;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 class="</a:t>
            </a:r>
            <a:r>
              <a:rPr lang="en-US" altLang="ko-KR" sz="1200" dirty="0" err="1"/>
              <a:t>tableForm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&lt;!-- </a:t>
            </a:r>
            <a:r>
              <a:rPr lang="ko-KR" altLang="en-US" sz="1200" dirty="0"/>
              <a:t>고객</a:t>
            </a:r>
            <a:r>
              <a:rPr lang="en-US" altLang="ko-KR" sz="1200" dirty="0"/>
              <a:t>ID 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li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label for="ID2"&gt;</a:t>
            </a:r>
            <a:r>
              <a:rPr lang="ko-KR" altLang="en-US" sz="1200" dirty="0"/>
              <a:t>회원</a:t>
            </a:r>
            <a:r>
              <a:rPr lang="en-US" altLang="ko-KR" sz="1200" dirty="0"/>
              <a:t>ID:&lt;/label&gt;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input type="text" id="ID2" name="ID" size=10 </a:t>
            </a:r>
            <a:r>
              <a:rPr lang="en-US" altLang="ko-KR" sz="1200" dirty="0" err="1"/>
              <a:t>maxlength</a:t>
            </a:r>
            <a:r>
              <a:rPr lang="en-US" altLang="ko-KR" sz="1200" dirty="0"/>
              <a:t>=10 required="required</a:t>
            </a:r>
            <a:r>
              <a:rPr lang="en-US" altLang="ko-KR" sz="1200" dirty="0" smtClean="0"/>
              <a:t>"/&gt;&lt;/</a:t>
            </a:r>
            <a:r>
              <a:rPr lang="en-US" altLang="ko-KR" sz="1200" dirty="0"/>
              <a:t>li&gt;</a:t>
            </a:r>
          </a:p>
          <a:p>
            <a:r>
              <a:rPr lang="en-US" altLang="ko-KR" sz="1200" dirty="0" smtClean="0"/>
              <a:t>&lt;!-- </a:t>
            </a:r>
            <a:r>
              <a:rPr lang="ko-KR" altLang="en-US" sz="1200" dirty="0"/>
              <a:t>비밀번호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li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label for="pswd2"&gt;</a:t>
            </a:r>
            <a:r>
              <a:rPr lang="ko-KR" altLang="en-US" sz="1200" dirty="0"/>
              <a:t>비밀번호</a:t>
            </a:r>
            <a:r>
              <a:rPr lang="en-US" altLang="ko-KR" sz="1200" dirty="0"/>
              <a:t>:&lt;/label&gt;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input type="password" id="pswd2" name="</a:t>
            </a:r>
            <a:r>
              <a:rPr lang="en-US" altLang="ko-KR" sz="1200" dirty="0" err="1"/>
              <a:t>pswd</a:t>
            </a:r>
            <a:r>
              <a:rPr lang="en-US" altLang="ko-KR" sz="1200" dirty="0"/>
              <a:t>" size=10 </a:t>
            </a:r>
            <a:r>
              <a:rPr lang="en-US" altLang="ko-KR" sz="1200" dirty="0" err="1"/>
              <a:t>maxlength</a:t>
            </a:r>
            <a:r>
              <a:rPr lang="en-US" altLang="ko-KR" sz="1200" dirty="0"/>
              <a:t>=10 required="required</a:t>
            </a:r>
            <a:r>
              <a:rPr lang="en-US" altLang="ko-KR" sz="1200" dirty="0" smtClean="0"/>
              <a:t>"/&gt;&lt;/</a:t>
            </a:r>
            <a:r>
              <a:rPr lang="en-US" altLang="ko-KR" sz="1200" dirty="0"/>
              <a:t>li&gt;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p align="center"&gt;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input type="submit" value="</a:t>
            </a:r>
            <a:r>
              <a:rPr lang="ko-KR" altLang="en-US" sz="1200" dirty="0"/>
              <a:t>로그인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p&gt;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 err="1"/>
              <a:t>fieldset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form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	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section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8022565" y="369332"/>
            <a:ext cx="3752491" cy="138499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footer class="footer1"&gt;</a:t>
            </a:r>
          </a:p>
          <a:p>
            <a:r>
              <a:rPr lang="en-US" altLang="ko-KR" sz="1200" dirty="0" smtClean="0"/>
              <a:t>&lt;%@ </a:t>
            </a:r>
            <a:r>
              <a:rPr lang="en-US" altLang="ko-KR" sz="1200" dirty="0"/>
              <a:t>include file="../../include/businessInfo.inc" %&gt;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footer&gt;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section&gt;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-77638" y="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loginForm.jsp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69059" y="3466237"/>
            <a:ext cx="3059502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// session </a:t>
            </a:r>
            <a:r>
              <a:rPr lang="ko-KR" altLang="en-US" sz="1200" dirty="0"/>
              <a:t>해제</a:t>
            </a:r>
          </a:p>
          <a:p>
            <a:r>
              <a:rPr lang="en-US" altLang="ko-KR" sz="1200" dirty="0" err="1"/>
              <a:t>session.invalidate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홈페이지로 이동 </a:t>
            </a:r>
          </a:p>
          <a:p>
            <a:r>
              <a:rPr lang="en-US" altLang="ko-KR" sz="1200" dirty="0" err="1"/>
              <a:t>response.sendRedirect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index.jsp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%&gt;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288463" y="2931063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logout.jsp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16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80513" y="0"/>
            <a:ext cx="5282242" cy="53234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0" dirty="0" smtClean="0"/>
              <a:t>form</a:t>
            </a:r>
            <a:r>
              <a:rPr lang="ko-KR" altLang="en-US" sz="2000" b="0" dirty="0" err="1" smtClean="0"/>
              <a:t>엘리먼트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/ </a:t>
            </a:r>
            <a:r>
              <a:rPr lang="ko-KR" altLang="en-US" sz="2000" b="0" dirty="0" smtClean="0"/>
              <a:t>속성</a:t>
            </a:r>
            <a:endParaRPr lang="ko-KR" altLang="en-US" sz="2000" b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6" t="11911" r="16193" b="43141"/>
          <a:stretch/>
        </p:blipFill>
        <p:spPr bwMode="auto">
          <a:xfrm>
            <a:off x="1112076" y="683560"/>
            <a:ext cx="8179306" cy="45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t="32472" r="16826" b="56273"/>
          <a:stretch/>
        </p:blipFill>
        <p:spPr bwMode="auto">
          <a:xfrm>
            <a:off x="1081080" y="5314225"/>
            <a:ext cx="8210302" cy="116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5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200" dirty="0"/>
              <a:t>계속</a:t>
            </a:r>
            <a:endParaRPr lang="ko-KR" altLang="en-US" sz="32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8" t="22207" r="16193" b="20663"/>
          <a:stretch/>
        </p:blipFill>
        <p:spPr bwMode="auto">
          <a:xfrm>
            <a:off x="2089430" y="155226"/>
            <a:ext cx="8314025" cy="6527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1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884762" cy="4029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b="0" dirty="0" smtClean="0"/>
              <a:t>정보추출</a:t>
            </a:r>
            <a:endParaRPr lang="ko-KR" altLang="en-US" sz="2000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4" t="18693" r="16193" b="58791"/>
          <a:stretch/>
        </p:blipFill>
        <p:spPr bwMode="auto">
          <a:xfrm>
            <a:off x="759723" y="805900"/>
            <a:ext cx="9345035" cy="248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36904" y="402950"/>
            <a:ext cx="179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request </a:t>
            </a:r>
            <a:r>
              <a:rPr lang="ko-KR" altLang="en-US" dirty="0"/>
              <a:t>개체</a:t>
            </a:r>
          </a:p>
        </p:txBody>
      </p:sp>
    </p:spTree>
    <p:extLst>
      <p:ext uri="{BB962C8B-B14F-4D97-AF65-F5344CB8AC3E}">
        <p14:creationId xmlns:p14="http://schemas.microsoft.com/office/powerpoint/2010/main" val="2693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336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prstClr val="black"/>
                </a:solidFill>
              </a:rPr>
              <a:t>정보전달과 </a:t>
            </a:r>
            <a:r>
              <a:rPr lang="ko-KR" altLang="en-US" dirty="0">
                <a:solidFill>
                  <a:prstClr val="black"/>
                </a:solidFill>
              </a:rPr>
              <a:t>응답 </a:t>
            </a:r>
            <a:r>
              <a:rPr lang="en-US" altLang="ko-KR" dirty="0">
                <a:solidFill>
                  <a:prstClr val="black"/>
                </a:solidFill>
              </a:rPr>
              <a:t>request/response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t="75533" r="21848" b="9694"/>
          <a:stretch/>
        </p:blipFill>
        <p:spPr bwMode="auto">
          <a:xfrm>
            <a:off x="1775520" y="4388695"/>
            <a:ext cx="8296772" cy="161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19536" y="3610411"/>
            <a:ext cx="245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Post</a:t>
            </a:r>
            <a:r>
              <a:rPr lang="ko-KR" altLang="en-US" dirty="0">
                <a:solidFill>
                  <a:prstClr val="black"/>
                </a:solidFill>
              </a:rPr>
              <a:t>방식과 </a:t>
            </a:r>
            <a:r>
              <a:rPr lang="en-US" altLang="ko-KR" dirty="0">
                <a:solidFill>
                  <a:prstClr val="black"/>
                </a:solidFill>
              </a:rPr>
              <a:t>get</a:t>
            </a:r>
            <a:r>
              <a:rPr lang="ko-KR" altLang="en-US" dirty="0">
                <a:solidFill>
                  <a:prstClr val="black"/>
                </a:solidFill>
              </a:rPr>
              <a:t>방식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761042" y="642519"/>
            <a:ext cx="8311250" cy="2758439"/>
            <a:chOff x="206575" y="358449"/>
            <a:chExt cx="7476486" cy="275843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26" t="26977" r="19197" b="45408"/>
            <a:stretch/>
          </p:blipFill>
          <p:spPr bwMode="auto">
            <a:xfrm>
              <a:off x="206575" y="371286"/>
              <a:ext cx="7476486" cy="2745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575" y="358449"/>
              <a:ext cx="1165225" cy="2682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371800" y="1268760"/>
              <a:ext cx="1183976" cy="8640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/>
                  </a:solidFill>
                </a:rPr>
                <a:t>웹브라우저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51520" y="1556792"/>
              <a:ext cx="1008112" cy="2880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60032" y="674084"/>
              <a:ext cx="576064" cy="158417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</a:rPr>
                <a:t>WAS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" name="구름 11"/>
            <p:cNvSpPr/>
            <p:nvPr/>
          </p:nvSpPr>
          <p:spPr>
            <a:xfrm>
              <a:off x="2987824" y="1124744"/>
              <a:ext cx="1296144" cy="936104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prstClr val="black"/>
                  </a:solidFill>
                </a:rPr>
                <a:t>인터넷</a:t>
              </a: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775519" y="4005064"/>
          <a:ext cx="82967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8"/>
                <a:gridCol w="3744416"/>
                <a:gridCol w="29681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방식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방식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4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97" y="0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request 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302" y="379428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서버에서 클라이언트에게 데이터를 요청할 때 사용하는 객체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정보추출 객체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request.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r>
              <a:rPr lang="en-US" altLang="ko-KR" sz="1600" dirty="0">
                <a:solidFill>
                  <a:prstClr val="black"/>
                </a:solidFill>
              </a:rPr>
              <a:t>( [</a:t>
            </a:r>
            <a:r>
              <a:rPr lang="ko-KR" altLang="en-US" sz="1600" dirty="0">
                <a:solidFill>
                  <a:prstClr val="black"/>
                </a:solidFill>
              </a:rPr>
              <a:t>변수</a:t>
            </a:r>
            <a:r>
              <a:rPr lang="en-US" altLang="ko-KR" sz="1600" dirty="0">
                <a:solidFill>
                  <a:prstClr val="black"/>
                </a:solidFill>
              </a:rPr>
              <a:t>] );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</a:rPr>
              <a:t>주요 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4" t="25324" r="16193" b="58791"/>
          <a:stretch/>
        </p:blipFill>
        <p:spPr bwMode="auto">
          <a:xfrm>
            <a:off x="1863464" y="2202428"/>
            <a:ext cx="8266071" cy="130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65375" y="368997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 </a:t>
            </a:r>
            <a:r>
              <a:rPr lang="ko-KR" altLang="en-US" dirty="0">
                <a:solidFill>
                  <a:prstClr val="black"/>
                </a:solidFill>
              </a:rPr>
              <a:t>객체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302" y="4012040"/>
            <a:ext cx="75608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서버에서 클라이언트로 데이터를 응답할 때 사용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response.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r>
              <a:rPr lang="en-US" altLang="ko-KR" sz="1600" dirty="0">
                <a:solidFill>
                  <a:prstClr val="black"/>
                </a:solidFill>
              </a:rPr>
              <a:t>( [</a:t>
            </a:r>
            <a:r>
              <a:rPr lang="ko-KR" altLang="en-US" sz="1600" dirty="0">
                <a:solidFill>
                  <a:prstClr val="black"/>
                </a:solidFill>
              </a:rPr>
              <a:t>변수</a:t>
            </a:r>
            <a:r>
              <a:rPr lang="en-US" altLang="ko-KR" sz="1600" dirty="0">
                <a:solidFill>
                  <a:prstClr val="black"/>
                </a:solidFill>
              </a:rPr>
              <a:t>] );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/>
                </a:solidFill>
              </a:rPr>
              <a:t>주요 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endParaRPr lang="ko-KR" altLang="en-US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91543" y="5373217"/>
          <a:ext cx="6192838" cy="851452"/>
        </p:xfrm>
        <a:graphic>
          <a:graphicData uri="http://schemas.openxmlformats.org/drawingml/2006/table">
            <a:tbl>
              <a:tblPr/>
              <a:tblGrid>
                <a:gridCol w="2376322"/>
                <a:gridCol w="3816516"/>
              </a:tblGrid>
              <a:tr h="288031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40029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sz="1600" b="0" i="0" spc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sendRedirect</a:t>
                      </a:r>
                      <a:r>
                        <a:rPr 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("</a:t>
                      </a:r>
                      <a:r>
                        <a:rPr lang="en-US" sz="1600" b="0" i="0" spc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  <a:endParaRPr 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600" b="0" i="0" spc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lang="ko-KR" altLang="en-US" sz="1600" b="0" i="0" spc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페이지로 이동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2" marR="64772" marT="17791" marB="17791" anchor="ctr"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63463" y="1831588"/>
          <a:ext cx="8266071" cy="4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90"/>
                <a:gridCol w="1136192"/>
                <a:gridCol w="4537589"/>
              </a:tblGrid>
              <a:tr h="448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리턴타입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30238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response-login.html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3512" y="260648"/>
            <a:ext cx="7483620" cy="156966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&lt;form action="response-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loginresult.jsp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 method="post"&gt;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&lt;input type="text" name="name" size="40"&gt;&lt;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&lt;input type="password" name="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pwd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 size="40"&gt;&lt;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&gt;&lt;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&lt;input type="submit" value="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&lt;input type="reset" value="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원래대로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&lt;/form&gt;</a:t>
            </a:r>
          </a:p>
        </p:txBody>
      </p:sp>
      <p:pic>
        <p:nvPicPr>
          <p:cNvPr id="4" name="Picture 10" descr="C:\Users\박성은\AppData\Local\Temp\Hnc\BinData\EMB000010e004d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1"/>
          <a:stretch/>
        </p:blipFill>
        <p:spPr bwMode="auto">
          <a:xfrm>
            <a:off x="1976185" y="1864520"/>
            <a:ext cx="5314447" cy="191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873" y="3737671"/>
            <a:ext cx="2949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response-</a:t>
            </a:r>
            <a:r>
              <a:rPr lang="en-US" altLang="ko-KR" dirty="0" err="1">
                <a:solidFill>
                  <a:prstClr val="black"/>
                </a:solidFill>
              </a:rPr>
              <a:t>loginresult.jsp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8621" y="41070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사용자로부터 </a:t>
            </a:r>
            <a:r>
              <a:rPr lang="ko-KR" altLang="en-US" sz="1400" dirty="0" err="1">
                <a:solidFill>
                  <a:prstClr val="black"/>
                </a:solidFill>
              </a:rPr>
              <a:t>입력받은</a:t>
            </a:r>
            <a:r>
              <a:rPr lang="ko-KR" altLang="en-US" sz="1400" dirty="0">
                <a:solidFill>
                  <a:prstClr val="black"/>
                </a:solidFill>
              </a:rPr>
              <a:t> 이름과 비밀번호 처리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31457" y="4437112"/>
            <a:ext cx="5651162" cy="230832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&lt;%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String name = 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request.getParameter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("name");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String pass = 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request.getParameter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pwd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");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if(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name.equals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("admin") &amp;&amp; 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pass.equals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("1234")){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response.sendRedirect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("response-success.html");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} else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response.sendRedirect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("response-fail.html");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}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%&gt; </a:t>
            </a:r>
          </a:p>
        </p:txBody>
      </p:sp>
    </p:spTree>
    <p:extLst>
      <p:ext uri="{BB962C8B-B14F-4D97-AF65-F5344CB8AC3E}">
        <p14:creationId xmlns:p14="http://schemas.microsoft.com/office/powerpoint/2010/main" val="34273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response-success.html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04070" y="678413"/>
            <a:ext cx="3307969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&lt;</a:t>
            </a:r>
            <a:r>
              <a:rPr lang="en-US" altLang="ko-KR" sz="1600" dirty="0" err="1">
                <a:solidFill>
                  <a:prstClr val="black"/>
                </a:solidFill>
              </a:rPr>
              <a:t>hr</a:t>
            </a:r>
            <a:r>
              <a:rPr lang="en-US" altLang="ko-KR" sz="1600" dirty="0">
                <a:solidFill>
                  <a:prstClr val="black"/>
                </a:solidFill>
              </a:rPr>
              <a:t>&gt;&lt;center&gt;</a:t>
            </a:r>
          </a:p>
          <a:p>
            <a:r>
              <a:rPr lang="ko-KR" altLang="en-US" sz="1600" dirty="0">
                <a:solidFill>
                  <a:prstClr val="black"/>
                </a:solidFill>
              </a:rPr>
              <a:t>     </a:t>
            </a:r>
            <a:r>
              <a:rPr lang="ko-KR" altLang="en-US" sz="1600" dirty="0" err="1">
                <a:solidFill>
                  <a:prstClr val="black"/>
                </a:solidFill>
              </a:rPr>
              <a:t>로그인을</a:t>
            </a:r>
            <a:r>
              <a:rPr lang="ko-KR" altLang="en-US" sz="1600" dirty="0">
                <a:solidFill>
                  <a:prstClr val="black"/>
                </a:solidFill>
              </a:rPr>
              <a:t> 환영합니다</a:t>
            </a:r>
            <a:r>
              <a:rPr lang="en-US" altLang="ko-KR" sz="1600" dirty="0">
                <a:solidFill>
                  <a:prstClr val="black"/>
                </a:solidFill>
              </a:rPr>
              <a:t>! 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&lt;/center&gt;&lt;</a:t>
            </a:r>
            <a:r>
              <a:rPr lang="en-US" altLang="ko-KR" sz="1600" dirty="0" err="1">
                <a:solidFill>
                  <a:prstClr val="black"/>
                </a:solidFill>
              </a:rPr>
              <a:t>hr</a:t>
            </a:r>
            <a:r>
              <a:rPr lang="en-US" altLang="ko-KR" sz="1600" dirty="0">
                <a:solidFill>
                  <a:prstClr val="black"/>
                </a:solidFill>
              </a:rPr>
              <a:t>&gt; 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pic>
        <p:nvPicPr>
          <p:cNvPr id="4" name="Picture 10" descr="C:\Users\박성은\AppData\Local\Temp\Hnc\BinData\EMB000010e004d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4"/>
          <a:stretch/>
        </p:blipFill>
        <p:spPr bwMode="auto">
          <a:xfrm>
            <a:off x="5676912" y="402261"/>
            <a:ext cx="5192372" cy="138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0092" y="2940514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response-fail.html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4070" y="3425230"/>
            <a:ext cx="4269347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 &lt;</a:t>
            </a:r>
            <a:r>
              <a:rPr lang="en-US" altLang="ko-KR" sz="1600" dirty="0" err="1">
                <a:solidFill>
                  <a:prstClr val="black"/>
                </a:solidFill>
              </a:rPr>
              <a:t>hr</a:t>
            </a:r>
            <a:r>
              <a:rPr lang="en-US" altLang="ko-KR" sz="1600" dirty="0">
                <a:solidFill>
                  <a:prstClr val="black"/>
                </a:solidFill>
              </a:rPr>
              <a:t>&gt;&lt;center&gt;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     </a:t>
            </a:r>
            <a:r>
              <a:rPr lang="ko-KR" altLang="en-US" sz="1600" dirty="0">
                <a:solidFill>
                  <a:prstClr val="black"/>
                </a:solidFill>
              </a:rPr>
              <a:t>이름이나 비밀번호를 다시 확인하시오</a:t>
            </a:r>
            <a:r>
              <a:rPr lang="en-US" altLang="ko-KR" sz="1600" dirty="0">
                <a:solidFill>
                  <a:prstClr val="black"/>
                </a:solidFill>
              </a:rPr>
              <a:t>! 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  &lt;/center&gt;&lt;</a:t>
            </a:r>
            <a:r>
              <a:rPr lang="en-US" altLang="ko-KR" sz="1600" dirty="0" err="1">
                <a:solidFill>
                  <a:prstClr val="black"/>
                </a:solidFill>
              </a:rPr>
              <a:t>hr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pic>
        <p:nvPicPr>
          <p:cNvPr id="7" name="Picture 10" descr="C:\Users\박성은\AppData\Local\Temp\Hnc\BinData\EMB000010e004d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20"/>
          <a:stretch/>
        </p:blipFill>
        <p:spPr bwMode="auto">
          <a:xfrm>
            <a:off x="5880333" y="3292621"/>
            <a:ext cx="5092468" cy="144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2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3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4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6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7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8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9996</TotalTime>
  <Words>1024</Words>
  <Application>Microsoft Office PowerPoint</Application>
  <PresentationFormat>와이드스크린</PresentationFormat>
  <Paragraphs>297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24</vt:i4>
      </vt:variant>
      <vt:variant>
        <vt:lpstr>슬라이드 제목</vt:lpstr>
      </vt:variant>
      <vt:variant>
        <vt:i4>22</vt:i4>
      </vt:variant>
    </vt:vector>
  </HeadingPairs>
  <TitlesOfParts>
    <vt:vector size="54" baseType="lpstr">
      <vt:lpstr>HY그래픽B</vt:lpstr>
      <vt:lpstr>HY그래픽M</vt:lpstr>
      <vt:lpstr>굴림</vt:lpstr>
      <vt:lpstr>맑은 고딕</vt:lpstr>
      <vt:lpstr>Arial</vt:lpstr>
      <vt:lpstr>Georgia</vt:lpstr>
      <vt:lpstr>Trebuchet MS</vt:lpstr>
      <vt:lpstr>Wingdings</vt:lpstr>
      <vt:lpstr>Office 테마</vt:lpstr>
      <vt:lpstr>20070228202220_F050TGp</vt:lpstr>
      <vt:lpstr>1_20070228202220_F050TGp</vt:lpstr>
      <vt:lpstr>2_20070228202220_F050TGp</vt:lpstr>
      <vt:lpstr>3_20070228202220_F050TGp</vt:lpstr>
      <vt:lpstr>4_20070228202220_F050TGp</vt:lpstr>
      <vt:lpstr>5_20070228202220_F050TGp</vt:lpstr>
      <vt:lpstr>6_Office 테마</vt:lpstr>
      <vt:lpstr>1_Office 테마</vt:lpstr>
      <vt:lpstr>기류</vt:lpstr>
      <vt:lpstr>1_기류</vt:lpstr>
      <vt:lpstr>2_기류</vt:lpstr>
      <vt:lpstr>3_기류</vt:lpstr>
      <vt:lpstr>4_기류</vt:lpstr>
      <vt:lpstr>5_기류</vt:lpstr>
      <vt:lpstr>6_기류</vt:lpstr>
      <vt:lpstr>7_기류</vt:lpstr>
      <vt:lpstr>8_기류</vt:lpstr>
      <vt:lpstr>2_Office 테마</vt:lpstr>
      <vt:lpstr>3_Office 테마</vt:lpstr>
      <vt:lpstr>4_Office 테마</vt:lpstr>
      <vt:lpstr>5_Office 테마</vt:lpstr>
      <vt:lpstr>7_Office 테마</vt:lpstr>
      <vt:lpstr>8_Office 테마</vt:lpstr>
      <vt:lpstr>제 30강 정보전달과 응답</vt:lpstr>
      <vt:lpstr>정보의 전달과 응답 </vt:lpstr>
      <vt:lpstr>form엘리먼트 / 속성</vt:lpstr>
      <vt:lpstr>계속</vt:lpstr>
      <vt:lpstr>정보추출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style2.css [폴더: css]</vt:lpstr>
      <vt:lpstr>PowerPoint 프레젠테이션</vt:lpstr>
      <vt:lpstr>index.jsp</vt:lpstr>
      <vt:lpstr>PowerPoint 프레젠테이션</vt:lpstr>
      <vt:lpstr>loginForm.jsp</vt:lpstr>
      <vt:lpstr>계속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Windows 사용자</cp:lastModifiedBy>
  <cp:revision>311</cp:revision>
  <dcterms:created xsi:type="dcterms:W3CDTF">2020-09-14T08:38:55Z</dcterms:created>
  <dcterms:modified xsi:type="dcterms:W3CDTF">2020-11-10T12:09:52Z</dcterms:modified>
</cp:coreProperties>
</file>