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0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1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2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4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8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9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2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52" r:id="rId2"/>
    <p:sldMasterId id="2147484476" r:id="rId3"/>
    <p:sldMasterId id="2147484488" r:id="rId4"/>
    <p:sldMasterId id="2147484500" r:id="rId5"/>
    <p:sldMasterId id="2147484512" r:id="rId6"/>
    <p:sldMasterId id="2147484536" r:id="rId7"/>
    <p:sldMasterId id="2147485268" r:id="rId8"/>
    <p:sldMasterId id="2147485280" r:id="rId9"/>
    <p:sldMasterId id="2147485376" r:id="rId10"/>
    <p:sldMasterId id="2147485379" r:id="rId11"/>
    <p:sldMasterId id="2147485382" r:id="rId12"/>
    <p:sldMasterId id="2147485385" r:id="rId13"/>
    <p:sldMasterId id="2147485397" r:id="rId14"/>
    <p:sldMasterId id="2147485400" r:id="rId15"/>
    <p:sldMasterId id="2147485403" r:id="rId16"/>
    <p:sldMasterId id="2147485406" r:id="rId17"/>
    <p:sldMasterId id="2147485409" r:id="rId18"/>
    <p:sldMasterId id="2147485412" r:id="rId19"/>
    <p:sldMasterId id="2147485415" r:id="rId20"/>
    <p:sldMasterId id="2147485427" r:id="rId21"/>
    <p:sldMasterId id="2147485439" r:id="rId22"/>
    <p:sldMasterId id="2147485451" r:id="rId23"/>
  </p:sldMasterIdLst>
  <p:notesMasterIdLst>
    <p:notesMasterId r:id="rId50"/>
  </p:notesMasterIdLst>
  <p:sldIdLst>
    <p:sldId id="256" r:id="rId24"/>
    <p:sldId id="659" r:id="rId25"/>
    <p:sldId id="661" r:id="rId26"/>
    <p:sldId id="662" r:id="rId27"/>
    <p:sldId id="650" r:id="rId28"/>
    <p:sldId id="653" r:id="rId29"/>
    <p:sldId id="656" r:id="rId30"/>
    <p:sldId id="655" r:id="rId31"/>
    <p:sldId id="663" r:id="rId32"/>
    <p:sldId id="665" r:id="rId33"/>
    <p:sldId id="667" r:id="rId34"/>
    <p:sldId id="670" r:id="rId35"/>
    <p:sldId id="651" r:id="rId36"/>
    <p:sldId id="673" r:id="rId37"/>
    <p:sldId id="674" r:id="rId38"/>
    <p:sldId id="652" r:id="rId39"/>
    <p:sldId id="675" r:id="rId40"/>
    <p:sldId id="676" r:id="rId41"/>
    <p:sldId id="635" r:id="rId42"/>
    <p:sldId id="636" r:id="rId43"/>
    <p:sldId id="677" r:id="rId44"/>
    <p:sldId id="678" r:id="rId45"/>
    <p:sldId id="679" r:id="rId46"/>
    <p:sldId id="680" r:id="rId47"/>
    <p:sldId id="681" r:id="rId48"/>
    <p:sldId id="68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98487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2814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134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749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5201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4148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880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1291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1863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968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471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355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1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476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7823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>
                <a:solidFill>
                  <a:srgbClr val="000000"/>
                </a:solidFill>
              </a:rPr>
              <a:pPr/>
              <a:t>2020-11-17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>
                <a:solidFill>
                  <a:srgbClr val="D1282E"/>
                </a:solidFill>
              </a:rPr>
              <a:pPr/>
              <a:t>‹#›</a:t>
            </a:fld>
            <a:endParaRPr lang="ko-KR" alt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53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42219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9664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2857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333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9847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23690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36483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39455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8437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85935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9225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36494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F8454CC-42D7-4CC9-A29F-F7D62F5AE41C}" type="slidenum">
              <a:rPr kumimoji="1" lang="en-US" altLang="ko-KR" sz="120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43332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5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0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59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183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151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933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3958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890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313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997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78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531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5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8781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219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0700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642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0269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413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30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7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0522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3607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3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8664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012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160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7167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5499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6856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6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81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3643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3384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99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4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59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0900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6608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262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1513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68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5552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7592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7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0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3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42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8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01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63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77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95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7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33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52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5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3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4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32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7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7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2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00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8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51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7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816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7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84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97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94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14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6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73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6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81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210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403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4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029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251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94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5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038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23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2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3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964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975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35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684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4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295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93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0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1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9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8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9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2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6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6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1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0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2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9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8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6" r:id="rId1"/>
    <p:sldLayoutId id="2147485387" r:id="rId2"/>
    <p:sldLayoutId id="2147485388" r:id="rId3"/>
    <p:sldLayoutId id="2147485389" r:id="rId4"/>
    <p:sldLayoutId id="2147485390" r:id="rId5"/>
    <p:sldLayoutId id="2147485391" r:id="rId6"/>
    <p:sldLayoutId id="2147485392" r:id="rId7"/>
    <p:sldLayoutId id="2147485393" r:id="rId8"/>
    <p:sldLayoutId id="2147485394" r:id="rId9"/>
    <p:sldLayoutId id="2147485395" r:id="rId10"/>
    <p:sldLayoutId id="21474853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6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78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0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7" r:id="rId1"/>
    <p:sldLayoutId id="2147485408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96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21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6" r:id="rId1"/>
    <p:sldLayoutId id="2147485417" r:id="rId2"/>
    <p:sldLayoutId id="2147485418" r:id="rId3"/>
    <p:sldLayoutId id="2147485419" r:id="rId4"/>
    <p:sldLayoutId id="2147485420" r:id="rId5"/>
    <p:sldLayoutId id="2147485421" r:id="rId6"/>
    <p:sldLayoutId id="2147485422" r:id="rId7"/>
    <p:sldLayoutId id="2147485423" r:id="rId8"/>
    <p:sldLayoutId id="2147485424" r:id="rId9"/>
    <p:sldLayoutId id="2147485425" r:id="rId10"/>
    <p:sldLayoutId id="2147485426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29" r:id="rId2"/>
    <p:sldLayoutId id="2147485430" r:id="rId3"/>
    <p:sldLayoutId id="2147485431" r:id="rId4"/>
    <p:sldLayoutId id="2147485432" r:id="rId5"/>
    <p:sldLayoutId id="2147485433" r:id="rId6"/>
    <p:sldLayoutId id="2147485434" r:id="rId7"/>
    <p:sldLayoutId id="2147485435" r:id="rId8"/>
    <p:sldLayoutId id="2147485436" r:id="rId9"/>
    <p:sldLayoutId id="2147485437" r:id="rId10"/>
    <p:sldLayoutId id="2147485438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0" r:id="rId1"/>
    <p:sldLayoutId id="2147485441" r:id="rId2"/>
    <p:sldLayoutId id="2147485442" r:id="rId3"/>
    <p:sldLayoutId id="2147485443" r:id="rId4"/>
    <p:sldLayoutId id="2147485444" r:id="rId5"/>
    <p:sldLayoutId id="2147485445" r:id="rId6"/>
    <p:sldLayoutId id="2147485446" r:id="rId7"/>
    <p:sldLayoutId id="2147485447" r:id="rId8"/>
    <p:sldLayoutId id="2147485448" r:id="rId9"/>
    <p:sldLayoutId id="2147485449" r:id="rId10"/>
    <p:sldLayoutId id="2147485450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2" r:id="rId1"/>
    <p:sldLayoutId id="2147485453" r:id="rId2"/>
    <p:sldLayoutId id="2147485454" r:id="rId3"/>
    <p:sldLayoutId id="2147485455" r:id="rId4"/>
    <p:sldLayoutId id="2147485456" r:id="rId5"/>
    <p:sldLayoutId id="2147485457" r:id="rId6"/>
    <p:sldLayoutId id="2147485458" r:id="rId7"/>
    <p:sldLayoutId id="2147485459" r:id="rId8"/>
    <p:sldLayoutId id="2147485460" r:id="rId9"/>
    <p:sldLayoutId id="2147485461" r:id="rId10"/>
    <p:sldLayoutId id="214748546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0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9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2020-11-17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32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모바일웹</a:t>
            </a:r>
            <a:r>
              <a:rPr lang="ko-KR" altLang="en-US" sz="3300" dirty="0" smtClean="0"/>
              <a:t> 세션 전후 헤더화면 구성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433" y="167338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jQuerymobile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의 </a:t>
            </a: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툴바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(Tool Bar) 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개요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jQuerymobile</a:t>
            </a:r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의 </a:t>
            </a: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헤더바와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푸터바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Nav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바 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모바일웹</a:t>
            </a:r>
            <a:r>
              <a:rPr lang="ko-KR" altLang="en-US" dirty="0" smtClean="0"/>
              <a:t> </a:t>
            </a:r>
            <a:r>
              <a:rPr lang="ko-KR" altLang="en-US" dirty="0"/>
              <a:t>세션 전후 헤더 화면구성 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1756" y="4978758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cs typeface="굴림" pitchFamily="50" charset="-127"/>
              </a:rPr>
              <a:t>학습목표</a:t>
            </a:r>
            <a:endParaRPr kumimoji="1" lang="en-US" altLang="ko-KR" sz="1600" dirty="0" smtClean="0">
              <a:solidFill>
                <a:srgbClr val="000000"/>
              </a:solidFill>
              <a:cs typeface="굴림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</a:rPr>
              <a:t>헤더바와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</a:rPr>
              <a:t>푸터바</a:t>
            </a:r>
            <a:endParaRPr kumimoji="1" lang="ko-KR" altLang="en-US" sz="1600" dirty="0">
              <a:solidFill>
                <a:srgbClr val="000000"/>
              </a:solidFill>
              <a:latin typeface="맑은 고딕" pitchFamily="50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</a:rPr>
              <a:t>네비게이션바와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</a:rPr>
              <a:t>툴바</a:t>
            </a:r>
            <a:endParaRPr kumimoji="1" lang="en-US" altLang="ko-KR" sz="1600" dirty="0">
              <a:solidFill>
                <a:srgbClr val="000000"/>
              </a:solidFill>
              <a:cs typeface="굴림" pitchFamily="50" charset="-127"/>
            </a:endParaRPr>
          </a:p>
          <a:p>
            <a:pPr marL="742950" lvl="1" indent="-285750" algn="just" fontAlgn="base"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Wingdings" panose="05000000000000000000" pitchFamily="2" charset="2"/>
              <a:buChar char="l"/>
            </a:pPr>
            <a:r>
              <a:rPr kumimoji="1" lang="ko-KR" altLang="en-US" sz="1600" dirty="0" err="1">
                <a:solidFill>
                  <a:srgbClr val="000000"/>
                </a:solidFill>
                <a:cs typeface="굴림" pitchFamily="50" charset="-127"/>
              </a:rPr>
              <a:t>헤더바와</a:t>
            </a:r>
            <a:r>
              <a:rPr kumimoji="1" lang="ko-KR" altLang="en-US" sz="1600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kumimoji="1" lang="ko-KR" altLang="en-US" sz="1600" dirty="0" err="1">
                <a:solidFill>
                  <a:srgbClr val="000000"/>
                </a:solidFill>
                <a:cs typeface="굴림" pitchFamily="50" charset="-127"/>
              </a:rPr>
              <a:t>툴바의</a:t>
            </a:r>
            <a:r>
              <a:rPr kumimoji="1" lang="ko-KR" altLang="en-US" sz="1600" dirty="0">
                <a:solidFill>
                  <a:srgbClr val="000000"/>
                </a:solidFill>
                <a:cs typeface="굴림" pitchFamily="50" charset="-127"/>
              </a:rPr>
              <a:t> 개념과 생성 방법을 알아본다</a:t>
            </a:r>
            <a:r>
              <a:rPr kumimoji="1" lang="en-US" altLang="ko-KR" sz="1600" dirty="0">
                <a:solidFill>
                  <a:srgbClr val="000000"/>
                </a:solidFill>
                <a:cs typeface="굴림" pitchFamily="50" charset="-127"/>
              </a:rPr>
              <a:t>.</a:t>
            </a:r>
          </a:p>
          <a:p>
            <a:pPr marL="742950" lvl="1" indent="-285750" algn="just" fontAlgn="base"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Wingdings" panose="05000000000000000000" pitchFamily="2" charset="2"/>
              <a:buChar char="l"/>
            </a:pPr>
            <a:r>
              <a:rPr kumimoji="1" lang="ko-KR" altLang="en-US" sz="1600" dirty="0" err="1">
                <a:solidFill>
                  <a:srgbClr val="000000"/>
                </a:solidFill>
                <a:cs typeface="굴림" pitchFamily="50" charset="-127"/>
              </a:rPr>
              <a:t>푸터바의</a:t>
            </a:r>
            <a:r>
              <a:rPr kumimoji="1" lang="ko-KR" altLang="en-US" sz="1600" dirty="0">
                <a:solidFill>
                  <a:srgbClr val="000000"/>
                </a:solidFill>
                <a:cs typeface="굴림" pitchFamily="50" charset="-127"/>
              </a:rPr>
              <a:t> 생성 방법과 형식을 알아본다</a:t>
            </a:r>
            <a:r>
              <a:rPr kumimoji="1" lang="en-US" altLang="ko-KR" sz="1600" dirty="0">
                <a:solidFill>
                  <a:srgbClr val="000000"/>
                </a:solidFill>
                <a:cs typeface="굴림" pitchFamily="50" charset="-127"/>
              </a:rPr>
              <a:t>.</a:t>
            </a:r>
          </a:p>
          <a:p>
            <a:pPr marL="742950" lvl="1" indent="-285750" algn="just" fontAlgn="base"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Wingdings" panose="05000000000000000000" pitchFamily="2" charset="2"/>
              <a:buChar char="l"/>
            </a:pPr>
            <a:r>
              <a:rPr kumimoji="1" lang="ko-KR" altLang="en-US" sz="1600" dirty="0" err="1">
                <a:solidFill>
                  <a:srgbClr val="000000"/>
                </a:solidFill>
                <a:cs typeface="굴림" pitchFamily="50" charset="-127"/>
              </a:rPr>
              <a:t>네비게이션</a:t>
            </a:r>
            <a:r>
              <a:rPr kumimoji="1" lang="ko-KR" altLang="en-US" sz="1600" dirty="0">
                <a:solidFill>
                  <a:srgbClr val="000000"/>
                </a:solidFill>
                <a:cs typeface="굴림" pitchFamily="50" charset="-127"/>
              </a:rPr>
              <a:t> 바 활용과 툴 바의 추가 속성을 살펴본다</a:t>
            </a:r>
            <a:r>
              <a:rPr kumimoji="1" lang="en-US" altLang="ko-KR" sz="1600" dirty="0">
                <a:solidFill>
                  <a:srgbClr val="000000"/>
                </a:solidFill>
                <a:cs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헤더바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92227" y="400110"/>
            <a:ext cx="11609905" cy="2058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anose="05000000000000000000" pitchFamily="2" charset="2"/>
              <a:buChar char="Ø"/>
            </a:pPr>
            <a:r>
              <a:rPr lang="ko-KR" altLang="ko-KR" sz="1800" dirty="0" smtClean="0"/>
              <a:t>오른쪽 버튼 생성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600" dirty="0" smtClean="0"/>
              <a:t>헤더에</a:t>
            </a:r>
            <a:r>
              <a:rPr lang="en-US" altLang="ko-KR" sz="1600" dirty="0" smtClean="0"/>
              <a:t> &lt;a&gt; </a:t>
            </a:r>
            <a:r>
              <a:rPr lang="ko-KR" altLang="ko-KR" sz="1600" dirty="0" smtClean="0"/>
              <a:t>태그를 이용하여 버튼을 최대</a:t>
            </a:r>
            <a:r>
              <a:rPr lang="en-US" altLang="ko-KR" sz="1600" dirty="0" smtClean="0"/>
              <a:t> 2</a:t>
            </a:r>
            <a:r>
              <a:rPr lang="ko-KR" altLang="ko-KR" sz="1600" dirty="0" smtClean="0"/>
              <a:t>개까지 생성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2</a:t>
            </a:r>
            <a:r>
              <a:rPr lang="ko-KR" altLang="ko-KR" sz="1600" dirty="0" smtClean="0"/>
              <a:t>개의 연결 버튼은 페이지 제목을 기준으로 양쪽으로 각각 순서대로 배치된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600" dirty="0" smtClean="0"/>
              <a:t>첫 번째 버튼을 오른쪽에 표시하</a:t>
            </a:r>
            <a:r>
              <a:rPr lang="ko-KR" altLang="en-US" sz="1600" dirty="0" smtClean="0"/>
              <a:t>려</a:t>
            </a:r>
            <a:r>
              <a:rPr lang="ko-KR" altLang="ko-KR" sz="1600" dirty="0" smtClean="0"/>
              <a:t>면</a:t>
            </a:r>
            <a:r>
              <a:rPr lang="en-US" altLang="ko-KR" sz="1600" dirty="0" smtClean="0"/>
              <a:t> class="</a:t>
            </a:r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-right" </a:t>
            </a:r>
            <a:r>
              <a:rPr lang="ko-KR" altLang="ko-KR" sz="1600" dirty="0" smtClean="0"/>
              <a:t>속성을</a:t>
            </a:r>
            <a:r>
              <a:rPr lang="en-US" altLang="ko-KR" sz="1600" dirty="0" smtClean="0"/>
              <a:t> &lt;a&gt; </a:t>
            </a:r>
            <a:r>
              <a:rPr lang="ko-KR" altLang="ko-KR" sz="1600" dirty="0" smtClean="0"/>
              <a:t>태그에 추가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class="</a:t>
            </a:r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-right" </a:t>
            </a:r>
            <a:r>
              <a:rPr lang="ko-KR" altLang="ko-KR" sz="1600" dirty="0" smtClean="0"/>
              <a:t>속성은 제이쿼리 </a:t>
            </a:r>
            <a:r>
              <a:rPr lang="ko-KR" altLang="ko-KR" sz="1600" dirty="0" err="1" smtClean="0"/>
              <a:t>모바일이</a:t>
            </a:r>
            <a:r>
              <a:rPr lang="ko-KR" altLang="ko-KR" sz="1600" dirty="0" smtClean="0"/>
              <a:t> 제공하는</a:t>
            </a:r>
            <a:r>
              <a:rPr lang="en-US" altLang="ko-KR" sz="1600" dirty="0" smtClean="0"/>
              <a:t> CSS3 </a:t>
            </a:r>
            <a:r>
              <a:rPr lang="ko-KR" altLang="ko-KR" sz="1600" dirty="0" smtClean="0"/>
              <a:t>스타일 클래스</a:t>
            </a:r>
            <a:r>
              <a:rPr lang="en-US" altLang="ko-KR" sz="1600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ko-KR" sz="1600" dirty="0" smtClean="0"/>
              <a:t>미리 정의된 제이쿼리 </a:t>
            </a:r>
            <a:r>
              <a:rPr lang="ko-KR" altLang="ko-KR" sz="1600" dirty="0" err="1" smtClean="0"/>
              <a:t>모바일</a:t>
            </a:r>
            <a:r>
              <a:rPr lang="ko-KR" altLang="ko-KR" sz="1600" dirty="0" smtClean="0"/>
              <a:t> 라이브러리의</a:t>
            </a:r>
            <a:r>
              <a:rPr lang="en-US" altLang="ko-KR" sz="1600" dirty="0" smtClean="0"/>
              <a:t> CSS3 </a:t>
            </a:r>
            <a:r>
              <a:rPr lang="ko-KR" altLang="ko-KR" sz="1600" dirty="0" smtClean="0"/>
              <a:t>스타일을 적용하여 쉽게 위치 지정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600" dirty="0" smtClean="0"/>
              <a:t>두 번째 버튼을 왼쪽에 표시하려면</a:t>
            </a:r>
            <a:r>
              <a:rPr lang="en-US" altLang="ko-KR" sz="1600" dirty="0" smtClean="0"/>
              <a:t> class="</a:t>
            </a:r>
            <a:r>
              <a:rPr lang="en-US" altLang="ko-KR" sz="1600" dirty="0" err="1" smtClean="0"/>
              <a:t>ui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btn</a:t>
            </a:r>
            <a:r>
              <a:rPr lang="en-US" altLang="ko-KR" sz="1600" dirty="0" smtClean="0"/>
              <a:t>-left" </a:t>
            </a:r>
            <a:r>
              <a:rPr lang="ko-KR" altLang="ko-KR" sz="1600" dirty="0" smtClean="0"/>
              <a:t>속성을</a:t>
            </a:r>
            <a:r>
              <a:rPr lang="en-US" altLang="ko-KR" sz="1600" dirty="0" smtClean="0"/>
              <a:t> &lt;a&gt; </a:t>
            </a:r>
            <a:r>
              <a:rPr lang="ko-KR" altLang="ko-KR" sz="1600" dirty="0" smtClean="0"/>
              <a:t>태그에 추가</a:t>
            </a:r>
            <a:endParaRPr lang="ko-KR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3004"/>
          <a:stretch/>
        </p:blipFill>
        <p:spPr>
          <a:xfrm>
            <a:off x="7008577" y="2635955"/>
            <a:ext cx="5066083" cy="1939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820" y="3005265"/>
            <a:ext cx="6751608" cy="36009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 /&gt;</a:t>
            </a:r>
          </a:p>
          <a:p>
            <a:r>
              <a:rPr lang="en-US" altLang="ko-KR" sz="1200" dirty="0"/>
              <a:t>&lt;meta name="viewport" content="width=device-width, initial-scale=1" /&gt;</a:t>
            </a:r>
          </a:p>
          <a:p>
            <a:r>
              <a:rPr lang="en-US" altLang="ko-KR" sz="1200" dirty="0"/>
              <a:t>&lt;title&gt;jQuery Mobile&lt;/title&gt;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&lt;div data-role="page" id="page1" 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 data-role="header"&gt;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 &gt;</a:t>
            </a:r>
            <a:r>
              <a:rPr lang="ko-KR" altLang="en-US" sz="1200" dirty="0"/>
              <a:t>페이지</a:t>
            </a:r>
            <a:r>
              <a:rPr lang="en-US" altLang="ko-KR" sz="1200" dirty="0"/>
              <a:t>2&lt;/a&gt;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h1&gt;</a:t>
            </a:r>
            <a:r>
              <a:rPr lang="ko-KR" altLang="en-US" sz="1200" dirty="0"/>
              <a:t>페이지제목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="#page3"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-left" &gt;</a:t>
            </a:r>
            <a:r>
              <a:rPr lang="ko-KR" altLang="en-US" sz="1200" dirty="0"/>
              <a:t>페이지</a:t>
            </a:r>
            <a:r>
              <a:rPr lang="en-US" altLang="ko-KR" sz="1200" dirty="0"/>
              <a:t>3&lt;/a&gt;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div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&lt;/div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2227" y="254723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85" y="4975487"/>
            <a:ext cx="6891372" cy="17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ko-KR" sz="2000" dirty="0" err="1"/>
              <a:t>푸터바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1624" y="400110"/>
            <a:ext cx="8705123" cy="373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푸터바</a:t>
            </a:r>
            <a:endParaRPr lang="en-US" altLang="ko-KR" sz="1800" dirty="0" smtClean="0"/>
          </a:p>
          <a:p>
            <a:pPr lvl="1" latinLnBrk="0">
              <a:buFont typeface="Wingdings" panose="05000000000000000000" pitchFamily="2" charset="2"/>
              <a:buChar char="§"/>
            </a:pPr>
            <a:r>
              <a:rPr lang="ko-KR" altLang="ko-KR" sz="1600" dirty="0" smtClean="0"/>
              <a:t>꼬리말이나 탐색 정보를 제공하는 </a:t>
            </a:r>
            <a:r>
              <a:rPr lang="ko-KR" altLang="ko-KR" sz="1600" dirty="0" err="1" smtClean="0"/>
              <a:t>툴바</a:t>
            </a:r>
            <a:r>
              <a:rPr lang="ko-KR" altLang="ko-KR" sz="1600" dirty="0" smtClean="0"/>
              <a:t> 또는 </a:t>
            </a:r>
            <a:r>
              <a:rPr lang="ko-KR" altLang="ko-KR" sz="1600" dirty="0" err="1" smtClean="0"/>
              <a:t>탭바를</a:t>
            </a:r>
            <a:r>
              <a:rPr lang="ko-KR" altLang="ko-KR" sz="1600" dirty="0" smtClean="0"/>
              <a:t> 포함</a:t>
            </a:r>
            <a:endParaRPr lang="en-US" altLang="ko-KR" sz="1600" dirty="0" smtClean="0"/>
          </a:p>
          <a:p>
            <a:pPr lvl="1" latinLnBrk="0">
              <a:buFont typeface="Wingdings" panose="05000000000000000000" pitchFamily="2" charset="2"/>
              <a:buChar char="§"/>
            </a:pPr>
            <a:r>
              <a:rPr lang="ko-KR" altLang="ko-KR" sz="1600" dirty="0" err="1" smtClean="0"/>
              <a:t>모바일</a:t>
            </a:r>
            <a:r>
              <a:rPr lang="ko-KR" altLang="ko-KR" sz="1600" dirty="0" smtClean="0"/>
              <a:t> 페이지의 마지막 </a:t>
            </a:r>
            <a:r>
              <a:rPr lang="ko-KR" altLang="ko-KR" sz="1600" dirty="0" err="1" smtClean="0"/>
              <a:t>엘리먼트로</a:t>
            </a:r>
            <a:r>
              <a:rPr lang="ko-KR" altLang="ko-KR" sz="1600" dirty="0" smtClean="0"/>
              <a:t> 보통 </a:t>
            </a:r>
            <a:r>
              <a:rPr lang="ko-KR" altLang="ko-KR" sz="1600" dirty="0" err="1" smtClean="0"/>
              <a:t>콘텐츠</a:t>
            </a:r>
            <a:r>
              <a:rPr lang="ko-KR" altLang="ko-KR" sz="1600" dirty="0" smtClean="0"/>
              <a:t> 영역 밑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페이지 가장 아래쪽에 위치</a:t>
            </a:r>
            <a:endParaRPr lang="en-US" altLang="ko-KR" sz="1600" dirty="0" smtClean="0"/>
          </a:p>
          <a:p>
            <a:pPr lvl="1" latinLnBrk="0">
              <a:buFont typeface="Wingdings" panose="05000000000000000000" pitchFamily="2" charset="2"/>
              <a:buChar char="§"/>
            </a:pPr>
            <a:r>
              <a:rPr lang="ko-KR" altLang="ko-KR" sz="1600" dirty="0" err="1" smtClean="0"/>
              <a:t>헤더바에</a:t>
            </a:r>
            <a:r>
              <a:rPr lang="ko-KR" altLang="ko-KR" sz="1600" dirty="0" smtClean="0"/>
              <a:t> 비해 좀 더 사용 형식이 자유로우며 구조는 거의 같</a:t>
            </a:r>
            <a:r>
              <a:rPr lang="ko-KR" altLang="en-US" sz="1600" dirty="0" smtClean="0"/>
              <a:t>음</a:t>
            </a:r>
            <a:endParaRPr lang="en-US" altLang="ko-KR" sz="1600" dirty="0" smtClean="0"/>
          </a:p>
          <a:p>
            <a:pPr latinLnBrk="0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푸터바</a:t>
            </a:r>
            <a:r>
              <a:rPr lang="ko-KR" altLang="ko-KR" sz="1800" dirty="0" smtClean="0"/>
              <a:t> 문자열 추가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ko-KR" sz="1600" dirty="0" err="1" smtClean="0"/>
              <a:t>푸터바에도</a:t>
            </a:r>
            <a:r>
              <a:rPr lang="ko-KR" altLang="ko-KR" sz="1600" dirty="0" smtClean="0"/>
              <a:t> 문자열 표시를 위해 </a:t>
            </a:r>
            <a:r>
              <a:rPr lang="en-US" altLang="ko-KR" sz="1600" dirty="0" smtClean="0"/>
              <a:t>&lt;h1&gt;~&lt;h6&gt;</a:t>
            </a:r>
            <a:r>
              <a:rPr lang="ko-KR" altLang="ko-KR" sz="1600" dirty="0" smtClean="0"/>
              <a:t>까지의 제목 태그를 사용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ko-KR" sz="1600" dirty="0" err="1" smtClean="0"/>
              <a:t>헤더바에</a:t>
            </a:r>
            <a:r>
              <a:rPr lang="ko-KR" altLang="ko-KR" sz="1600" dirty="0" smtClean="0"/>
              <a:t> 비해 중요도가 낮기 때문에 보통 </a:t>
            </a:r>
            <a:r>
              <a:rPr lang="en-US" altLang="ko-KR" sz="1600" dirty="0" smtClean="0"/>
              <a:t>&lt;h4&gt;~&lt;h6&gt; </a:t>
            </a:r>
            <a:r>
              <a:rPr lang="ko-KR" altLang="ko-KR" sz="1600" dirty="0" smtClean="0"/>
              <a:t>사이의 태그를 사용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atinLnBrk="0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푸터바</a:t>
            </a:r>
            <a:r>
              <a:rPr lang="ko-KR" altLang="ko-KR" sz="1800" dirty="0" smtClean="0"/>
              <a:t> 버튼 추가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ko-KR" sz="1600" dirty="0" err="1" smtClean="0"/>
              <a:t>헤더바와</a:t>
            </a:r>
            <a:r>
              <a:rPr lang="ko-KR" altLang="ko-KR" sz="1600" dirty="0" smtClean="0"/>
              <a:t> 동일하게 </a:t>
            </a:r>
            <a:r>
              <a:rPr lang="ko-KR" altLang="ko-KR" sz="1600" dirty="0" err="1" smtClean="0"/>
              <a:t>푸터</a:t>
            </a:r>
            <a:r>
              <a:rPr lang="ko-KR" altLang="ko-KR" sz="1600" dirty="0" smtClean="0"/>
              <a:t> 컨테이너 안의</a:t>
            </a:r>
            <a:r>
              <a:rPr lang="en-US" altLang="ko-KR" sz="1600" dirty="0" smtClean="0"/>
              <a:t> &lt;a&gt; </a:t>
            </a:r>
            <a:r>
              <a:rPr lang="ko-KR" altLang="ko-KR" sz="1600" dirty="0" smtClean="0"/>
              <a:t>태그는 버튼으로 자동 변환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ko-KR" sz="1600" dirty="0" smtClean="0"/>
              <a:t>왼쪽부터 하나씩 </a:t>
            </a:r>
            <a:r>
              <a:rPr lang="ko-KR" altLang="ko-KR" sz="1600" dirty="0" err="1" smtClean="0"/>
              <a:t>인라인</a:t>
            </a:r>
            <a:r>
              <a:rPr lang="ko-KR" altLang="ko-KR" sz="1600" dirty="0" smtClean="0"/>
              <a:t> 방식으로 추가되므로 여러 개의 버튼이 표시</a:t>
            </a:r>
            <a:r>
              <a:rPr lang="ko-KR" altLang="en-US" sz="1600" dirty="0" smtClean="0"/>
              <a:t>됨</a:t>
            </a:r>
            <a:endParaRPr lang="ko-KR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ko-KR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91777"/>
              </p:ext>
            </p:extLst>
          </p:nvPr>
        </p:nvGraphicFramePr>
        <p:xfrm>
          <a:off x="1167133" y="2629741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data-role="footer"&gt; 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&lt;h4&gt;</a:t>
                      </a:r>
                      <a:r>
                        <a:rPr lang="ko-KR" sz="1200" b="1" kern="0" dirty="0" err="1"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ko-KR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 텍스트</a:t>
                      </a:r>
                      <a:r>
                        <a:rPr lang="en-US" sz="1200" b="1" kern="0" dirty="0">
                          <a:latin typeface="맑은 고딕"/>
                          <a:ea typeface="맑은 고딕"/>
                          <a:cs typeface="Times New Roman"/>
                        </a:rPr>
                        <a:t>&lt;/h4&gt;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19825"/>
              </p:ext>
            </p:extLst>
          </p:nvPr>
        </p:nvGraphicFramePr>
        <p:xfrm>
          <a:off x="1167132" y="4160579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&lt;div data-role="footer"&gt; </a:t>
                      </a:r>
                      <a:r>
                        <a:rPr lang="en-US" sz="1200" b="1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&lt;a </a:t>
                      </a:r>
                      <a:r>
                        <a:rPr lang="en-US" sz="1200" b="1" kern="0" dirty="0" err="1" smtClean="0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en-US" sz="1200" b="1" kern="0" dirty="0" smtClean="0">
                          <a:latin typeface="맑은 고딕"/>
                          <a:ea typeface="맑은 고딕"/>
                          <a:cs typeface="Times New Roman"/>
                        </a:rPr>
                        <a:t>="#"&gt;</a:t>
                      </a:r>
                      <a:r>
                        <a:rPr lang="ko-KR" sz="1200" b="1" kern="0" dirty="0" err="1" smtClean="0"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ko-KR" sz="1200" b="1" kern="0" dirty="0" smtClean="0"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sz="1200" b="1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r>
                        <a:rPr 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 &lt;/div&gt;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3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919" y="539543"/>
            <a:ext cx="7717767" cy="504753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 /&gt;</a:t>
            </a:r>
          </a:p>
          <a:p>
            <a:r>
              <a:rPr lang="en-US" altLang="ko-KR" sz="1400" dirty="0"/>
              <a:t>&lt;meta name="viewport" content="width=device-width, initial-scale=1" /&gt;</a:t>
            </a:r>
          </a:p>
          <a:p>
            <a:r>
              <a:rPr lang="en-US" altLang="ko-KR" sz="1400" dirty="0"/>
              <a:t>&lt;title&gt;jQuery Mobile&lt;/title&gt;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="http://code.jquery.com/mobile/1.0/jquery.mobile-1.0.min.css"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="http://code.jquery.com/jquery-1.6.4.min.js"&gt;&lt;/script&gt;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="http://code.jquery.com/mobile/1.0/jquery.mobile-1.0.min.js"&gt;&lt;/script&gt;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	</a:t>
            </a:r>
          </a:p>
          <a:p>
            <a:r>
              <a:rPr lang="en-US" altLang="ko-KR" sz="1400" dirty="0"/>
              <a:t>&lt;div data-role="page" id="page1"&gt;</a:t>
            </a:r>
          </a:p>
          <a:p>
            <a:r>
              <a:rPr lang="en-US" altLang="ko-KR" sz="1400" dirty="0"/>
              <a:t>&lt;div data-role="content"&gt;</a:t>
            </a:r>
          </a:p>
          <a:p>
            <a:r>
              <a:rPr lang="en-US" altLang="ko-KR" sz="1400" dirty="0"/>
              <a:t>	&lt;p&gt;content</a:t>
            </a:r>
            <a:r>
              <a:rPr lang="ko-KR" altLang="en-US" sz="1400" dirty="0"/>
              <a:t>영역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&lt;/div&gt;			</a:t>
            </a:r>
          </a:p>
          <a:p>
            <a:r>
              <a:rPr lang="en-US" altLang="ko-KR" sz="1400" dirty="0"/>
              <a:t>&lt;div data-role="footer"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-bar"&gt;</a:t>
            </a:r>
          </a:p>
          <a:p>
            <a:r>
              <a:rPr lang="en-US" altLang="ko-KR" sz="1400" dirty="0"/>
              <a:t>	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</a:t>
            </a:r>
            <a:r>
              <a:rPr lang="ko-KR" altLang="en-US" sz="1400" dirty="0"/>
              <a:t>바 버튼</a:t>
            </a:r>
            <a:r>
              <a:rPr lang="en-US" altLang="ko-KR" sz="1400" dirty="0"/>
              <a:t>1&lt;/a&gt;</a:t>
            </a:r>
          </a:p>
          <a:p>
            <a:r>
              <a:rPr lang="en-US" altLang="ko-KR" sz="1400" dirty="0"/>
              <a:t>	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 "&gt;</a:t>
            </a:r>
            <a:r>
              <a:rPr lang="ko-KR" altLang="en-US" sz="1400" dirty="0"/>
              <a:t>바 버튼</a:t>
            </a:r>
            <a:r>
              <a:rPr lang="en-US" altLang="ko-KR" sz="1400" dirty="0"/>
              <a:t>2&lt;/a&gt;</a:t>
            </a:r>
          </a:p>
          <a:p>
            <a:r>
              <a:rPr lang="en-US" altLang="ko-KR" sz="1400" dirty="0"/>
              <a:t>	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 "&gt;</a:t>
            </a:r>
            <a:r>
              <a:rPr lang="ko-KR" altLang="en-US" sz="1400" dirty="0"/>
              <a:t>바 버튼</a:t>
            </a:r>
            <a:r>
              <a:rPr lang="en-US" altLang="ko-KR" sz="1400" dirty="0"/>
              <a:t>3&lt;/a&gt;</a:t>
            </a:r>
          </a:p>
          <a:p>
            <a:r>
              <a:rPr lang="en-US" altLang="ko-KR" sz="1400" dirty="0"/>
              <a:t>	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 "&gt;</a:t>
            </a:r>
            <a:r>
              <a:rPr lang="ko-KR" altLang="en-US" sz="1400" dirty="0"/>
              <a:t>바 버튼</a:t>
            </a:r>
            <a:r>
              <a:rPr lang="en-US" altLang="ko-KR" sz="1400" dirty="0"/>
              <a:t>4&lt;/a&gt;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&lt;/body&gt;&lt;/html&gt;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78920" y="948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144"/>
          <a:stretch/>
        </p:blipFill>
        <p:spPr>
          <a:xfrm>
            <a:off x="6875251" y="2824235"/>
            <a:ext cx="5250767" cy="24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135117"/>
            <a:ext cx="4044351" cy="18696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566" y="398336"/>
            <a:ext cx="7620000" cy="809362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l"/>
            </a:pPr>
            <a:r>
              <a:rPr lang="en-US" altLang="ko-KR" sz="1800" b="0" dirty="0" smtClean="0"/>
              <a:t>Footer </a:t>
            </a:r>
            <a:r>
              <a:rPr lang="en-US" altLang="ko-KR" sz="1800" b="0" dirty="0"/>
              <a:t>bar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ko-KR" altLang="en-US" sz="1800" dirty="0"/>
              <a:t>저작권과 같은 부가 정보를 하단에 표시할 때 사용</a:t>
            </a:r>
          </a:p>
          <a:p>
            <a:pPr fontAlgn="base"/>
            <a:endParaRPr lang="ko-KR" altLang="en-US" sz="1800" dirty="0"/>
          </a:p>
          <a:p>
            <a:pPr lvl="1"/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84541" y="1031867"/>
            <a:ext cx="5668349" cy="7200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b="1" dirty="0">
                <a:solidFill>
                  <a:srgbClr val="000000"/>
                </a:solidFill>
              </a:rPr>
              <a:t>&lt;div data-role="footer"&gt;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8"/>
          <a:stretch/>
        </p:blipFill>
        <p:spPr bwMode="auto">
          <a:xfrm>
            <a:off x="863689" y="2370549"/>
            <a:ext cx="5854443" cy="82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02566" y="1921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하단바에도</a:t>
            </a:r>
            <a:r>
              <a:rPr lang="ko-KR" altLang="en-US" dirty="0" smtClean="0"/>
              <a:t> </a:t>
            </a:r>
            <a:r>
              <a:rPr lang="ko-KR" altLang="en-US" dirty="0"/>
              <a:t>버튼을 넣을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42911" y="3383499"/>
            <a:ext cx="6096000" cy="147732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dirty="0"/>
              <a:t>&lt;div data-role="footer"&gt;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 err="1"/>
              <a:t>페이스북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 err="1"/>
              <a:t>트위터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 err="1"/>
              <a:t>인스타그램</a:t>
            </a:r>
            <a:r>
              <a:rPr lang="en-US" altLang="ko-KR" dirty="0"/>
              <a:t>&lt;/a&gt;</a:t>
            </a:r>
          </a:p>
          <a:p>
            <a:r>
              <a:rPr lang="en-US" altLang="ko-KR" dirty="0"/>
              <a:t>&lt;/div&gt;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2911" y="4907505"/>
            <a:ext cx="10781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 </a:t>
            </a:r>
            <a:r>
              <a:rPr lang="ko-KR" altLang="en-US" dirty="0" err="1"/>
              <a:t>하단바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버튼을 그냥 넣으면 좌측 정렬되어 나오게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이것을 </a:t>
            </a:r>
            <a:r>
              <a:rPr lang="ko-KR" altLang="en-US" dirty="0"/>
              <a:t>중앙 정렬을 </a:t>
            </a:r>
            <a:r>
              <a:rPr lang="ko-KR" altLang="en-US" dirty="0" smtClean="0"/>
              <a:t>하려면 다음 부분을 </a:t>
            </a:r>
            <a:r>
              <a:rPr lang="ko-KR" altLang="en-US" dirty="0"/>
              <a:t>넣으면 중앙 정렬이 </a:t>
            </a:r>
            <a:r>
              <a:rPr lang="ko-KR" altLang="en-US" dirty="0" smtClean="0"/>
              <a:t>됨 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996351" y="5600515"/>
            <a:ext cx="438653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&lt;div data-role="footer" class="</a:t>
            </a:r>
            <a:r>
              <a:rPr lang="en-US" altLang="ko-KR" dirty="0" err="1"/>
              <a:t>ui-btn</a:t>
            </a:r>
            <a:r>
              <a:rPr lang="en-US" altLang="ko-KR" dirty="0" smtClean="0"/>
              <a:t>"&gt;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25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3978" y="5295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78920" y="948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031" y="529528"/>
            <a:ext cx="8062822" cy="526297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="http://code.jquery.com/mobile/1.3.2/jquery.mobile-1.3.2.min.css"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="http://code.jquery.com/mobile/1.3.2/jquery.mobile-1.3.2.min.js"&gt;&lt;/script&gt;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&lt;div data-role="page"&gt;</a:t>
            </a:r>
          </a:p>
          <a:p>
            <a:r>
              <a:rPr lang="en-US" altLang="ko-KR" sz="1400" dirty="0"/>
              <a:t>  &lt;div data-role="header"&gt;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data-role="button" data-icon="home"&gt;Home&lt;/a&gt;</a:t>
            </a:r>
          </a:p>
          <a:p>
            <a:r>
              <a:rPr lang="en-US" altLang="ko-KR" sz="1400" dirty="0"/>
              <a:t>    &lt;h1&gt;</a:t>
            </a:r>
            <a:r>
              <a:rPr lang="ko-KR" altLang="en-US" sz="1400" dirty="0"/>
              <a:t>나의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data-role="button" data-icon="search"&gt;Search&lt;/a&gt;</a:t>
            </a:r>
          </a:p>
          <a:p>
            <a:r>
              <a:rPr lang="en-US" altLang="ko-KR" sz="1400" dirty="0"/>
              <a:t>  &lt;/div&gt;</a:t>
            </a:r>
          </a:p>
          <a:p>
            <a:r>
              <a:rPr lang="en-US" altLang="ko-KR" sz="1400" dirty="0"/>
              <a:t>  &lt;div data-role="content"&gt;</a:t>
            </a:r>
          </a:p>
          <a:p>
            <a:r>
              <a:rPr lang="en-US" altLang="ko-KR" sz="1400" dirty="0"/>
              <a:t>    &lt;p&gt;</a:t>
            </a:r>
            <a:r>
              <a:rPr lang="ko-KR" altLang="en-US" sz="1400" dirty="0"/>
              <a:t>여기는 본문 내용입니다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  &lt;/div&gt;</a:t>
            </a:r>
          </a:p>
          <a:p>
            <a:r>
              <a:rPr lang="en-US" altLang="ko-KR" sz="1400" dirty="0"/>
              <a:t>  &lt;div data-role="footer" class="</a:t>
            </a:r>
            <a:r>
              <a:rPr lang="en-US" altLang="ko-KR" sz="1400" dirty="0" err="1"/>
              <a:t>ui-btn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data-role="button" data-icon="plus"&gt;</a:t>
            </a:r>
            <a:r>
              <a:rPr lang="ko-KR" altLang="en-US" sz="1400" dirty="0" err="1"/>
              <a:t>페이스북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data-role="button" data-icon="plus"&gt;</a:t>
            </a:r>
            <a:r>
              <a:rPr lang="ko-KR" altLang="en-US" sz="1400" dirty="0" err="1"/>
              <a:t>트위터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 data-role="button" data-icon="plus"&gt;</a:t>
            </a:r>
            <a:r>
              <a:rPr lang="ko-KR" altLang="en-US" sz="1400" dirty="0" err="1"/>
              <a:t>인스타그램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  &lt;/div&gt;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&lt;/body&gt;&lt;/html&gt;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421" r="3253" b="55665"/>
          <a:stretch/>
        </p:blipFill>
        <p:spPr>
          <a:xfrm>
            <a:off x="6212748" y="2148226"/>
            <a:ext cx="5979252" cy="34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0"/>
            <a:ext cx="4044351" cy="1869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툴바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69163" y="414870"/>
            <a:ext cx="350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 err="1"/>
              <a:t>네비게이션바</a:t>
            </a:r>
            <a:r>
              <a:rPr lang="en-US" altLang="ko-KR" dirty="0"/>
              <a:t>(navigation bar)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28762" y="784202"/>
            <a:ext cx="11905087" cy="4693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순서 없는 리스트 항목들을 하나의 </a:t>
            </a:r>
            <a:r>
              <a:rPr lang="en-US" altLang="ko-KR" sz="1800" dirty="0" smtClean="0"/>
              <a:t>'</a:t>
            </a:r>
            <a:r>
              <a:rPr lang="ko-KR" altLang="ko-KR" sz="1800" dirty="0" smtClean="0"/>
              <a:t>수평 버튼 바</a:t>
            </a:r>
            <a:r>
              <a:rPr lang="en-US" altLang="ko-KR" sz="1800" dirty="0" smtClean="0"/>
              <a:t>' </a:t>
            </a:r>
            <a:r>
              <a:rPr lang="ko-KR" altLang="ko-KR" sz="1800" dirty="0" smtClean="0"/>
              <a:t>모양으로 만들어주는 버튼 그룹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'</a:t>
            </a:r>
            <a:r>
              <a:rPr lang="ko-KR" altLang="ko-KR" sz="1800" dirty="0" err="1" smtClean="0"/>
              <a:t>메뉴바</a:t>
            </a:r>
            <a:r>
              <a:rPr lang="en-US" altLang="ko-KR" sz="1800" dirty="0" smtClean="0"/>
              <a:t>'(menu bar) </a:t>
            </a:r>
            <a:r>
              <a:rPr lang="ko-KR" altLang="ko-KR" sz="1800" dirty="0" smtClean="0"/>
              <a:t>또는</a:t>
            </a:r>
            <a:r>
              <a:rPr lang="en-US" altLang="ko-KR" sz="1800" dirty="0" smtClean="0"/>
              <a:t>  '</a:t>
            </a:r>
            <a:r>
              <a:rPr lang="ko-KR" altLang="ko-KR" sz="1800" dirty="0" err="1" smtClean="0"/>
              <a:t>탭바</a:t>
            </a:r>
            <a:r>
              <a:rPr lang="en-US" altLang="ko-KR" sz="1800" dirty="0" smtClean="0"/>
              <a:t>'(tab bar)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모바일</a:t>
            </a:r>
            <a:r>
              <a:rPr lang="ko-KR" altLang="ko-KR" sz="1800" dirty="0" smtClean="0"/>
              <a:t> 페이지에서 페이지 이동을 쉽게 해주기 때문에 많이 사용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헤더바</a:t>
            </a:r>
            <a:r>
              <a:rPr lang="ko-KR" altLang="ko-KR" sz="1800" dirty="0" smtClean="0"/>
              <a:t> 또는 </a:t>
            </a:r>
            <a:r>
              <a:rPr lang="ko-KR" altLang="ko-KR" sz="1800" dirty="0" err="1" smtClean="0"/>
              <a:t>푸터바</a:t>
            </a:r>
            <a:r>
              <a:rPr lang="ko-KR" altLang="ko-KR" sz="1800" dirty="0" smtClean="0"/>
              <a:t> 모두 </a:t>
            </a:r>
            <a:r>
              <a:rPr lang="ko-KR" altLang="ko-KR" sz="1800" dirty="0" err="1" smtClean="0"/>
              <a:t>네비게이션바를</a:t>
            </a:r>
            <a:r>
              <a:rPr lang="ko-KR" altLang="ko-KR" sz="1800" dirty="0" smtClean="0"/>
              <a:t> 추가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헤더바의</a:t>
            </a:r>
            <a:r>
              <a:rPr lang="ko-KR" altLang="ko-KR" sz="1800" dirty="0" smtClean="0"/>
              <a:t> 경우</a:t>
            </a:r>
            <a:r>
              <a:rPr lang="en-US" altLang="ko-KR" sz="1800" dirty="0" smtClean="0"/>
              <a:t>, 3</a:t>
            </a:r>
            <a:r>
              <a:rPr lang="ko-KR" altLang="ko-KR" sz="1800" dirty="0" smtClean="0"/>
              <a:t>개 이상의 버튼이 필요할 경우 </a:t>
            </a:r>
            <a:r>
              <a:rPr lang="ko-KR" altLang="ko-KR" sz="1800" dirty="0" err="1" smtClean="0"/>
              <a:t>네비게이션바를</a:t>
            </a:r>
            <a:r>
              <a:rPr lang="ko-KR" altLang="ko-KR" sz="1800" dirty="0" smtClean="0"/>
              <a:t> 사용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보통 </a:t>
            </a:r>
            <a:r>
              <a:rPr lang="ko-KR" altLang="ko-KR" sz="1800" dirty="0" err="1" smtClean="0"/>
              <a:t>모바일</a:t>
            </a:r>
            <a:r>
              <a:rPr lang="ko-KR" altLang="ko-KR" sz="1800" dirty="0" smtClean="0"/>
              <a:t> 기기를 손에 쥐고 쉽게 메뉴를 선택하도록 </a:t>
            </a:r>
            <a:r>
              <a:rPr lang="ko-KR" altLang="ko-KR" sz="1800" dirty="0" err="1" smtClean="0"/>
              <a:t>푸터바에</a:t>
            </a:r>
            <a:r>
              <a:rPr lang="ko-KR" altLang="ko-KR" sz="1800" dirty="0" smtClean="0"/>
              <a:t> 많이 배치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atinLnBrk="0">
              <a:buFont typeface="Wingdings" panose="05000000000000000000" pitchFamily="2" charset="2"/>
              <a:buChar char="Ø"/>
            </a:pPr>
            <a:r>
              <a:rPr lang="ko-KR" altLang="ko-KR" sz="1800" dirty="0" err="1" smtClean="0"/>
              <a:t>네비게이션바</a:t>
            </a:r>
            <a:r>
              <a:rPr lang="ko-KR" altLang="ko-KR" sz="1800" dirty="0" smtClean="0"/>
              <a:t> 추가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헤더나 </a:t>
            </a:r>
            <a:r>
              <a:rPr lang="ko-KR" altLang="ko-KR" sz="1800" dirty="0" err="1" smtClean="0"/>
              <a:t>푸터</a:t>
            </a:r>
            <a:r>
              <a:rPr lang="ko-KR" altLang="ko-KR" sz="1800" dirty="0" smtClean="0"/>
              <a:t> 컨테이너 안에 </a:t>
            </a:r>
            <a:r>
              <a:rPr lang="en-US" altLang="ko-KR" sz="1800" dirty="0" smtClean="0"/>
              <a:t>data-role="</a:t>
            </a:r>
            <a:r>
              <a:rPr lang="en-US" altLang="ko-KR" sz="1800" dirty="0" err="1" smtClean="0"/>
              <a:t>navbar</a:t>
            </a:r>
            <a:r>
              <a:rPr lang="en-US" altLang="ko-KR" sz="1800" dirty="0" smtClean="0"/>
              <a:t>" </a:t>
            </a:r>
            <a:r>
              <a:rPr lang="ko-KR" altLang="ko-KR" sz="1800" dirty="0" smtClean="0"/>
              <a:t>속성을 갖는 </a:t>
            </a:r>
            <a:r>
              <a:rPr lang="en-US" altLang="ko-KR" sz="1800" dirty="0" smtClean="0"/>
              <a:t>&lt;div&gt; </a:t>
            </a:r>
            <a:r>
              <a:rPr lang="ko-KR" altLang="ko-KR" sz="1800" dirty="0" smtClean="0"/>
              <a:t>태그를 추가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위와 같은 태그 안에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ul</a:t>
            </a:r>
            <a:r>
              <a:rPr lang="en-US" altLang="ko-KR" sz="1800" dirty="0" smtClean="0"/>
              <a:t>&gt;</a:t>
            </a:r>
            <a:r>
              <a:rPr lang="ko-KR" altLang="ko-KR" sz="1800" dirty="0" smtClean="0"/>
              <a:t>과 </a:t>
            </a:r>
            <a:r>
              <a:rPr lang="en-US" altLang="ko-KR" sz="1800" dirty="0" smtClean="0"/>
              <a:t>&lt;li&gt; </a:t>
            </a:r>
            <a:r>
              <a:rPr lang="ko-KR" altLang="ko-KR" sz="1800" dirty="0" smtClean="0"/>
              <a:t>태그를 사용하여 </a:t>
            </a:r>
            <a:r>
              <a:rPr lang="ko-KR" altLang="ko-KR" sz="1800" dirty="0" err="1" smtClean="0"/>
              <a:t>비순서</a:t>
            </a:r>
            <a:r>
              <a:rPr lang="ko-KR" altLang="ko-KR" sz="1800" dirty="0" smtClean="0"/>
              <a:t> 리스트를 정의하면 자동으로 선택 버튼으로 표현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&lt;li&gt; </a:t>
            </a:r>
            <a:r>
              <a:rPr lang="ko-KR" altLang="ko-KR" sz="1800" dirty="0" smtClean="0"/>
              <a:t>태그의 개수만큼 </a:t>
            </a:r>
            <a:r>
              <a:rPr lang="ko-KR" altLang="ko-KR" sz="1800" dirty="0" err="1" smtClean="0"/>
              <a:t>네비게이션바</a:t>
            </a:r>
            <a:r>
              <a:rPr lang="ko-KR" altLang="ko-KR" sz="1800" dirty="0" smtClean="0"/>
              <a:t> 공간이 같은 크기로 분할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항목이 많을수록 </a:t>
            </a:r>
            <a:r>
              <a:rPr lang="ko-KR" altLang="ko-KR" sz="1800" dirty="0" err="1" smtClean="0"/>
              <a:t>네비게이션바</a:t>
            </a:r>
            <a:r>
              <a:rPr lang="ko-KR" altLang="ko-KR" sz="1800" dirty="0" smtClean="0"/>
              <a:t> 안의 버튼 너비는 </a:t>
            </a:r>
            <a:r>
              <a:rPr lang="ko-KR" altLang="ko-KR" sz="1800" dirty="0" err="1" smtClean="0"/>
              <a:t>줄어</a:t>
            </a:r>
            <a:r>
              <a:rPr lang="ko-KR" altLang="en-US" sz="1800" dirty="0" err="1" smtClean="0"/>
              <a:t>듬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보통 한 줄에</a:t>
            </a:r>
            <a:r>
              <a:rPr lang="en-US" altLang="ko-KR" sz="1800" dirty="0" smtClean="0"/>
              <a:t> 1~5</a:t>
            </a:r>
            <a:r>
              <a:rPr lang="ko-KR" altLang="ko-KR" sz="1800" dirty="0" smtClean="0"/>
              <a:t>개의 버튼을 생성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78424"/>
              </p:ext>
            </p:extLst>
          </p:nvPr>
        </p:nvGraphicFramePr>
        <p:xfrm>
          <a:off x="920794" y="3721121"/>
          <a:ext cx="4367197" cy="387350"/>
        </p:xfrm>
        <a:graphic>
          <a:graphicData uri="http://schemas.openxmlformats.org/drawingml/2006/table">
            <a:tbl>
              <a:tblPr/>
              <a:tblGrid>
                <a:gridCol w="4367197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600" b="1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 err="1">
                          <a:latin typeface="맑은 고딕"/>
                          <a:ea typeface="맑은 고딕"/>
                          <a:cs typeface="Times New Roman"/>
                        </a:rPr>
                        <a:t>navbar</a:t>
                      </a:r>
                      <a:r>
                        <a:rPr lang="en-US" sz="1600" b="1" kern="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kern="0" dirty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687" y="413266"/>
            <a:ext cx="7620000" cy="1172344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Nav</a:t>
            </a:r>
            <a:r>
              <a:rPr lang="en-US" altLang="ko-KR" sz="1800" dirty="0"/>
              <a:t> bar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1800" dirty="0"/>
              <a:t>수평으로 나열해서 한 개의 탭 바를 만들 때 유용</a:t>
            </a:r>
          </a:p>
          <a:p>
            <a:pPr fontAlgn="base"/>
            <a:endParaRPr lang="ko-KR" altLang="en-US" sz="1800" dirty="0"/>
          </a:p>
          <a:p>
            <a:pPr lvl="1"/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63902" y="2031157"/>
            <a:ext cx="11933274" cy="205776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>
                <a:solidFill>
                  <a:srgbClr val="000000"/>
                </a:solidFill>
              </a:rPr>
              <a:t>&lt;</a:t>
            </a:r>
            <a:r>
              <a:rPr lang="en-US" altLang="ko-KR" dirty="0">
                <a:solidFill>
                  <a:srgbClr val="000000"/>
                </a:solidFill>
              </a:rPr>
              <a:t>div data-role="</a:t>
            </a:r>
            <a:r>
              <a:rPr lang="en-US" altLang="ko-KR" dirty="0" err="1">
                <a:solidFill>
                  <a:srgbClr val="000000"/>
                </a:solidFill>
              </a:rPr>
              <a:t>navbar</a:t>
            </a:r>
            <a:r>
              <a:rPr lang="en-US" altLang="ko-KR" dirty="0">
                <a:solidFill>
                  <a:srgbClr val="000000"/>
                </a:solidFill>
              </a:rPr>
              <a:t>"  data-theme="e"&gt;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&lt;</a:t>
            </a:r>
            <a:r>
              <a:rPr lang="en-US" altLang="ko-KR" dirty="0" err="1" smtClean="0">
                <a:solidFill>
                  <a:srgbClr val="000000"/>
                </a:solidFill>
              </a:rPr>
              <a:t>ul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&lt;li&gt;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data-icon="grid"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  <a:r>
              <a:rPr lang="en-US" altLang="ko-KR" dirty="0" smtClean="0">
                <a:solidFill>
                  <a:srgbClr val="000000"/>
                </a:solidFill>
              </a:rPr>
              <a:t>data-theme</a:t>
            </a:r>
            <a:r>
              <a:rPr lang="en-US" altLang="ko-KR" dirty="0">
                <a:solidFill>
                  <a:srgbClr val="000000"/>
                </a:solidFill>
              </a:rPr>
              <a:t>="b"&gt; Summary &lt;/a&gt;&lt;/li&gt;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</a:rPr>
              <a:t>&lt;</a:t>
            </a:r>
            <a:r>
              <a:rPr lang="en-US" altLang="ko-KR" dirty="0">
                <a:solidFill>
                  <a:srgbClr val="000000"/>
                </a:solidFill>
              </a:rPr>
              <a:t>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data-icon="star"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  <a:r>
              <a:rPr lang="en-US" altLang="ko-KR" dirty="0" smtClean="0">
                <a:solidFill>
                  <a:srgbClr val="000000"/>
                </a:solidFill>
              </a:rPr>
              <a:t>data-theme</a:t>
            </a:r>
            <a:r>
              <a:rPr lang="en-US" altLang="ko-KR" dirty="0">
                <a:solidFill>
                  <a:srgbClr val="000000"/>
                </a:solidFill>
              </a:rPr>
              <a:t>="b" class="</a:t>
            </a:r>
            <a:r>
              <a:rPr lang="en-US" altLang="ko-KR" dirty="0" err="1">
                <a:solidFill>
                  <a:srgbClr val="000000"/>
                </a:solidFill>
              </a:rPr>
              <a:t>ui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en-US" altLang="ko-KR" dirty="0" err="1">
                <a:solidFill>
                  <a:srgbClr val="000000"/>
                </a:solidFill>
              </a:rPr>
              <a:t>btn</a:t>
            </a:r>
            <a:r>
              <a:rPr lang="en-US" altLang="ko-KR" dirty="0">
                <a:solidFill>
                  <a:srgbClr val="000000"/>
                </a:solidFill>
              </a:rPr>
              <a:t>-active"&gt; Favs &lt;/a&gt;&lt;/li&gt;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</a:rPr>
              <a:t>&lt;</a:t>
            </a:r>
            <a:r>
              <a:rPr lang="en-US" altLang="ko-KR" dirty="0">
                <a:solidFill>
                  <a:srgbClr val="000000"/>
                </a:solidFill>
              </a:rPr>
              <a:t>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data-icon="gear"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  <a:r>
              <a:rPr lang="en-US" altLang="ko-KR" dirty="0" smtClean="0">
                <a:solidFill>
                  <a:srgbClr val="000000"/>
                </a:solidFill>
              </a:rPr>
              <a:t>data-theme</a:t>
            </a:r>
            <a:r>
              <a:rPr lang="en-US" altLang="ko-KR" dirty="0">
                <a:solidFill>
                  <a:srgbClr val="000000"/>
                </a:solidFill>
              </a:rPr>
              <a:t>="b"&gt; Setup &lt;/a&gt;&lt;/li&gt;           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&lt;/</a:t>
            </a:r>
            <a:r>
              <a:rPr lang="en-US" altLang="ko-KR" dirty="0" err="1">
                <a:solidFill>
                  <a:srgbClr val="000000"/>
                </a:solidFill>
              </a:rPr>
              <a:t>ul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</a:rPr>
              <a:t>&lt;/</a:t>
            </a:r>
            <a:r>
              <a:rPr lang="en-US" altLang="ko-KR" dirty="0">
                <a:solidFill>
                  <a:srgbClr val="000000"/>
                </a:solidFill>
              </a:rPr>
              <a:t>div&gt;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9217" name="_x271597992" descr="EMB000006ec54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7" y="1135886"/>
            <a:ext cx="551403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41634"/>
            <a:ext cx="4044351" cy="18696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툴바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170" y="4406517"/>
            <a:ext cx="10829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Ø"/>
            </a:pPr>
            <a:r>
              <a:rPr lang="ko-KR" altLang="ko-KR" dirty="0" err="1"/>
              <a:t>네비게이션바</a:t>
            </a:r>
            <a:r>
              <a:rPr lang="ko-KR" altLang="ko-KR" dirty="0"/>
              <a:t> 버튼 활성화</a:t>
            </a:r>
          </a:p>
          <a:p>
            <a:pPr marL="742950" lvl="1" indent="-285750" latinLnBrk="0">
              <a:buFont typeface="Wingdings" panose="05000000000000000000" pitchFamily="2" charset="2"/>
              <a:buChar char="l"/>
            </a:pPr>
            <a:r>
              <a:rPr lang="en-US" altLang="ko-KR" dirty="0"/>
              <a:t>class="</a:t>
            </a:r>
            <a:r>
              <a:rPr lang="en-US" altLang="ko-KR" dirty="0" err="1"/>
              <a:t>ui</a:t>
            </a:r>
            <a:r>
              <a:rPr lang="en-US" altLang="ko-KR" dirty="0"/>
              <a:t>-</a:t>
            </a:r>
            <a:r>
              <a:rPr lang="en-US" altLang="ko-KR" dirty="0" err="1"/>
              <a:t>btn</a:t>
            </a:r>
            <a:r>
              <a:rPr lang="en-US" altLang="ko-KR" dirty="0"/>
              <a:t>-active" </a:t>
            </a:r>
            <a:r>
              <a:rPr lang="ko-KR" altLang="ko-KR" dirty="0"/>
              <a:t>속성</a:t>
            </a:r>
            <a:r>
              <a:rPr lang="en-US" altLang="ko-KR" dirty="0"/>
              <a:t> </a:t>
            </a:r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페</a:t>
            </a:r>
            <a:r>
              <a:rPr lang="ko-KR" altLang="ko-KR" dirty="0"/>
              <a:t>이지가 표시될 때 여러 버튼들 중에 하나가 이미 선택되었음을</a:t>
            </a:r>
            <a:r>
              <a:rPr lang="en-US" altLang="ko-KR" dirty="0"/>
              <a:t>  </a:t>
            </a:r>
            <a:r>
              <a:rPr lang="ko-KR" altLang="ko-KR" dirty="0"/>
              <a:t>활성화하여 표시</a:t>
            </a:r>
            <a:endParaRPr lang="en-US" altLang="ko-KR" dirty="0"/>
          </a:p>
          <a:p>
            <a:pPr marL="1200150" lvl="2" indent="-285750" latinLnBrk="0">
              <a:buFont typeface="Wingdings" panose="05000000000000000000" pitchFamily="2" charset="2"/>
              <a:buChar char="§"/>
            </a:pPr>
            <a:r>
              <a:rPr lang="ko-KR" altLang="ko-KR" dirty="0"/>
              <a:t>활성화된 버튼은 현재 적용된 테마에 따라 식별되도록</a:t>
            </a:r>
            <a:r>
              <a:rPr lang="en-US" altLang="ko-KR" dirty="0"/>
              <a:t>(</a:t>
            </a:r>
            <a:r>
              <a:rPr lang="ko-KR" altLang="ko-KR" dirty="0"/>
              <a:t>기본 테마인 경우 파란색으로</a:t>
            </a:r>
            <a:r>
              <a:rPr lang="en-US" altLang="ko-KR" dirty="0"/>
              <a:t>) </a:t>
            </a:r>
            <a:r>
              <a:rPr lang="ko-KR" altLang="ko-KR" dirty="0"/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371343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512" y="581722"/>
            <a:ext cx="7743646" cy="526297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 /&gt;</a:t>
            </a:r>
          </a:p>
          <a:p>
            <a:r>
              <a:rPr lang="en-US" altLang="ko-KR" sz="1400" dirty="0"/>
              <a:t>&lt;meta name="viewport" content="width=device-width, initial-scale=1" /&gt;</a:t>
            </a:r>
          </a:p>
          <a:p>
            <a:r>
              <a:rPr lang="en-US" altLang="ko-KR" sz="1400" dirty="0"/>
              <a:t>&lt;title&gt;jQuery Mobile&lt;/title&gt;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="http://code.jquery.com/mobile/1.0/jquery.mobile-1.0.min.css"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="http://code.jquery.com/jquery-1.6.4.min.js"&gt;&lt;/script&gt;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="http://code.jquery.com/mobile/1.0/jquery.mobile-1.0.min.js"&gt;&lt;/script&gt;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	</a:t>
            </a:r>
          </a:p>
          <a:p>
            <a:r>
              <a:rPr lang="en-US" altLang="ko-KR" sz="1400" dirty="0"/>
              <a:t>&lt;div data-role="page" id="page1"&gt;</a:t>
            </a:r>
          </a:p>
          <a:p>
            <a:r>
              <a:rPr lang="en-US" altLang="ko-KR" sz="1400" dirty="0"/>
              <a:t>&lt;div data-role="header"&gt;</a:t>
            </a:r>
          </a:p>
          <a:p>
            <a:r>
              <a:rPr lang="en-US" altLang="ko-KR" sz="1400" dirty="0"/>
              <a:t>&lt;h1&gt;</a:t>
            </a:r>
            <a:r>
              <a:rPr lang="ko-KR" altLang="en-US" sz="1400" dirty="0"/>
              <a:t>페이지제목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&lt;div data-role="</a:t>
            </a:r>
            <a:r>
              <a:rPr lang="en-US" altLang="ko-KR" sz="1400" dirty="0" err="1"/>
              <a:t>navbar</a:t>
            </a:r>
            <a:r>
              <a:rPr lang="en-US" altLang="ko-KR" sz="1400" dirty="0"/>
              <a:t>" 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-active"&gt;page2&lt;/a&gt;&lt;/li&gt;</a:t>
            </a:r>
          </a:p>
          <a:p>
            <a:r>
              <a:rPr lang="en-US" altLang="ko-KR" sz="1400" dirty="0"/>
              <a:t>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="#page3"&gt;page3&lt;/a&gt;&lt;/li&gt;</a:t>
            </a:r>
          </a:p>
          <a:p>
            <a:r>
              <a:rPr lang="en-US" altLang="ko-KR" sz="1400" dirty="0"/>
              <a:t>  &lt;li&gt;&lt;a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="#page4"&gt;page4&lt;/a&gt;&lt;/li&gt;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&lt;/div&gt;		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&lt;/body&gt;&lt;/html&gt;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78920" y="948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689" r="3256" b="66053"/>
          <a:stretch/>
        </p:blipFill>
        <p:spPr>
          <a:xfrm>
            <a:off x="5587620" y="2691441"/>
            <a:ext cx="6476757" cy="2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7399" y="91751"/>
            <a:ext cx="6912634" cy="41230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dirty="0" err="1" smtClean="0"/>
              <a:t>모바일웹</a:t>
            </a:r>
            <a:r>
              <a:rPr lang="ko-KR" altLang="en-US" sz="2400" dirty="0" smtClean="0"/>
              <a:t> 세션 </a:t>
            </a:r>
            <a:r>
              <a:rPr lang="ko-KR" altLang="en-US" sz="2400" dirty="0"/>
              <a:t>전후 헤더 화면구성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23233" r="69165" b="65314"/>
          <a:stretch/>
        </p:blipFill>
        <p:spPr bwMode="auto">
          <a:xfrm>
            <a:off x="120827" y="0"/>
            <a:ext cx="1009233" cy="67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87399" y="539389"/>
            <a:ext cx="717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8.3</a:t>
            </a:r>
            <a:r>
              <a:rPr lang="ko-KR" altLang="en-US" dirty="0">
                <a:solidFill>
                  <a:prstClr val="black"/>
                </a:solidFill>
              </a:rPr>
              <a:t>절의 세션 설정 전후의 화면 구성을 </a:t>
            </a:r>
            <a:r>
              <a:rPr lang="ko-KR" altLang="en-US" dirty="0" err="1">
                <a:solidFill>
                  <a:prstClr val="black"/>
                </a:solidFill>
              </a:rPr>
              <a:t>모바일</a:t>
            </a:r>
            <a:r>
              <a:rPr lang="ko-KR" altLang="en-US" dirty="0">
                <a:solidFill>
                  <a:prstClr val="black"/>
                </a:solidFill>
              </a:rPr>
              <a:t> 웹으로 개발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169" y="1026543"/>
            <a:ext cx="11279888" cy="5555411"/>
            <a:chOff x="1538966" y="1340769"/>
            <a:chExt cx="9101778" cy="499593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0" t="34353" r="27062" b="16423"/>
            <a:stretch/>
          </p:blipFill>
          <p:spPr bwMode="auto">
            <a:xfrm>
              <a:off x="4734853" y="1340769"/>
              <a:ext cx="5905891" cy="499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38" t="15588" r="18091" b="68865"/>
            <a:stretch/>
          </p:blipFill>
          <p:spPr bwMode="auto">
            <a:xfrm>
              <a:off x="1538966" y="3947615"/>
              <a:ext cx="4052978" cy="1669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5242916" y="3645025"/>
              <a:ext cx="997101" cy="67545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</a:rPr>
                <a:t>8.3</a:t>
              </a:r>
              <a:r>
                <a:rPr lang="ko-KR" altLang="en-US" sz="1600" dirty="0">
                  <a:solidFill>
                    <a:prstClr val="white"/>
                  </a:solidFill>
                </a:rPr>
                <a:t>절과 동일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231905" y="5229201"/>
              <a:ext cx="997101" cy="67545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</a:rPr>
                <a:t>8.3</a:t>
              </a:r>
              <a:r>
                <a:rPr lang="ko-KR" altLang="en-US" sz="1600" dirty="0">
                  <a:solidFill>
                    <a:prstClr val="white"/>
                  </a:solidFill>
                </a:rPr>
                <a:t>절과 동일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2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4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문서간 연결 </a:t>
            </a: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4864" y="837422"/>
            <a:ext cx="1087722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할당하여 페이지 이동 시마다 각자의 정보를 이용할 수 있게 함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사용예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처리 시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세션변수와 사용자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회원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세션변수명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(s)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서로 같으나 서로 다른 메모리에 저장되며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간에는 세션변수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공유안됨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67686"/>
            <a:ext cx="84969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Session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사용자의 세션 정보를 서버와의 세션이 유지되는 동안 보관하는 객체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24346" y="2173045"/>
            <a:ext cx="8785480" cy="4572811"/>
            <a:chOff x="370022" y="2492224"/>
            <a:chExt cx="8424936" cy="4377662"/>
          </a:xfrm>
        </p:grpSpPr>
        <p:grpSp>
          <p:nvGrpSpPr>
            <p:cNvPr id="10" name="그룹 9"/>
            <p:cNvGrpSpPr/>
            <p:nvPr/>
          </p:nvGrpSpPr>
          <p:grpSpPr>
            <a:xfrm>
              <a:off x="370022" y="2492224"/>
              <a:ext cx="8424936" cy="4377662"/>
              <a:chOff x="370022" y="2492224"/>
              <a:chExt cx="8424936" cy="4377662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027" t="30376" r="17458" b="24592"/>
              <a:stretch/>
            </p:blipFill>
            <p:spPr bwMode="auto">
              <a:xfrm>
                <a:off x="370022" y="2492224"/>
                <a:ext cx="8424936" cy="4377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3212976"/>
                <a:ext cx="1169987" cy="268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4971" y="3339617"/>
                <a:ext cx="1169987" cy="268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446497" y="4005064"/>
                <a:ext cx="1206277" cy="98139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prstClr val="black"/>
                    </a:solidFill>
                  </a:rPr>
                  <a:t>웹브라우저</a:t>
                </a:r>
                <a:endParaRPr lang="ko-KR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1560" y="4437112"/>
                <a:ext cx="1097979" cy="24394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09539" y="4005064"/>
                <a:ext cx="1206277" cy="98139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prstClr val="black"/>
                    </a:solidFill>
                  </a:rPr>
                  <a:t>웹브라우저</a:t>
                </a:r>
                <a:endParaRPr lang="ko-KR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652774" y="4554413"/>
                <a:ext cx="1142184" cy="24273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131840" y="2492224"/>
              <a:ext cx="3096344" cy="40331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491880" y="4293096"/>
              <a:ext cx="1053278" cy="387959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88024" y="4293096"/>
              <a:ext cx="1080120" cy="387959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4018519" y="2636912"/>
              <a:ext cx="1345569" cy="936104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prstClr val="black"/>
                  </a:solidFill>
                </a:rPr>
                <a:t>index.jsp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모서리가 접힌 도형 17"/>
            <p:cNvSpPr/>
            <p:nvPr/>
          </p:nvSpPr>
          <p:spPr>
            <a:xfrm>
              <a:off x="4027873" y="5461628"/>
              <a:ext cx="1300211" cy="936104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page2.jsp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2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364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ko-KR" sz="2400" dirty="0" err="1"/>
              <a:t>툴바</a:t>
            </a:r>
            <a:r>
              <a:rPr lang="en-US" altLang="ko-KR" sz="2400" dirty="0"/>
              <a:t>(toolbar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개념</a:t>
            </a:r>
            <a:endParaRPr lang="en-US" altLang="ko-KR" sz="24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40471" y="540781"/>
            <a:ext cx="9645402" cy="3927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ko-KR" sz="1800" dirty="0" err="1" smtClean="0"/>
              <a:t>툴바</a:t>
            </a:r>
            <a:r>
              <a:rPr lang="en-US" altLang="ko-KR" sz="1800" dirty="0" smtClean="0"/>
              <a:t>(toolbar)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다른 페이지로의 이동이나 페이지 관련 처리 기능을 모아 놓은 사용자 인터페이스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링크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버튼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텍스트 등으로 구성된 바 형태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화면 위쪽과 아래쪽에 위치함으로써 화면 </a:t>
            </a:r>
            <a:r>
              <a:rPr lang="ko-KR" altLang="ko-KR" sz="1800" dirty="0" err="1" smtClean="0"/>
              <a:t>구성시</a:t>
            </a:r>
            <a:r>
              <a:rPr lang="ko-KR" altLang="ko-KR" sz="1800" dirty="0" smtClean="0"/>
              <a:t> 중요한 역할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ko-KR" sz="1800" dirty="0" smtClean="0"/>
              <a:t>제이쿼리 </a:t>
            </a:r>
            <a:r>
              <a:rPr lang="ko-KR" altLang="ko-KR" sz="1800" dirty="0" err="1" smtClean="0"/>
              <a:t>모바일은</a:t>
            </a:r>
            <a:r>
              <a:rPr lang="ko-KR" altLang="ko-KR" sz="1800" dirty="0" smtClean="0"/>
              <a:t> 두 종류의 기본 </a:t>
            </a:r>
            <a:r>
              <a:rPr lang="ko-KR" altLang="ko-KR" sz="1800" dirty="0" err="1" smtClean="0"/>
              <a:t>툴바를</a:t>
            </a:r>
            <a:r>
              <a:rPr lang="ko-KR" altLang="ko-KR" sz="1800" dirty="0" smtClean="0"/>
              <a:t> 제공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smtClean="0"/>
              <a:t>헤더 영역의 </a:t>
            </a:r>
            <a:r>
              <a:rPr lang="ko-KR" altLang="ko-KR" sz="1800" dirty="0" err="1" smtClean="0"/>
              <a:t>헤더바와</a:t>
            </a:r>
            <a:r>
              <a:rPr lang="ko-KR" altLang="ko-KR" sz="1800" dirty="0" smtClean="0"/>
              <a:t> </a:t>
            </a:r>
            <a:r>
              <a:rPr lang="ko-KR" altLang="ko-KR" sz="1800" dirty="0" err="1" smtClean="0"/>
              <a:t>푸터</a:t>
            </a:r>
            <a:r>
              <a:rPr lang="ko-KR" altLang="ko-KR" sz="1800" dirty="0" smtClean="0"/>
              <a:t> 영역의 </a:t>
            </a:r>
            <a:r>
              <a:rPr lang="ko-KR" altLang="ko-KR" sz="1800" dirty="0" err="1" smtClean="0"/>
              <a:t>푸터바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ko-KR" sz="1800" dirty="0" err="1" smtClean="0"/>
              <a:t>헤더바와</a:t>
            </a:r>
            <a:r>
              <a:rPr lang="ko-KR" altLang="ko-KR" sz="1800" dirty="0" smtClean="0"/>
              <a:t> </a:t>
            </a:r>
            <a:r>
              <a:rPr lang="ko-KR" altLang="ko-KR" sz="1800" dirty="0" err="1" smtClean="0"/>
              <a:t>푸터바는</a:t>
            </a:r>
            <a:r>
              <a:rPr lang="ko-KR" altLang="ko-KR" sz="1800" dirty="0" smtClean="0"/>
              <a:t> 페이지의 </a:t>
            </a:r>
            <a:r>
              <a:rPr lang="ko-KR" altLang="ko-KR" sz="1800" dirty="0" err="1" smtClean="0"/>
              <a:t>콘텐츠</a:t>
            </a:r>
            <a:r>
              <a:rPr lang="ko-KR" altLang="ko-KR" sz="1800" dirty="0" smtClean="0"/>
              <a:t> 영역과는 다른 색상으로 구별되어 표시</a:t>
            </a:r>
            <a:r>
              <a:rPr lang="ko-KR" altLang="en-US" sz="1800" dirty="0" smtClean="0"/>
              <a:t>됨</a:t>
            </a:r>
            <a:endParaRPr lang="ko-KR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72889"/>
              </p:ext>
            </p:extLst>
          </p:nvPr>
        </p:nvGraphicFramePr>
        <p:xfrm>
          <a:off x="1037370" y="2956413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"header"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&gt;&lt;/div&gt;  	</a:t>
                      </a:r>
                      <a:r>
                        <a:rPr lang="en-US" sz="14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헤더바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 생성 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--&gt; 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44254"/>
              </p:ext>
            </p:extLst>
          </p:nvPr>
        </p:nvGraphicFramePr>
        <p:xfrm>
          <a:off x="1037371" y="3536830"/>
          <a:ext cx="5671185" cy="35687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21688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"footer"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&gt;&lt;/div&gt;		</a:t>
                      </a:r>
                      <a:r>
                        <a:rPr lang="en-US" sz="14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400" kern="0" dirty="0" err="1">
                          <a:latin typeface="맑은 고딕"/>
                          <a:ea typeface="맑은 고딕"/>
                          <a:cs typeface="Times New Roman"/>
                        </a:rPr>
                        <a:t>푸터바</a:t>
                      </a:r>
                      <a:r>
                        <a:rPr lang="ko-KR" sz="1400" kern="0" dirty="0">
                          <a:latin typeface="맑은 고딕"/>
                          <a:ea typeface="맑은 고딕"/>
                          <a:cs typeface="Times New Roman"/>
                        </a:rPr>
                        <a:t> 생성 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2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웹사이트에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방문한 사용자에 대해 여러 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이동에 걸쳐 사용자를 인식하는 방법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 session.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);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주요메소드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4187"/>
              </p:ext>
            </p:extLst>
          </p:nvPr>
        </p:nvGraphicFramePr>
        <p:xfrm>
          <a:off x="737718" y="1935175"/>
          <a:ext cx="7022673" cy="2980942"/>
        </p:xfrm>
        <a:graphic>
          <a:graphicData uri="http://schemas.openxmlformats.org/drawingml/2006/table">
            <a:tbl>
              <a:tblPr/>
              <a:tblGrid>
                <a:gridCol w="3198059"/>
                <a:gridCol w="3824614"/>
              </a:tblGrid>
              <a:tr h="30375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getId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getCreationTime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getLastAccessedTime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마지막 접근 시각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속성의 값 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getAttributeNames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이름 </a:t>
                      </a: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반환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75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setAttribute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", 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속성의 값 설정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00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removeAttribute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저장된 속성 삭제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1" marR="64771" marT="17776" marB="17776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109049" cy="351192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400" dirty="0" err="1" smtClean="0"/>
              <a:t>index.jsp</a:t>
            </a:r>
            <a:r>
              <a:rPr lang="en-US" altLang="ko-KR" sz="2400" dirty="0" smtClean="0"/>
              <a:t> [8</a:t>
            </a:r>
            <a:r>
              <a:rPr lang="ko-KR" altLang="en-US" sz="2400" dirty="0" smtClean="0"/>
              <a:t>장 </a:t>
            </a:r>
            <a:r>
              <a:rPr lang="en-US" altLang="ko-KR" sz="2400" dirty="0" smtClean="0"/>
              <a:t>mobile1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15227" r="16793" b="57170"/>
          <a:stretch/>
        </p:blipFill>
        <p:spPr bwMode="auto">
          <a:xfrm>
            <a:off x="1443549" y="532156"/>
            <a:ext cx="7881606" cy="278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46060" r="16793" b="26633"/>
          <a:stretch/>
        </p:blipFill>
        <p:spPr bwMode="auto">
          <a:xfrm>
            <a:off x="1443549" y="3497797"/>
            <a:ext cx="7881606" cy="275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/>
              <a:t>계속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15747" r="16509" b="34943"/>
          <a:stretch/>
        </p:blipFill>
        <p:spPr bwMode="auto">
          <a:xfrm>
            <a:off x="1855511" y="591243"/>
            <a:ext cx="8778266" cy="545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/>
              <a:t>계속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67039" r="16509" b="28737"/>
          <a:stretch/>
        </p:blipFill>
        <p:spPr bwMode="auto">
          <a:xfrm>
            <a:off x="2104190" y="372460"/>
            <a:ext cx="7309048" cy="38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13122" r="19039" b="65034"/>
          <a:stretch/>
        </p:blipFill>
        <p:spPr bwMode="auto">
          <a:xfrm>
            <a:off x="2096440" y="649884"/>
            <a:ext cx="7253180" cy="201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48467" r="19039" b="32406"/>
          <a:stretch/>
        </p:blipFill>
        <p:spPr bwMode="auto">
          <a:xfrm>
            <a:off x="2111938" y="2865331"/>
            <a:ext cx="7253180" cy="176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69613" r="19039" b="19246"/>
          <a:stretch/>
        </p:blipFill>
        <p:spPr bwMode="auto">
          <a:xfrm>
            <a:off x="2089282" y="4778551"/>
            <a:ext cx="7229342" cy="102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0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" y="474352"/>
            <a:ext cx="3426434" cy="5848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54" y="481715"/>
            <a:ext cx="3417806" cy="58340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409" y="498895"/>
            <a:ext cx="3412056" cy="582426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390182" y="1599767"/>
            <a:ext cx="75049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504982" y="1599766"/>
            <a:ext cx="923026" cy="759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64" y="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웹 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10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5396" y="0"/>
            <a:ext cx="8600536" cy="692497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&lt;%@ include file="../../include/jQueryMobile.inc" %&gt;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세션정보 추출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String ID  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String name = (String)</a:t>
            </a:r>
            <a:r>
              <a:rPr lang="en-US" altLang="ko-KR" sz="1200" dirty="0" err="1"/>
              <a:t>session.getAttribute</a:t>
            </a:r>
            <a:r>
              <a:rPr lang="en-US" altLang="ko-KR" sz="1200" dirty="0"/>
              <a:t>("name");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&lt;section data-role="page"&gt;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data-role="header" data-theme="b"&gt;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헤더 타이틀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&lt;h1&gt;</a:t>
            </a:r>
            <a:r>
              <a:rPr lang="ko-KR" altLang="en-US" sz="1200" dirty="0"/>
              <a:t>홈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홈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index.jsp</a:t>
            </a:r>
            <a:r>
              <a:rPr lang="en-US" altLang="ko-KR" sz="1200" dirty="0"/>
              <a:t>" data-icon="home" data-</a:t>
            </a:r>
            <a:r>
              <a:rPr lang="en-US" altLang="ko-KR" sz="1200" dirty="0" err="1"/>
              <a:t>iconpos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notext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="external"&gt;Home&lt;/a&gt;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로그아웃 상태이면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sessionStart.jsp</a:t>
            </a:r>
            <a:r>
              <a:rPr lang="en-US" altLang="ko-KR" sz="1200" dirty="0"/>
              <a:t>" data-role="button" data-theme="d" data-icon="arrow-r" data-inline="true" data-ajax="false"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-right"&gt;Login&lt;/a&gt;	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로그인 상태이면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sessionStop.jsp</a:t>
            </a:r>
            <a:r>
              <a:rPr lang="en-US" altLang="ko-KR" sz="1200" dirty="0"/>
              <a:t>" data-role="button" data-theme="d" data-icon="arrow-r" data-inline="true" data-ajax="false" 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-right"&gt;&lt;%= ID %&gt;</a:t>
            </a:r>
            <a:r>
              <a:rPr lang="ko-KR" altLang="en-US" sz="1200" dirty="0"/>
              <a:t>님</a:t>
            </a:r>
            <a:r>
              <a:rPr lang="en-US" altLang="ko-KR" sz="1200" dirty="0"/>
              <a:t>, Logout&lt;/a&gt;	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	} </a:t>
            </a:r>
          </a:p>
          <a:p>
            <a:r>
              <a:rPr lang="en-US" altLang="ko-KR" sz="1200" dirty="0"/>
              <a:t>%&gt;		</a:t>
            </a:r>
          </a:p>
          <a:p>
            <a:r>
              <a:rPr lang="en-US" altLang="ko-KR" sz="1200" dirty="0"/>
              <a:t>&lt;/header&gt;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i</a:t>
            </a:r>
            <a:r>
              <a:rPr lang="en-US" altLang="ko-KR" dirty="0" err="1" smtClean="0"/>
              <a:t>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4248"/>
            <a:ext cx="6096000" cy="433965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 data-role="content"&gt; </a:t>
            </a:r>
          </a:p>
          <a:p>
            <a:r>
              <a:rPr lang="en-US" altLang="ko-KR" sz="1200" dirty="0"/>
              <a:t>	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있지 않은 상태 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(ID == null) {</a:t>
            </a:r>
          </a:p>
          <a:p>
            <a:r>
              <a:rPr lang="en-US" altLang="ko-KR" sz="1200" dirty="0"/>
              <a:t>%&gt;	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홈</a:t>
            </a:r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세션이 설정되어 있는 상태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} else {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세션이 설정되었습니다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 // if</a:t>
            </a:r>
          </a:p>
          <a:p>
            <a:r>
              <a:rPr lang="en-US" altLang="ko-KR" sz="1200" dirty="0"/>
              <a:t>%&gt;				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data-role="footer" data-theme="a" data-position="fixed"&gt;</a:t>
            </a:r>
          </a:p>
          <a:p>
            <a:r>
              <a:rPr lang="en-US" altLang="ko-KR" sz="1200" dirty="0"/>
              <a:t>        &lt;%@ include file="../../include/businessInfo.inc" %&gt;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 &lt;/body&gt;&lt;/html&gt;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83788" y="5027682"/>
            <a:ext cx="3654724" cy="160043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세션 설정</a:t>
            </a:r>
          </a:p>
          <a:p>
            <a:r>
              <a:rPr lang="en-US" altLang="ko-KR" sz="1200" dirty="0" err="1"/>
              <a:t>session.setAttribute</a:t>
            </a:r>
            <a:r>
              <a:rPr lang="en-US" altLang="ko-KR" sz="1200" dirty="0"/>
              <a:t>("ID",   "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err="1"/>
              <a:t>session.setAttribute</a:t>
            </a:r>
            <a:r>
              <a:rPr lang="en-US" altLang="ko-KR" sz="1200" dirty="0"/>
              <a:t>("name", "</a:t>
            </a:r>
            <a:r>
              <a:rPr lang="ko-KR" altLang="en-US" sz="1200" dirty="0"/>
              <a:t>홍길동</a:t>
            </a:r>
            <a:r>
              <a:rPr lang="en-US" altLang="ko-KR" sz="1200" dirty="0"/>
              <a:t>");</a:t>
            </a:r>
          </a:p>
          <a:p>
            <a:endParaRPr lang="en-US" altLang="ko-KR" sz="14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다른 페이지로 이동</a:t>
            </a:r>
          </a:p>
          <a:p>
            <a:r>
              <a:rPr lang="en-US" altLang="ko-KR" sz="1200" dirty="0" err="1"/>
              <a:t>response.sendRedirect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index.jsp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%&gt;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8094453" y="740289"/>
            <a:ext cx="3715109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session </a:t>
            </a:r>
            <a:r>
              <a:rPr lang="ko-KR" altLang="en-US" sz="1400" dirty="0"/>
              <a:t>해제</a:t>
            </a:r>
          </a:p>
          <a:p>
            <a:r>
              <a:rPr lang="en-US" altLang="ko-KR" sz="1400" dirty="0" err="1"/>
              <a:t>session.invalidate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홈페이지로 이동 </a:t>
            </a:r>
          </a:p>
          <a:p>
            <a:r>
              <a:rPr lang="en-US" altLang="ko-KR" sz="1400" dirty="0" err="1"/>
              <a:t>response.sendRedirect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746521" y="301925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sessionStop.jsp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52" y="4654796"/>
            <a:ext cx="205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sessionStart.jsp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7638" y="0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ko-KR" sz="2000" dirty="0" err="1"/>
              <a:t>헤더바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158151" y="400110"/>
            <a:ext cx="118411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l"/>
            </a:pPr>
            <a:r>
              <a:rPr lang="ko-KR" altLang="ko-KR" dirty="0"/>
              <a:t>헤더 문자열 추가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sz="1600" dirty="0"/>
              <a:t>헤더 영역</a:t>
            </a:r>
            <a:r>
              <a:rPr lang="en-US" altLang="ko-KR" sz="1600" dirty="0"/>
              <a:t> </a:t>
            </a:r>
            <a:r>
              <a:rPr lang="ko-KR" altLang="en-US" sz="1600" dirty="0"/>
              <a:t>구분 </a:t>
            </a:r>
            <a:r>
              <a:rPr lang="en-US" altLang="ko-KR" sz="1600" dirty="0"/>
              <a:t>:</a:t>
            </a:r>
            <a:r>
              <a:rPr lang="ko-KR" altLang="ko-KR" sz="1600" dirty="0"/>
              <a:t> 왼쪽 영역</a:t>
            </a:r>
            <a:r>
              <a:rPr lang="en-US" altLang="ko-KR" sz="1600" dirty="0"/>
              <a:t>, </a:t>
            </a:r>
            <a:r>
              <a:rPr lang="ko-KR" altLang="ko-KR" sz="1600" dirty="0"/>
              <a:t>제목 문자열 영역</a:t>
            </a:r>
            <a:r>
              <a:rPr lang="en-US" altLang="ko-KR" sz="1600" dirty="0"/>
              <a:t>, </a:t>
            </a:r>
            <a:r>
              <a:rPr lang="ko-KR" altLang="ko-KR" sz="1600" dirty="0"/>
              <a:t>오른쪽 영역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sz="1600" dirty="0"/>
              <a:t>제목 영역의 공간은 제한되어 있어 문자열이 길어지면 자동으로 생략 기호</a:t>
            </a:r>
            <a:r>
              <a:rPr lang="en-US" altLang="ko-KR" sz="1600" dirty="0"/>
              <a:t>(…) </a:t>
            </a:r>
            <a:r>
              <a:rPr lang="ko-KR" altLang="en-US" sz="1600" dirty="0"/>
              <a:t>대체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sz="1600" dirty="0" err="1"/>
              <a:t>헤더바의</a:t>
            </a:r>
            <a:r>
              <a:rPr lang="ko-KR" altLang="ko-KR" sz="1600" dirty="0"/>
              <a:t> 문자열은 주로 페이지 제목을 표시</a:t>
            </a:r>
            <a:r>
              <a:rPr lang="en-US" altLang="ko-KR" sz="1600" dirty="0"/>
              <a:t>(&lt;h1&gt;~&lt;h6&gt; </a:t>
            </a:r>
            <a:r>
              <a:rPr lang="ko-KR" altLang="ko-KR" sz="1600" dirty="0"/>
              <a:t>제목 태그 중에서 선택</a:t>
            </a:r>
            <a:r>
              <a:rPr lang="en-US" altLang="ko-KR" sz="1600" dirty="0"/>
              <a:t> </a:t>
            </a:r>
            <a:r>
              <a:rPr lang="ko-KR" altLang="en-US" sz="1600" dirty="0"/>
              <a:t>가능</a:t>
            </a:r>
            <a:r>
              <a:rPr lang="en-US" altLang="ko-KR" sz="1600" dirty="0"/>
              <a:t>,</a:t>
            </a:r>
            <a:r>
              <a:rPr lang="ko-KR" altLang="ko-KR" sz="1600" dirty="0"/>
              <a:t>제이쿼리 </a:t>
            </a:r>
            <a:r>
              <a:rPr lang="ko-KR" altLang="ko-KR" sz="1600" dirty="0" err="1"/>
              <a:t>모바일에서는</a:t>
            </a:r>
            <a:r>
              <a:rPr lang="ko-KR" altLang="ko-KR" sz="1600" dirty="0"/>
              <a:t> 화면상의 차이</a:t>
            </a:r>
            <a:r>
              <a:rPr lang="en-US" altLang="ko-KR" sz="1600" dirty="0"/>
              <a:t> </a:t>
            </a:r>
            <a:r>
              <a:rPr lang="ko-KR" altLang="en-US" sz="1600" dirty="0"/>
              <a:t>없이</a:t>
            </a:r>
            <a:r>
              <a:rPr lang="en-US" altLang="ko-KR" sz="1600" dirty="0"/>
              <a:t> </a:t>
            </a:r>
            <a:r>
              <a:rPr lang="ko-KR" altLang="ko-KR" sz="1600" dirty="0"/>
              <a:t>두께와 크기가 모두 동일하게 표시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sz="1600" dirty="0" err="1"/>
              <a:t>헤더바가</a:t>
            </a:r>
            <a:r>
              <a:rPr lang="ko-KR" altLang="ko-KR" sz="1600" dirty="0"/>
              <a:t> 없는 페이지 생성도 가능</a:t>
            </a:r>
            <a:r>
              <a:rPr lang="en-US" altLang="ko-KR" sz="1600" dirty="0"/>
              <a:t>,</a:t>
            </a:r>
            <a:r>
              <a:rPr lang="ko-KR" altLang="ko-KR" sz="1600" dirty="0"/>
              <a:t> 보통 </a:t>
            </a:r>
            <a:r>
              <a:rPr lang="ko-KR" altLang="ko-KR" sz="1600" dirty="0" err="1"/>
              <a:t>헤더바를</a:t>
            </a:r>
            <a:r>
              <a:rPr lang="ko-KR" altLang="ko-KR" sz="1600" dirty="0"/>
              <a:t> 포함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09662"/>
              </p:ext>
            </p:extLst>
          </p:nvPr>
        </p:nvGraphicFramePr>
        <p:xfrm>
          <a:off x="979620" y="2000548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data-role="header"&gt;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&lt;h1&gt;</a:t>
                      </a:r>
                      <a:r>
                        <a:rPr lang="ko-KR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헤더 문자열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&lt;/h1&gt;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8151" y="2812380"/>
            <a:ext cx="11841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l"/>
            </a:pPr>
            <a:r>
              <a:rPr lang="ko-KR" altLang="ko-KR" dirty="0"/>
              <a:t>헤더 버튼 추가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보통 중앙에</a:t>
            </a:r>
            <a:r>
              <a:rPr lang="en-US" altLang="ko-KR" dirty="0"/>
              <a:t> </a:t>
            </a:r>
            <a:r>
              <a:rPr lang="ko-KR" altLang="en-US" dirty="0"/>
              <a:t>표시되는</a:t>
            </a:r>
            <a:r>
              <a:rPr lang="ko-KR" altLang="ko-KR" dirty="0"/>
              <a:t> 페이지 제목</a:t>
            </a:r>
            <a:r>
              <a:rPr lang="en-US" altLang="ko-KR" dirty="0"/>
              <a:t> </a:t>
            </a:r>
            <a:r>
              <a:rPr lang="ko-KR" altLang="ko-KR" dirty="0"/>
              <a:t>좌우에 버튼이 하나 또는 최대 두 개까지 표시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data-role </a:t>
            </a:r>
            <a:r>
              <a:rPr lang="ko-KR" altLang="ko-KR" dirty="0"/>
              <a:t>속성에 </a:t>
            </a:r>
            <a:r>
              <a:rPr lang="en-US" altLang="ko-KR" dirty="0"/>
              <a:t>'header'</a:t>
            </a:r>
            <a:r>
              <a:rPr lang="ko-KR" altLang="ko-KR" dirty="0"/>
              <a:t>를 설정한</a:t>
            </a:r>
            <a:r>
              <a:rPr lang="en-US" altLang="ko-KR" dirty="0"/>
              <a:t> &lt;div&gt; </a:t>
            </a:r>
            <a:r>
              <a:rPr lang="ko-KR" altLang="ko-KR" dirty="0"/>
              <a:t>태그 즉</a:t>
            </a:r>
            <a:r>
              <a:rPr lang="en-US" altLang="ko-KR" dirty="0"/>
              <a:t>, </a:t>
            </a:r>
            <a:r>
              <a:rPr lang="ko-KR" altLang="ko-KR" dirty="0"/>
              <a:t>헤더 컨테이너 영역 안에서</a:t>
            </a:r>
            <a:r>
              <a:rPr lang="en-US" altLang="ko-KR" dirty="0"/>
              <a:t> &lt;a&gt; </a:t>
            </a:r>
            <a:r>
              <a:rPr lang="ko-KR" altLang="ko-KR" dirty="0"/>
              <a:t>태그는 버튼으로 자동 변환되어 표시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첫 번째 링크는 왼쪽 버튼</a:t>
            </a:r>
            <a:r>
              <a:rPr lang="en-US" altLang="ko-KR" dirty="0"/>
              <a:t>, </a:t>
            </a:r>
            <a:r>
              <a:rPr lang="ko-KR" altLang="ko-KR" dirty="0"/>
              <a:t>두 번째 링크는 오른쪽 버튼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버튼의 너비는 문자열 길이에 따라 </a:t>
            </a:r>
            <a:r>
              <a:rPr lang="ko-KR" altLang="en-US" dirty="0"/>
              <a:t>증가함</a:t>
            </a:r>
            <a:endParaRPr lang="ko-KR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8880"/>
              </p:ext>
            </p:extLst>
          </p:nvPr>
        </p:nvGraphicFramePr>
        <p:xfrm>
          <a:off x="979620" y="4622454"/>
          <a:ext cx="5688632" cy="504056"/>
        </p:xfrm>
        <a:graphic>
          <a:graphicData uri="http://schemas.openxmlformats.org/drawingml/2006/table">
            <a:tbl>
              <a:tblPr/>
              <a:tblGrid>
                <a:gridCol w="5688632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&lt;div data-role="header"&gt;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&lt;a </a:t>
                      </a:r>
                      <a:r>
                        <a:rPr lang="en-US" sz="1400" b="1" kern="0" dirty="0" err="1">
                          <a:latin typeface="맑은 고딕"/>
                          <a:ea typeface="맑은 고딕"/>
                          <a:cs typeface="Times New Roman"/>
                        </a:rPr>
                        <a:t>href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="#"&gt;</a:t>
                      </a:r>
                      <a:r>
                        <a:rPr lang="ko-KR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헤더 버튼</a:t>
                      </a:r>
                      <a:r>
                        <a:rPr lang="en-US" sz="1400" b="1" kern="0" dirty="0">
                          <a:latin typeface="맑은 고딕"/>
                          <a:ea typeface="맑은 고딕"/>
                          <a:cs typeface="Times New Roman"/>
                        </a:rPr>
                        <a:t>&lt;/a&gt;</a:t>
                      </a:r>
                      <a:r>
                        <a:rPr lang="en-US" sz="1400" kern="0" dirty="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4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9908" y="622946"/>
            <a:ext cx="8028317" cy="569386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 /&gt;</a:t>
            </a:r>
          </a:p>
          <a:p>
            <a:r>
              <a:rPr lang="en-US" altLang="ko-KR" sz="1400" dirty="0"/>
              <a:t>&lt;meta name="viewport" content="width=device-width, initial-scale=1" /&gt;</a:t>
            </a:r>
          </a:p>
          <a:p>
            <a:r>
              <a:rPr lang="en-US" altLang="ko-KR" sz="1400" dirty="0"/>
              <a:t>&lt;title&gt;jQuery Mobile&lt;/title&gt;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="http://code.jquery.com/mobile/1.0/jquery.mobile-1.0.min.css"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="http://code.jquery.com/jquery-1.6.4.min.js"&gt;&lt;/script&gt;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="http://code.jquery.com/mobile/1.0/jquery.mobile-1.0.min.js"&gt;&lt;/script&gt;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&lt;div data-role="page" id="page1"&gt;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div data-role="header"&gt;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="#page1"&gt;</a:t>
            </a:r>
            <a:r>
              <a:rPr lang="ko-KR" altLang="en-US" sz="1400" dirty="0"/>
              <a:t>홈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h1&gt;</a:t>
            </a:r>
            <a:r>
              <a:rPr lang="ko-KR" altLang="en-US" sz="1400" dirty="0"/>
              <a:t>페이지제목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="#page2"&gt;</a:t>
            </a:r>
            <a:r>
              <a:rPr lang="ko-KR" altLang="en-US" sz="1400" dirty="0"/>
              <a:t>페이지</a:t>
            </a:r>
            <a:r>
              <a:rPr lang="en-US" altLang="ko-KR" sz="1400" dirty="0"/>
              <a:t>2&lt;/a&gt;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div data-role="content"&gt;</a:t>
            </a:r>
          </a:p>
          <a:p>
            <a:r>
              <a:rPr lang="en-US" altLang="ko-KR" sz="1400" dirty="0"/>
              <a:t>	&lt;p&gt;content</a:t>
            </a:r>
            <a:r>
              <a:rPr lang="ko-KR" altLang="en-US" sz="1400" dirty="0"/>
              <a:t>영역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	&lt;h1&gt;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페이지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div data-role="footer"&gt;</a:t>
            </a:r>
          </a:p>
          <a:p>
            <a:r>
              <a:rPr lang="en-US" altLang="ko-KR" sz="1400" dirty="0"/>
              <a:t>	&lt;h4&gt;</a:t>
            </a:r>
            <a:r>
              <a:rPr lang="ko-KR" altLang="en-US" sz="1400" dirty="0"/>
              <a:t>페이지꼬리말</a:t>
            </a:r>
            <a:r>
              <a:rPr lang="en-US" altLang="ko-KR" sz="1400" dirty="0"/>
              <a:t>&lt;/h4&gt;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730" y="691957"/>
            <a:ext cx="3784269" cy="5366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920" y="948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45376" y="60385"/>
            <a:ext cx="4044351" cy="18696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툴바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411" y="288629"/>
            <a:ext cx="11639910" cy="1172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Header bar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1800" dirty="0"/>
              <a:t>페이지 상단에 위치하고 </a:t>
            </a:r>
            <a:r>
              <a:rPr lang="en-US" altLang="ko-KR" sz="1800" dirty="0"/>
              <a:t>Header bar </a:t>
            </a:r>
            <a:r>
              <a:rPr lang="ko-KR" altLang="en-US" sz="1800" dirty="0"/>
              <a:t>좌우에 뒤로 가기 혹은 홈으로 가기 등의 기능을 위한 버튼을 제공해 줄 </a:t>
            </a:r>
            <a:r>
              <a:rPr lang="ko-KR" altLang="en-US" sz="1800" dirty="0" smtClean="0"/>
              <a:t>때 사용</a:t>
            </a:r>
            <a:endParaRPr lang="en-US" altLang="ko-KR" sz="1800" dirty="0" smtClean="0"/>
          </a:p>
          <a:p>
            <a:pPr fontAlgn="base"/>
            <a:endParaRPr lang="ko-KR" altLang="en-US" sz="1800" dirty="0"/>
          </a:p>
          <a:p>
            <a:pPr lvl="1"/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6416465" y="1028102"/>
            <a:ext cx="5280954" cy="11572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&lt;div data-role="header"&gt;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&lt;a </a:t>
            </a:r>
            <a:r>
              <a:rPr lang="en-US" altLang="ko-KR" sz="1400" dirty="0" err="1">
                <a:solidFill>
                  <a:srgbClr val="000000"/>
                </a:solidFill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</a:rPr>
              <a:t>="#" data-icon="arrow-l"&gt;Back&lt;/a&gt;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&lt;h1&gt;Page Header&lt;/h1&gt;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&lt;a </a:t>
            </a:r>
            <a:r>
              <a:rPr lang="en-US" altLang="ko-KR" sz="1400" dirty="0" err="1">
                <a:solidFill>
                  <a:srgbClr val="000000"/>
                </a:solidFill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</a:rPr>
              <a:t>="#" data-icon="home"&gt;Home&lt;/a&gt;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193" name="_x271598392" descr="EMB000006ec54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0" y="1382726"/>
            <a:ext cx="55135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1411" y="2124576"/>
            <a:ext cx="7620000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버튼에 아이콘을 추가하고 아이콘 위치를 변경하기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725184" y="2623062"/>
            <a:ext cx="7872845" cy="78337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    &lt;a </a:t>
            </a:r>
            <a:r>
              <a:rPr lang="en-US" altLang="ko-KR" sz="1400" dirty="0" err="1">
                <a:solidFill>
                  <a:srgbClr val="000000"/>
                </a:solidFill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</a:rPr>
              <a:t>="#" data-role="button" data-icon="delete"&gt; link bar &lt;/a&gt;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   &lt;button data-icon="plus"&gt; button &lt;/button&gt;</a:t>
            </a: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</a:rPr>
              <a:t>      &lt;input type=button value="type=button" data-icon="minus"/&gt; 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21411" y="3539930"/>
            <a:ext cx="8810446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jQuery Mobile</a:t>
            </a:r>
            <a:r>
              <a:rPr lang="ko-KR" altLang="en-US" sz="1800" dirty="0" smtClean="0"/>
              <a:t>에서 제공하는 </a:t>
            </a:r>
            <a:r>
              <a:rPr lang="en-US" altLang="ko-KR" sz="1800" dirty="0" smtClean="0"/>
              <a:t>18</a:t>
            </a:r>
            <a:r>
              <a:rPr lang="ko-KR" altLang="en-US" sz="1800" dirty="0" smtClean="0"/>
              <a:t>개의 표준 아이콘 </a:t>
            </a:r>
            <a:r>
              <a:rPr lang="ko-KR" altLang="en-US" sz="1800" dirty="0" smtClean="0"/>
              <a:t>클래스를 </a:t>
            </a:r>
            <a:r>
              <a:rPr lang="ko-KR" altLang="en-US" sz="1800" dirty="0" smtClean="0"/>
              <a:t>지정해 두고 있음</a:t>
            </a:r>
            <a:r>
              <a:rPr lang="en-US" altLang="ko-KR" sz="1800" dirty="0" smtClean="0"/>
              <a:t> </a:t>
            </a:r>
            <a:endParaRPr lang="ko-KR" alt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12" t="31370" r="5955" b="12330"/>
          <a:stretch/>
        </p:blipFill>
        <p:spPr>
          <a:xfrm>
            <a:off x="-1" y="3844119"/>
            <a:ext cx="12179703" cy="28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392" t="-1496" r="3744" b="3401"/>
          <a:stretch/>
        </p:blipFill>
        <p:spPr>
          <a:xfrm>
            <a:off x="0" y="430519"/>
            <a:ext cx="10852030" cy="64300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82474"/>
          <a:stretch/>
        </p:blipFill>
        <p:spPr>
          <a:xfrm>
            <a:off x="0" y="26680"/>
            <a:ext cx="5876862" cy="3865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728" y="22368"/>
            <a:ext cx="6396797" cy="5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3934"/>
            <a:ext cx="7354408" cy="574675"/>
          </a:xfrm>
        </p:spPr>
        <p:txBody>
          <a:bodyPr>
            <a:normAutofit fontScale="90000"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버튼에 아이콘을 추가하고 아이콘 위치를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17902" y="618609"/>
            <a:ext cx="11774098" cy="2592387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아이콘의 위치 </a:t>
            </a:r>
            <a:r>
              <a:rPr lang="ko-KR" altLang="en-US" sz="2000" dirty="0" smtClean="0"/>
              <a:t> 변경 </a:t>
            </a:r>
            <a:endParaRPr lang="en-US" altLang="ko-KR" sz="2000" dirty="0" smtClean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아이콘의 위치 설정 속성인 </a:t>
            </a:r>
            <a:r>
              <a:rPr lang="en-US" altLang="ko-KR" sz="2000" dirty="0"/>
              <a:t>data-</a:t>
            </a:r>
            <a:r>
              <a:rPr lang="en-US" altLang="ko-KR" sz="2000" dirty="0" err="1"/>
              <a:t>iconpos</a:t>
            </a:r>
            <a:r>
              <a:rPr lang="ko-KR" altLang="en-US" sz="2000" dirty="0"/>
              <a:t>에 </a:t>
            </a:r>
            <a:r>
              <a:rPr lang="en-US" altLang="ko-KR" sz="2000" dirty="0"/>
              <a:t>right, top, bottom </a:t>
            </a:r>
            <a:r>
              <a:rPr lang="ko-KR" altLang="en-US" sz="2000" dirty="0"/>
              <a:t>중 하나를 지정한다</a:t>
            </a:r>
            <a:r>
              <a:rPr lang="en-US" altLang="ko-KR" sz="2000" dirty="0"/>
              <a:t>. 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아이콘은 디폴트로 왼쪽</a:t>
            </a:r>
            <a:r>
              <a:rPr lang="en-US" altLang="ko-KR" sz="2000" dirty="0"/>
              <a:t>(left)</a:t>
            </a:r>
            <a:r>
              <a:rPr lang="ko-KR" altLang="en-US" sz="2000" dirty="0"/>
              <a:t>에 위치한다</a:t>
            </a:r>
            <a:r>
              <a:rPr lang="en-US" altLang="ko-KR" sz="2000" dirty="0"/>
              <a:t>. </a:t>
            </a:r>
          </a:p>
          <a:p>
            <a:pPr lvl="1" fontAlgn="base"/>
            <a:endParaRPr lang="en-US" altLang="ko-KR" sz="20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텍스트 없는 </a:t>
            </a:r>
            <a:r>
              <a:rPr lang="ko-KR" altLang="en-US" sz="2000" dirty="0" smtClean="0"/>
              <a:t>아이콘</a:t>
            </a:r>
            <a:endParaRPr lang="en-US" altLang="ko-KR" sz="2000" dirty="0" smtClean="0"/>
          </a:p>
          <a:p>
            <a:pPr lvl="1" fontAlgn="base"/>
            <a:r>
              <a:rPr lang="ko-KR" altLang="en-US" sz="2000" dirty="0"/>
              <a:t>아이콘의 위치 설정 속성인 </a:t>
            </a:r>
            <a:r>
              <a:rPr lang="en-US" altLang="ko-KR" sz="2000" dirty="0"/>
              <a:t>data-</a:t>
            </a:r>
            <a:r>
              <a:rPr lang="en-US" altLang="ko-KR" sz="2000" dirty="0" err="1"/>
              <a:t>iconpos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notext</a:t>
            </a:r>
            <a:r>
              <a:rPr lang="ko-KR" altLang="en-US" sz="2000" dirty="0"/>
              <a:t>를 지정하면 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6264" y="2988414"/>
            <a:ext cx="12025223" cy="25202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</a:t>
            </a:r>
            <a:r>
              <a:rPr lang="en-US" altLang="ko-KR" dirty="0" smtClean="0">
                <a:solidFill>
                  <a:srgbClr val="000000"/>
                </a:solidFill>
              </a:rPr>
              <a:t>arrow-r“ data-</a:t>
            </a:r>
            <a:r>
              <a:rPr lang="en-US" altLang="ko-KR" dirty="0" err="1" smtClean="0">
                <a:solidFill>
                  <a:srgbClr val="000000"/>
                </a:solidFill>
              </a:rPr>
              <a:t>iconpos</a:t>
            </a:r>
            <a:r>
              <a:rPr lang="en-US" altLang="ko-KR" dirty="0" smtClean="0">
                <a:solidFill>
                  <a:srgbClr val="000000"/>
                </a:solidFill>
              </a:rPr>
              <a:t>=“right”&gt; </a:t>
            </a:r>
            <a:r>
              <a:rPr lang="en-US" altLang="ko-KR" dirty="0">
                <a:solidFill>
                  <a:srgbClr val="000000"/>
                </a:solidFill>
              </a:rPr>
              <a:t>right position icon button 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 smtClean="0">
                <a:solidFill>
                  <a:srgbClr val="000000"/>
                </a:solidFill>
              </a:rPr>
              <a:t>=“#” </a:t>
            </a:r>
            <a:r>
              <a:rPr lang="en-US" altLang="ko-KR" dirty="0">
                <a:solidFill>
                  <a:srgbClr val="000000"/>
                </a:solidFill>
              </a:rPr>
              <a:t>data-role</a:t>
            </a:r>
            <a:r>
              <a:rPr lang="en-US" altLang="ko-KR" dirty="0" smtClean="0">
                <a:solidFill>
                  <a:srgbClr val="000000"/>
                </a:solidFill>
              </a:rPr>
              <a:t>=“button” </a:t>
            </a:r>
            <a:r>
              <a:rPr lang="en-US" altLang="ko-KR" dirty="0">
                <a:solidFill>
                  <a:srgbClr val="000000"/>
                </a:solidFill>
              </a:rPr>
              <a:t>data-icon</a:t>
            </a:r>
            <a:r>
              <a:rPr lang="en-US" altLang="ko-KR" dirty="0" smtClean="0">
                <a:solidFill>
                  <a:srgbClr val="000000"/>
                </a:solidFill>
              </a:rPr>
              <a:t>=“arrow-l”</a:t>
            </a:r>
            <a:r>
              <a:rPr lang="en-US" altLang="ko-KR" dirty="0">
                <a:solidFill>
                  <a:srgbClr val="000000"/>
                </a:solidFill>
              </a:rPr>
              <a:t>	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="top"&gt; top position icon button&lt;/a&gt;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</a:t>
            </a:r>
            <a:r>
              <a:rPr lang="en-US" altLang="ko-KR" dirty="0" smtClean="0">
                <a:solidFill>
                  <a:srgbClr val="000000"/>
                </a:solidFill>
              </a:rPr>
              <a:t>arrow-d“ data-</a:t>
            </a:r>
            <a:r>
              <a:rPr lang="en-US" altLang="ko-KR" dirty="0" err="1" smtClean="0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="bottom"&gt;bottom position icon button&lt;/a&gt;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</a:t>
            </a:r>
            <a:r>
              <a:rPr lang="en-US" altLang="ko-KR" dirty="0" smtClean="0">
                <a:solidFill>
                  <a:srgbClr val="000000"/>
                </a:solidFill>
              </a:rPr>
              <a:t>gear“ data-</a:t>
            </a:r>
            <a:r>
              <a:rPr lang="en-US" altLang="ko-KR" dirty="0" err="1" smtClean="0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</a:t>
            </a:r>
            <a:r>
              <a:rPr lang="en-US" altLang="ko-KR" dirty="0" err="1">
                <a:solidFill>
                  <a:srgbClr val="000000"/>
                </a:solidFill>
              </a:rPr>
              <a:t>notext</a:t>
            </a:r>
            <a:r>
              <a:rPr lang="en-US" altLang="ko-KR" dirty="0">
                <a:solidFill>
                  <a:srgbClr val="000000"/>
                </a:solidFill>
              </a:rPr>
              <a:t>"&gt;</a:t>
            </a:r>
            <a:r>
              <a:rPr lang="en-US" altLang="ko-KR" dirty="0" err="1">
                <a:solidFill>
                  <a:srgbClr val="000000"/>
                </a:solidFill>
              </a:rPr>
              <a:t>notext</a:t>
            </a:r>
            <a:r>
              <a:rPr lang="en-US" altLang="ko-KR" dirty="0">
                <a:solidFill>
                  <a:srgbClr val="000000"/>
                </a:solidFill>
              </a:rPr>
              <a:t> position icon button &lt;/a&gt;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3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75" y="1466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실습예제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" y="777915"/>
            <a:ext cx="3784244" cy="518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11284" y="155275"/>
            <a:ext cx="8298611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&lt;!DOCTYPE html&gt;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&lt;html&gt;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&lt;head&gt;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&lt;meta charset="EUC-KR"&gt;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&lt;title&gt;jQuery Mobile&lt;/title&gt;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&lt;link </a:t>
            </a:r>
            <a:r>
              <a:rPr lang="en-US" altLang="ko-KR" sz="1200" b="1" dirty="0" err="1">
                <a:solidFill>
                  <a:prstClr val="black"/>
                </a:solidFill>
              </a:rPr>
              <a:t>rel</a:t>
            </a:r>
            <a:r>
              <a:rPr lang="en-US" altLang="ko-KR" sz="1200" b="1" dirty="0">
                <a:solidFill>
                  <a:prstClr val="black"/>
                </a:solidFill>
              </a:rPr>
              <a:t>="stylesheet"  </a:t>
            </a:r>
            <a:r>
              <a:rPr lang="en-US" altLang="ko-KR" sz="1200" b="1" dirty="0" err="1">
                <a:solidFill>
                  <a:prstClr val="black"/>
                </a:solidFill>
              </a:rPr>
              <a:t>href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  </a:t>
            </a:r>
            <a:r>
              <a:rPr lang="en-US" altLang="ko-KR" sz="1200" b="1" dirty="0">
                <a:solidFill>
                  <a:prstClr val="black"/>
                </a:solidFill>
              </a:rPr>
              <a:t>"http://code.jquery.com/mobile/1.0rc2/jquery.mobile-1.0rc2.min.css" /&gt;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&lt;script type="text/</a:t>
            </a:r>
            <a:r>
              <a:rPr lang="en-US" altLang="ko-KR" sz="1200" b="1" dirty="0" err="1">
                <a:solidFill>
                  <a:prstClr val="black"/>
                </a:solidFill>
              </a:rPr>
              <a:t>javascript</a:t>
            </a:r>
            <a:r>
              <a:rPr lang="en-US" altLang="ko-KR" sz="1200" b="1" dirty="0">
                <a:solidFill>
                  <a:prstClr val="black"/>
                </a:solidFill>
              </a:rPr>
              <a:t>" </a:t>
            </a:r>
            <a:r>
              <a:rPr lang="en-US" altLang="ko-KR" sz="1200" b="1" dirty="0" err="1">
                <a:solidFill>
                  <a:prstClr val="black"/>
                </a:solidFill>
              </a:rPr>
              <a:t>src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  </a:t>
            </a:r>
            <a:r>
              <a:rPr lang="en-US" altLang="ko-KR" sz="1200" b="1" dirty="0">
                <a:solidFill>
                  <a:prstClr val="black"/>
                </a:solidFill>
              </a:rPr>
              <a:t>"http://code.jquery.com/jquery-1.6.4.min.js"&gt;&lt;/script&gt;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&lt;script type="text/</a:t>
            </a:r>
            <a:r>
              <a:rPr lang="en-US" altLang="ko-KR" sz="1200" b="1" dirty="0" err="1">
                <a:solidFill>
                  <a:prstClr val="black"/>
                </a:solidFill>
              </a:rPr>
              <a:t>javascript</a:t>
            </a:r>
            <a:r>
              <a:rPr lang="en-US" altLang="ko-KR" sz="1200" b="1" dirty="0">
                <a:solidFill>
                  <a:prstClr val="black"/>
                </a:solidFill>
              </a:rPr>
              <a:t>" </a:t>
            </a:r>
            <a:r>
              <a:rPr lang="en-US" altLang="ko-KR" sz="1200" b="1" dirty="0" err="1">
                <a:solidFill>
                  <a:prstClr val="black"/>
                </a:solidFill>
              </a:rPr>
              <a:t>src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="</a:t>
            </a:r>
            <a:r>
              <a:rPr lang="en-US" altLang="ko-KR" sz="1200" b="1" dirty="0">
                <a:solidFill>
                  <a:prstClr val="black"/>
                </a:solidFill>
              </a:rPr>
              <a:t>http://code.jquery.com/mobile/1.0rc2/jquery.mobile-1.0rc2.min.js"&gt;&lt;/script&gt;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&lt;/head&gt;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&lt;body&gt;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&lt;section id="page1" data-role="page"&gt; 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&lt;header data-role="header"&gt;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   &lt;h1&gt;jQuery Mobile&lt;/h1&gt;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&lt;/header&gt;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&lt;div class="content" data-role="content"&gt;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&lt;a </a:t>
            </a:r>
            <a:r>
              <a:rPr lang="en-US" altLang="ko-KR" sz="1200" b="1" dirty="0" err="1">
                <a:solidFill>
                  <a:srgbClr val="FF0000"/>
                </a:solidFill>
              </a:rPr>
              <a:t>href</a:t>
            </a:r>
            <a:r>
              <a:rPr lang="en-US" altLang="ko-KR" sz="1200" b="1" dirty="0">
                <a:solidFill>
                  <a:srgbClr val="FF0000"/>
                </a:solidFill>
              </a:rPr>
              <a:t>="#" data-role="button" data-icon="delete"&gt; link bar &lt;/a&gt;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&lt;button data-icon="plus"&gt; button &lt;/button&gt;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&lt;input type=button value="type=button" data-icon="minus"/&gt;      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&lt;a </a:t>
            </a:r>
            <a:r>
              <a:rPr lang="en-US" altLang="ko-KR" sz="1200" b="1" dirty="0" err="1">
                <a:solidFill>
                  <a:prstClr val="black"/>
                </a:solidFill>
              </a:rPr>
              <a:t>href</a:t>
            </a:r>
            <a:r>
              <a:rPr lang="en-US" altLang="ko-KR" sz="1200" b="1" dirty="0">
                <a:solidFill>
                  <a:prstClr val="black"/>
                </a:solidFill>
              </a:rPr>
              <a:t>="#" data-role="button" data-icon="arrow-r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 </a:t>
            </a:r>
            <a:r>
              <a:rPr lang="en-US" altLang="ko-KR" sz="1200" b="1" dirty="0">
                <a:solidFill>
                  <a:prstClr val="black"/>
                </a:solidFill>
              </a:rPr>
              <a:t>data-</a:t>
            </a:r>
            <a:r>
              <a:rPr lang="en-US" altLang="ko-KR" sz="1200" b="1" dirty="0" err="1">
                <a:solidFill>
                  <a:prstClr val="black"/>
                </a:solidFill>
              </a:rPr>
              <a:t>iconpos</a:t>
            </a:r>
            <a:r>
              <a:rPr lang="en-US" altLang="ko-KR" sz="1200" b="1" dirty="0">
                <a:solidFill>
                  <a:prstClr val="black"/>
                </a:solidFill>
              </a:rPr>
              <a:t>="right"&gt; right position icon button &lt;/a&gt;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</a:rPr>
              <a:t>a </a:t>
            </a:r>
            <a:r>
              <a:rPr lang="en-US" altLang="ko-KR" sz="1200" b="1" dirty="0" err="1">
                <a:solidFill>
                  <a:prstClr val="black"/>
                </a:solidFill>
              </a:rPr>
              <a:t>href</a:t>
            </a:r>
            <a:r>
              <a:rPr lang="en-US" altLang="ko-KR" sz="1200" b="1" dirty="0">
                <a:solidFill>
                  <a:prstClr val="black"/>
                </a:solidFill>
              </a:rPr>
              <a:t>="#" data-role="button" data-icon="arrow-l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  </a:t>
            </a:r>
            <a:r>
              <a:rPr lang="en-US" altLang="ko-KR" sz="1200" b="1" dirty="0">
                <a:solidFill>
                  <a:prstClr val="black"/>
                </a:solidFill>
              </a:rPr>
              <a:t>data-</a:t>
            </a:r>
            <a:r>
              <a:rPr lang="en-US" altLang="ko-KR" sz="1200" b="1" dirty="0" err="1">
                <a:solidFill>
                  <a:prstClr val="black"/>
                </a:solidFill>
              </a:rPr>
              <a:t>iconpos</a:t>
            </a:r>
            <a:r>
              <a:rPr lang="en-US" altLang="ko-KR" sz="1200" b="1" dirty="0">
                <a:solidFill>
                  <a:prstClr val="black"/>
                </a:solidFill>
              </a:rPr>
              <a:t>="top"&gt; top position icon button&lt;/a&gt;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</a:rPr>
              <a:t>a </a:t>
            </a:r>
            <a:r>
              <a:rPr lang="en-US" altLang="ko-KR" sz="1200" b="1" dirty="0" err="1">
                <a:solidFill>
                  <a:prstClr val="black"/>
                </a:solidFill>
              </a:rPr>
              <a:t>href</a:t>
            </a:r>
            <a:r>
              <a:rPr lang="en-US" altLang="ko-KR" sz="1200" b="1" dirty="0">
                <a:solidFill>
                  <a:prstClr val="black"/>
                </a:solidFill>
              </a:rPr>
              <a:t>="#" data-role="button" data-icon="arrow-d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 </a:t>
            </a:r>
            <a:r>
              <a:rPr lang="en-US" altLang="ko-KR" sz="1200" b="1" dirty="0">
                <a:solidFill>
                  <a:prstClr val="black"/>
                </a:solidFill>
              </a:rPr>
              <a:t>data-</a:t>
            </a:r>
            <a:r>
              <a:rPr lang="en-US" altLang="ko-KR" sz="1200" b="1" dirty="0" err="1">
                <a:solidFill>
                  <a:prstClr val="black"/>
                </a:solidFill>
              </a:rPr>
              <a:t>iconpos</a:t>
            </a:r>
            <a:r>
              <a:rPr lang="en-US" altLang="ko-KR" sz="1200" b="1" dirty="0">
                <a:solidFill>
                  <a:prstClr val="black"/>
                </a:solidFill>
              </a:rPr>
              <a:t>="bottom"&gt;bottom position icon button &lt;/a&gt;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&lt;a </a:t>
            </a:r>
            <a:r>
              <a:rPr lang="en-US" altLang="ko-KR" sz="1200" b="1" dirty="0" err="1">
                <a:solidFill>
                  <a:prstClr val="black"/>
                </a:solidFill>
              </a:rPr>
              <a:t>href</a:t>
            </a:r>
            <a:r>
              <a:rPr lang="en-US" altLang="ko-KR" sz="1200" b="1" dirty="0">
                <a:solidFill>
                  <a:prstClr val="black"/>
                </a:solidFill>
              </a:rPr>
              <a:t>="#" data-role="button" data-icon="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gear"data-iconpos</a:t>
            </a:r>
            <a:r>
              <a:rPr lang="en-US" altLang="ko-KR" sz="1200" b="1" dirty="0">
                <a:solidFill>
                  <a:prstClr val="black"/>
                </a:solidFill>
              </a:rPr>
              <a:t>="</a:t>
            </a:r>
            <a:r>
              <a:rPr lang="en-US" altLang="ko-KR" sz="1200" b="1" dirty="0" err="1">
                <a:solidFill>
                  <a:prstClr val="black"/>
                </a:solidFill>
              </a:rPr>
              <a:t>notext</a:t>
            </a:r>
            <a:r>
              <a:rPr lang="en-US" altLang="ko-KR" sz="1200" b="1" dirty="0">
                <a:solidFill>
                  <a:prstClr val="black"/>
                </a:solidFill>
              </a:rPr>
              <a:t>"&gt;</a:t>
            </a:r>
            <a:r>
              <a:rPr lang="en-US" altLang="ko-KR" sz="1200" b="1" dirty="0" err="1">
                <a:solidFill>
                  <a:prstClr val="black"/>
                </a:solidFill>
              </a:rPr>
              <a:t>notext</a:t>
            </a:r>
            <a:r>
              <a:rPr lang="en-US" altLang="ko-KR" sz="1200" b="1" dirty="0">
                <a:solidFill>
                  <a:prstClr val="black"/>
                </a:solidFill>
              </a:rPr>
              <a:t> position icon button &lt;/a&gt;        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&lt;/div&gt;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&lt;footer data-role="footer"&gt;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   &lt;h1&gt; copyright 2012 </a:t>
            </a:r>
            <a:r>
              <a:rPr lang="en-US" altLang="ko-KR" sz="1200" b="1" dirty="0" err="1">
                <a:solidFill>
                  <a:prstClr val="black"/>
                </a:solidFill>
              </a:rPr>
              <a:t>syj</a:t>
            </a:r>
            <a:r>
              <a:rPr lang="en-US" altLang="ko-KR" sz="1200" b="1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&lt;/footer&gt;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&lt;/section&gt; 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&lt;/body&gt;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&lt;/html&gt;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4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141" y="4186977"/>
            <a:ext cx="11711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solidFill>
                  <a:srgbClr val="FF0000"/>
                </a:solidFill>
              </a:rPr>
              <a:t>붉은 </a:t>
            </a:r>
            <a:r>
              <a:rPr lang="ko-KR" altLang="en-US" sz="1200" dirty="0">
                <a:solidFill>
                  <a:srgbClr val="FF0000"/>
                </a:solidFill>
              </a:rPr>
              <a:t>글씨로 표시된 부분을 보면 </a:t>
            </a:r>
            <a:r>
              <a:rPr lang="en-US" altLang="ko-KR" sz="1200" dirty="0">
                <a:solidFill>
                  <a:srgbClr val="FF0000"/>
                </a:solidFill>
              </a:rPr>
              <a:t>&lt;a&gt;</a:t>
            </a:r>
            <a:r>
              <a:rPr lang="ko-KR" altLang="en-US" sz="1200" dirty="0">
                <a:solidFill>
                  <a:srgbClr val="FF0000"/>
                </a:solidFill>
              </a:rPr>
              <a:t>태그 </a:t>
            </a:r>
            <a:r>
              <a:rPr lang="en-US" altLang="ko-KR" sz="1200" dirty="0">
                <a:solidFill>
                  <a:srgbClr val="FF0000"/>
                </a:solidFill>
              </a:rPr>
              <a:t>&lt;h1&gt; </a:t>
            </a:r>
            <a:r>
              <a:rPr lang="ko-KR" altLang="en-US" sz="1200" dirty="0">
                <a:solidFill>
                  <a:srgbClr val="FF0000"/>
                </a:solidFill>
              </a:rPr>
              <a:t>태그 </a:t>
            </a:r>
            <a:r>
              <a:rPr lang="en-US" altLang="ko-KR" sz="1200" dirty="0">
                <a:solidFill>
                  <a:srgbClr val="FF0000"/>
                </a:solidFill>
              </a:rPr>
              <a:t>&lt;a&gt; </a:t>
            </a:r>
            <a:r>
              <a:rPr lang="ko-KR" altLang="en-US" sz="1200" dirty="0">
                <a:solidFill>
                  <a:srgbClr val="FF0000"/>
                </a:solidFill>
              </a:rPr>
              <a:t>태그로 나오는 것을 볼 수 있고 </a:t>
            </a:r>
            <a:r>
              <a:rPr lang="en-US" altLang="ko-KR" sz="1200" dirty="0">
                <a:solidFill>
                  <a:srgbClr val="FF0000"/>
                </a:solidFill>
              </a:rPr>
              <a:t>data-icon 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home </a:t>
            </a:r>
            <a:r>
              <a:rPr lang="ko-KR" altLang="en-US" sz="1200" dirty="0">
                <a:solidFill>
                  <a:srgbClr val="FF0000"/>
                </a:solidFill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</a:rPr>
              <a:t>search </a:t>
            </a:r>
            <a:r>
              <a:rPr lang="ko-KR" altLang="en-US" sz="1200" dirty="0">
                <a:solidFill>
                  <a:srgbClr val="FF0000"/>
                </a:solidFill>
              </a:rPr>
              <a:t>를 넣어서 해당하는 아이콘이 나오게 </a:t>
            </a:r>
            <a:r>
              <a:rPr lang="ko-KR" altLang="en-US" sz="1200" dirty="0" err="1">
                <a:solidFill>
                  <a:srgbClr val="FF0000"/>
                </a:solidFill>
              </a:rPr>
              <a:t>한것을</a:t>
            </a:r>
            <a:r>
              <a:rPr lang="ko-KR" altLang="en-US" sz="1200" dirty="0">
                <a:solidFill>
                  <a:srgbClr val="FF0000"/>
                </a:solidFill>
              </a:rPr>
              <a:t> 알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만약 </a:t>
            </a:r>
            <a:r>
              <a:rPr lang="en-US" altLang="ko-KR" sz="1200" dirty="0">
                <a:solidFill>
                  <a:srgbClr val="FF0000"/>
                </a:solidFill>
              </a:rPr>
              <a:t>&lt;a&gt; </a:t>
            </a:r>
            <a:r>
              <a:rPr lang="ko-KR" altLang="en-US" sz="1200" dirty="0" err="1">
                <a:solidFill>
                  <a:srgbClr val="FF0000"/>
                </a:solidFill>
              </a:rPr>
              <a:t>태그중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search  </a:t>
            </a:r>
            <a:r>
              <a:rPr lang="ko-KR" altLang="en-US" sz="1200" dirty="0">
                <a:solidFill>
                  <a:srgbClr val="FF0000"/>
                </a:solidFill>
              </a:rPr>
              <a:t>부분을 없애면 자동으로 </a:t>
            </a:r>
            <a:r>
              <a:rPr lang="en-US" altLang="ko-KR" sz="1200" dirty="0">
                <a:solidFill>
                  <a:srgbClr val="FF0000"/>
                </a:solidFill>
              </a:rPr>
              <a:t>home </a:t>
            </a:r>
            <a:r>
              <a:rPr lang="ko-KR" altLang="en-US" sz="1200" dirty="0">
                <a:solidFill>
                  <a:srgbClr val="FF0000"/>
                </a:solidFill>
              </a:rPr>
              <a:t>버튼이 좌측으로 </a:t>
            </a:r>
            <a:r>
              <a:rPr lang="ko-KR" altLang="en-US" sz="1200" dirty="0" err="1">
                <a:solidFill>
                  <a:srgbClr val="FF0000"/>
                </a:solidFill>
              </a:rPr>
              <a:t>배치되는것을</a:t>
            </a:r>
            <a:r>
              <a:rPr lang="ko-KR" altLang="en-US" sz="1200" dirty="0">
                <a:solidFill>
                  <a:srgbClr val="FF0000"/>
                </a:solidFill>
              </a:rPr>
              <a:t> 확인할 수 있으며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버튼을 두 개를 넣을 경우 첫 번째 버튼이 좌측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두 번째 버튼이 우측으로 </a:t>
            </a:r>
            <a:r>
              <a:rPr lang="ko-KR" altLang="en-US" sz="1200" dirty="0" smtClean="0">
                <a:solidFill>
                  <a:srgbClr val="FF0000"/>
                </a:solidFill>
              </a:rPr>
              <a:t>간다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27865"/>
            <a:ext cx="7933426" cy="37548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="http://code.jquery.com/mobile/1.3.2/jquery.mobile-1.3.2.min.css"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="http://code.jquery.com/mobile/1.3.2/jquery.mobile-1.3.2.min.js"&gt;&lt;/script&gt;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&lt;div data-role="page"&gt;</a:t>
            </a:r>
          </a:p>
          <a:p>
            <a:r>
              <a:rPr lang="en-US" altLang="ko-KR" sz="1400" dirty="0"/>
              <a:t>  &lt;div data-role="header"&gt;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 data-role="button" data-icon="home"&gt;Home&lt;/a&gt;</a:t>
            </a:r>
          </a:p>
          <a:p>
            <a:r>
              <a:rPr lang="en-US" altLang="ko-KR" sz="1400" dirty="0"/>
              <a:t>    &lt;h1&gt;</a:t>
            </a:r>
            <a:r>
              <a:rPr lang="ko-KR" altLang="en-US" sz="1400" dirty="0"/>
              <a:t>나의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&lt;a </a:t>
            </a:r>
            <a:r>
              <a:rPr lang="en-US" altLang="ko-KR" sz="1400" dirty="0" err="1">
                <a:solidFill>
                  <a:srgbClr val="FF0000"/>
                </a:solidFill>
              </a:rPr>
              <a:t>href</a:t>
            </a:r>
            <a:r>
              <a:rPr lang="en-US" altLang="ko-KR" sz="1400" dirty="0">
                <a:solidFill>
                  <a:srgbClr val="FF0000"/>
                </a:solidFill>
              </a:rPr>
              <a:t>="#" data-role="button" data-icon="search"&gt;Search&lt;/a&gt;</a:t>
            </a:r>
          </a:p>
          <a:p>
            <a:r>
              <a:rPr lang="en-US" altLang="ko-KR" sz="1400" dirty="0"/>
              <a:t>  &lt;/div&gt;</a:t>
            </a:r>
          </a:p>
          <a:p>
            <a:r>
              <a:rPr lang="en-US" altLang="ko-KR" sz="1400" dirty="0"/>
              <a:t>&lt;/div&gt;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11" r="3818" b="68261"/>
          <a:stretch/>
        </p:blipFill>
        <p:spPr>
          <a:xfrm>
            <a:off x="5664345" y="1811546"/>
            <a:ext cx="6456763" cy="2087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41" y="-287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141" y="4873922"/>
            <a:ext cx="12148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smtClean="0"/>
              <a:t>만약 </a:t>
            </a:r>
            <a:r>
              <a:rPr lang="ko-KR" altLang="en-US" sz="1200" dirty="0"/>
              <a:t>버튼을 하나만 넣고 싶은데 우측에 넣고 싶을 경우 아래와 같이 </a:t>
            </a:r>
            <a:r>
              <a:rPr lang="ko-KR" altLang="en-US" sz="1200" dirty="0" smtClean="0"/>
              <a:t>코딩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기본적으로 좌측에 버튼이 생성됨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&lt;div data-role="header"&gt;</a:t>
            </a:r>
          </a:p>
          <a:p>
            <a:r>
              <a:rPr lang="en-US" altLang="ko-KR" sz="1200" dirty="0"/>
              <a:t>  &lt;h1&gt;</a:t>
            </a:r>
            <a:r>
              <a:rPr lang="ko-KR" altLang="en-US" sz="1200" dirty="0"/>
              <a:t>나의 </a:t>
            </a:r>
            <a:r>
              <a:rPr lang="ko-KR" altLang="en-US" sz="1200" dirty="0" err="1"/>
              <a:t>모바일</a:t>
            </a:r>
            <a:r>
              <a:rPr lang="ko-KR" altLang="en-US" sz="1200" dirty="0"/>
              <a:t> 홈페이지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 data-role="button" </a:t>
            </a:r>
            <a:r>
              <a:rPr lang="en-US" altLang="ko-KR" sz="1200" dirty="0">
                <a:solidFill>
                  <a:srgbClr val="FF0000"/>
                </a:solidFill>
              </a:rPr>
              <a:t>class="</a:t>
            </a:r>
            <a:r>
              <a:rPr lang="en-US" altLang="ko-KR" sz="1200" dirty="0" err="1">
                <a:solidFill>
                  <a:srgbClr val="FF0000"/>
                </a:solidFill>
              </a:rPr>
              <a:t>ui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en-US" altLang="ko-KR" sz="1200" dirty="0" err="1">
                <a:solidFill>
                  <a:srgbClr val="FF0000"/>
                </a:solidFill>
              </a:rPr>
              <a:t>btn</a:t>
            </a:r>
            <a:r>
              <a:rPr lang="en-US" altLang="ko-KR" sz="1200" dirty="0">
                <a:solidFill>
                  <a:srgbClr val="FF0000"/>
                </a:solidFill>
              </a:rPr>
              <a:t>-right"&gt;</a:t>
            </a:r>
            <a:r>
              <a:rPr lang="en-US" altLang="ko-KR" sz="1200" dirty="0"/>
              <a:t>Search&lt;/a&gt;</a:t>
            </a:r>
          </a:p>
          <a:p>
            <a:r>
              <a:rPr lang="en-US" altLang="ko-KR" sz="1200" dirty="0"/>
              <a:t>&lt;/div&gt;</a:t>
            </a:r>
          </a:p>
          <a:p>
            <a:r>
              <a:rPr lang="ko-KR" altLang="en-US" sz="1200" dirty="0"/>
              <a:t>붉은색으로 표시된 부분을 보면 </a:t>
            </a:r>
            <a:r>
              <a:rPr lang="en-US" altLang="ko-KR" sz="1200" dirty="0"/>
              <a:t>class="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-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-right" </a:t>
            </a:r>
            <a:r>
              <a:rPr lang="ko-KR" altLang="en-US" sz="1200" dirty="0"/>
              <a:t>버튼을 우측에 배치시키라는 </a:t>
            </a:r>
            <a:r>
              <a:rPr lang="ko-KR" altLang="en-US" sz="1200" dirty="0" smtClean="0"/>
              <a:t>명령이다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</a:t>
            </a:r>
            <a:r>
              <a:rPr lang="ko-KR" altLang="en-US" sz="1200" dirty="0"/>
              <a:t>만약 아이콘을 넣고 싶은 경우 그 옆에 </a:t>
            </a:r>
            <a:r>
              <a:rPr lang="en-US" altLang="ko-KR" sz="1200" dirty="0"/>
              <a:t>data-icon</a:t>
            </a:r>
            <a:r>
              <a:rPr lang="en-US" altLang="ko-KR" sz="1200" dirty="0" smtClean="0"/>
              <a:t>=＂</a:t>
            </a:r>
            <a:r>
              <a:rPr lang="ko-KR" altLang="en-US" sz="1200" dirty="0" err="1" smtClean="0"/>
              <a:t>넣고싶은</a:t>
            </a:r>
            <a:r>
              <a:rPr lang="ko-KR" altLang="en-US" sz="1200" dirty="0" smtClean="0"/>
              <a:t> 아이콘</a:t>
            </a:r>
            <a:r>
              <a:rPr lang="en-US" altLang="ko-KR" sz="1200" dirty="0" smtClean="0"/>
              <a:t>＂ </a:t>
            </a:r>
            <a:r>
              <a:rPr lang="ko-KR" altLang="en-US" sz="1200" dirty="0"/>
              <a:t>이렇게 </a:t>
            </a:r>
            <a:r>
              <a:rPr lang="ko-KR" altLang="en-US" sz="1200" dirty="0" smtClean="0"/>
              <a:t>하면 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4416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3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5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6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7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8_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</TotalTime>
  <Words>2519</Words>
  <Application>Microsoft Office PowerPoint</Application>
  <PresentationFormat>와이드스크린</PresentationFormat>
  <Paragraphs>432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23</vt:i4>
      </vt:variant>
      <vt:variant>
        <vt:lpstr>슬라이드 제목</vt:lpstr>
      </vt:variant>
      <vt:variant>
        <vt:i4>26</vt:i4>
      </vt:variant>
    </vt:vector>
  </HeadingPairs>
  <TitlesOfParts>
    <vt:vector size="59" baseType="lpstr">
      <vt:lpstr>HY그래픽B</vt:lpstr>
      <vt:lpstr>HY그래픽M</vt:lpstr>
      <vt:lpstr>HY헤드라인M</vt:lpstr>
      <vt:lpstr>굴림</vt:lpstr>
      <vt:lpstr>맑은 고딕</vt:lpstr>
      <vt:lpstr>Arial</vt:lpstr>
      <vt:lpstr>Georgia</vt:lpstr>
      <vt:lpstr>Times New Roman</vt:lpstr>
      <vt:lpstr>Trebuchet MS</vt:lpstr>
      <vt:lpstr>Wingdings</vt:lpstr>
      <vt:lpstr>Office 테마</vt:lpstr>
      <vt:lpstr>20070228202220_F050TGp</vt:lpstr>
      <vt:lpstr>1_20070228202220_F050TGp</vt:lpstr>
      <vt:lpstr>2_20070228202220_F050TGp</vt:lpstr>
      <vt:lpstr>3_20070228202220_F050TGp</vt:lpstr>
      <vt:lpstr>4_20070228202220_F050TGp</vt:lpstr>
      <vt:lpstr>5_20070228202220_F050TGp</vt:lpstr>
      <vt:lpstr>9_기류</vt:lpstr>
      <vt:lpstr>10_기류</vt:lpstr>
      <vt:lpstr>TrendMicroTemplate_ext</vt:lpstr>
      <vt:lpstr>1_TrendMicroTemplate_ext</vt:lpstr>
      <vt:lpstr>2_TrendMicroTemplate_ext</vt:lpstr>
      <vt:lpstr>1_Office 테마</vt:lpstr>
      <vt:lpstr>3_TrendMicroTemplate_ext</vt:lpstr>
      <vt:lpstr>4_TrendMicroTemplate_ext</vt:lpstr>
      <vt:lpstr>5_TrendMicroTemplate_ext</vt:lpstr>
      <vt:lpstr>6_TrendMicroTemplate_ext</vt:lpstr>
      <vt:lpstr>7_TrendMicroTemplate_ext</vt:lpstr>
      <vt:lpstr>8_TrendMicroTemplate_ext</vt:lpstr>
      <vt:lpstr>2_Office 테마</vt:lpstr>
      <vt:lpstr>3_Office 테마</vt:lpstr>
      <vt:lpstr>4_Office 테마</vt:lpstr>
      <vt:lpstr>5_Office 테마</vt:lpstr>
      <vt:lpstr>제 32강 모바일웹 세션 전후 헤더화면 구성</vt:lpstr>
      <vt:lpstr>PowerPoint 프레젠테이션</vt:lpstr>
      <vt:lpstr>PowerPoint 프레젠테이션</vt:lpstr>
      <vt:lpstr>PowerPoint 프레젠테이션</vt:lpstr>
      <vt:lpstr>툴바</vt:lpstr>
      <vt:lpstr>PowerPoint 프레젠테이션</vt:lpstr>
      <vt:lpstr>버튼에 아이콘을 추가하고 아이콘 위치를 변경하기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툴바</vt:lpstr>
      <vt:lpstr>PowerPoint 프레젠테이션</vt:lpstr>
      <vt:lpstr>PowerPoint 프레젠테이션</vt:lpstr>
      <vt:lpstr>툴바</vt:lpstr>
      <vt:lpstr>PowerPoint 프레젠테이션</vt:lpstr>
      <vt:lpstr>모바일웹 세션 전후 헤더 화면구성 </vt:lpstr>
      <vt:lpstr>PowerPoint 프레젠테이션</vt:lpstr>
      <vt:lpstr>PowerPoint 프레젠테이션</vt:lpstr>
      <vt:lpstr>index.jsp [8장 mobile1]</vt:lpstr>
      <vt:lpstr>계속</vt:lpstr>
      <vt:lpstr>계속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351</cp:revision>
  <dcterms:created xsi:type="dcterms:W3CDTF">2020-09-14T08:38:55Z</dcterms:created>
  <dcterms:modified xsi:type="dcterms:W3CDTF">2020-11-17T12:59:41Z</dcterms:modified>
</cp:coreProperties>
</file>