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088" r:id="rId2"/>
    <p:sldMasterId id="2147485100" r:id="rId3"/>
    <p:sldMasterId id="2147485451" r:id="rId4"/>
    <p:sldMasterId id="2147485463" r:id="rId5"/>
    <p:sldMasterId id="2147485475" r:id="rId6"/>
    <p:sldMasterId id="2147485487" r:id="rId7"/>
    <p:sldMasterId id="2147485499" r:id="rId8"/>
    <p:sldMasterId id="2147485511" r:id="rId9"/>
    <p:sldMasterId id="2147485523" r:id="rId10"/>
    <p:sldMasterId id="2147485535" r:id="rId11"/>
  </p:sldMasterIdLst>
  <p:notesMasterIdLst>
    <p:notesMasterId r:id="rId28"/>
  </p:notesMasterIdLst>
  <p:sldIdLst>
    <p:sldId id="256" r:id="rId12"/>
    <p:sldId id="684" r:id="rId13"/>
    <p:sldId id="616" r:id="rId14"/>
    <p:sldId id="617" r:id="rId15"/>
    <p:sldId id="685" r:id="rId16"/>
    <p:sldId id="689" r:id="rId17"/>
    <p:sldId id="686" r:id="rId18"/>
    <p:sldId id="687" r:id="rId19"/>
    <p:sldId id="688" r:id="rId20"/>
    <p:sldId id="680" r:id="rId21"/>
    <p:sldId id="693" r:id="rId22"/>
    <p:sldId id="692" r:id="rId23"/>
    <p:sldId id="694" r:id="rId24"/>
    <p:sldId id="691" r:id="rId25"/>
    <p:sldId id="681" r:id="rId26"/>
    <p:sldId id="6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180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015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556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198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541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31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03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74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101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2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887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957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128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962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781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2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656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1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17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8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90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58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5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8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9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9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9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7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90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1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17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2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0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6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4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7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4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11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2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9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42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09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6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2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151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01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55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75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76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50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3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182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944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5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221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82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65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32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86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33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000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01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1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79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98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574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842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404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15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142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54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440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911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727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149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107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380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359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647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170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92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48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595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1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999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01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576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82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37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61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82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528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623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059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296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085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641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438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4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1" r:id="rId8"/>
    <p:sldLayoutId id="2147485532" r:id="rId9"/>
    <p:sldLayoutId id="2147485533" r:id="rId10"/>
    <p:sldLayoutId id="2147485534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102" r:id="rId2"/>
    <p:sldLayoutId id="2147485103" r:id="rId3"/>
    <p:sldLayoutId id="2147485104" r:id="rId4"/>
    <p:sldLayoutId id="2147485105" r:id="rId5"/>
    <p:sldLayoutId id="2147485106" r:id="rId6"/>
    <p:sldLayoutId id="2147485107" r:id="rId7"/>
    <p:sldLayoutId id="2147485108" r:id="rId8"/>
    <p:sldLayoutId id="2147485109" r:id="rId9"/>
    <p:sldLayoutId id="2147485110" r:id="rId10"/>
    <p:sldLayoutId id="214748511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2" r:id="rId1"/>
    <p:sldLayoutId id="2147485453" r:id="rId2"/>
    <p:sldLayoutId id="2147485454" r:id="rId3"/>
    <p:sldLayoutId id="2147485455" r:id="rId4"/>
    <p:sldLayoutId id="2147485456" r:id="rId5"/>
    <p:sldLayoutId id="2147485457" r:id="rId6"/>
    <p:sldLayoutId id="2147485458" r:id="rId7"/>
    <p:sldLayoutId id="2147485459" r:id="rId8"/>
    <p:sldLayoutId id="2147485460" r:id="rId9"/>
    <p:sldLayoutId id="2147485461" r:id="rId10"/>
    <p:sldLayoutId id="214748546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5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4" r:id="rId1"/>
    <p:sldLayoutId id="2147485465" r:id="rId2"/>
    <p:sldLayoutId id="2147485466" r:id="rId3"/>
    <p:sldLayoutId id="2147485467" r:id="rId4"/>
    <p:sldLayoutId id="2147485468" r:id="rId5"/>
    <p:sldLayoutId id="2147485469" r:id="rId6"/>
    <p:sldLayoutId id="2147485470" r:id="rId7"/>
    <p:sldLayoutId id="2147485471" r:id="rId8"/>
    <p:sldLayoutId id="2147485472" r:id="rId9"/>
    <p:sldLayoutId id="2147485473" r:id="rId10"/>
    <p:sldLayoutId id="2147485474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6" r:id="rId1"/>
    <p:sldLayoutId id="2147485477" r:id="rId2"/>
    <p:sldLayoutId id="2147485478" r:id="rId3"/>
    <p:sldLayoutId id="2147485479" r:id="rId4"/>
    <p:sldLayoutId id="2147485480" r:id="rId5"/>
    <p:sldLayoutId id="2147485481" r:id="rId6"/>
    <p:sldLayoutId id="2147485482" r:id="rId7"/>
    <p:sldLayoutId id="2147485483" r:id="rId8"/>
    <p:sldLayoutId id="2147485484" r:id="rId9"/>
    <p:sldLayoutId id="2147485485" r:id="rId10"/>
    <p:sldLayoutId id="2147485486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8" r:id="rId1"/>
    <p:sldLayoutId id="2147485489" r:id="rId2"/>
    <p:sldLayoutId id="2147485490" r:id="rId3"/>
    <p:sldLayoutId id="2147485491" r:id="rId4"/>
    <p:sldLayoutId id="2147485492" r:id="rId5"/>
    <p:sldLayoutId id="2147485493" r:id="rId6"/>
    <p:sldLayoutId id="2147485494" r:id="rId7"/>
    <p:sldLayoutId id="2147485495" r:id="rId8"/>
    <p:sldLayoutId id="2147485496" r:id="rId9"/>
    <p:sldLayoutId id="2147485497" r:id="rId10"/>
    <p:sldLayoutId id="2147485498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0" r:id="rId1"/>
    <p:sldLayoutId id="2147485501" r:id="rId2"/>
    <p:sldLayoutId id="2147485502" r:id="rId3"/>
    <p:sldLayoutId id="2147485503" r:id="rId4"/>
    <p:sldLayoutId id="2147485504" r:id="rId5"/>
    <p:sldLayoutId id="2147485505" r:id="rId6"/>
    <p:sldLayoutId id="2147485506" r:id="rId7"/>
    <p:sldLayoutId id="2147485507" r:id="rId8"/>
    <p:sldLayoutId id="2147485508" r:id="rId9"/>
    <p:sldLayoutId id="2147485509" r:id="rId10"/>
    <p:sldLayoutId id="2147485510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33</a:t>
            </a:r>
            <a:r>
              <a:rPr lang="ko-KR" altLang="en-US" sz="3300" dirty="0"/>
              <a:t>강 </a:t>
            </a:r>
            <a:r>
              <a:rPr lang="ko-KR" altLang="en-US" sz="3300" dirty="0" err="1"/>
              <a:t>모바일웹</a:t>
            </a:r>
            <a:r>
              <a:rPr lang="ko-KR" altLang="en-US" sz="3300" dirty="0"/>
              <a:t> 정보전달과 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433" y="1673387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모바일웹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로그인과 정보전달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data-ajax </a:t>
            </a:r>
            <a:r>
              <a:rPr lang="ko-KR" altLang="en-US" dirty="0"/>
              <a:t>개념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460644"/>
            <a:ext cx="2614955" cy="44636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2" y="474352"/>
            <a:ext cx="2606924" cy="444993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657453" y="1323722"/>
            <a:ext cx="482562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565366" y="2928234"/>
            <a:ext cx="1430871" cy="478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64" y="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모바일</a:t>
            </a:r>
            <a:r>
              <a:rPr lang="ko-KR" altLang="en-US" dirty="0"/>
              <a:t> 웹 실습예제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918" y="474352"/>
            <a:ext cx="2606924" cy="4449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75" y="474352"/>
            <a:ext cx="2623543" cy="44783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979" y="3116895"/>
            <a:ext cx="2191667" cy="374110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9428672" y="1323722"/>
            <a:ext cx="1854679" cy="2523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0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7" y="776276"/>
            <a:ext cx="3451795" cy="5892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70260" y="1841307"/>
            <a:ext cx="3087740" cy="1513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64" y="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웹 실습예제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817" y="776276"/>
            <a:ext cx="3467300" cy="5918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597" y="369332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index.jsp</a:t>
            </a:r>
            <a:r>
              <a:rPr lang="ko-KR" altLang="en-US" dirty="0"/>
              <a:t>에서 </a:t>
            </a:r>
            <a:r>
              <a:rPr lang="en-US" altLang="ko-KR" dirty="0" err="1"/>
              <a:t>login.jsp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8336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489011"/>
            <a:ext cx="3424687" cy="5845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9" y="489011"/>
            <a:ext cx="3424688" cy="5845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login.jsp</a:t>
            </a:r>
            <a:r>
              <a:rPr lang="ko-KR" altLang="en-US" dirty="0"/>
              <a:t>에서 </a:t>
            </a:r>
            <a:r>
              <a:rPr lang="en-US" altLang="ko-KR" dirty="0" err="1"/>
              <a:t>loginForm.jsp</a:t>
            </a:r>
            <a:r>
              <a:rPr lang="ko-KR" altLang="en-US" dirty="0"/>
              <a:t>로 </a:t>
            </a:r>
            <a:r>
              <a:rPr lang="ko-KR" altLang="en-US" dirty="0" err="1"/>
              <a:t>이동후</a:t>
            </a:r>
            <a:r>
              <a:rPr lang="ko-KR" altLang="en-US" dirty="0"/>
              <a:t>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 err="1"/>
              <a:t>logout.jsp</a:t>
            </a:r>
            <a:r>
              <a:rPr lang="ko-KR" altLang="en-US" dirty="0"/>
              <a:t>화면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2390033" y="3704613"/>
            <a:ext cx="3087740" cy="1513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0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" y="528484"/>
            <a:ext cx="3417174" cy="5833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73" y="528483"/>
            <a:ext cx="3417175" cy="5833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logout.jsp</a:t>
            </a:r>
            <a:r>
              <a:rPr lang="ko-KR" altLang="en-US" dirty="0"/>
              <a:t>화면에서 </a:t>
            </a:r>
            <a:r>
              <a:rPr lang="ko-KR" altLang="en-US" dirty="0" err="1"/>
              <a:t>로그아웃하면</a:t>
            </a:r>
            <a:r>
              <a:rPr lang="ko-KR" altLang="en-US" dirty="0"/>
              <a:t> 원래 초기화면으로 복귀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33046" y="1552755"/>
            <a:ext cx="1940427" cy="120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766" y="555451"/>
            <a:ext cx="5932099" cy="618630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&lt;%@ include file="../../include/jQueryMobile.inc" %&gt;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세션정보 추출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String ID  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String name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data-role="header" data-theme="b"&gt;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헤더 타이틀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&lt;h1&gt;</a:t>
            </a:r>
            <a:r>
              <a:rPr lang="ko-KR" altLang="en-US" sz="1200" dirty="0"/>
              <a:t>홈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홈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index.jsp</a:t>
            </a:r>
            <a:r>
              <a:rPr lang="en-US" altLang="ko-KR" sz="1200" dirty="0"/>
              <a:t>" data-icon="home" data-</a:t>
            </a:r>
            <a:r>
              <a:rPr lang="en-US" altLang="ko-KR" sz="1200" dirty="0" err="1"/>
              <a:t>iconpos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notext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="external"&gt;Home&lt;/a&gt;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로그아웃 상태이면 </a:t>
            </a:r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loginForm.jsp</a:t>
            </a:r>
            <a:r>
              <a:rPr lang="en-US" altLang="ko-KR" sz="1200" dirty="0"/>
              <a:t>" data-role="button" data-theme="d" data-icon="arrow-r" data-inline="true" data-ajax="false"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-right"&gt;Login&lt;/a&gt;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로그인 상태이면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05910" y="75882"/>
            <a:ext cx="5702060" cy="58169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logout.jsp</a:t>
            </a:r>
            <a:r>
              <a:rPr lang="en-US" altLang="ko-KR" sz="1200" dirty="0"/>
              <a:t>" data-role="button" data-theme="d" data-icon="arrow-r" data-inline="true" data-ajax="false"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-right"&gt;&lt;%= ID %&gt;</a:t>
            </a:r>
            <a:r>
              <a:rPr lang="ko-KR" altLang="en-US" sz="1200" dirty="0"/>
              <a:t>님</a:t>
            </a:r>
            <a:r>
              <a:rPr lang="en-US" altLang="ko-KR" sz="1200" dirty="0"/>
              <a:t>, Logout&lt;/a&gt;	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%&gt;		</a:t>
            </a:r>
          </a:p>
          <a:p>
            <a:r>
              <a:rPr lang="en-US" altLang="ko-KR" sz="1200" dirty="0"/>
              <a:t>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있지 않은 상태 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홈</a:t>
            </a:r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있는 상태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세션이 설정되었습니다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 // if</a:t>
            </a:r>
          </a:p>
          <a:p>
            <a:r>
              <a:rPr lang="en-US" altLang="ko-KR" sz="1200" dirty="0"/>
              <a:t>%&gt;				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     &lt;%@ include file="../../include/businessInfo.inc" %&gt;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&lt;/body&gt;&lt;/html&gt;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848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536" y="486763"/>
            <a:ext cx="4500114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입력정보 한글 처리</a:t>
            </a:r>
          </a:p>
          <a:p>
            <a:r>
              <a:rPr lang="en-US" altLang="ko-KR" sz="1400" dirty="0" err="1"/>
              <a:t>request.setCharacterEncoding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입력정보</a:t>
            </a:r>
            <a:r>
              <a:rPr lang="en-US" altLang="ko-KR" sz="1400" dirty="0"/>
              <a:t>(ID,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) </a:t>
            </a:r>
            <a:r>
              <a:rPr lang="ko-KR" altLang="en-US" sz="1400" dirty="0"/>
              <a:t>추출</a:t>
            </a:r>
          </a:p>
          <a:p>
            <a:r>
              <a:rPr lang="en-US" altLang="ko-KR" sz="1400" dirty="0"/>
              <a:t>String ID  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("ID");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pswd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pswd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세션 설정</a:t>
            </a:r>
          </a:p>
          <a:p>
            <a:r>
              <a:rPr lang="en-US" altLang="ko-KR" sz="1400" dirty="0" err="1"/>
              <a:t>session.setAttribute</a:t>
            </a:r>
            <a:r>
              <a:rPr lang="en-US" altLang="ko-KR" sz="1400" dirty="0"/>
              <a:t>("ID",   ID);</a:t>
            </a:r>
          </a:p>
          <a:p>
            <a:r>
              <a:rPr lang="en-US" altLang="ko-KR" sz="1400" dirty="0" err="1"/>
              <a:t>session.setAttribute</a:t>
            </a:r>
            <a:r>
              <a:rPr lang="en-US" altLang="ko-KR" sz="1400" dirty="0"/>
              <a:t>("name",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홈페이지로 이동</a:t>
            </a:r>
          </a:p>
          <a:p>
            <a:r>
              <a:rPr lang="en-US" altLang="ko-KR" sz="1400" dirty="0" err="1"/>
              <a:t>response.sendRedirect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1456" y="486763"/>
            <a:ext cx="6133382" cy="332398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"%&gt;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r>
              <a:rPr lang="en-US" altLang="ko-KR" sz="1400" dirty="0"/>
              <a:t>&lt;title&gt;JSP World&lt;/title&gt;</a:t>
            </a:r>
          </a:p>
          <a:p>
            <a:r>
              <a:rPr lang="en-US" altLang="ko-KR" sz="1400" dirty="0"/>
              <a:t>&lt;%@ include file="../../include/jQueryMobile.inc" %&gt;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&lt;section data-role="page" id="page1"&gt;</a:t>
            </a:r>
          </a:p>
          <a:p>
            <a:r>
              <a:rPr lang="en-US" altLang="ko-KR" sz="1400" dirty="0"/>
              <a:t>&lt;!-- 1. </a:t>
            </a:r>
            <a:r>
              <a:rPr lang="ko-KR" altLang="en-US" sz="1400" dirty="0"/>
              <a:t>헤더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&lt;header data-role="header" data-theme="b"&gt;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헤더 타이틀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&lt;h1&gt;</a:t>
            </a:r>
            <a:r>
              <a:rPr lang="ko-KR" altLang="en-US" sz="1400" dirty="0"/>
              <a:t>홈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&lt;/header&gt;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9864" y="0"/>
            <a:ext cx="18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loginForm.jsp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38535" y="912818"/>
            <a:ext cx="4353465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session </a:t>
            </a:r>
            <a:r>
              <a:rPr lang="ko-KR" altLang="en-US" sz="1400" dirty="0"/>
              <a:t>해제</a:t>
            </a:r>
          </a:p>
          <a:p>
            <a:r>
              <a:rPr lang="en-US" altLang="ko-KR" sz="1400" dirty="0" err="1"/>
              <a:t>session.invalidate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홈페이지로 이동 </a:t>
            </a:r>
          </a:p>
          <a:p>
            <a:r>
              <a:rPr lang="en-US" altLang="ko-KR" sz="1400" dirty="0" err="1"/>
              <a:t>response.sendRedirect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46521" y="47447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logout.jsp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8919" y="843806"/>
            <a:ext cx="6811994" cy="526297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&lt;section data-role="content"&gt; </a:t>
            </a:r>
          </a:p>
          <a:p>
            <a:r>
              <a:rPr lang="en-US" altLang="ko-KR" sz="1400" dirty="0"/>
              <a:t>&lt;form method=post action=</a:t>
            </a:r>
            <a:r>
              <a:rPr lang="en-US" altLang="ko-KR" sz="1400" dirty="0" err="1"/>
              <a:t>login.jsp</a:t>
            </a:r>
            <a:r>
              <a:rPr lang="en-US" altLang="ko-KR" sz="1400" dirty="0"/>
              <a:t> data-ajax="false"&gt;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fieldset</a:t>
            </a:r>
            <a:r>
              <a:rPr lang="en-US" altLang="ko-KR" sz="1400" dirty="0"/>
              <a:t> data-role="</a:t>
            </a:r>
            <a:r>
              <a:rPr lang="en-US" altLang="ko-KR" sz="1400" dirty="0" err="1"/>
              <a:t>fieldcontain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고객</a:t>
            </a:r>
            <a:r>
              <a:rPr lang="en-US" altLang="ko-KR" sz="1400" dirty="0"/>
              <a:t>ID --&gt;</a:t>
            </a:r>
          </a:p>
          <a:p>
            <a:r>
              <a:rPr lang="en-US" altLang="ko-KR" sz="1400" dirty="0"/>
              <a:t>&lt;label for="ID2"&gt;</a:t>
            </a:r>
            <a:r>
              <a:rPr lang="ko-KR" altLang="en-US" sz="1400" dirty="0"/>
              <a:t>회원</a:t>
            </a:r>
            <a:r>
              <a:rPr lang="en-US" altLang="ko-KR" sz="1400" dirty="0"/>
              <a:t>ID:&lt;/label&gt;</a:t>
            </a:r>
          </a:p>
          <a:p>
            <a:r>
              <a:rPr lang="en-US" altLang="ko-KR" sz="1400" dirty="0"/>
              <a:t>&lt;input type="text" id="ID2" name="ID" size=10 </a:t>
            </a:r>
            <a:r>
              <a:rPr lang="en-US" altLang="ko-KR" sz="1400" dirty="0" err="1"/>
              <a:t>maxlength</a:t>
            </a:r>
            <a:r>
              <a:rPr lang="en-US" altLang="ko-KR" sz="1400" dirty="0"/>
              <a:t>=10 required="required"/&gt;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비밀번호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&lt;label for="pswd2"&gt;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:&lt;/label&gt;</a:t>
            </a:r>
          </a:p>
          <a:p>
            <a:r>
              <a:rPr lang="en-US" altLang="ko-KR" sz="1400" dirty="0"/>
              <a:t>&lt;input type="password" id="pswd2" name="</a:t>
            </a:r>
            <a:r>
              <a:rPr lang="en-US" altLang="ko-KR" sz="1400" dirty="0" err="1"/>
              <a:t>pswd</a:t>
            </a:r>
            <a:r>
              <a:rPr lang="en-US" altLang="ko-KR" sz="1400" dirty="0"/>
              <a:t>" size=10 </a:t>
            </a:r>
            <a:r>
              <a:rPr lang="en-US" altLang="ko-KR" sz="1400" dirty="0" err="1"/>
              <a:t>maxlength</a:t>
            </a:r>
            <a:r>
              <a:rPr lang="en-US" altLang="ko-KR" sz="1400" dirty="0"/>
              <a:t>=10 required="required"/&gt;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fieldset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 align="center"&gt;</a:t>
            </a:r>
          </a:p>
          <a:p>
            <a:r>
              <a:rPr lang="en-US" altLang="ko-KR" sz="1400" dirty="0"/>
              <a:t>&lt;button type=submit data-role="button" data-inline="true"&gt;</a:t>
            </a:r>
            <a:r>
              <a:rPr lang="ko-KR" altLang="en-US" sz="1400" dirty="0"/>
              <a:t>로그인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&lt;/section&gt;</a:t>
            </a:r>
          </a:p>
          <a:p>
            <a:r>
              <a:rPr lang="en-US" altLang="ko-KR" sz="1400" dirty="0"/>
              <a:t>&lt;!-- 3.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&lt;footer data-role="footer" data-theme="a" data-position="fixed"&gt;</a:t>
            </a:r>
          </a:p>
          <a:p>
            <a:r>
              <a:rPr lang="en-US" altLang="ko-KR" sz="1400" dirty="0"/>
              <a:t>        &lt;%@ include file="../../include/businessInfo.inc" %&gt;</a:t>
            </a:r>
          </a:p>
          <a:p>
            <a:r>
              <a:rPr lang="en-US" altLang="ko-KR" sz="1400" dirty="0"/>
              <a:t>&lt;/footer&gt;</a:t>
            </a:r>
          </a:p>
          <a:p>
            <a:r>
              <a:rPr lang="en-US" altLang="ko-KR" sz="1400" dirty="0"/>
              <a:t>&lt;/section&gt;</a:t>
            </a:r>
          </a:p>
          <a:p>
            <a:r>
              <a:rPr lang="en-US" altLang="ko-KR" sz="1400" dirty="0"/>
              <a:t>&lt;/body&gt;&lt;/html&gt;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45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8438" y="-11536"/>
            <a:ext cx="5920596" cy="4551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/>
              <a:t>모바일웹</a:t>
            </a:r>
            <a:r>
              <a:rPr lang="ko-KR" altLang="en-US" sz="2000" dirty="0"/>
              <a:t> 정보 전달과 로그인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26525" r="69323" b="64157"/>
          <a:stretch/>
        </p:blipFill>
        <p:spPr bwMode="auto">
          <a:xfrm>
            <a:off x="0" y="54729"/>
            <a:ext cx="815982" cy="53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66800" y="404469"/>
            <a:ext cx="6619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8.4</a:t>
            </a:r>
            <a:r>
              <a:rPr lang="ko-KR" altLang="en-US" dirty="0">
                <a:solidFill>
                  <a:prstClr val="black"/>
                </a:solidFill>
              </a:rPr>
              <a:t>절의 로그인 과정을 </a:t>
            </a: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웹으로 개발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07990" y="1001080"/>
            <a:ext cx="10970251" cy="5649885"/>
            <a:chOff x="1559496" y="1124744"/>
            <a:chExt cx="9088506" cy="5377912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31" t="23619" r="16352" b="6330"/>
            <a:stretch/>
          </p:blipFill>
          <p:spPr bwMode="auto">
            <a:xfrm>
              <a:off x="4510674" y="1124744"/>
              <a:ext cx="6137328" cy="5377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0924" r="17110" b="59833"/>
            <a:stretch/>
          </p:blipFill>
          <p:spPr bwMode="auto">
            <a:xfrm>
              <a:off x="1559496" y="3963288"/>
              <a:ext cx="4176464" cy="191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4223793" y="5345832"/>
              <a:ext cx="997101" cy="67545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</a:rPr>
                <a:t>8.3</a:t>
              </a:r>
              <a:r>
                <a:rPr lang="ko-KR" altLang="en-US" sz="1600" dirty="0">
                  <a:solidFill>
                    <a:prstClr val="white"/>
                  </a:solidFill>
                </a:rPr>
                <a:t>절과 동일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9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36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</a:rPr>
              <a:t>정보전달과 응답 </a:t>
            </a:r>
            <a:r>
              <a:rPr lang="en-US" altLang="ko-KR" dirty="0">
                <a:solidFill>
                  <a:prstClr val="black"/>
                </a:solidFill>
              </a:rPr>
              <a:t>request/response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75533" r="21848" b="9694"/>
          <a:stretch/>
        </p:blipFill>
        <p:spPr bwMode="auto">
          <a:xfrm>
            <a:off x="1775520" y="4388695"/>
            <a:ext cx="8296772" cy="16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19536" y="3610411"/>
            <a:ext cx="24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Post</a:t>
            </a:r>
            <a:r>
              <a:rPr lang="ko-KR" altLang="en-US" dirty="0">
                <a:solidFill>
                  <a:prstClr val="black"/>
                </a:solidFill>
              </a:rPr>
              <a:t>방식과 </a:t>
            </a:r>
            <a:r>
              <a:rPr lang="en-US" altLang="ko-KR" dirty="0">
                <a:solidFill>
                  <a:prstClr val="black"/>
                </a:solidFill>
              </a:rPr>
              <a:t>get</a:t>
            </a:r>
            <a:r>
              <a:rPr lang="ko-KR" altLang="en-US" dirty="0">
                <a:solidFill>
                  <a:prstClr val="black"/>
                </a:solidFill>
              </a:rPr>
              <a:t>방식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761042" y="642519"/>
            <a:ext cx="8311250" cy="2758439"/>
            <a:chOff x="206575" y="358449"/>
            <a:chExt cx="7476486" cy="275843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6" t="26977" r="19197" b="45408"/>
            <a:stretch/>
          </p:blipFill>
          <p:spPr bwMode="auto">
            <a:xfrm>
              <a:off x="206575" y="371286"/>
              <a:ext cx="7476486" cy="2745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75" y="358449"/>
              <a:ext cx="1165225" cy="268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371800" y="1268760"/>
              <a:ext cx="1183976" cy="8640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웹브라우저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51520" y="1556792"/>
              <a:ext cx="100811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674084"/>
              <a:ext cx="576064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</a:rPr>
                <a:t>WAS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" name="구름 11"/>
            <p:cNvSpPr/>
            <p:nvPr/>
          </p:nvSpPr>
          <p:spPr>
            <a:xfrm>
              <a:off x="2987824" y="1124744"/>
              <a:ext cx="1296144" cy="936104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인터넷</a:t>
              </a: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775519" y="4005064"/>
          <a:ext cx="8296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97" y="0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request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302" y="37942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클라이언트에게 데이터를 요청할 때 사용하는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정보추출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request.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25324" r="16193" b="58791"/>
          <a:stretch/>
        </p:blipFill>
        <p:spPr bwMode="auto">
          <a:xfrm>
            <a:off x="1216481" y="2075758"/>
            <a:ext cx="8266071" cy="13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5375" y="368997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302" y="4012040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클라이언트로 데이터를 응답할 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response.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6644"/>
              </p:ext>
            </p:extLst>
          </p:nvPr>
        </p:nvGraphicFramePr>
        <p:xfrm>
          <a:off x="1439335" y="5174572"/>
          <a:ext cx="6192838" cy="772744"/>
        </p:xfrm>
        <a:graphic>
          <a:graphicData uri="http://schemas.openxmlformats.org/drawingml/2006/table">
            <a:tbl>
              <a:tblPr/>
              <a:tblGrid>
                <a:gridCol w="237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sendRedirect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("</a:t>
                      </a: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페이지로 이동</a:t>
                      </a: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75155"/>
              </p:ext>
            </p:extLst>
          </p:nvPr>
        </p:nvGraphicFramePr>
        <p:xfrm>
          <a:off x="1216482" y="1687190"/>
          <a:ext cx="8266071" cy="4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876136" cy="385698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index.jsp</a:t>
            </a:r>
            <a:r>
              <a:rPr lang="en-US" altLang="ko-KR" sz="2400" dirty="0"/>
              <a:t> [8</a:t>
            </a:r>
            <a:r>
              <a:rPr lang="ko-KR" altLang="en-US" sz="2400" dirty="0"/>
              <a:t>장 </a:t>
            </a:r>
            <a:r>
              <a:rPr lang="en-US" altLang="ko-KR" sz="2400" dirty="0"/>
              <a:t>mobile2]</a:t>
            </a:r>
            <a:endParaRPr lang="ko-KR" altLang="en-US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t="14535" r="18723" b="45696"/>
          <a:stretch/>
        </p:blipFill>
        <p:spPr bwMode="auto">
          <a:xfrm>
            <a:off x="960089" y="529275"/>
            <a:ext cx="7271881" cy="366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16842" r="17110" b="60245"/>
          <a:stretch/>
        </p:blipFill>
        <p:spPr bwMode="auto">
          <a:xfrm>
            <a:off x="960089" y="4193026"/>
            <a:ext cx="7197432" cy="211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5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8626"/>
            <a:ext cx="3945147" cy="37093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login.jsp</a:t>
            </a:r>
            <a:r>
              <a:rPr lang="en-US" altLang="ko-KR" sz="2400" dirty="0"/>
              <a:t> [8</a:t>
            </a:r>
            <a:r>
              <a:rPr lang="ko-KR" altLang="en-US" sz="2400" dirty="0"/>
              <a:t>장 </a:t>
            </a:r>
            <a:r>
              <a:rPr lang="en-US" altLang="ko-KR" sz="2400" dirty="0"/>
              <a:t>mobile2]</a:t>
            </a:r>
            <a:endParaRPr lang="ko-KR" altLang="en-US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t="30282" r="35121" b="24499"/>
          <a:stretch/>
        </p:blipFill>
        <p:spPr bwMode="auto">
          <a:xfrm>
            <a:off x="760450" y="490114"/>
            <a:ext cx="7770992" cy="608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2877"/>
            <a:ext cx="4934309" cy="359818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loginForm.jsp</a:t>
            </a:r>
            <a:r>
              <a:rPr lang="en-US" altLang="ko-KR" dirty="0"/>
              <a:t> </a:t>
            </a:r>
            <a:r>
              <a:rPr lang="en-US" altLang="ko-KR" sz="3200" dirty="0"/>
              <a:t>[8</a:t>
            </a:r>
            <a:r>
              <a:rPr lang="ko-KR" altLang="en-US" sz="3200" dirty="0"/>
              <a:t>장 </a:t>
            </a:r>
            <a:r>
              <a:rPr lang="en-US" altLang="ko-KR" sz="3200" dirty="0"/>
              <a:t>mobile2]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4" t="19178" r="19197" b="33381"/>
          <a:stretch/>
        </p:blipFill>
        <p:spPr bwMode="auto">
          <a:xfrm>
            <a:off x="875786" y="564877"/>
            <a:ext cx="7160266" cy="437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9" t="37232" r="16477" b="45609"/>
          <a:stretch/>
        </p:blipFill>
        <p:spPr bwMode="auto">
          <a:xfrm>
            <a:off x="801395" y="4935417"/>
            <a:ext cx="7309048" cy="158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5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892060" cy="36844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400" dirty="0"/>
              <a:t>속성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8" t="16554" r="16668" b="51954"/>
          <a:stretch/>
        </p:blipFill>
        <p:spPr bwMode="auto">
          <a:xfrm>
            <a:off x="820588" y="538492"/>
            <a:ext cx="10378648" cy="406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9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6392" y="0"/>
            <a:ext cx="1555629" cy="241540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ko-KR" sz="2400" dirty="0"/>
              <a:t>AJAX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-106392" y="241540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prstClr val="black"/>
                </a:solidFill>
              </a:rPr>
              <a:t>Ajax(Asynchronous JavaScript and XML)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prstClr val="black"/>
                </a:solidFill>
              </a:rPr>
              <a:t>비동기적인</a:t>
            </a:r>
            <a:r>
              <a:rPr lang="ko-KR" altLang="en-US" sz="1600" dirty="0">
                <a:solidFill>
                  <a:prstClr val="black"/>
                </a:solidFill>
              </a:rPr>
              <a:t> 웹 애플리케이션을 만들기 위해 클라이언트 측에서 사용되는 웹 개발 기술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즉</a:t>
            </a:r>
            <a:r>
              <a:rPr lang="en-US" altLang="ko-KR" sz="1600" dirty="0">
                <a:solidFill>
                  <a:prstClr val="black"/>
                </a:solidFill>
              </a:rPr>
              <a:t>, Ajax </a:t>
            </a:r>
            <a:r>
              <a:rPr lang="ko-KR" altLang="en-US" sz="1600" dirty="0">
                <a:solidFill>
                  <a:prstClr val="black"/>
                </a:solidFill>
              </a:rPr>
              <a:t>모델에서는 </a:t>
            </a:r>
            <a:r>
              <a:rPr lang="ko-KR" altLang="en-US" sz="1600" dirty="0" err="1">
                <a:solidFill>
                  <a:prstClr val="black"/>
                </a:solidFill>
              </a:rPr>
              <a:t>웹브라우저가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Ajax </a:t>
            </a:r>
            <a:r>
              <a:rPr lang="ko-KR" altLang="en-US" sz="1600" dirty="0">
                <a:solidFill>
                  <a:prstClr val="black"/>
                </a:solidFill>
              </a:rPr>
              <a:t>엔진에 입력을 주면</a:t>
            </a:r>
            <a:r>
              <a:rPr lang="en-US" altLang="ko-KR" sz="1600" dirty="0">
                <a:solidFill>
                  <a:prstClr val="black"/>
                </a:solidFill>
              </a:rPr>
              <a:t>, Ajax </a:t>
            </a:r>
            <a:r>
              <a:rPr lang="ko-KR" altLang="en-US" sz="1600" dirty="0">
                <a:solidFill>
                  <a:prstClr val="black"/>
                </a:solidFill>
              </a:rPr>
              <a:t>엔진은 서버 측에 데이터를 전송 후 서버로부터 응답을 무턱대고 기다리지 않는 </a:t>
            </a:r>
            <a:r>
              <a:rPr lang="ko-KR" altLang="en-US" sz="1600" b="1" dirty="0">
                <a:solidFill>
                  <a:srgbClr val="FF0000"/>
                </a:solidFill>
              </a:rPr>
              <a:t>비동기적 방식</a:t>
            </a:r>
            <a:r>
              <a:rPr lang="ko-KR" altLang="en-US" sz="1600" dirty="0">
                <a:solidFill>
                  <a:prstClr val="black"/>
                </a:solidFill>
              </a:rPr>
              <a:t>이기 때문에 사용자는 다음 작업을 계속할 수 있음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/>
                </a:solidFill>
              </a:rPr>
              <a:t>기존 웹 애플리케이션 모델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클라이언트에서 사용자 </a:t>
            </a:r>
            <a:r>
              <a:rPr lang="ko-KR" altLang="en-US" sz="1600" dirty="0" err="1">
                <a:solidFill>
                  <a:prstClr val="black"/>
                </a:solidFill>
              </a:rPr>
              <a:t>액티비티에</a:t>
            </a:r>
            <a:r>
              <a:rPr lang="ko-KR" altLang="en-US" sz="1600" dirty="0">
                <a:solidFill>
                  <a:prstClr val="black"/>
                </a:solidFill>
              </a:rPr>
              <a:t> 의해 서버에 데이터를 전송하고 서버로부터 데이터를 받으면 클라이언트에 출력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이 경우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클라이언트와 서버 간 </a:t>
            </a:r>
            <a:r>
              <a:rPr lang="ko-KR" altLang="en-US" sz="1600" b="1" dirty="0">
                <a:solidFill>
                  <a:srgbClr val="FF0000"/>
                </a:solidFill>
              </a:rPr>
              <a:t>동기화</a:t>
            </a:r>
            <a:r>
              <a:rPr lang="ko-KR" altLang="en-US" sz="1600" dirty="0">
                <a:solidFill>
                  <a:prstClr val="black"/>
                </a:solidFill>
              </a:rPr>
              <a:t>되어 있기 때문에 클라이언트는 서버로부터 응답이 올 때까지 다른 작업을 할 수 없음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1058" y="8122294"/>
            <a:ext cx="7905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&lt;form&gt;</a:t>
            </a:r>
            <a:r>
              <a:rPr lang="ko-KR" altLang="en-US" dirty="0">
                <a:solidFill>
                  <a:prstClr val="black"/>
                </a:solidFill>
              </a:rPr>
              <a:t>문에서는 동기적인 방식으로 데이터를 전송하며</a:t>
            </a:r>
            <a:r>
              <a:rPr lang="en-US" altLang="ko-KR" dirty="0">
                <a:solidFill>
                  <a:prstClr val="black"/>
                </a:solidFill>
              </a:rPr>
              <a:t>(data-</a:t>
            </a:r>
            <a:r>
              <a:rPr lang="en-US" altLang="ko-KR" dirty="0" err="1">
                <a:solidFill>
                  <a:prstClr val="black"/>
                </a:solidFill>
              </a:rPr>
              <a:t>ajax</a:t>
            </a:r>
            <a:r>
              <a:rPr lang="en-US" altLang="ko-KR" dirty="0">
                <a:solidFill>
                  <a:prstClr val="black"/>
                </a:solidFill>
              </a:rPr>
              <a:t>=“false”), </a:t>
            </a:r>
            <a:r>
              <a:rPr lang="ko-KR" altLang="en-US" dirty="0">
                <a:solidFill>
                  <a:prstClr val="black"/>
                </a:solidFill>
              </a:rPr>
              <a:t>결과로 받는 데이터를 새 화면으로 출력한다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일반적으로 화면의 일부가 변하는 경우는 </a:t>
            </a:r>
            <a:r>
              <a:rPr lang="en-US" altLang="ko-KR" dirty="0">
                <a:solidFill>
                  <a:prstClr val="black"/>
                </a:solidFill>
              </a:rPr>
              <a:t>Ajax </a:t>
            </a:r>
            <a:r>
              <a:rPr lang="ko-KR" altLang="en-US" dirty="0">
                <a:solidFill>
                  <a:prstClr val="black"/>
                </a:solidFill>
              </a:rPr>
              <a:t>방식으로 실행한다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t="26648" r="19513" b="43878"/>
          <a:stretch/>
        </p:blipFill>
        <p:spPr bwMode="auto">
          <a:xfrm>
            <a:off x="547271" y="2058423"/>
            <a:ext cx="7130237" cy="276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4836760"/>
            <a:ext cx="7979434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&lt;form&gt;</a:t>
            </a:r>
            <a:r>
              <a:rPr lang="ko-KR" altLang="en-US" sz="1600" dirty="0">
                <a:solidFill>
                  <a:prstClr val="black"/>
                </a:solidFill>
              </a:rPr>
              <a:t>문에서 </a:t>
            </a:r>
            <a:r>
              <a:rPr lang="en-US" altLang="ko-KR" sz="1600" b="1" dirty="0">
                <a:solidFill>
                  <a:srgbClr val="FF0000"/>
                </a:solidFill>
              </a:rPr>
              <a:t>data-</a:t>
            </a:r>
            <a:r>
              <a:rPr lang="en-US" altLang="ko-KR" sz="1600" b="1" dirty="0" err="1">
                <a:solidFill>
                  <a:srgbClr val="FF0000"/>
                </a:solidFill>
              </a:rPr>
              <a:t>ajax</a:t>
            </a:r>
            <a:r>
              <a:rPr lang="en-US" altLang="ko-KR" sz="1600" b="1" dirty="0">
                <a:solidFill>
                  <a:srgbClr val="FF0000"/>
                </a:solidFill>
              </a:rPr>
              <a:t>=“false”</a:t>
            </a:r>
            <a:r>
              <a:rPr lang="ko-KR" altLang="en-US" sz="1600" dirty="0">
                <a:solidFill>
                  <a:prstClr val="black"/>
                </a:solidFill>
              </a:rPr>
              <a:t>로 설정하면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동기적</a:t>
            </a:r>
            <a:r>
              <a:rPr lang="ko-KR" altLang="en-US" sz="1600" dirty="0">
                <a:solidFill>
                  <a:prstClr val="black"/>
                </a:solidFill>
              </a:rPr>
              <a:t>인 방식으로 데이터를 전송하며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</a:p>
          <a:p>
            <a:r>
              <a:rPr lang="ko-KR" altLang="en-US" sz="1600" dirty="0">
                <a:solidFill>
                  <a:prstClr val="black"/>
                </a:solidFill>
              </a:rPr>
              <a:t>결과로 받는 데이터를 새 화면으로 출력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600" dirty="0">
                <a:solidFill>
                  <a:prstClr val="black"/>
                </a:solidFill>
              </a:rPr>
              <a:t>이에 비해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화면의 일부가 변하는 경우는 </a:t>
            </a:r>
            <a:r>
              <a:rPr lang="en-US" altLang="ko-KR" sz="1600" dirty="0">
                <a:solidFill>
                  <a:prstClr val="black"/>
                </a:solidFill>
              </a:rPr>
              <a:t>Ajax </a:t>
            </a:r>
            <a:r>
              <a:rPr lang="ko-KR" altLang="en-US" sz="1600" dirty="0">
                <a:solidFill>
                  <a:prstClr val="black"/>
                </a:solidFill>
              </a:rPr>
              <a:t>방식으로 실행</a:t>
            </a:r>
          </a:p>
        </p:txBody>
      </p:sp>
    </p:spTree>
    <p:extLst>
      <p:ext uri="{BB962C8B-B14F-4D97-AF65-F5344CB8AC3E}">
        <p14:creationId xmlns:p14="http://schemas.microsoft.com/office/powerpoint/2010/main" val="73778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1099</Words>
  <Application>Microsoft Office PowerPoint</Application>
  <PresentationFormat>와이드스크린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맑은 고딕</vt:lpstr>
      <vt:lpstr>Arial</vt:lpstr>
      <vt:lpstr>Georgia</vt:lpstr>
      <vt:lpstr>Trebuchet MS</vt:lpstr>
      <vt:lpstr>Wingdings</vt:lpstr>
      <vt:lpstr>Office 테마</vt:lpstr>
      <vt:lpstr>기류</vt:lpstr>
      <vt:lpstr>1_기류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1_Office 테마</vt:lpstr>
      <vt:lpstr>제 33강 모바일웹 정보전달과 로그인</vt:lpstr>
      <vt:lpstr>모바일웹 정보 전달과 로그인 </vt:lpstr>
      <vt:lpstr>PowerPoint 프레젠테이션</vt:lpstr>
      <vt:lpstr>PowerPoint 프레젠테이션</vt:lpstr>
      <vt:lpstr>index.jsp [8장 mobile2]</vt:lpstr>
      <vt:lpstr>login.jsp [8장 mobile2]</vt:lpstr>
      <vt:lpstr>loginForm.jsp [8장 mobile2]</vt:lpstr>
      <vt:lpstr>속성</vt:lpstr>
      <vt:lpstr>AJAX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355</cp:revision>
  <dcterms:created xsi:type="dcterms:W3CDTF">2020-09-14T08:38:55Z</dcterms:created>
  <dcterms:modified xsi:type="dcterms:W3CDTF">2022-12-03T07:15:08Z</dcterms:modified>
</cp:coreProperties>
</file>