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345" r:id="rId4"/>
    <p:sldId id="348" r:id="rId5"/>
    <p:sldId id="298" r:id="rId6"/>
    <p:sldId id="324" r:id="rId7"/>
    <p:sldId id="325" r:id="rId8"/>
    <p:sldId id="346" r:id="rId9"/>
    <p:sldId id="349" r:id="rId10"/>
    <p:sldId id="350" r:id="rId11"/>
    <p:sldId id="297" r:id="rId12"/>
    <p:sldId id="299" r:id="rId13"/>
    <p:sldId id="351" r:id="rId14"/>
    <p:sldId id="300" r:id="rId15"/>
    <p:sldId id="354" r:id="rId16"/>
    <p:sldId id="301" r:id="rId17"/>
    <p:sldId id="344" r:id="rId18"/>
    <p:sldId id="352" r:id="rId19"/>
    <p:sldId id="328" r:id="rId20"/>
    <p:sldId id="353" r:id="rId21"/>
    <p:sldId id="326" r:id="rId22"/>
    <p:sldId id="347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2C34D-E551-4338-AEF0-193E37DA3D9A}" type="datetimeFigureOut">
              <a:rPr lang="ko-KR" altLang="en-US" smtClean="0"/>
              <a:t>2020-09-21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9F1F0-ECA7-43E6-B3D8-050FCE661B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0278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2C34D-E551-4338-AEF0-193E37DA3D9A}" type="datetimeFigureOut">
              <a:rPr lang="ko-KR" altLang="en-US" smtClean="0"/>
              <a:t>2020-09-21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9F1F0-ECA7-43E6-B3D8-050FCE661B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891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2C34D-E551-4338-AEF0-193E37DA3D9A}" type="datetimeFigureOut">
              <a:rPr lang="ko-KR" altLang="en-US" smtClean="0"/>
              <a:t>2020-09-21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9F1F0-ECA7-43E6-B3D8-050FCE661B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80963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E7EBF-EBBD-4E75-9F63-9C8798315C17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모바일로 즐기는 </a:t>
            </a:r>
            <a:r>
              <a:rPr lang="en-US" altLang="ko-KR" smtClean="0">
                <a:solidFill>
                  <a:prstClr val="black">
                    <a:tint val="75000"/>
                  </a:prstClr>
                </a:solidFill>
              </a:rPr>
              <a:t>JSP </a:t>
            </a:r>
            <a:r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웹프로그래밍</a:t>
            </a: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1D9A6-2F67-4974-8AB9-0D1EC2F6A12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30322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19744"/>
            <a:ext cx="10972800" cy="1143000"/>
          </a:xfrm>
        </p:spPr>
        <p:txBody>
          <a:bodyPr/>
          <a:lstStyle>
            <a:lvl1pPr>
              <a:defRPr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39349" y="6453337"/>
            <a:ext cx="3860800" cy="365125"/>
          </a:xfrm>
        </p:spPr>
        <p:txBody>
          <a:bodyPr/>
          <a:lstStyle/>
          <a:p>
            <a:r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모바일로 즐기는 </a:t>
            </a:r>
            <a:r>
              <a:rPr lang="en-US" altLang="ko-KR" smtClean="0">
                <a:solidFill>
                  <a:prstClr val="black">
                    <a:tint val="75000"/>
                  </a:prstClr>
                </a:solidFill>
              </a:rPr>
              <a:t>JSP </a:t>
            </a:r>
            <a:r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웹프로그래밍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107851" y="6453337"/>
            <a:ext cx="2844800" cy="365125"/>
          </a:xfrm>
        </p:spPr>
        <p:txBody>
          <a:bodyPr/>
          <a:lstStyle/>
          <a:p>
            <a:fld id="{2D31D9A6-2F67-4974-8AB9-0D1EC2F6A12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52493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5369E-5405-448E-9B6E-6BF1569EAB86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모바일로 즐기는 </a:t>
            </a:r>
            <a:r>
              <a:rPr lang="en-US" altLang="ko-KR" smtClean="0">
                <a:solidFill>
                  <a:prstClr val="black">
                    <a:tint val="75000"/>
                  </a:prstClr>
                </a:solidFill>
              </a:rPr>
              <a:t>JSP </a:t>
            </a:r>
            <a:r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웹프로그래밍</a:t>
            </a: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1D9A6-2F67-4974-8AB9-0D1EC2F6A12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5847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2943A-3679-42CB-B783-B4B760247CAA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모바일로 즐기는 </a:t>
            </a:r>
            <a:r>
              <a:rPr lang="en-US" altLang="ko-KR" smtClean="0">
                <a:solidFill>
                  <a:prstClr val="black">
                    <a:tint val="75000"/>
                  </a:prstClr>
                </a:solidFill>
              </a:rPr>
              <a:t>JSP </a:t>
            </a:r>
            <a:r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웹프로그래밍</a:t>
            </a: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1D9A6-2F67-4974-8AB9-0D1EC2F6A12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3080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3FF6E-86EA-4B8D-9DAE-EEA3C365C504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모바일로 즐기는 </a:t>
            </a:r>
            <a:r>
              <a:rPr lang="en-US" altLang="ko-KR" smtClean="0">
                <a:solidFill>
                  <a:prstClr val="black">
                    <a:tint val="75000"/>
                  </a:prstClr>
                </a:solidFill>
              </a:rPr>
              <a:t>JSP </a:t>
            </a:r>
            <a:r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웹프로그래밍</a:t>
            </a: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1D9A6-2F67-4974-8AB9-0D1EC2F6A12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22156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BE9F7-C8F2-4467-9EF3-2950ECF4BBF8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모바일로 즐기는 </a:t>
            </a:r>
            <a:r>
              <a:rPr lang="en-US" altLang="ko-KR" smtClean="0">
                <a:solidFill>
                  <a:prstClr val="black">
                    <a:tint val="75000"/>
                  </a:prstClr>
                </a:solidFill>
              </a:rPr>
              <a:t>JSP </a:t>
            </a:r>
            <a:r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웹프로그래밍</a:t>
            </a: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1D9A6-2F67-4974-8AB9-0D1EC2F6A12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98992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34E5F-F6B3-48FC-B9BE-D27302FB393C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모바일로 즐기는 </a:t>
            </a:r>
            <a:r>
              <a:rPr lang="en-US" altLang="ko-KR" smtClean="0">
                <a:solidFill>
                  <a:prstClr val="black">
                    <a:tint val="75000"/>
                  </a:prstClr>
                </a:solidFill>
              </a:rPr>
              <a:t>JSP </a:t>
            </a:r>
            <a:r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웹프로그래밍</a:t>
            </a: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1D9A6-2F67-4974-8AB9-0D1EC2F6A12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819173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FA95D-85BF-488E-99FB-9CB942A31AC9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모바일로 즐기는 </a:t>
            </a:r>
            <a:r>
              <a:rPr lang="en-US" altLang="ko-KR" smtClean="0">
                <a:solidFill>
                  <a:prstClr val="black">
                    <a:tint val="75000"/>
                  </a:prstClr>
                </a:solidFill>
              </a:rPr>
              <a:t>JSP </a:t>
            </a:r>
            <a:r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웹프로그래밍</a:t>
            </a: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1D9A6-2F67-4974-8AB9-0D1EC2F6A12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7391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2C34D-E551-4338-AEF0-193E37DA3D9A}" type="datetimeFigureOut">
              <a:rPr lang="ko-KR" altLang="en-US" smtClean="0"/>
              <a:t>2020-09-21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9F1F0-ECA7-43E6-B3D8-050FCE661B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39028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9097F-3B33-4F20-ACED-FCFE7ADED06B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모바일로 즐기는 </a:t>
            </a:r>
            <a:r>
              <a:rPr lang="en-US" altLang="ko-KR" smtClean="0">
                <a:solidFill>
                  <a:prstClr val="black">
                    <a:tint val="75000"/>
                  </a:prstClr>
                </a:solidFill>
              </a:rPr>
              <a:t>JSP </a:t>
            </a:r>
            <a:r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웹프로그래밍</a:t>
            </a: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1D9A6-2F67-4974-8AB9-0D1EC2F6A12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362910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840F4-7B23-464E-8991-27F26ACE7005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모바일로 즐기는 </a:t>
            </a:r>
            <a:r>
              <a:rPr lang="en-US" altLang="ko-KR" smtClean="0">
                <a:solidFill>
                  <a:prstClr val="black">
                    <a:tint val="75000"/>
                  </a:prstClr>
                </a:solidFill>
              </a:rPr>
              <a:t>JSP </a:t>
            </a:r>
            <a:r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웹프로그래밍</a:t>
            </a: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1D9A6-2F67-4974-8AB9-0D1EC2F6A12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239781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3DB37-C4BA-4833-B2AF-F2CA669AA3C1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모바일로 즐기는 </a:t>
            </a:r>
            <a:r>
              <a:rPr lang="en-US" altLang="ko-KR" smtClean="0">
                <a:solidFill>
                  <a:prstClr val="black">
                    <a:tint val="75000"/>
                  </a:prstClr>
                </a:solidFill>
              </a:rPr>
              <a:t>JSP </a:t>
            </a:r>
            <a:r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웹프로그래밍</a:t>
            </a: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1D9A6-2F67-4974-8AB9-0D1EC2F6A12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4367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2C34D-E551-4338-AEF0-193E37DA3D9A}" type="datetimeFigureOut">
              <a:rPr lang="ko-KR" altLang="en-US" smtClean="0"/>
              <a:t>2020-09-21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9F1F0-ECA7-43E6-B3D8-050FCE661B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7277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2C34D-E551-4338-AEF0-193E37DA3D9A}" type="datetimeFigureOut">
              <a:rPr lang="ko-KR" altLang="en-US" smtClean="0"/>
              <a:t>2020-09-21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9F1F0-ECA7-43E6-B3D8-050FCE661B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4583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2C34D-E551-4338-AEF0-193E37DA3D9A}" type="datetimeFigureOut">
              <a:rPr lang="ko-KR" altLang="en-US" smtClean="0"/>
              <a:t>2020-09-21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9F1F0-ECA7-43E6-B3D8-050FCE661B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5423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2C34D-E551-4338-AEF0-193E37DA3D9A}" type="datetimeFigureOut">
              <a:rPr lang="ko-KR" altLang="en-US" smtClean="0"/>
              <a:t>2020-09-21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9F1F0-ECA7-43E6-B3D8-050FCE661B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7409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2C34D-E551-4338-AEF0-193E37DA3D9A}" type="datetimeFigureOut">
              <a:rPr lang="ko-KR" altLang="en-US" smtClean="0"/>
              <a:t>2020-09-21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9F1F0-ECA7-43E6-B3D8-050FCE661B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7089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2C34D-E551-4338-AEF0-193E37DA3D9A}" type="datetimeFigureOut">
              <a:rPr lang="ko-KR" altLang="en-US" smtClean="0"/>
              <a:t>2020-09-21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9F1F0-ECA7-43E6-B3D8-050FCE661B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8252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2C34D-E551-4338-AEF0-193E37DA3D9A}" type="datetimeFigureOut">
              <a:rPr lang="ko-KR" altLang="en-US" smtClean="0"/>
              <a:t>2020-09-21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9F1F0-ECA7-43E6-B3D8-050FCE661B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1083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62C34D-E551-4338-AEF0-193E37DA3D9A}" type="datetimeFigureOut">
              <a:rPr lang="ko-KR" altLang="en-US" smtClean="0"/>
              <a:t>2020-09-21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9F1F0-ECA7-43E6-B3D8-050FCE661B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1715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A5497D-5AFE-4088-A5B0-F2816D3D8D2D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모바일로 즐기는 </a:t>
            </a:r>
            <a:r>
              <a:rPr lang="en-US" altLang="ko-KR" smtClean="0">
                <a:solidFill>
                  <a:prstClr val="black">
                    <a:tint val="75000"/>
                  </a:prstClr>
                </a:solidFill>
              </a:rPr>
              <a:t>JSP </a:t>
            </a:r>
            <a:r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웹프로그래밍</a:t>
            </a: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31D9A6-2F67-4974-8AB9-0D1EC2F6A12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2399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ctrTitle"/>
          </p:nvPr>
        </p:nvSpPr>
        <p:spPr>
          <a:xfrm>
            <a:off x="2324405" y="379920"/>
            <a:ext cx="8329218" cy="742591"/>
          </a:xfrm>
        </p:spPr>
        <p:txBody>
          <a:bodyPr>
            <a:normAutofit/>
          </a:bodyPr>
          <a:lstStyle/>
          <a:p>
            <a:r>
              <a:rPr lang="ko-KR" altLang="en-US" sz="3300" dirty="0"/>
              <a:t>제 </a:t>
            </a:r>
            <a:r>
              <a:rPr lang="en-US" altLang="ko-KR" sz="3300" dirty="0" smtClean="0"/>
              <a:t>12</a:t>
            </a:r>
            <a:r>
              <a:rPr lang="ko-KR" altLang="en-US" sz="3300" dirty="0" smtClean="0"/>
              <a:t>강 </a:t>
            </a:r>
            <a:r>
              <a:rPr lang="ko-KR" altLang="en-US" sz="3300" dirty="0" err="1" smtClean="0"/>
              <a:t>모바일</a:t>
            </a:r>
            <a:r>
              <a:rPr lang="ko-KR" altLang="en-US" sz="3300" dirty="0" smtClean="0"/>
              <a:t> </a:t>
            </a:r>
            <a:r>
              <a:rPr lang="ko-KR" altLang="en-US" sz="3300" dirty="0" err="1" smtClean="0"/>
              <a:t>웹화면</a:t>
            </a:r>
            <a:r>
              <a:rPr lang="ko-KR" altLang="en-US" sz="3300" dirty="0" smtClean="0"/>
              <a:t> 설계</a:t>
            </a:r>
            <a:r>
              <a:rPr lang="en-US" altLang="ko-KR" sz="3300" dirty="0" smtClean="0"/>
              <a:t>(4)</a:t>
            </a:r>
            <a:endParaRPr lang="ko-KR" altLang="en-US" sz="33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759789" cy="2560927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0" y="2703157"/>
            <a:ext cx="208112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srgbClr val="00B0F0"/>
                </a:solidFill>
              </a:rPr>
              <a:t>담당교수 </a:t>
            </a:r>
            <a:r>
              <a:rPr lang="en-US" altLang="ko-KR" sz="1200" dirty="0">
                <a:solidFill>
                  <a:srgbClr val="00B0F0"/>
                </a:solidFill>
              </a:rPr>
              <a:t>: </a:t>
            </a:r>
            <a:r>
              <a:rPr lang="ko-KR" altLang="en-US" sz="1200" dirty="0">
                <a:solidFill>
                  <a:srgbClr val="00B0F0"/>
                </a:solidFill>
              </a:rPr>
              <a:t>전응섭 교수</a:t>
            </a:r>
            <a:endParaRPr lang="en-US" altLang="ko-KR" sz="1200" dirty="0">
              <a:solidFill>
                <a:srgbClr val="00B0F0"/>
              </a:solidFill>
            </a:endParaRPr>
          </a:p>
          <a:p>
            <a:r>
              <a:rPr lang="ko-KR" altLang="en-US" sz="1200" dirty="0">
                <a:solidFill>
                  <a:srgbClr val="00B0F0"/>
                </a:solidFill>
              </a:rPr>
              <a:t>연구실 </a:t>
            </a:r>
            <a:r>
              <a:rPr lang="en-US" altLang="ko-KR" sz="1200" dirty="0">
                <a:solidFill>
                  <a:srgbClr val="00B0F0"/>
                </a:solidFill>
              </a:rPr>
              <a:t>: </a:t>
            </a:r>
            <a:r>
              <a:rPr lang="ko-KR" altLang="en-US" sz="1200" dirty="0">
                <a:solidFill>
                  <a:srgbClr val="00B0F0"/>
                </a:solidFill>
              </a:rPr>
              <a:t>은봉관 </a:t>
            </a:r>
            <a:r>
              <a:rPr lang="en-US" altLang="ko-KR" sz="1200" dirty="0">
                <a:solidFill>
                  <a:srgbClr val="00B0F0"/>
                </a:solidFill>
              </a:rPr>
              <a:t>8</a:t>
            </a:r>
            <a:r>
              <a:rPr lang="ko-KR" altLang="en-US" sz="1200" dirty="0">
                <a:solidFill>
                  <a:srgbClr val="00B0F0"/>
                </a:solidFill>
              </a:rPr>
              <a:t>층</a:t>
            </a:r>
            <a:endParaRPr lang="en-US" altLang="ko-KR" sz="1200" dirty="0">
              <a:solidFill>
                <a:srgbClr val="00B0F0"/>
              </a:solidFill>
            </a:endParaRPr>
          </a:p>
          <a:p>
            <a:r>
              <a:rPr lang="ko-KR" altLang="en-US" sz="1200" dirty="0">
                <a:solidFill>
                  <a:srgbClr val="00B0F0"/>
                </a:solidFill>
              </a:rPr>
              <a:t>연락처 </a:t>
            </a:r>
            <a:r>
              <a:rPr lang="en-US" altLang="ko-KR" sz="1200" dirty="0">
                <a:solidFill>
                  <a:srgbClr val="00B0F0"/>
                </a:solidFill>
              </a:rPr>
              <a:t>: 02-950-7620</a:t>
            </a:r>
          </a:p>
          <a:p>
            <a:r>
              <a:rPr lang="en-US" altLang="ko-KR" sz="1200" dirty="0">
                <a:solidFill>
                  <a:srgbClr val="00B0F0"/>
                </a:solidFill>
              </a:rPr>
              <a:t>HP) 010-5268-7267</a:t>
            </a:r>
          </a:p>
        </p:txBody>
      </p:sp>
      <p:sp>
        <p:nvSpPr>
          <p:cNvPr id="8" name="TextBox 6"/>
          <p:cNvSpPr txBox="1"/>
          <p:nvPr/>
        </p:nvSpPr>
        <p:spPr>
          <a:xfrm>
            <a:off x="3392670" y="1417994"/>
            <a:ext cx="6192688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dirty="0" smtClean="0"/>
              <a:t>JavaScript </a:t>
            </a:r>
            <a:r>
              <a:rPr lang="ko-KR" altLang="en-US" dirty="0" smtClean="0"/>
              <a:t>기반 </a:t>
            </a:r>
            <a:r>
              <a:rPr lang="ko-KR" altLang="en-US" dirty="0" err="1" smtClean="0"/>
              <a:t>웹화면</a:t>
            </a:r>
            <a:r>
              <a:rPr lang="ko-KR" altLang="en-US" dirty="0" smtClean="0"/>
              <a:t> </a:t>
            </a:r>
            <a:r>
              <a:rPr lang="ko-KR" altLang="en-US" dirty="0" smtClean="0"/>
              <a:t>설계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3392670" y="1952958"/>
            <a:ext cx="39537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dirty="0" smtClean="0"/>
              <a:t>jQuery</a:t>
            </a:r>
            <a:r>
              <a:rPr lang="ko-KR" altLang="en-US" dirty="0" err="1"/>
              <a:t>모바일</a:t>
            </a:r>
            <a:r>
              <a:rPr lang="ko-KR" altLang="en-US" dirty="0"/>
              <a:t> 기반의 </a:t>
            </a:r>
            <a:r>
              <a:rPr lang="ko-KR" altLang="en-US" dirty="0" err="1"/>
              <a:t>웹화면</a:t>
            </a:r>
            <a:r>
              <a:rPr lang="ko-KR" altLang="en-US" dirty="0"/>
              <a:t> 설계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397314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289661" y="810439"/>
            <a:ext cx="11761441" cy="21624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ko-KR" sz="2000" dirty="0" err="1" smtClean="0"/>
              <a:t>스마트폰</a:t>
            </a:r>
            <a:endParaRPr lang="en-US" altLang="ko-KR" sz="2000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ko-KR" dirty="0" err="1" smtClean="0"/>
              <a:t>모바일</a:t>
            </a:r>
            <a:r>
              <a:rPr lang="ko-KR" altLang="ko-KR" dirty="0" smtClean="0"/>
              <a:t> </a:t>
            </a:r>
            <a:r>
              <a:rPr lang="ko-KR" altLang="ko-KR" dirty="0"/>
              <a:t>브라우저 창의 크기가 화면 최대 크기로 </a:t>
            </a:r>
            <a:r>
              <a:rPr lang="ko-KR" altLang="ko-KR" dirty="0" smtClean="0"/>
              <a:t>고정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ko-KR" dirty="0" smtClean="0"/>
              <a:t>결과적으로 </a:t>
            </a:r>
            <a:r>
              <a:rPr lang="ko-KR" altLang="ko-KR" dirty="0" err="1"/>
              <a:t>비주얼</a:t>
            </a:r>
            <a:r>
              <a:rPr lang="ko-KR" altLang="ko-KR" dirty="0"/>
              <a:t> </a:t>
            </a:r>
            <a:r>
              <a:rPr lang="ko-KR" altLang="ko-KR" dirty="0" err="1"/>
              <a:t>뷰포트와</a:t>
            </a:r>
            <a:r>
              <a:rPr lang="ko-KR" altLang="ko-KR" dirty="0"/>
              <a:t> 레이아웃 </a:t>
            </a:r>
            <a:r>
              <a:rPr lang="ko-KR" altLang="ko-KR" dirty="0" err="1"/>
              <a:t>뷰포트</a:t>
            </a:r>
            <a:r>
              <a:rPr lang="ko-KR" altLang="ko-KR" dirty="0"/>
              <a:t> 크기가 항상 </a:t>
            </a:r>
            <a:r>
              <a:rPr lang="ko-KR" altLang="ko-KR" dirty="0" smtClean="0"/>
              <a:t>같</a:t>
            </a:r>
            <a:r>
              <a:rPr lang="ko-KR" altLang="en-US" dirty="0" smtClean="0"/>
              <a:t>음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ko-KR" dirty="0" err="1" smtClean="0"/>
              <a:t>풀브라우징</a:t>
            </a:r>
            <a:r>
              <a:rPr lang="en-US" altLang="ko-KR" dirty="0"/>
              <a:t>(full-browsing) </a:t>
            </a:r>
            <a:r>
              <a:rPr lang="ko-KR" altLang="ko-KR" dirty="0"/>
              <a:t>지원</a:t>
            </a:r>
            <a:r>
              <a:rPr lang="en-US" altLang="ko-KR" dirty="0"/>
              <a:t> : </a:t>
            </a:r>
            <a:r>
              <a:rPr lang="ko-KR" altLang="ko-KR" dirty="0" smtClean="0"/>
              <a:t> 화면에 웹 페이지를 모두 표시하기 </a:t>
            </a:r>
            <a:r>
              <a:rPr lang="ko-KR" altLang="ko-KR" dirty="0"/>
              <a:t>위해 전체적으로 배율 조정을 통해 </a:t>
            </a:r>
            <a:r>
              <a:rPr lang="ko-KR" altLang="ko-KR" dirty="0" smtClean="0"/>
              <a:t>축소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ko-KR" dirty="0" err="1" smtClean="0"/>
              <a:t>모바일</a:t>
            </a:r>
            <a:r>
              <a:rPr lang="ko-KR" altLang="ko-KR" dirty="0" smtClean="0"/>
              <a:t> </a:t>
            </a:r>
            <a:r>
              <a:rPr lang="ko-KR" altLang="ko-KR" dirty="0"/>
              <a:t>브라우저는 </a:t>
            </a:r>
            <a:r>
              <a:rPr lang="ko-KR" altLang="ko-KR" dirty="0" err="1"/>
              <a:t>모바일에</a:t>
            </a:r>
            <a:r>
              <a:rPr lang="ko-KR" altLang="ko-KR" dirty="0"/>
              <a:t> 최적화되지 않은 페이지도 모두 </a:t>
            </a:r>
            <a:r>
              <a:rPr lang="ko-KR" altLang="ko-KR" dirty="0" err="1"/>
              <a:t>보일수</a:t>
            </a:r>
            <a:r>
              <a:rPr lang="ko-KR" altLang="ko-KR" dirty="0"/>
              <a:t> 있도록 기본 </a:t>
            </a:r>
            <a:r>
              <a:rPr lang="ko-KR" altLang="ko-KR" dirty="0" err="1"/>
              <a:t>뷰포트를</a:t>
            </a:r>
            <a:r>
              <a:rPr lang="ko-KR" altLang="ko-KR" dirty="0"/>
              <a:t> 크게 </a:t>
            </a:r>
            <a:r>
              <a:rPr lang="ko-KR" altLang="ko-KR" dirty="0" smtClean="0"/>
              <a:t>설정</a:t>
            </a:r>
            <a:endParaRPr lang="en-US" altLang="ko-KR" dirty="0"/>
          </a:p>
        </p:txBody>
      </p:sp>
      <p:sp>
        <p:nvSpPr>
          <p:cNvPr id="11" name="직사각형 10"/>
          <p:cNvSpPr/>
          <p:nvPr/>
        </p:nvSpPr>
        <p:spPr>
          <a:xfrm>
            <a:off x="289661" y="3189937"/>
            <a:ext cx="885698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ko-KR" sz="2000" dirty="0" err="1" smtClean="0"/>
              <a:t>뷰포트</a:t>
            </a:r>
            <a:r>
              <a:rPr lang="ko-KR" altLang="ko-KR" sz="2000" dirty="0" smtClean="0"/>
              <a:t> 크기</a:t>
            </a:r>
            <a:endParaRPr lang="ko-KR" altLang="ko-KR" sz="2000" dirty="0"/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713599"/>
              </p:ext>
            </p:extLst>
          </p:nvPr>
        </p:nvGraphicFramePr>
        <p:xfrm>
          <a:off x="626543" y="3590047"/>
          <a:ext cx="7827343" cy="2171010"/>
        </p:xfrm>
        <a:graphic>
          <a:graphicData uri="http://schemas.openxmlformats.org/drawingml/2006/table">
            <a:tbl>
              <a:tblPr/>
              <a:tblGrid>
                <a:gridCol w="3937823"/>
                <a:gridCol w="3889520"/>
              </a:tblGrid>
              <a:tr h="586434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 dirty="0" err="1">
                          <a:latin typeface="맑은 고딕"/>
                          <a:ea typeface="맑은 고딕"/>
                          <a:cs typeface="Times New Roman"/>
                        </a:rPr>
                        <a:t>스마트폰</a:t>
                      </a:r>
                      <a:r>
                        <a:rPr lang="en-US" sz="1400" kern="0" dirty="0">
                          <a:latin typeface="맑은 고딕"/>
                          <a:ea typeface="맑은 고딕"/>
                          <a:cs typeface="Times New Roman"/>
                        </a:rPr>
                        <a:t>(</a:t>
                      </a:r>
                      <a:r>
                        <a:rPr lang="ko-KR" sz="1400" kern="0" dirty="0">
                          <a:latin typeface="맑은 고딕"/>
                          <a:ea typeface="맑은 고딕"/>
                          <a:cs typeface="Times New Roman"/>
                        </a:rPr>
                        <a:t>브라우저</a:t>
                      </a:r>
                      <a:r>
                        <a:rPr lang="en-US" sz="1400" kern="0" dirty="0">
                          <a:latin typeface="맑은 고딕"/>
                          <a:ea typeface="맑은 고딕"/>
                          <a:cs typeface="Times New Roman"/>
                        </a:rPr>
                        <a:t>) </a:t>
                      </a:r>
                      <a:r>
                        <a:rPr lang="ko-KR" sz="1400" kern="0" dirty="0">
                          <a:latin typeface="맑은 고딕"/>
                          <a:ea typeface="맑은 고딕"/>
                          <a:cs typeface="Times New Roman"/>
                        </a:rPr>
                        <a:t>유형</a:t>
                      </a:r>
                      <a:endParaRPr lang="ko-KR" sz="16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뷰포트 기본 너비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(width)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D9F1"/>
                    </a:solidFill>
                  </a:tcPr>
                </a:tc>
              </a:tr>
              <a:tr h="396144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안드로이드폰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(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웹킷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)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980px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6144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 dirty="0" err="1">
                          <a:latin typeface="맑은 고딕"/>
                          <a:ea typeface="맑은 고딕"/>
                          <a:cs typeface="Times New Roman"/>
                        </a:rPr>
                        <a:t>아이폰</a:t>
                      </a:r>
                      <a:r>
                        <a:rPr lang="en-US" sz="1400" kern="0" dirty="0">
                          <a:latin typeface="맑은 고딕"/>
                          <a:ea typeface="맑은 고딕"/>
                          <a:cs typeface="Times New Roman"/>
                        </a:rPr>
                        <a:t>(</a:t>
                      </a:r>
                      <a:r>
                        <a:rPr lang="ko-KR" sz="1400" kern="0" dirty="0">
                          <a:latin typeface="맑은 고딕"/>
                          <a:ea typeface="맑은 고딕"/>
                          <a:cs typeface="Times New Roman"/>
                        </a:rPr>
                        <a:t>사파리</a:t>
                      </a:r>
                      <a:r>
                        <a:rPr lang="en-US" sz="1400" kern="0" dirty="0">
                          <a:latin typeface="맑은 고딕"/>
                          <a:ea typeface="맑은 고딕"/>
                          <a:cs typeface="Times New Roman"/>
                        </a:rPr>
                        <a:t>)</a:t>
                      </a:r>
                      <a:endParaRPr lang="ko-KR" sz="16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latin typeface="맑은 고딕"/>
                          <a:ea typeface="맑은 고딕"/>
                          <a:cs typeface="Times New Roman"/>
                        </a:rPr>
                        <a:t>980px</a:t>
                      </a:r>
                      <a:endParaRPr lang="ko-KR" sz="16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6144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타 모델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(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오페라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)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850px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6144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윈도폰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(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인터넷 익스플로러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)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latin typeface="맑은 고딕"/>
                          <a:ea typeface="맑은 고딕"/>
                          <a:cs typeface="Times New Roman"/>
                        </a:rPr>
                        <a:t>974px</a:t>
                      </a:r>
                      <a:endParaRPr lang="ko-KR" sz="16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3" name="직사각형 12"/>
          <p:cNvSpPr/>
          <p:nvPr/>
        </p:nvSpPr>
        <p:spPr>
          <a:xfrm>
            <a:off x="43584" y="0"/>
            <a:ext cx="278634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lvl="0" indent="-285750" latinLnBrk="0">
              <a:buFont typeface="Wingdings" panose="05000000000000000000" pitchFamily="2" charset="2"/>
              <a:buChar char="Ø"/>
              <a:defRPr/>
            </a:pPr>
            <a:r>
              <a:rPr lang="ko-KR" altLang="ko-KR" sz="2400" kern="0" dirty="0" err="1">
                <a:solidFill>
                  <a:prstClr val="black"/>
                </a:solidFill>
              </a:rPr>
              <a:t>뷰포트</a:t>
            </a:r>
            <a:r>
              <a:rPr lang="en-US" altLang="ko-KR" sz="2400" kern="0" dirty="0">
                <a:solidFill>
                  <a:prstClr val="black"/>
                </a:solidFill>
              </a:rPr>
              <a:t>(viewport)</a:t>
            </a:r>
          </a:p>
        </p:txBody>
      </p:sp>
    </p:spTree>
    <p:extLst>
      <p:ext uri="{BB962C8B-B14F-4D97-AF65-F5344CB8AC3E}">
        <p14:creationId xmlns:p14="http://schemas.microsoft.com/office/powerpoint/2010/main" val="29881869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107504" y="44624"/>
            <a:ext cx="21932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ko-KR" b="1" dirty="0" err="1"/>
              <a:t>뷰포트</a:t>
            </a:r>
            <a:r>
              <a:rPr lang="ko-KR" altLang="ko-KR" b="1" dirty="0"/>
              <a:t> 메타 태그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395536" y="445450"/>
            <a:ext cx="1087056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latinLnBrk="0">
              <a:buFont typeface="Wingdings" panose="05000000000000000000" pitchFamily="2" charset="2"/>
              <a:buChar char="l"/>
            </a:pPr>
            <a:r>
              <a:rPr lang="ko-KR" altLang="en-US" dirty="0" err="1" smtClean="0"/>
              <a:t>모</a:t>
            </a:r>
            <a:r>
              <a:rPr lang="ko-KR" altLang="ko-KR" dirty="0" err="1" smtClean="0"/>
              <a:t>바일</a:t>
            </a:r>
            <a:r>
              <a:rPr lang="ko-KR" altLang="ko-KR" dirty="0" smtClean="0"/>
              <a:t> </a:t>
            </a:r>
            <a:r>
              <a:rPr lang="ko-KR" altLang="ko-KR" dirty="0"/>
              <a:t>페이지 작성</a:t>
            </a:r>
            <a:r>
              <a:rPr lang="ko-KR" altLang="en-US" dirty="0"/>
              <a:t>시</a:t>
            </a:r>
            <a:r>
              <a:rPr lang="ko-KR" altLang="ko-KR" dirty="0"/>
              <a:t> </a:t>
            </a:r>
            <a:r>
              <a:rPr lang="en-US" altLang="ko-KR" dirty="0"/>
              <a:t>&lt;meta&gt; </a:t>
            </a:r>
            <a:r>
              <a:rPr lang="ko-KR" altLang="ko-KR" dirty="0"/>
              <a:t>태그를 이용하여 </a:t>
            </a:r>
            <a:r>
              <a:rPr lang="ko-KR" altLang="ko-KR" dirty="0" err="1"/>
              <a:t>뷰포트</a:t>
            </a:r>
            <a:r>
              <a:rPr lang="ko-KR" altLang="ko-KR" dirty="0"/>
              <a:t> 정보를 제공</a:t>
            </a:r>
            <a:endParaRPr lang="en-US" altLang="ko-KR" dirty="0"/>
          </a:p>
          <a:p>
            <a:pPr marL="742950" lvl="1" indent="-285750" latinLnBrk="0">
              <a:buFont typeface="Wingdings" panose="05000000000000000000" pitchFamily="2" charset="2"/>
              <a:buChar char="§"/>
            </a:pPr>
            <a:r>
              <a:rPr lang="en-US" altLang="ko-KR" dirty="0" smtClean="0"/>
              <a:t> </a:t>
            </a:r>
            <a:r>
              <a:rPr lang="en-US" altLang="ko-KR" dirty="0" smtClean="0"/>
              <a:t>&lt;</a:t>
            </a:r>
            <a:r>
              <a:rPr lang="en-US" altLang="ko-KR" dirty="0"/>
              <a:t>meta&gt; </a:t>
            </a:r>
            <a:r>
              <a:rPr lang="ko-KR" altLang="ko-KR" dirty="0"/>
              <a:t>태그</a:t>
            </a:r>
            <a:r>
              <a:rPr lang="en-US" altLang="ko-KR" dirty="0"/>
              <a:t> :</a:t>
            </a:r>
            <a:r>
              <a:rPr lang="ko-KR" altLang="ko-KR" dirty="0"/>
              <a:t> </a:t>
            </a:r>
            <a:r>
              <a:rPr lang="ko-KR" altLang="en-US" dirty="0"/>
              <a:t>브</a:t>
            </a:r>
            <a:r>
              <a:rPr lang="ko-KR" altLang="ko-KR" dirty="0"/>
              <a:t>라우저에게 웹 페이지 관련 부가적인 정보를 제공하는 </a:t>
            </a:r>
            <a:r>
              <a:rPr lang="ko-KR" altLang="ko-KR" dirty="0" smtClean="0"/>
              <a:t>태그</a:t>
            </a:r>
            <a:endParaRPr lang="en-US" altLang="ko-KR" dirty="0" smtClean="0"/>
          </a:p>
          <a:p>
            <a:pPr marL="742950" lvl="1" indent="-285750" latinLnBrk="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285750" indent="-285750" latinLnBrk="0">
              <a:buFont typeface="Wingdings" panose="05000000000000000000" pitchFamily="2" charset="2"/>
              <a:buChar char="l"/>
            </a:pPr>
            <a:r>
              <a:rPr lang="ko-KR" altLang="ko-KR" dirty="0"/>
              <a:t>화면 크기와 해상도가 다양하고</a:t>
            </a:r>
            <a:r>
              <a:rPr lang="en-US" altLang="ko-KR" dirty="0"/>
              <a:t> PC </a:t>
            </a:r>
            <a:r>
              <a:rPr lang="ko-KR" altLang="ko-KR" dirty="0"/>
              <a:t>화면과 비슷한 해상도로 </a:t>
            </a:r>
            <a:r>
              <a:rPr lang="ko-KR" altLang="ko-KR" dirty="0" smtClean="0"/>
              <a:t>표시되</a:t>
            </a:r>
            <a:r>
              <a:rPr lang="ko-KR" altLang="en-US" dirty="0" smtClean="0"/>
              <a:t>어</a:t>
            </a:r>
            <a:r>
              <a:rPr lang="ko-KR" altLang="ko-KR" dirty="0" smtClean="0"/>
              <a:t> 인식</a:t>
            </a:r>
            <a:r>
              <a:rPr lang="ko-KR" altLang="en-US" dirty="0" smtClean="0"/>
              <a:t>이 곤란할</a:t>
            </a:r>
            <a:r>
              <a:rPr lang="ko-KR" altLang="ko-KR" dirty="0" smtClean="0"/>
              <a:t> </a:t>
            </a:r>
            <a:r>
              <a:rPr lang="ko-KR" altLang="ko-KR" dirty="0"/>
              <a:t>정도로 작은 글씨로 표시</a:t>
            </a:r>
            <a:r>
              <a:rPr lang="ko-KR" altLang="en-US" dirty="0"/>
              <a:t>되는 문제점을 해결</a:t>
            </a:r>
            <a:endParaRPr lang="en-US" altLang="ko-KR" dirty="0"/>
          </a:p>
        </p:txBody>
      </p:sp>
      <p:sp>
        <p:nvSpPr>
          <p:cNvPr id="13" name="직사각형 12"/>
          <p:cNvSpPr/>
          <p:nvPr/>
        </p:nvSpPr>
        <p:spPr>
          <a:xfrm>
            <a:off x="395536" y="1964311"/>
            <a:ext cx="34163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/>
              <a:t>&lt;meta&gt; </a:t>
            </a:r>
            <a:r>
              <a:rPr lang="ko-KR" altLang="ko-KR" dirty="0"/>
              <a:t>태그의 </a:t>
            </a:r>
            <a:r>
              <a:rPr lang="ko-KR" altLang="ko-KR" dirty="0" err="1"/>
              <a:t>뷰포트</a:t>
            </a:r>
            <a:r>
              <a:rPr lang="ko-KR" altLang="ko-KR" dirty="0"/>
              <a:t> 속성</a:t>
            </a:r>
            <a:endParaRPr lang="ko-KR" altLang="en-US" dirty="0"/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7685881"/>
              </p:ext>
            </p:extLst>
          </p:nvPr>
        </p:nvGraphicFramePr>
        <p:xfrm>
          <a:off x="720343" y="2434537"/>
          <a:ext cx="8784976" cy="1781724"/>
        </p:xfrm>
        <a:graphic>
          <a:graphicData uri="http://schemas.openxmlformats.org/drawingml/2006/table">
            <a:tbl>
              <a:tblPr/>
              <a:tblGrid>
                <a:gridCol w="2123788"/>
                <a:gridCol w="3235570"/>
                <a:gridCol w="3425618"/>
              </a:tblGrid>
              <a:tr h="313979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1400" kern="0" dirty="0" err="1">
                          <a:latin typeface="맑은 고딕"/>
                          <a:ea typeface="맑은 고딕"/>
                          <a:cs typeface="Times New Roman"/>
                        </a:rPr>
                        <a:t>뷰포트</a:t>
                      </a:r>
                      <a:r>
                        <a:rPr lang="ko-KR" sz="1400" kern="0" dirty="0">
                          <a:latin typeface="맑은 고딕"/>
                          <a:ea typeface="맑은 고딕"/>
                          <a:cs typeface="Times New Roman"/>
                        </a:rPr>
                        <a:t> 속성</a:t>
                      </a:r>
                      <a:endParaRPr lang="ko-KR" sz="14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1400" kern="0" dirty="0">
                          <a:latin typeface="맑은 고딕"/>
                          <a:ea typeface="맑은 고딕"/>
                          <a:cs typeface="Times New Roman"/>
                        </a:rPr>
                        <a:t>속성값</a:t>
                      </a:r>
                      <a:endParaRPr lang="ko-KR" sz="14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altLang="en-US" sz="1400" kern="0" dirty="0" smtClean="0">
                          <a:latin typeface="맑은 고딕"/>
                          <a:ea typeface="맑은 고딕"/>
                          <a:cs typeface="Times New Roman"/>
                        </a:rPr>
                        <a:t>설명</a:t>
                      </a:r>
                      <a:endParaRPr lang="ko-KR" sz="14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</a:tr>
              <a:tr h="238750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latin typeface="맑은 고딕"/>
                          <a:ea typeface="맑은 고딕"/>
                          <a:cs typeface="Times New Roman"/>
                        </a:rPr>
                        <a:t>width</a:t>
                      </a:r>
                      <a:endParaRPr lang="ko-KR" sz="14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 dirty="0">
                          <a:latin typeface="맑은 고딕"/>
                          <a:ea typeface="맑은 고딕"/>
                          <a:cs typeface="Times New Roman"/>
                        </a:rPr>
                        <a:t>예</a:t>
                      </a:r>
                      <a:r>
                        <a:rPr lang="en-US" sz="1400" kern="0" dirty="0">
                          <a:latin typeface="맑은 고딕"/>
                          <a:ea typeface="맑은 고딕"/>
                          <a:cs typeface="Times New Roman"/>
                        </a:rPr>
                        <a:t>) 480px,720px, 980px, device-width</a:t>
                      </a:r>
                      <a:endParaRPr lang="ko-KR" sz="14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 dirty="0">
                          <a:latin typeface="맑은 고딕"/>
                          <a:ea typeface="맑은 고딕"/>
                          <a:cs typeface="Times New Roman"/>
                        </a:rPr>
                        <a:t>화면</a:t>
                      </a:r>
                      <a:r>
                        <a:rPr lang="en-US" sz="1400" kern="0" dirty="0">
                          <a:latin typeface="맑은 고딕"/>
                          <a:ea typeface="맑은 고딕"/>
                          <a:cs typeface="Times New Roman"/>
                        </a:rPr>
                        <a:t>(</a:t>
                      </a:r>
                      <a:r>
                        <a:rPr lang="ko-KR" sz="1400" kern="0" dirty="0" err="1">
                          <a:latin typeface="맑은 고딕"/>
                          <a:ea typeface="맑은 고딕"/>
                          <a:cs typeface="Times New Roman"/>
                        </a:rPr>
                        <a:t>뷰포트</a:t>
                      </a:r>
                      <a:r>
                        <a:rPr lang="en-US" sz="1400" kern="0" dirty="0">
                          <a:latin typeface="맑은 고딕"/>
                          <a:ea typeface="맑은 고딕"/>
                          <a:cs typeface="Times New Roman"/>
                        </a:rPr>
                        <a:t>)</a:t>
                      </a:r>
                      <a:r>
                        <a:rPr lang="ko-KR" sz="1400" kern="0" dirty="0">
                          <a:latin typeface="맑은 고딕"/>
                          <a:ea typeface="맑은 고딕"/>
                          <a:cs typeface="Times New Roman"/>
                        </a:rPr>
                        <a:t>의 너비</a:t>
                      </a:r>
                      <a:r>
                        <a:rPr lang="en-US" sz="1400" kern="0" dirty="0">
                          <a:latin typeface="맑은 고딕"/>
                          <a:ea typeface="맑은 고딕"/>
                          <a:cs typeface="Times New Roman"/>
                        </a:rPr>
                        <a:t>(200px~10,000px)</a:t>
                      </a:r>
                      <a:endParaRPr lang="ko-KR" sz="14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245799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latin typeface="맑은 고딕"/>
                          <a:ea typeface="맑은 고딕"/>
                          <a:cs typeface="Times New Roman"/>
                        </a:rPr>
                        <a:t>height</a:t>
                      </a:r>
                      <a:endParaRPr lang="ko-KR" sz="14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 dirty="0">
                          <a:latin typeface="맑은 고딕"/>
                          <a:ea typeface="맑은 고딕"/>
                          <a:cs typeface="Times New Roman"/>
                        </a:rPr>
                        <a:t>예</a:t>
                      </a:r>
                      <a:r>
                        <a:rPr lang="en-US" sz="1400" kern="0" dirty="0">
                          <a:latin typeface="맑은 고딕"/>
                          <a:ea typeface="맑은 고딕"/>
                          <a:cs typeface="Times New Roman"/>
                        </a:rPr>
                        <a:t>) 800px, 1280px, device-height</a:t>
                      </a:r>
                      <a:endParaRPr lang="ko-KR" sz="14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 dirty="0">
                          <a:latin typeface="맑은 고딕"/>
                          <a:ea typeface="맑은 고딕"/>
                          <a:cs typeface="Times New Roman"/>
                        </a:rPr>
                        <a:t>화면</a:t>
                      </a:r>
                      <a:r>
                        <a:rPr lang="en-US" sz="1400" kern="0" dirty="0">
                          <a:latin typeface="맑은 고딕"/>
                          <a:ea typeface="맑은 고딕"/>
                          <a:cs typeface="Times New Roman"/>
                        </a:rPr>
                        <a:t>(</a:t>
                      </a:r>
                      <a:r>
                        <a:rPr lang="ko-KR" sz="1400" kern="0" dirty="0" err="1">
                          <a:latin typeface="맑은 고딕"/>
                          <a:ea typeface="맑은 고딕"/>
                          <a:cs typeface="Times New Roman"/>
                        </a:rPr>
                        <a:t>뷰포트</a:t>
                      </a:r>
                      <a:r>
                        <a:rPr lang="en-US" sz="1400" kern="0" dirty="0">
                          <a:latin typeface="맑은 고딕"/>
                          <a:ea typeface="맑은 고딕"/>
                          <a:cs typeface="Times New Roman"/>
                        </a:rPr>
                        <a:t>)</a:t>
                      </a:r>
                      <a:r>
                        <a:rPr lang="ko-KR" sz="1400" kern="0" dirty="0">
                          <a:latin typeface="맑은 고딕"/>
                          <a:ea typeface="맑은 고딕"/>
                          <a:cs typeface="Times New Roman"/>
                        </a:rPr>
                        <a:t>의 높이 </a:t>
                      </a:r>
                      <a:endParaRPr lang="ko-KR" sz="14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245799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initial-scale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 dirty="0">
                          <a:latin typeface="맑은 고딕"/>
                          <a:ea typeface="맑은 고딕"/>
                          <a:cs typeface="Times New Roman"/>
                        </a:rPr>
                        <a:t>예</a:t>
                      </a:r>
                      <a:r>
                        <a:rPr lang="en-US" sz="1400" kern="0" dirty="0">
                          <a:latin typeface="맑은 고딕"/>
                          <a:ea typeface="맑은 고딕"/>
                          <a:cs typeface="Times New Roman"/>
                        </a:rPr>
                        <a:t>) 1.0</a:t>
                      </a:r>
                      <a:endParaRPr lang="ko-KR" sz="14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 dirty="0">
                          <a:latin typeface="맑은 고딕"/>
                          <a:ea typeface="맑은 고딕"/>
                          <a:cs typeface="Times New Roman"/>
                        </a:rPr>
                        <a:t>초기 화면 확대 비율</a:t>
                      </a:r>
                      <a:r>
                        <a:rPr lang="en-US" sz="1400" kern="0" dirty="0">
                          <a:latin typeface="맑은 고딕"/>
                          <a:ea typeface="맑은 고딕"/>
                          <a:cs typeface="Times New Roman"/>
                        </a:rPr>
                        <a:t>(0~10.0)</a:t>
                      </a:r>
                      <a:endParaRPr lang="ko-KR" sz="14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245799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minimum-scale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 dirty="0">
                          <a:latin typeface="맑은 고딕"/>
                          <a:ea typeface="맑은 고딕"/>
                          <a:cs typeface="Times New Roman"/>
                        </a:rPr>
                        <a:t>예</a:t>
                      </a:r>
                      <a:r>
                        <a:rPr lang="en-US" sz="1400" kern="0" dirty="0">
                          <a:latin typeface="맑은 고딕"/>
                          <a:ea typeface="맑은 고딕"/>
                          <a:cs typeface="Times New Roman"/>
                        </a:rPr>
                        <a:t>) 0.5</a:t>
                      </a:r>
                      <a:endParaRPr lang="ko-KR" sz="14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 dirty="0">
                          <a:latin typeface="맑은 고딕"/>
                          <a:ea typeface="맑은 고딕"/>
                          <a:cs typeface="Times New Roman"/>
                        </a:rPr>
                        <a:t>화면 축소 최소 비율</a:t>
                      </a:r>
                      <a:r>
                        <a:rPr lang="en-US" sz="1400" kern="0" dirty="0">
                          <a:latin typeface="맑은 고딕"/>
                          <a:ea typeface="맑은 고딕"/>
                          <a:cs typeface="Times New Roman"/>
                        </a:rPr>
                        <a:t>(0~10.0)</a:t>
                      </a:r>
                      <a:endParaRPr lang="ko-KR" sz="14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245799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maximum-scale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예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) 2.0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 dirty="0">
                          <a:latin typeface="맑은 고딕"/>
                          <a:ea typeface="맑은 고딕"/>
                          <a:cs typeface="Times New Roman"/>
                        </a:rPr>
                        <a:t>화면 확대 최대 비율</a:t>
                      </a:r>
                      <a:r>
                        <a:rPr lang="en-US" sz="1400" kern="0" dirty="0">
                          <a:latin typeface="맑은 고딕"/>
                          <a:ea typeface="맑은 고딕"/>
                          <a:cs typeface="Times New Roman"/>
                        </a:rPr>
                        <a:t>(0~10.0)</a:t>
                      </a:r>
                      <a:endParaRPr lang="ko-KR" sz="14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245799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user-scalable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예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) yes(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기본값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), no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 dirty="0">
                          <a:latin typeface="맑은 고딕"/>
                          <a:ea typeface="맑은 고딕"/>
                          <a:cs typeface="Times New Roman"/>
                        </a:rPr>
                        <a:t>사용자의 확대 혹은 축소 가능 여부</a:t>
                      </a:r>
                      <a:endParaRPr lang="ko-KR" sz="14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>
            <a:off x="107504" y="4435632"/>
            <a:ext cx="1068937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latinLnBrk="0">
              <a:buFont typeface="Wingdings" panose="05000000000000000000" pitchFamily="2" charset="2"/>
              <a:buChar char="§"/>
            </a:pPr>
            <a:r>
              <a:rPr lang="en-US" altLang="ko-KR" sz="1600" dirty="0" smtClean="0"/>
              <a:t>device-width</a:t>
            </a:r>
            <a:r>
              <a:rPr lang="ko-KR" altLang="ko-KR" sz="1600" dirty="0"/>
              <a:t>나</a:t>
            </a:r>
            <a:r>
              <a:rPr lang="en-US" altLang="ko-KR" sz="1600" dirty="0"/>
              <a:t> device-height</a:t>
            </a:r>
            <a:r>
              <a:rPr lang="ko-KR" altLang="ko-KR" sz="1600" dirty="0"/>
              <a:t>는 </a:t>
            </a:r>
            <a:r>
              <a:rPr lang="ko-KR" altLang="ko-KR" sz="1600" dirty="0" err="1"/>
              <a:t>모바일</a:t>
            </a:r>
            <a:r>
              <a:rPr lang="ko-KR" altLang="ko-KR" sz="1600" dirty="0"/>
              <a:t> 장치의 실제 화면 크기를 기준으로 </a:t>
            </a:r>
            <a:r>
              <a:rPr lang="ko-KR" altLang="ko-KR" sz="1600" dirty="0" err="1"/>
              <a:t>뷰포트의</a:t>
            </a:r>
            <a:r>
              <a:rPr lang="ko-KR" altLang="ko-KR" sz="1600" dirty="0"/>
              <a:t> 너비나 높이를 설정</a:t>
            </a:r>
            <a:endParaRPr lang="en-US" altLang="ko-KR" sz="1600" dirty="0"/>
          </a:p>
          <a:p>
            <a:pPr marL="742950" lvl="1" indent="-285750" latinLnBrk="0">
              <a:buFont typeface="Wingdings" panose="05000000000000000000" pitchFamily="2" charset="2"/>
              <a:buChar char="§"/>
            </a:pPr>
            <a:r>
              <a:rPr lang="ko-KR" altLang="ko-KR" sz="1600" dirty="0" smtClean="0"/>
              <a:t>보통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height </a:t>
            </a:r>
            <a:r>
              <a:rPr lang="ko-KR" altLang="ko-KR" sz="1600" dirty="0"/>
              <a:t>속성값은</a:t>
            </a:r>
            <a:r>
              <a:rPr lang="en-US" altLang="ko-KR" sz="1600" dirty="0"/>
              <a:t> width </a:t>
            </a:r>
            <a:r>
              <a:rPr lang="ko-KR" altLang="ko-KR" sz="1600" dirty="0"/>
              <a:t>속성값을 기준으로 자동 설정</a:t>
            </a:r>
            <a:r>
              <a:rPr lang="ko-KR" altLang="en-US" sz="1600" dirty="0"/>
              <a:t>됨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5642588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70955" y="697019"/>
            <a:ext cx="93561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ko-KR" dirty="0" err="1"/>
              <a:t>모바일</a:t>
            </a:r>
            <a:r>
              <a:rPr lang="ko-KR" altLang="ko-KR" dirty="0"/>
              <a:t> 웹 페이지 작성</a:t>
            </a:r>
            <a:r>
              <a:rPr lang="ko-KR" altLang="en-US" dirty="0"/>
              <a:t>시</a:t>
            </a:r>
            <a:r>
              <a:rPr lang="ko-KR" altLang="ko-KR" dirty="0"/>
              <a:t> </a:t>
            </a:r>
            <a:r>
              <a:rPr lang="en-US" altLang="ko-KR" dirty="0"/>
              <a:t>&lt;head&gt; </a:t>
            </a:r>
            <a:r>
              <a:rPr lang="ko-KR" altLang="ko-KR" dirty="0"/>
              <a:t>태그 안에 </a:t>
            </a:r>
            <a:r>
              <a:rPr lang="en-US" altLang="ko-KR" dirty="0"/>
              <a:t>&lt;meta&gt; </a:t>
            </a:r>
            <a:r>
              <a:rPr lang="ko-KR" altLang="ko-KR" dirty="0"/>
              <a:t>태그를 포함시</a:t>
            </a:r>
            <a:r>
              <a:rPr lang="ko-KR" altLang="en-US" dirty="0"/>
              <a:t>킴</a:t>
            </a:r>
            <a:endParaRPr lang="en-US" altLang="ko-KR" dirty="0"/>
          </a:p>
        </p:txBody>
      </p:sp>
      <p:sp>
        <p:nvSpPr>
          <p:cNvPr id="3" name="직사각형 2"/>
          <p:cNvSpPr/>
          <p:nvPr/>
        </p:nvSpPr>
        <p:spPr>
          <a:xfrm>
            <a:off x="847800" y="1241840"/>
            <a:ext cx="4526458" cy="2062103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pPr algn="just"/>
            <a:r>
              <a:rPr lang="en-US" altLang="ko-KR" sz="1600" kern="100" dirty="0">
                <a:latin typeface="맑은 고딕"/>
                <a:ea typeface="맑은 고딕"/>
                <a:cs typeface="Times New Roman"/>
              </a:rPr>
              <a:t>&lt;meta </a:t>
            </a:r>
            <a:endParaRPr lang="ko-KR" altLang="ko-KR" sz="1600" kern="100" dirty="0">
              <a:latin typeface="맑은 고딕"/>
              <a:ea typeface="맑은 고딕"/>
              <a:cs typeface="Times New Roman"/>
            </a:endParaRPr>
          </a:p>
          <a:p>
            <a:pPr algn="just"/>
            <a:r>
              <a:rPr lang="en-US" altLang="ko-KR" sz="1600" kern="100" dirty="0">
                <a:latin typeface="맑은 고딕"/>
                <a:ea typeface="맑은 고딕"/>
                <a:cs typeface="Times New Roman"/>
              </a:rPr>
              <a:t>	name="viewport"</a:t>
            </a:r>
            <a:endParaRPr lang="ko-KR" altLang="ko-KR" sz="1600" kern="100" dirty="0">
              <a:latin typeface="맑은 고딕"/>
              <a:ea typeface="맑은 고딕"/>
              <a:cs typeface="Times New Roman"/>
            </a:endParaRPr>
          </a:p>
          <a:p>
            <a:pPr algn="just"/>
            <a:r>
              <a:rPr lang="en-US" altLang="ko-KR" sz="1600" kern="100" dirty="0">
                <a:latin typeface="맑은 고딕"/>
                <a:ea typeface="맑은 고딕"/>
                <a:cs typeface="Times New Roman"/>
              </a:rPr>
              <a:t>	content="width=device-width</a:t>
            </a:r>
            <a:r>
              <a:rPr lang="en-US" altLang="ko-KR" sz="1600" kern="100" dirty="0" smtClean="0">
                <a:latin typeface="맑은 고딕"/>
                <a:ea typeface="맑은 고딕"/>
                <a:cs typeface="Times New Roman"/>
              </a:rPr>
              <a:t>;</a:t>
            </a:r>
            <a:endParaRPr lang="ko-KR" altLang="ko-KR" sz="1600" kern="100" dirty="0">
              <a:latin typeface="맑은 고딕"/>
              <a:ea typeface="맑은 고딕"/>
              <a:cs typeface="Times New Roman"/>
            </a:endParaRPr>
          </a:p>
          <a:p>
            <a:pPr algn="just"/>
            <a:r>
              <a:rPr lang="en-US" altLang="ko-KR" sz="1600" kern="100" dirty="0">
                <a:latin typeface="맑은 고딕"/>
                <a:ea typeface="맑은 고딕"/>
                <a:cs typeface="Times New Roman"/>
              </a:rPr>
              <a:t>	</a:t>
            </a:r>
            <a:r>
              <a:rPr lang="en-US" altLang="ko-KR" sz="1600" kern="100" dirty="0" smtClean="0">
                <a:latin typeface="맑은 고딕"/>
                <a:ea typeface="맑은 고딕"/>
                <a:cs typeface="Times New Roman"/>
              </a:rPr>
              <a:t>initial-scale=1.0</a:t>
            </a:r>
            <a:r>
              <a:rPr lang="en-US" altLang="ko-KR" sz="1600" kern="100" dirty="0">
                <a:latin typeface="맑은 고딕"/>
                <a:ea typeface="맑은 고딕"/>
                <a:cs typeface="Times New Roman"/>
              </a:rPr>
              <a:t>; 	</a:t>
            </a:r>
            <a:endParaRPr lang="ko-KR" altLang="ko-KR" sz="1600" kern="100" dirty="0">
              <a:latin typeface="맑은 고딕"/>
              <a:ea typeface="맑은 고딕"/>
              <a:cs typeface="Times New Roman"/>
            </a:endParaRPr>
          </a:p>
          <a:p>
            <a:pPr algn="just"/>
            <a:r>
              <a:rPr lang="en-US" altLang="ko-KR" sz="1600" kern="100" dirty="0">
                <a:latin typeface="맑은 고딕"/>
                <a:ea typeface="맑은 고딕"/>
                <a:cs typeface="Times New Roman"/>
              </a:rPr>
              <a:t>	</a:t>
            </a:r>
            <a:r>
              <a:rPr lang="en-US" altLang="ko-KR" sz="1600" kern="100" dirty="0" smtClean="0">
                <a:latin typeface="맑은 고딕"/>
                <a:ea typeface="맑은 고딕"/>
                <a:cs typeface="Times New Roman"/>
              </a:rPr>
              <a:t>minimum-scale=1.0</a:t>
            </a:r>
            <a:r>
              <a:rPr lang="en-US" altLang="ko-KR" sz="1600" kern="100" dirty="0">
                <a:latin typeface="맑은 고딕"/>
                <a:ea typeface="맑은 고딕"/>
                <a:cs typeface="Times New Roman"/>
              </a:rPr>
              <a:t>; </a:t>
            </a:r>
            <a:endParaRPr lang="ko-KR" altLang="ko-KR" sz="1600" kern="100" dirty="0">
              <a:latin typeface="맑은 고딕"/>
              <a:ea typeface="맑은 고딕"/>
              <a:cs typeface="Times New Roman"/>
            </a:endParaRPr>
          </a:p>
          <a:p>
            <a:pPr algn="just"/>
            <a:r>
              <a:rPr lang="en-US" altLang="ko-KR" sz="1600" kern="100" dirty="0">
                <a:latin typeface="맑은 고딕"/>
                <a:ea typeface="맑은 고딕"/>
                <a:cs typeface="Times New Roman"/>
              </a:rPr>
              <a:t>	</a:t>
            </a:r>
            <a:r>
              <a:rPr lang="en-US" altLang="ko-KR" sz="1600" kern="100" dirty="0" smtClean="0">
                <a:latin typeface="맑은 고딕"/>
                <a:ea typeface="맑은 고딕"/>
                <a:cs typeface="Times New Roman"/>
              </a:rPr>
              <a:t>maximum-scale=1.0</a:t>
            </a:r>
            <a:r>
              <a:rPr lang="en-US" altLang="ko-KR" sz="1600" kern="100" dirty="0">
                <a:latin typeface="맑은 고딕"/>
                <a:ea typeface="맑은 고딕"/>
                <a:cs typeface="Times New Roman"/>
              </a:rPr>
              <a:t>; 	</a:t>
            </a:r>
            <a:endParaRPr lang="ko-KR" altLang="ko-KR" sz="1600" kern="100" dirty="0">
              <a:latin typeface="맑은 고딕"/>
              <a:ea typeface="맑은 고딕"/>
              <a:cs typeface="Times New Roman"/>
            </a:endParaRPr>
          </a:p>
          <a:p>
            <a:pPr algn="just"/>
            <a:r>
              <a:rPr lang="en-US" altLang="ko-KR" sz="1600" kern="100" dirty="0">
                <a:latin typeface="맑은 고딕"/>
                <a:ea typeface="맑은 고딕"/>
                <a:cs typeface="Times New Roman"/>
              </a:rPr>
              <a:t>	</a:t>
            </a:r>
            <a:r>
              <a:rPr lang="en-US" altLang="ko-KR" sz="1600" kern="100" dirty="0" smtClean="0">
                <a:latin typeface="맑은 고딕"/>
                <a:ea typeface="맑은 고딕"/>
                <a:cs typeface="Times New Roman"/>
              </a:rPr>
              <a:t>user-scalable=no</a:t>
            </a:r>
            <a:r>
              <a:rPr lang="en-US" altLang="ko-KR" sz="1600" kern="100" dirty="0">
                <a:latin typeface="맑은 고딕"/>
                <a:ea typeface="맑은 고딕"/>
                <a:cs typeface="Times New Roman"/>
              </a:rPr>
              <a:t>"</a:t>
            </a:r>
            <a:endParaRPr lang="ko-KR" altLang="ko-KR" sz="1600" kern="100" dirty="0">
              <a:latin typeface="맑은 고딕"/>
              <a:ea typeface="맑은 고딕"/>
              <a:cs typeface="Times New Roman"/>
            </a:endParaRPr>
          </a:p>
          <a:p>
            <a:pPr algn="just"/>
            <a:r>
              <a:rPr lang="en-US" altLang="ko-KR" sz="1600" kern="100" dirty="0">
                <a:latin typeface="맑은 고딕"/>
                <a:ea typeface="맑은 고딕"/>
                <a:cs typeface="Times New Roman"/>
              </a:rPr>
              <a:t> /&gt;</a:t>
            </a:r>
            <a:endParaRPr lang="ko-KR" altLang="ko-KR" sz="1600" kern="100" dirty="0">
              <a:latin typeface="맑은 고딕"/>
              <a:ea typeface="맑은 고딕"/>
              <a:cs typeface="Times New Roman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70955" y="3616333"/>
            <a:ext cx="83346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ko-KR" dirty="0"/>
              <a:t>기본적으로 다음 </a:t>
            </a:r>
            <a:r>
              <a:rPr lang="ko-KR" altLang="ko-KR" dirty="0" err="1"/>
              <a:t>뷰포트</a:t>
            </a:r>
            <a:r>
              <a:rPr lang="ko-KR" altLang="ko-KR" dirty="0"/>
              <a:t> 메타 태그 선언을 포함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15822" y="4113389"/>
            <a:ext cx="81573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ko-KR" kern="100" dirty="0">
                <a:solidFill>
                  <a:srgbClr val="002060"/>
                </a:solidFill>
                <a:latin typeface="맑은 고딕"/>
                <a:ea typeface="맑은 고딕"/>
                <a:cs typeface="Times New Roman"/>
              </a:rPr>
              <a:t>&lt;meta name="viewport" content="width=device-width; initial-scale=1.0"/&gt;</a:t>
            </a:r>
            <a:endParaRPr lang="ko-KR" altLang="ko-KR" sz="2000" kern="100" dirty="0">
              <a:solidFill>
                <a:srgbClr val="002060"/>
              </a:solidFill>
              <a:latin typeface="맑은 고딕"/>
              <a:ea typeface="맑은 고딕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088607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07504" y="44624"/>
            <a:ext cx="437805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sz="2000" dirty="0" smtClean="0"/>
              <a:t>jQuery Mobile</a:t>
            </a:r>
            <a:r>
              <a:rPr lang="ko-KR" altLang="en-US" sz="2000" dirty="0" smtClean="0"/>
              <a:t>의 </a:t>
            </a:r>
            <a:r>
              <a:rPr lang="ko-KR" altLang="en-US" sz="2000" dirty="0" err="1" smtClean="0"/>
              <a:t>헤더바와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푸터바</a:t>
            </a:r>
            <a:endParaRPr lang="ko-KR" altLang="en-US" sz="2000" dirty="0"/>
          </a:p>
        </p:txBody>
      </p:sp>
      <p:sp>
        <p:nvSpPr>
          <p:cNvPr id="8" name="직사각형 7"/>
          <p:cNvSpPr/>
          <p:nvPr/>
        </p:nvSpPr>
        <p:spPr>
          <a:xfrm>
            <a:off x="323528" y="721733"/>
            <a:ext cx="11158230" cy="1892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ko-KR" b="1" dirty="0" err="1" smtClean="0"/>
              <a:t>툴바</a:t>
            </a:r>
            <a:r>
              <a:rPr lang="en-US" altLang="ko-KR" dirty="0"/>
              <a:t>(toolbar)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ko-KR" dirty="0"/>
              <a:t>다른 페이지로의 이동이나 페이지 관련 처리 기능을 모아 놓은 사용자 인터페이스</a:t>
            </a:r>
            <a:endParaRPr lang="en-US" altLang="ko-KR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ko-KR" dirty="0"/>
              <a:t>링크</a:t>
            </a:r>
            <a:r>
              <a:rPr lang="en-US" altLang="ko-KR" dirty="0"/>
              <a:t>, </a:t>
            </a:r>
            <a:r>
              <a:rPr lang="ko-KR" altLang="ko-KR" dirty="0"/>
              <a:t>버튼</a:t>
            </a:r>
            <a:r>
              <a:rPr lang="en-US" altLang="ko-KR" dirty="0"/>
              <a:t>, </a:t>
            </a:r>
            <a:r>
              <a:rPr lang="ko-KR" altLang="ko-KR" dirty="0"/>
              <a:t>텍스트 등으로 구성된 바 형태</a:t>
            </a:r>
            <a:endParaRPr lang="en-US" altLang="ko-KR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ko-KR" dirty="0"/>
              <a:t>화면 위쪽과 아래쪽에 위치함으로써 화면 </a:t>
            </a:r>
            <a:r>
              <a:rPr lang="ko-KR" altLang="ko-KR" dirty="0" err="1"/>
              <a:t>구성시</a:t>
            </a:r>
            <a:r>
              <a:rPr lang="ko-KR" altLang="ko-KR" dirty="0"/>
              <a:t> 중요한 역할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323528" y="2583011"/>
            <a:ext cx="9536464" cy="869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ko-KR" dirty="0"/>
              <a:t>제이쿼리 </a:t>
            </a:r>
            <a:r>
              <a:rPr lang="ko-KR" altLang="ko-KR" dirty="0" err="1"/>
              <a:t>모바일은</a:t>
            </a:r>
            <a:r>
              <a:rPr lang="ko-KR" altLang="ko-KR" dirty="0"/>
              <a:t> 두 종류의 기본 </a:t>
            </a:r>
            <a:r>
              <a:rPr lang="ko-KR" altLang="ko-KR" dirty="0" err="1"/>
              <a:t>툴바를</a:t>
            </a:r>
            <a:r>
              <a:rPr lang="ko-KR" altLang="ko-KR" dirty="0"/>
              <a:t> 제공</a:t>
            </a:r>
            <a:endParaRPr lang="en-US" altLang="ko-KR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ko-KR" dirty="0"/>
              <a:t>헤더 영역의 </a:t>
            </a:r>
            <a:r>
              <a:rPr lang="ko-KR" altLang="ko-KR" dirty="0" err="1"/>
              <a:t>헤더바와</a:t>
            </a:r>
            <a:r>
              <a:rPr lang="ko-KR" altLang="ko-KR" dirty="0"/>
              <a:t> </a:t>
            </a:r>
            <a:r>
              <a:rPr lang="ko-KR" altLang="ko-KR" dirty="0" err="1"/>
              <a:t>푸터</a:t>
            </a:r>
            <a:r>
              <a:rPr lang="ko-KR" altLang="ko-KR" dirty="0"/>
              <a:t> 영역의 </a:t>
            </a:r>
            <a:r>
              <a:rPr lang="ko-KR" altLang="ko-KR" dirty="0" err="1"/>
              <a:t>푸터바</a:t>
            </a:r>
            <a:endParaRPr lang="en-US" altLang="ko-KR" dirty="0"/>
          </a:p>
        </p:txBody>
      </p:sp>
      <p:sp>
        <p:nvSpPr>
          <p:cNvPr id="10" name="직사각형 9"/>
          <p:cNvSpPr/>
          <p:nvPr/>
        </p:nvSpPr>
        <p:spPr>
          <a:xfrm>
            <a:off x="740142" y="3624841"/>
            <a:ext cx="7920880" cy="338554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pPr marL="285750" indent="-285750" algn="just" latinLnBrk="0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altLang="ko-KR" sz="1600" kern="0" dirty="0">
                <a:latin typeface="맑은 고딕"/>
                <a:ea typeface="맑은 고딕"/>
                <a:cs typeface="Times New Roman"/>
              </a:rPr>
              <a:t>&lt;div data-role=</a:t>
            </a:r>
            <a:r>
              <a:rPr lang="en-US" altLang="ko-KR" sz="1600" b="1" kern="0" dirty="0">
                <a:latin typeface="맑은 고딕"/>
                <a:ea typeface="맑은 고딕"/>
                <a:cs typeface="Times New Roman"/>
              </a:rPr>
              <a:t>"header"</a:t>
            </a:r>
            <a:r>
              <a:rPr lang="en-US" altLang="ko-KR" sz="1600" kern="0" dirty="0">
                <a:latin typeface="맑은 고딕"/>
                <a:ea typeface="맑은 고딕"/>
                <a:cs typeface="Times New Roman"/>
              </a:rPr>
              <a:t>&gt;&lt;/div&gt;  </a:t>
            </a:r>
            <a:r>
              <a:rPr lang="en-US" altLang="ko-KR" sz="1600" kern="0" dirty="0" smtClean="0">
                <a:latin typeface="맑은 고딕"/>
                <a:ea typeface="맑은 고딕"/>
                <a:cs typeface="Times New Roman"/>
              </a:rPr>
              <a:t>&lt;!-- </a:t>
            </a:r>
            <a:r>
              <a:rPr lang="ko-KR" altLang="ko-KR" sz="1600" kern="0" dirty="0" err="1">
                <a:latin typeface="맑은 고딕"/>
                <a:ea typeface="맑은 고딕"/>
                <a:cs typeface="Times New Roman"/>
              </a:rPr>
              <a:t>헤더바</a:t>
            </a:r>
            <a:r>
              <a:rPr lang="ko-KR" altLang="ko-KR" sz="1600" kern="0" dirty="0">
                <a:latin typeface="맑은 고딕"/>
                <a:ea typeface="맑은 고딕"/>
                <a:cs typeface="Times New Roman"/>
              </a:rPr>
              <a:t> 생성 </a:t>
            </a:r>
            <a:r>
              <a:rPr lang="en-US" altLang="ko-KR" sz="1600" kern="0" dirty="0">
                <a:latin typeface="맑은 고딕"/>
                <a:ea typeface="맑은 고딕"/>
                <a:cs typeface="Times New Roman"/>
              </a:rPr>
              <a:t>--&gt; </a:t>
            </a:r>
            <a:endParaRPr lang="ko-KR" altLang="ko-KR" sz="1600" kern="100" dirty="0">
              <a:latin typeface="맑은 고딕"/>
              <a:ea typeface="맑은 고딕"/>
              <a:cs typeface="Times New Roman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40142" y="4200167"/>
            <a:ext cx="7344816" cy="338554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pPr marL="285750" indent="-285750" algn="just" latinLnBrk="0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altLang="ko-KR" sz="1600" kern="0" dirty="0">
                <a:latin typeface="맑은 고딕"/>
                <a:ea typeface="맑은 고딕"/>
                <a:cs typeface="Times New Roman"/>
              </a:rPr>
              <a:t>&lt;div data-role=</a:t>
            </a:r>
            <a:r>
              <a:rPr lang="en-US" altLang="ko-KR" sz="1600" b="1" kern="0" dirty="0">
                <a:latin typeface="맑은 고딕"/>
                <a:ea typeface="맑은 고딕"/>
                <a:cs typeface="Times New Roman"/>
              </a:rPr>
              <a:t>"footer</a:t>
            </a:r>
            <a:r>
              <a:rPr lang="en-US" altLang="ko-KR" sz="1600" b="1" kern="0" dirty="0" smtClean="0">
                <a:latin typeface="맑은 고딕"/>
                <a:ea typeface="맑은 고딕"/>
                <a:cs typeface="Times New Roman"/>
              </a:rPr>
              <a:t>"</a:t>
            </a:r>
            <a:r>
              <a:rPr lang="en-US" altLang="ko-KR" sz="1600" kern="0" dirty="0" smtClean="0">
                <a:latin typeface="맑은 고딕"/>
                <a:ea typeface="맑은 고딕"/>
                <a:cs typeface="Times New Roman"/>
              </a:rPr>
              <a:t>&gt; &lt;/</a:t>
            </a:r>
            <a:r>
              <a:rPr lang="en-US" altLang="ko-KR" sz="1600" kern="0" dirty="0">
                <a:latin typeface="맑은 고딕"/>
                <a:ea typeface="맑은 고딕"/>
                <a:cs typeface="Times New Roman"/>
              </a:rPr>
              <a:t>div</a:t>
            </a:r>
            <a:r>
              <a:rPr lang="en-US" altLang="ko-KR" sz="1600" kern="0" dirty="0" smtClean="0">
                <a:latin typeface="맑은 고딕"/>
                <a:ea typeface="맑은 고딕"/>
                <a:cs typeface="Times New Roman"/>
              </a:rPr>
              <a:t>&gt; &lt;!-- </a:t>
            </a:r>
            <a:r>
              <a:rPr lang="ko-KR" altLang="ko-KR" sz="1600" kern="0" dirty="0" err="1">
                <a:latin typeface="맑은 고딕"/>
                <a:ea typeface="맑은 고딕"/>
                <a:cs typeface="Times New Roman"/>
              </a:rPr>
              <a:t>푸터바</a:t>
            </a:r>
            <a:r>
              <a:rPr lang="ko-KR" altLang="ko-KR" sz="1600" kern="0" dirty="0">
                <a:latin typeface="맑은 고딕"/>
                <a:ea typeface="맑은 고딕"/>
                <a:cs typeface="Times New Roman"/>
              </a:rPr>
              <a:t> 생성 </a:t>
            </a:r>
            <a:r>
              <a:rPr lang="en-US" altLang="ko-KR" sz="1600" kern="0" dirty="0">
                <a:latin typeface="맑은 고딕"/>
                <a:ea typeface="맑은 고딕"/>
                <a:cs typeface="Times New Roman"/>
              </a:rPr>
              <a:t>--&gt;</a:t>
            </a:r>
            <a:endParaRPr lang="ko-KR" altLang="ko-KR" sz="1600" kern="100" dirty="0">
              <a:latin typeface="맑은 고딕"/>
              <a:ea typeface="맑은 고딕"/>
              <a:cs typeface="Times New Roman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29546" y="4844374"/>
            <a:ext cx="101480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ko-KR" altLang="ko-KR" dirty="0" err="1"/>
              <a:t>헤더바와</a:t>
            </a:r>
            <a:r>
              <a:rPr lang="ko-KR" altLang="ko-KR" dirty="0"/>
              <a:t> </a:t>
            </a:r>
            <a:r>
              <a:rPr lang="ko-KR" altLang="ko-KR" dirty="0" err="1"/>
              <a:t>푸터바는</a:t>
            </a:r>
            <a:r>
              <a:rPr lang="ko-KR" altLang="ko-KR" dirty="0"/>
              <a:t> 페이지의 </a:t>
            </a:r>
            <a:r>
              <a:rPr lang="ko-KR" altLang="ko-KR" dirty="0" err="1"/>
              <a:t>콘텐츠</a:t>
            </a:r>
            <a:r>
              <a:rPr lang="ko-KR" altLang="ko-KR" dirty="0"/>
              <a:t> 영역과는 다른 색상으로 구별되어 표시</a:t>
            </a:r>
            <a:r>
              <a:rPr lang="ko-KR" altLang="en-US" dirty="0"/>
              <a:t>됨</a:t>
            </a:r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23105291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9903" y="151578"/>
            <a:ext cx="193514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latinLnBrk="0">
              <a:buFont typeface="Wingdings" panose="05000000000000000000" pitchFamily="2" charset="2"/>
              <a:buChar char="Ø"/>
            </a:pPr>
            <a:r>
              <a:rPr lang="ko-KR" altLang="ko-KR" sz="2000" dirty="0"/>
              <a:t>헤더 문자열 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764202" y="570306"/>
            <a:ext cx="6858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 latinLnBrk="0"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en-US" altLang="ko-KR" kern="0" dirty="0">
                <a:latin typeface="맑은 고딕"/>
                <a:ea typeface="맑은 고딕"/>
                <a:cs typeface="Times New Roman"/>
              </a:rPr>
              <a:t>&lt;div data-role="header"&gt;</a:t>
            </a:r>
            <a:r>
              <a:rPr lang="en-US" altLang="ko-KR" b="1" kern="0" dirty="0">
                <a:latin typeface="맑은 고딕"/>
                <a:ea typeface="맑은 고딕"/>
                <a:cs typeface="Times New Roman"/>
              </a:rPr>
              <a:t>&lt;h1</a:t>
            </a:r>
            <a:r>
              <a:rPr lang="en-US" altLang="ko-KR" b="1" kern="0" dirty="0" smtClean="0">
                <a:latin typeface="맑은 고딕"/>
                <a:ea typeface="맑은 고딕"/>
                <a:cs typeface="Times New Roman"/>
              </a:rPr>
              <a:t>&gt;</a:t>
            </a:r>
            <a:r>
              <a:rPr lang="ko-KR" altLang="ko-KR" b="1" kern="0" dirty="0" smtClean="0">
                <a:latin typeface="맑은 고딕"/>
                <a:ea typeface="맑은 고딕"/>
                <a:cs typeface="Times New Roman"/>
              </a:rPr>
              <a:t> </a:t>
            </a:r>
            <a:r>
              <a:rPr lang="ko-KR" altLang="ko-KR" b="1" kern="0" dirty="0">
                <a:latin typeface="맑은 고딕"/>
                <a:ea typeface="맑은 고딕"/>
                <a:cs typeface="Times New Roman"/>
              </a:rPr>
              <a:t>문자열</a:t>
            </a:r>
            <a:r>
              <a:rPr lang="en-US" altLang="ko-KR" b="1" kern="0" dirty="0">
                <a:latin typeface="맑은 고딕"/>
                <a:ea typeface="맑은 고딕"/>
                <a:cs typeface="Times New Roman"/>
              </a:rPr>
              <a:t>&lt;/h1&gt;</a:t>
            </a:r>
            <a:r>
              <a:rPr lang="en-US" altLang="ko-KR" kern="0" dirty="0">
                <a:latin typeface="맑은 고딕"/>
                <a:ea typeface="맑은 고딕"/>
                <a:cs typeface="Times New Roman"/>
              </a:rPr>
              <a:t>&lt;/div&gt;</a:t>
            </a:r>
            <a:endParaRPr lang="ko-KR" altLang="ko-KR" kern="100" dirty="0">
              <a:latin typeface="맑은 고딕"/>
              <a:ea typeface="맑은 고딕"/>
              <a:cs typeface="Times New Roman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39903" y="1987870"/>
            <a:ext cx="167866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latinLnBrk="0">
              <a:buFont typeface="Wingdings" panose="05000000000000000000" pitchFamily="2" charset="2"/>
              <a:buChar char="Ø"/>
            </a:pPr>
            <a:r>
              <a:rPr lang="ko-KR" altLang="ko-KR" sz="2000" dirty="0"/>
              <a:t>헤더 버튼 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64202" y="2498206"/>
            <a:ext cx="79208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 latinLnBrk="0"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en-US" altLang="ko-KR" kern="0" dirty="0">
                <a:latin typeface="맑은 고딕"/>
                <a:ea typeface="맑은 고딕"/>
                <a:cs typeface="Times New Roman"/>
              </a:rPr>
              <a:t>&lt;div data-role="header"&gt;</a:t>
            </a:r>
            <a:r>
              <a:rPr lang="en-US" altLang="ko-KR" b="1" kern="0" dirty="0">
                <a:latin typeface="맑은 고딕"/>
                <a:ea typeface="맑은 고딕"/>
                <a:cs typeface="Times New Roman"/>
              </a:rPr>
              <a:t>&lt;a </a:t>
            </a:r>
            <a:r>
              <a:rPr lang="en-US" altLang="ko-KR" b="1" kern="0" dirty="0" err="1">
                <a:latin typeface="맑은 고딕"/>
                <a:ea typeface="맑은 고딕"/>
                <a:cs typeface="Times New Roman"/>
              </a:rPr>
              <a:t>href</a:t>
            </a:r>
            <a:r>
              <a:rPr lang="en-US" altLang="ko-KR" b="1" kern="0" dirty="0" smtClean="0">
                <a:latin typeface="맑은 고딕"/>
                <a:ea typeface="맑은 고딕"/>
                <a:cs typeface="Times New Roman"/>
              </a:rPr>
              <a:t>="#"&gt;</a:t>
            </a:r>
            <a:r>
              <a:rPr lang="ko-KR" altLang="ko-KR" b="1" kern="0" dirty="0" smtClean="0">
                <a:latin typeface="맑은 고딕"/>
                <a:ea typeface="맑은 고딕"/>
                <a:cs typeface="Times New Roman"/>
              </a:rPr>
              <a:t> </a:t>
            </a:r>
            <a:r>
              <a:rPr lang="ko-KR" altLang="ko-KR" b="1" kern="0" dirty="0">
                <a:latin typeface="맑은 고딕"/>
                <a:ea typeface="맑은 고딕"/>
                <a:cs typeface="Times New Roman"/>
              </a:rPr>
              <a:t>버튼</a:t>
            </a:r>
            <a:r>
              <a:rPr lang="en-US" altLang="ko-KR" b="1" kern="0" dirty="0">
                <a:latin typeface="맑은 고딕"/>
                <a:ea typeface="맑은 고딕"/>
                <a:cs typeface="Times New Roman"/>
              </a:rPr>
              <a:t>&lt;/a&gt;</a:t>
            </a:r>
            <a:r>
              <a:rPr lang="en-US" altLang="ko-KR" kern="0" dirty="0">
                <a:latin typeface="맑은 고딕"/>
                <a:ea typeface="맑은 고딕"/>
                <a:cs typeface="Times New Roman"/>
              </a:rPr>
              <a:t>&lt;/div&gt;</a:t>
            </a:r>
            <a:endParaRPr lang="ko-KR" altLang="ko-KR" kern="100" dirty="0">
              <a:latin typeface="맑은 고딕"/>
              <a:ea typeface="맑은 고딕"/>
              <a:cs typeface="Times New Roman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39903" y="2900832"/>
            <a:ext cx="1171635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ko-KR" altLang="ko-KR" dirty="0" smtClean="0"/>
              <a:t>보통 </a:t>
            </a:r>
            <a:r>
              <a:rPr lang="ko-KR" altLang="ko-KR" dirty="0"/>
              <a:t>중앙에</a:t>
            </a:r>
            <a:r>
              <a:rPr lang="en-US" altLang="ko-KR" dirty="0"/>
              <a:t> </a:t>
            </a:r>
            <a:r>
              <a:rPr lang="ko-KR" altLang="en-US" dirty="0"/>
              <a:t>표시되는</a:t>
            </a:r>
            <a:r>
              <a:rPr lang="ko-KR" altLang="ko-KR" dirty="0"/>
              <a:t> 페이지 제목</a:t>
            </a:r>
            <a:r>
              <a:rPr lang="en-US" altLang="ko-KR" dirty="0"/>
              <a:t> </a:t>
            </a:r>
            <a:r>
              <a:rPr lang="ko-KR" altLang="ko-KR" dirty="0"/>
              <a:t>좌우에 버튼이 하나 또는 최대 두 개까지 표시</a:t>
            </a:r>
            <a:endParaRPr lang="en-US" altLang="ko-KR" dirty="0"/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en-US" altLang="ko-KR" dirty="0" smtClean="0"/>
              <a:t>data-role </a:t>
            </a:r>
            <a:r>
              <a:rPr lang="ko-KR" altLang="ko-KR" dirty="0"/>
              <a:t>속성에 </a:t>
            </a:r>
            <a:r>
              <a:rPr lang="en-US" altLang="ko-KR" dirty="0"/>
              <a:t>'header'</a:t>
            </a:r>
            <a:r>
              <a:rPr lang="ko-KR" altLang="ko-KR" dirty="0"/>
              <a:t>를 설정한</a:t>
            </a:r>
            <a:r>
              <a:rPr lang="en-US" altLang="ko-KR" dirty="0"/>
              <a:t> &lt;div&gt; </a:t>
            </a:r>
            <a:r>
              <a:rPr lang="ko-KR" altLang="ko-KR" dirty="0"/>
              <a:t>태그 즉</a:t>
            </a:r>
            <a:r>
              <a:rPr lang="en-US" altLang="ko-KR" dirty="0"/>
              <a:t>, </a:t>
            </a:r>
            <a:r>
              <a:rPr lang="ko-KR" altLang="ko-KR" dirty="0"/>
              <a:t>헤더 컨테이너 영역 안에서</a:t>
            </a:r>
            <a:r>
              <a:rPr lang="en-US" altLang="ko-KR" dirty="0"/>
              <a:t> &lt;a&gt; </a:t>
            </a:r>
            <a:r>
              <a:rPr lang="ko-KR" altLang="ko-KR" dirty="0"/>
              <a:t>태그는 버튼으로 자동 변환되어 표시</a:t>
            </a:r>
            <a:endParaRPr lang="en-US" altLang="ko-KR" dirty="0"/>
          </a:p>
        </p:txBody>
      </p:sp>
      <p:sp>
        <p:nvSpPr>
          <p:cNvPr id="7" name="직사각형 6"/>
          <p:cNvSpPr/>
          <p:nvPr/>
        </p:nvSpPr>
        <p:spPr>
          <a:xfrm>
            <a:off x="515006" y="1008685"/>
            <a:ext cx="97712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ko-KR" altLang="ko-KR" dirty="0" smtClean="0"/>
              <a:t>헤더 </a:t>
            </a:r>
            <a:r>
              <a:rPr lang="ko-KR" altLang="ko-KR" dirty="0"/>
              <a:t>영역</a:t>
            </a:r>
            <a:r>
              <a:rPr lang="en-US" altLang="ko-KR" dirty="0"/>
              <a:t> </a:t>
            </a:r>
            <a:r>
              <a:rPr lang="ko-KR" altLang="en-US" dirty="0"/>
              <a:t>구분 </a:t>
            </a:r>
            <a:r>
              <a:rPr lang="en-US" altLang="ko-KR" dirty="0"/>
              <a:t>:</a:t>
            </a:r>
            <a:r>
              <a:rPr lang="ko-KR" altLang="ko-KR" dirty="0"/>
              <a:t> 왼쪽 영역</a:t>
            </a:r>
            <a:r>
              <a:rPr lang="en-US" altLang="ko-KR" dirty="0"/>
              <a:t>, </a:t>
            </a:r>
            <a:r>
              <a:rPr lang="ko-KR" altLang="ko-KR" dirty="0"/>
              <a:t>제목 문자열 영역</a:t>
            </a:r>
            <a:r>
              <a:rPr lang="en-US" altLang="ko-KR" dirty="0"/>
              <a:t>, </a:t>
            </a:r>
            <a:r>
              <a:rPr lang="ko-KR" altLang="ko-KR" dirty="0"/>
              <a:t>오른쪽 영역</a:t>
            </a: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ko-KR" altLang="ko-KR" dirty="0" smtClean="0"/>
              <a:t>제목 </a:t>
            </a:r>
            <a:r>
              <a:rPr lang="ko-KR" altLang="ko-KR" dirty="0"/>
              <a:t>영역의 공간은 제한되어 있어 문자열이 길어지면 자동으로 생략 기호</a:t>
            </a:r>
            <a:r>
              <a:rPr lang="en-US" altLang="ko-KR" dirty="0"/>
              <a:t>(…) </a:t>
            </a:r>
            <a:r>
              <a:rPr lang="ko-KR" altLang="en-US" dirty="0"/>
              <a:t>대체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638764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44624"/>
            <a:ext cx="17411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ko-KR" b="1" dirty="0" err="1"/>
              <a:t>헤더바</a:t>
            </a:r>
            <a:r>
              <a:rPr lang="ko-KR" altLang="ko-KR" b="1" dirty="0"/>
              <a:t> </a:t>
            </a:r>
            <a:r>
              <a:rPr lang="ko-KR" altLang="ko-KR" b="1" dirty="0" smtClean="0"/>
              <a:t>생성</a:t>
            </a:r>
            <a:r>
              <a:rPr lang="en-US" altLang="ko-KR" b="1" dirty="0" smtClean="0"/>
              <a:t> 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4139952" y="793166"/>
            <a:ext cx="4572000" cy="4801314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21590" algn="just" defTabSz="360000"/>
            <a:r>
              <a:rPr lang="en-US" altLang="ko-KR" kern="0" dirty="0">
                <a:solidFill>
                  <a:srgbClr val="000000"/>
                </a:solidFill>
                <a:latin typeface="맑은 고딕"/>
                <a:ea typeface="맑은 고딕"/>
                <a:cs typeface="굴림"/>
              </a:rPr>
              <a:t>&lt;div data-role="page" id="page1"&gt;</a:t>
            </a:r>
            <a:endParaRPr lang="ko-KR" altLang="ko-KR" sz="2000" kern="100" dirty="0">
              <a:latin typeface="맑은 고딕"/>
              <a:ea typeface="맑은 고딕"/>
              <a:cs typeface="Times New Roman"/>
            </a:endParaRPr>
          </a:p>
          <a:p>
            <a:pPr indent="21590" algn="just" defTabSz="360000"/>
            <a:r>
              <a:rPr lang="en-US" altLang="ko-KR" kern="0" dirty="0">
                <a:solidFill>
                  <a:srgbClr val="000000"/>
                </a:solidFill>
                <a:latin typeface="맑은 고딕"/>
                <a:ea typeface="맑은 고딕"/>
                <a:cs typeface="굴림"/>
              </a:rPr>
              <a:t>	&lt;div data-role="header"&gt;</a:t>
            </a:r>
            <a:endParaRPr lang="ko-KR" altLang="ko-KR" sz="2000" kern="100" dirty="0">
              <a:latin typeface="맑은 고딕"/>
              <a:ea typeface="맑은 고딕"/>
              <a:cs typeface="Times New Roman"/>
            </a:endParaRPr>
          </a:p>
          <a:p>
            <a:pPr indent="21590" algn="just" defTabSz="360000"/>
            <a:r>
              <a:rPr lang="en-US" altLang="ko-KR" kern="0" dirty="0">
                <a:solidFill>
                  <a:srgbClr val="000000"/>
                </a:solidFill>
                <a:latin typeface="맑은 고딕"/>
                <a:ea typeface="맑은 고딕"/>
                <a:cs typeface="굴림"/>
              </a:rPr>
              <a:t>		&lt;</a:t>
            </a:r>
            <a:r>
              <a:rPr lang="en-US" altLang="ko-KR" b="1" kern="0" dirty="0">
                <a:solidFill>
                  <a:srgbClr val="000000"/>
                </a:solidFill>
                <a:latin typeface="맑은 고딕"/>
                <a:ea typeface="맑은 고딕"/>
                <a:cs typeface="굴림"/>
              </a:rPr>
              <a:t>a</a:t>
            </a:r>
            <a:r>
              <a:rPr lang="en-US" altLang="ko-KR" kern="0" dirty="0">
                <a:solidFill>
                  <a:srgbClr val="000000"/>
                </a:solidFill>
                <a:latin typeface="맑은 고딕"/>
                <a:ea typeface="맑은 고딕"/>
                <a:cs typeface="굴림"/>
              </a:rPr>
              <a:t> </a:t>
            </a:r>
            <a:r>
              <a:rPr lang="en-US" altLang="ko-KR" kern="0" dirty="0" err="1">
                <a:solidFill>
                  <a:srgbClr val="000000"/>
                </a:solidFill>
                <a:latin typeface="맑은 고딕"/>
                <a:ea typeface="맑은 고딕"/>
                <a:cs typeface="굴림"/>
              </a:rPr>
              <a:t>href</a:t>
            </a:r>
            <a:r>
              <a:rPr lang="en-US" altLang="ko-KR" kern="0" dirty="0">
                <a:solidFill>
                  <a:srgbClr val="000000"/>
                </a:solidFill>
                <a:latin typeface="맑은 고딕"/>
                <a:ea typeface="맑은 고딕"/>
                <a:cs typeface="굴림"/>
              </a:rPr>
              <a:t>="#page1"&gt;</a:t>
            </a:r>
            <a:r>
              <a:rPr lang="ko-KR" altLang="ko-KR" kern="0" dirty="0">
                <a:solidFill>
                  <a:srgbClr val="000000"/>
                </a:solidFill>
                <a:latin typeface="맑은 고딕"/>
                <a:ea typeface="맑은 고딕"/>
                <a:cs typeface="굴림"/>
              </a:rPr>
              <a:t>홈</a:t>
            </a:r>
            <a:r>
              <a:rPr lang="en-US" altLang="ko-KR" kern="0" dirty="0">
                <a:solidFill>
                  <a:srgbClr val="000000"/>
                </a:solidFill>
                <a:latin typeface="맑은 고딕"/>
                <a:ea typeface="맑은 고딕"/>
                <a:cs typeface="굴림"/>
              </a:rPr>
              <a:t>&lt;/a&gt;				&lt;!-- </a:t>
            </a:r>
            <a:r>
              <a:rPr lang="ko-KR" altLang="ko-KR" kern="0" dirty="0">
                <a:solidFill>
                  <a:srgbClr val="000000"/>
                </a:solidFill>
                <a:latin typeface="맑은 고딕"/>
                <a:ea typeface="맑은 고딕"/>
                <a:cs typeface="굴림"/>
              </a:rPr>
              <a:t>왼쪽 버튼</a:t>
            </a:r>
            <a:r>
              <a:rPr lang="en-US" altLang="ko-KR" kern="0" dirty="0">
                <a:solidFill>
                  <a:srgbClr val="000000"/>
                </a:solidFill>
                <a:latin typeface="맑은 고딕"/>
                <a:ea typeface="맑은 고딕"/>
                <a:cs typeface="굴림"/>
              </a:rPr>
              <a:t> --&gt;</a:t>
            </a:r>
            <a:endParaRPr lang="ko-KR" altLang="ko-KR" sz="2000" kern="100" dirty="0">
              <a:latin typeface="맑은 고딕"/>
              <a:ea typeface="맑은 고딕"/>
              <a:cs typeface="Times New Roman"/>
            </a:endParaRPr>
          </a:p>
          <a:p>
            <a:pPr indent="21590" algn="just" defTabSz="360000"/>
            <a:r>
              <a:rPr lang="en-US" altLang="ko-KR" kern="0" dirty="0">
                <a:solidFill>
                  <a:srgbClr val="000000"/>
                </a:solidFill>
                <a:latin typeface="맑은 고딕"/>
                <a:ea typeface="맑은 고딕"/>
                <a:cs typeface="굴림"/>
              </a:rPr>
              <a:t>		&lt;</a:t>
            </a:r>
            <a:r>
              <a:rPr lang="en-US" altLang="ko-KR" b="1" kern="0" dirty="0">
                <a:solidFill>
                  <a:srgbClr val="000000"/>
                </a:solidFill>
                <a:latin typeface="맑은 고딕"/>
                <a:ea typeface="맑은 고딕"/>
                <a:cs typeface="굴림"/>
              </a:rPr>
              <a:t>h1</a:t>
            </a:r>
            <a:r>
              <a:rPr lang="en-US" altLang="ko-KR" kern="0" dirty="0">
                <a:solidFill>
                  <a:srgbClr val="000000"/>
                </a:solidFill>
                <a:latin typeface="맑은 고딕"/>
                <a:ea typeface="맑은 고딕"/>
                <a:cs typeface="굴림"/>
              </a:rPr>
              <a:t>&gt;</a:t>
            </a:r>
            <a:r>
              <a:rPr lang="ko-KR" altLang="ko-KR" kern="0" dirty="0">
                <a:solidFill>
                  <a:srgbClr val="000000"/>
                </a:solidFill>
                <a:latin typeface="맑은 고딕"/>
                <a:ea typeface="맑은 고딕"/>
                <a:cs typeface="굴림"/>
              </a:rPr>
              <a:t>페이지제목</a:t>
            </a:r>
            <a:r>
              <a:rPr lang="en-US" altLang="ko-KR" kern="0" dirty="0">
                <a:solidFill>
                  <a:srgbClr val="000000"/>
                </a:solidFill>
                <a:latin typeface="맑은 고딕"/>
                <a:ea typeface="맑은 고딕"/>
                <a:cs typeface="굴림"/>
              </a:rPr>
              <a:t>&lt;/h1&gt;					&lt;!-- </a:t>
            </a:r>
            <a:r>
              <a:rPr lang="ko-KR" altLang="ko-KR" kern="0" dirty="0" err="1">
                <a:solidFill>
                  <a:srgbClr val="000000"/>
                </a:solidFill>
                <a:latin typeface="맑은 고딕"/>
                <a:ea typeface="맑은 고딕"/>
                <a:cs typeface="굴림"/>
              </a:rPr>
              <a:t>헤더바</a:t>
            </a:r>
            <a:r>
              <a:rPr lang="ko-KR" altLang="ko-KR" kern="0" dirty="0">
                <a:solidFill>
                  <a:srgbClr val="000000"/>
                </a:solidFill>
                <a:latin typeface="맑은 고딕"/>
                <a:ea typeface="맑은 고딕"/>
                <a:cs typeface="굴림"/>
              </a:rPr>
              <a:t> 제목</a:t>
            </a:r>
            <a:r>
              <a:rPr lang="en-US" altLang="ko-KR" kern="0" dirty="0">
                <a:solidFill>
                  <a:srgbClr val="000000"/>
                </a:solidFill>
                <a:latin typeface="맑은 고딕"/>
                <a:ea typeface="맑은 고딕"/>
                <a:cs typeface="굴림"/>
              </a:rPr>
              <a:t> --&gt;</a:t>
            </a:r>
            <a:endParaRPr lang="ko-KR" altLang="ko-KR" sz="2000" kern="100" dirty="0">
              <a:latin typeface="맑은 고딕"/>
              <a:ea typeface="맑은 고딕"/>
              <a:cs typeface="Times New Roman"/>
            </a:endParaRPr>
          </a:p>
          <a:p>
            <a:pPr indent="21590" algn="just" defTabSz="360000"/>
            <a:r>
              <a:rPr lang="en-US" altLang="ko-KR" kern="0" dirty="0">
                <a:solidFill>
                  <a:srgbClr val="000000"/>
                </a:solidFill>
                <a:latin typeface="맑은 고딕"/>
                <a:ea typeface="맑은 고딕"/>
                <a:cs typeface="굴림"/>
              </a:rPr>
              <a:t>		&lt;</a:t>
            </a:r>
            <a:r>
              <a:rPr lang="en-US" altLang="ko-KR" b="1" kern="0" dirty="0">
                <a:solidFill>
                  <a:srgbClr val="000000"/>
                </a:solidFill>
                <a:latin typeface="맑은 고딕"/>
                <a:ea typeface="맑은 고딕"/>
                <a:cs typeface="굴림"/>
              </a:rPr>
              <a:t>a </a:t>
            </a:r>
            <a:r>
              <a:rPr lang="en-US" altLang="ko-KR" kern="0" dirty="0" err="1">
                <a:solidFill>
                  <a:srgbClr val="000000"/>
                </a:solidFill>
                <a:latin typeface="맑은 고딕"/>
                <a:ea typeface="맑은 고딕"/>
                <a:cs typeface="굴림"/>
              </a:rPr>
              <a:t>href</a:t>
            </a:r>
            <a:r>
              <a:rPr lang="en-US" altLang="ko-KR" kern="0" dirty="0">
                <a:solidFill>
                  <a:srgbClr val="000000"/>
                </a:solidFill>
                <a:latin typeface="맑은 고딕"/>
                <a:ea typeface="맑은 고딕"/>
                <a:cs typeface="굴림"/>
              </a:rPr>
              <a:t>="#page2"&gt;</a:t>
            </a:r>
            <a:r>
              <a:rPr lang="ko-KR" altLang="ko-KR" kern="0" dirty="0">
                <a:solidFill>
                  <a:srgbClr val="000000"/>
                </a:solidFill>
                <a:latin typeface="맑은 고딕"/>
                <a:ea typeface="맑은 고딕"/>
                <a:cs typeface="굴림"/>
              </a:rPr>
              <a:t>페이지</a:t>
            </a:r>
            <a:r>
              <a:rPr lang="en-US" altLang="ko-KR" kern="0" dirty="0">
                <a:solidFill>
                  <a:srgbClr val="000000"/>
                </a:solidFill>
                <a:latin typeface="맑은 고딕"/>
                <a:ea typeface="맑은 고딕"/>
                <a:cs typeface="굴림"/>
              </a:rPr>
              <a:t>2&lt;/a&gt;			&lt;!-- </a:t>
            </a:r>
            <a:r>
              <a:rPr lang="ko-KR" altLang="ko-KR" kern="0" dirty="0">
                <a:solidFill>
                  <a:srgbClr val="000000"/>
                </a:solidFill>
                <a:latin typeface="맑은 고딕"/>
                <a:ea typeface="맑은 고딕"/>
                <a:cs typeface="굴림"/>
              </a:rPr>
              <a:t>오른쪽 버튼</a:t>
            </a:r>
            <a:r>
              <a:rPr lang="en-US" altLang="ko-KR" kern="0" dirty="0">
                <a:solidFill>
                  <a:srgbClr val="000000"/>
                </a:solidFill>
                <a:latin typeface="맑은 고딕"/>
                <a:ea typeface="맑은 고딕"/>
                <a:cs typeface="굴림"/>
              </a:rPr>
              <a:t> --&gt;</a:t>
            </a:r>
            <a:endParaRPr lang="ko-KR" altLang="ko-KR" sz="2000" kern="100" dirty="0">
              <a:latin typeface="맑은 고딕"/>
              <a:ea typeface="맑은 고딕"/>
              <a:cs typeface="Times New Roman"/>
            </a:endParaRPr>
          </a:p>
          <a:p>
            <a:pPr indent="21590" algn="just" defTabSz="360000"/>
            <a:r>
              <a:rPr lang="en-US" altLang="ko-KR" kern="0" dirty="0">
                <a:solidFill>
                  <a:srgbClr val="000000"/>
                </a:solidFill>
                <a:latin typeface="맑은 고딕"/>
                <a:ea typeface="맑은 고딕"/>
                <a:cs typeface="굴림"/>
              </a:rPr>
              <a:t>	&lt;/div&gt;</a:t>
            </a:r>
            <a:endParaRPr lang="ko-KR" altLang="ko-KR" sz="2000" kern="100" dirty="0">
              <a:latin typeface="맑은 고딕"/>
              <a:ea typeface="맑은 고딕"/>
              <a:cs typeface="Times New Roman"/>
            </a:endParaRPr>
          </a:p>
          <a:p>
            <a:pPr indent="21590" algn="just" defTabSz="360000"/>
            <a:r>
              <a:rPr lang="en-US" altLang="ko-KR" kern="0" dirty="0">
                <a:solidFill>
                  <a:srgbClr val="000000"/>
                </a:solidFill>
                <a:latin typeface="맑은 고딕"/>
                <a:ea typeface="맑은 고딕"/>
                <a:cs typeface="굴림"/>
              </a:rPr>
              <a:t>	&lt;div data-role="content"&gt;</a:t>
            </a:r>
            <a:endParaRPr lang="ko-KR" altLang="ko-KR" sz="2000" kern="100" dirty="0">
              <a:latin typeface="맑은 고딕"/>
              <a:ea typeface="맑은 고딕"/>
              <a:cs typeface="Times New Roman"/>
            </a:endParaRPr>
          </a:p>
          <a:p>
            <a:pPr indent="21590" algn="just" defTabSz="360000"/>
            <a:r>
              <a:rPr lang="en-US" altLang="ko-KR" kern="0" dirty="0">
                <a:solidFill>
                  <a:srgbClr val="000000"/>
                </a:solidFill>
                <a:latin typeface="맑은 고딕"/>
                <a:ea typeface="맑은 고딕"/>
                <a:cs typeface="굴림"/>
              </a:rPr>
              <a:t>		&lt;p&gt;content</a:t>
            </a:r>
            <a:r>
              <a:rPr lang="ko-KR" altLang="ko-KR" kern="0" dirty="0">
                <a:solidFill>
                  <a:srgbClr val="000000"/>
                </a:solidFill>
                <a:latin typeface="맑은 고딕"/>
                <a:ea typeface="맑은 고딕"/>
                <a:cs typeface="굴림"/>
              </a:rPr>
              <a:t>영역</a:t>
            </a:r>
            <a:r>
              <a:rPr lang="en-US" altLang="ko-KR" kern="0" dirty="0">
                <a:solidFill>
                  <a:srgbClr val="000000"/>
                </a:solidFill>
                <a:latin typeface="맑은 고딕"/>
                <a:ea typeface="맑은 고딕"/>
                <a:cs typeface="굴림"/>
              </a:rPr>
              <a:t>&lt;/p&gt;</a:t>
            </a:r>
            <a:endParaRPr lang="ko-KR" altLang="ko-KR" sz="2000" kern="100" dirty="0">
              <a:latin typeface="맑은 고딕"/>
              <a:ea typeface="맑은 고딕"/>
              <a:cs typeface="Times New Roman"/>
            </a:endParaRPr>
          </a:p>
          <a:p>
            <a:pPr indent="21590" algn="just" defTabSz="360000"/>
            <a:r>
              <a:rPr lang="en-US" altLang="ko-KR" kern="0" dirty="0">
                <a:solidFill>
                  <a:srgbClr val="000000"/>
                </a:solidFill>
                <a:latin typeface="맑은 고딕"/>
                <a:ea typeface="맑은 고딕"/>
                <a:cs typeface="굴림"/>
              </a:rPr>
              <a:t>		&lt;h1&gt;</a:t>
            </a:r>
            <a:r>
              <a:rPr lang="ko-KR" altLang="ko-KR" kern="0" dirty="0" err="1">
                <a:solidFill>
                  <a:srgbClr val="000000"/>
                </a:solidFill>
                <a:latin typeface="맑은 고딕"/>
                <a:ea typeface="맑은 고딕"/>
                <a:cs typeface="굴림"/>
              </a:rPr>
              <a:t>첫번째</a:t>
            </a:r>
            <a:r>
              <a:rPr lang="ko-KR" altLang="ko-KR" kern="0" dirty="0">
                <a:solidFill>
                  <a:srgbClr val="000000"/>
                </a:solidFill>
                <a:latin typeface="맑은 고딕"/>
                <a:ea typeface="맑은 고딕"/>
                <a:cs typeface="굴림"/>
              </a:rPr>
              <a:t> 페이지</a:t>
            </a:r>
            <a:r>
              <a:rPr lang="en-US" altLang="ko-KR" kern="0" dirty="0">
                <a:solidFill>
                  <a:srgbClr val="000000"/>
                </a:solidFill>
                <a:latin typeface="맑은 고딕"/>
                <a:ea typeface="맑은 고딕"/>
                <a:cs typeface="굴림"/>
              </a:rPr>
              <a:t>&lt;/h1&gt;</a:t>
            </a:r>
            <a:endParaRPr lang="ko-KR" altLang="ko-KR" sz="2000" kern="100" dirty="0">
              <a:latin typeface="맑은 고딕"/>
              <a:ea typeface="맑은 고딕"/>
              <a:cs typeface="Times New Roman"/>
            </a:endParaRPr>
          </a:p>
          <a:p>
            <a:pPr indent="21590" algn="just" defTabSz="360000"/>
            <a:r>
              <a:rPr lang="en-US" altLang="ko-KR" kern="0" dirty="0">
                <a:solidFill>
                  <a:srgbClr val="000000"/>
                </a:solidFill>
                <a:latin typeface="맑은 고딕"/>
                <a:ea typeface="맑은 고딕"/>
                <a:cs typeface="굴림"/>
              </a:rPr>
              <a:t>	&lt;/div&gt;</a:t>
            </a:r>
            <a:endParaRPr lang="ko-KR" altLang="ko-KR" sz="2000" kern="100" dirty="0">
              <a:latin typeface="맑은 고딕"/>
              <a:ea typeface="맑은 고딕"/>
              <a:cs typeface="Times New Roman"/>
            </a:endParaRPr>
          </a:p>
          <a:p>
            <a:pPr indent="21590" algn="just" defTabSz="360000"/>
            <a:r>
              <a:rPr lang="en-US" altLang="ko-KR" kern="0" dirty="0">
                <a:solidFill>
                  <a:srgbClr val="000000"/>
                </a:solidFill>
                <a:latin typeface="맑은 고딕"/>
                <a:ea typeface="맑은 고딕"/>
                <a:cs typeface="굴림"/>
              </a:rPr>
              <a:t>	&lt;div data-role="footer"&gt;</a:t>
            </a:r>
            <a:endParaRPr lang="ko-KR" altLang="ko-KR" sz="2000" kern="100" dirty="0">
              <a:latin typeface="맑은 고딕"/>
              <a:ea typeface="맑은 고딕"/>
              <a:cs typeface="Times New Roman"/>
            </a:endParaRPr>
          </a:p>
          <a:p>
            <a:pPr indent="21590" algn="just" defTabSz="360000"/>
            <a:r>
              <a:rPr lang="en-US" altLang="ko-KR" kern="0" dirty="0">
                <a:solidFill>
                  <a:srgbClr val="000000"/>
                </a:solidFill>
                <a:latin typeface="맑은 고딕"/>
                <a:ea typeface="맑은 고딕"/>
                <a:cs typeface="굴림"/>
              </a:rPr>
              <a:t>		&lt;h4&gt;</a:t>
            </a:r>
            <a:r>
              <a:rPr lang="ko-KR" altLang="ko-KR" kern="0" dirty="0">
                <a:solidFill>
                  <a:srgbClr val="000000"/>
                </a:solidFill>
                <a:latin typeface="맑은 고딕"/>
                <a:ea typeface="맑은 고딕"/>
                <a:cs typeface="굴림"/>
              </a:rPr>
              <a:t>페이지꼬리말</a:t>
            </a:r>
            <a:r>
              <a:rPr lang="en-US" altLang="ko-KR" kern="0" dirty="0">
                <a:solidFill>
                  <a:srgbClr val="000000"/>
                </a:solidFill>
                <a:latin typeface="맑은 고딕"/>
                <a:ea typeface="맑은 고딕"/>
                <a:cs typeface="굴림"/>
              </a:rPr>
              <a:t>&lt;/h4&gt;</a:t>
            </a:r>
            <a:endParaRPr lang="ko-KR" altLang="ko-KR" sz="2000" kern="100" dirty="0">
              <a:latin typeface="맑은 고딕"/>
              <a:ea typeface="맑은 고딕"/>
              <a:cs typeface="Times New Roman"/>
            </a:endParaRPr>
          </a:p>
          <a:p>
            <a:pPr indent="21590" algn="just" defTabSz="360000"/>
            <a:r>
              <a:rPr lang="en-US" altLang="ko-KR" kern="0" dirty="0">
                <a:solidFill>
                  <a:srgbClr val="000000"/>
                </a:solidFill>
                <a:latin typeface="맑은 고딕"/>
                <a:ea typeface="맑은 고딕"/>
                <a:cs typeface="굴림"/>
              </a:rPr>
              <a:t>	&lt;/div&gt;</a:t>
            </a:r>
            <a:endParaRPr lang="ko-KR" altLang="ko-KR" sz="2000" kern="100" dirty="0">
              <a:latin typeface="맑은 고딕"/>
              <a:ea typeface="맑은 고딕"/>
              <a:cs typeface="Times New Roman"/>
            </a:endParaRPr>
          </a:p>
          <a:p>
            <a:pPr indent="21590" algn="just" defTabSz="360000"/>
            <a:r>
              <a:rPr lang="en-US" altLang="ko-KR" kern="0" dirty="0">
                <a:solidFill>
                  <a:srgbClr val="000000"/>
                </a:solidFill>
                <a:latin typeface="맑은 고딕"/>
                <a:ea typeface="맑은 고딕"/>
                <a:cs typeface="굴림"/>
              </a:rPr>
              <a:t>&lt;/div&gt;</a:t>
            </a:r>
            <a:endParaRPr lang="ko-KR" altLang="ko-KR" sz="2000" kern="100" dirty="0">
              <a:latin typeface="맑은 고딕"/>
              <a:ea typeface="맑은 고딕"/>
              <a:cs typeface="Times New Roman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64704"/>
            <a:ext cx="3240360" cy="52591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02696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-1" y="-28260"/>
            <a:ext cx="11611155" cy="1331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latinLnBrk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ko-KR" sz="2000" dirty="0" err="1">
                <a:solidFill>
                  <a:prstClr val="black"/>
                </a:solidFill>
                <a:latin typeface="Trebuchet MS"/>
                <a:ea typeface="HY그래픽M" panose="02030600000101010101" pitchFamily="18" charset="-127"/>
              </a:rPr>
              <a:t>뒤로가기</a:t>
            </a:r>
            <a:r>
              <a:rPr lang="ko-KR" altLang="ko-KR" sz="2000" dirty="0">
                <a:solidFill>
                  <a:prstClr val="black"/>
                </a:solidFill>
                <a:latin typeface="Trebuchet MS"/>
                <a:ea typeface="HY그래픽M" panose="02030600000101010101" pitchFamily="18" charset="-127"/>
              </a:rPr>
              <a:t> 버튼 추가 </a:t>
            </a:r>
          </a:p>
          <a:p>
            <a:pPr marL="742950" lvl="1" indent="-285750" latinLnBrk="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dirty="0">
                <a:solidFill>
                  <a:prstClr val="black"/>
                </a:solidFill>
                <a:latin typeface="Trebuchet MS"/>
                <a:ea typeface="HY그래픽M" panose="02030600000101010101" pitchFamily="18" charset="-127"/>
              </a:rPr>
              <a:t>data-role="page" </a:t>
            </a:r>
            <a:r>
              <a:rPr lang="ko-KR" altLang="ko-KR" dirty="0">
                <a:solidFill>
                  <a:prstClr val="black"/>
                </a:solidFill>
                <a:latin typeface="Trebuchet MS"/>
                <a:ea typeface="HY그래픽M" panose="02030600000101010101" pitchFamily="18" charset="-127"/>
              </a:rPr>
              <a:t>속성이 있는 태그 즉</a:t>
            </a:r>
            <a:r>
              <a:rPr lang="en-US" altLang="ko-KR" dirty="0">
                <a:solidFill>
                  <a:prstClr val="black"/>
                </a:solidFill>
                <a:latin typeface="Trebuchet MS"/>
                <a:ea typeface="HY그래픽M" panose="02030600000101010101" pitchFamily="18" charset="-127"/>
              </a:rPr>
              <a:t>, </a:t>
            </a:r>
            <a:r>
              <a:rPr lang="ko-KR" altLang="ko-KR" dirty="0">
                <a:solidFill>
                  <a:prstClr val="black"/>
                </a:solidFill>
                <a:latin typeface="Trebuchet MS"/>
                <a:ea typeface="HY그래픽M" panose="02030600000101010101" pitchFamily="18" charset="-127"/>
              </a:rPr>
              <a:t>페이지 컨테이너에 </a:t>
            </a:r>
            <a:r>
              <a:rPr lang="en-US" altLang="ko-KR" dirty="0">
                <a:solidFill>
                  <a:prstClr val="black"/>
                </a:solidFill>
                <a:latin typeface="Trebuchet MS"/>
                <a:ea typeface="HY그래픽M" panose="02030600000101010101" pitchFamily="18" charset="-127"/>
              </a:rPr>
              <a:t>data-add-back-</a:t>
            </a:r>
            <a:r>
              <a:rPr lang="en-US" altLang="ko-KR" dirty="0" err="1">
                <a:solidFill>
                  <a:prstClr val="black"/>
                </a:solidFill>
                <a:latin typeface="Trebuchet MS"/>
                <a:ea typeface="HY그래픽M" panose="02030600000101010101" pitchFamily="18" charset="-127"/>
              </a:rPr>
              <a:t>btn</a:t>
            </a:r>
            <a:r>
              <a:rPr lang="en-US" altLang="ko-KR" dirty="0">
                <a:solidFill>
                  <a:prstClr val="black"/>
                </a:solidFill>
                <a:latin typeface="Trebuchet MS"/>
                <a:ea typeface="HY그래픽M" panose="02030600000101010101" pitchFamily="18" charset="-127"/>
              </a:rPr>
              <a:t>="true" </a:t>
            </a:r>
            <a:r>
              <a:rPr lang="ko-KR" altLang="ko-KR" dirty="0">
                <a:solidFill>
                  <a:prstClr val="black"/>
                </a:solidFill>
                <a:latin typeface="Trebuchet MS"/>
                <a:ea typeface="HY그래픽M" panose="02030600000101010101" pitchFamily="18" charset="-127"/>
              </a:rPr>
              <a:t>속성을 </a:t>
            </a:r>
            <a:r>
              <a:rPr lang="ko-KR" altLang="ko-KR" dirty="0" smtClean="0">
                <a:solidFill>
                  <a:prstClr val="black"/>
                </a:solidFill>
                <a:latin typeface="Trebuchet MS"/>
                <a:ea typeface="HY그래픽M" panose="02030600000101010101" pitchFamily="18" charset="-127"/>
              </a:rPr>
              <a:t>설정</a:t>
            </a:r>
            <a:r>
              <a:rPr lang="en-US" altLang="ko-KR" dirty="0" smtClean="0">
                <a:solidFill>
                  <a:prstClr val="black"/>
                </a:solidFill>
                <a:latin typeface="Trebuchet MS"/>
                <a:ea typeface="HY그래픽M" panose="02030600000101010101" pitchFamily="18" charset="-127"/>
              </a:rPr>
              <a:t> </a:t>
            </a:r>
            <a:endParaRPr lang="en-US" altLang="ko-KR" dirty="0" smtClean="0">
              <a:solidFill>
                <a:prstClr val="black"/>
              </a:solidFill>
              <a:latin typeface="Trebuchet MS"/>
              <a:ea typeface="HY그래픽M" panose="02030600000101010101" pitchFamily="18" charset="-127"/>
            </a:endParaRPr>
          </a:p>
          <a:p>
            <a:pPr lvl="1" latinLnBrk="0">
              <a:lnSpc>
                <a:spcPct val="150000"/>
              </a:lnSpc>
            </a:pPr>
            <a:r>
              <a:rPr lang="en-US" altLang="ko-KR" dirty="0">
                <a:solidFill>
                  <a:prstClr val="black"/>
                </a:solidFill>
                <a:latin typeface="Trebuchet MS"/>
                <a:ea typeface="HY그래픽M" panose="02030600000101010101" pitchFamily="18" charset="-127"/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olidFill>
                  <a:prstClr val="black"/>
                </a:solidFill>
                <a:latin typeface="Trebuchet MS"/>
                <a:ea typeface="HY그래픽M" panose="02030600000101010101" pitchFamily="18" charset="-127"/>
                <a:sym typeface="Wingdings" panose="05000000000000000000" pitchFamily="2" charset="2"/>
              </a:rPr>
              <a:t>   </a:t>
            </a:r>
            <a:r>
              <a:rPr lang="en-US" altLang="ko-KR" dirty="0" smtClean="0">
                <a:solidFill>
                  <a:prstClr val="black"/>
                </a:solidFill>
                <a:latin typeface="Trebuchet MS"/>
                <a:ea typeface="HY그래픽M" panose="02030600000101010101" pitchFamily="18" charset="-127"/>
              </a:rPr>
              <a:t> </a:t>
            </a:r>
            <a:r>
              <a:rPr lang="ko-KR" altLang="ko-KR" dirty="0" err="1">
                <a:solidFill>
                  <a:prstClr val="black"/>
                </a:solidFill>
                <a:latin typeface="Trebuchet MS"/>
                <a:ea typeface="HY그래픽M" panose="02030600000101010101" pitchFamily="18" charset="-127"/>
              </a:rPr>
              <a:t>뒤로가기</a:t>
            </a:r>
            <a:r>
              <a:rPr lang="en-US" altLang="ko-KR" dirty="0">
                <a:solidFill>
                  <a:prstClr val="black"/>
                </a:solidFill>
                <a:latin typeface="Trebuchet MS"/>
                <a:ea typeface="HY그래픽M" panose="02030600000101010101" pitchFamily="18" charset="-127"/>
              </a:rPr>
              <a:t>(back) </a:t>
            </a:r>
            <a:r>
              <a:rPr lang="ko-KR" altLang="ko-KR" dirty="0">
                <a:solidFill>
                  <a:prstClr val="black"/>
                </a:solidFill>
                <a:latin typeface="Trebuchet MS"/>
                <a:ea typeface="HY그래픽M" panose="02030600000101010101" pitchFamily="18" charset="-127"/>
              </a:rPr>
              <a:t>버튼이 자동으로 표시</a:t>
            </a:r>
            <a:endParaRPr lang="en-US" altLang="ko-KR" dirty="0">
              <a:solidFill>
                <a:prstClr val="black"/>
              </a:solidFill>
              <a:latin typeface="Trebuchet MS"/>
              <a:ea typeface="HY그래픽M" panose="02030600000101010101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734800" y="1324035"/>
            <a:ext cx="7876354" cy="2260683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pPr algn="just" defTabSz="360000" latinLnBrk="0">
              <a:lnSpc>
                <a:spcPct val="150000"/>
              </a:lnSpc>
            </a:pPr>
            <a:r>
              <a:rPr lang="en-US" altLang="ko-KR" sz="1600" kern="0" dirty="0">
                <a:solidFill>
                  <a:prstClr val="black"/>
                </a:solidFill>
                <a:cs typeface="Times New Roman"/>
              </a:rPr>
              <a:t>&lt;div data-role="page" id="page2" </a:t>
            </a:r>
            <a:r>
              <a:rPr lang="en-US" altLang="ko-KR" sz="1600" b="1" kern="0" dirty="0">
                <a:solidFill>
                  <a:prstClr val="black"/>
                </a:solidFill>
                <a:cs typeface="Times New Roman"/>
              </a:rPr>
              <a:t>data-add-back-</a:t>
            </a:r>
            <a:r>
              <a:rPr lang="en-US" altLang="ko-KR" sz="1600" b="1" kern="0" dirty="0" err="1">
                <a:solidFill>
                  <a:prstClr val="black"/>
                </a:solidFill>
                <a:cs typeface="Times New Roman"/>
              </a:rPr>
              <a:t>btn</a:t>
            </a:r>
            <a:r>
              <a:rPr lang="en-US" altLang="ko-KR" sz="1600" b="1" kern="0" dirty="0">
                <a:solidFill>
                  <a:prstClr val="black"/>
                </a:solidFill>
                <a:cs typeface="Times New Roman"/>
              </a:rPr>
              <a:t>="true"</a:t>
            </a:r>
            <a:r>
              <a:rPr lang="en-US" altLang="ko-KR" sz="1600" kern="0" dirty="0">
                <a:solidFill>
                  <a:prstClr val="black"/>
                </a:solidFill>
                <a:cs typeface="Times New Roman"/>
              </a:rPr>
              <a:t>&gt;</a:t>
            </a:r>
            <a:endParaRPr lang="ko-KR" altLang="ko-KR" sz="1600" kern="100" dirty="0">
              <a:solidFill>
                <a:prstClr val="black"/>
              </a:solidFill>
              <a:cs typeface="Times New Roman"/>
            </a:endParaRPr>
          </a:p>
          <a:p>
            <a:pPr algn="just" defTabSz="360000" latinLnBrk="0">
              <a:lnSpc>
                <a:spcPct val="150000"/>
              </a:lnSpc>
            </a:pPr>
            <a:r>
              <a:rPr lang="en-US" altLang="ko-KR" sz="1600" kern="0" dirty="0">
                <a:solidFill>
                  <a:prstClr val="black"/>
                </a:solidFill>
                <a:cs typeface="Times New Roman"/>
              </a:rPr>
              <a:t>	&lt;div data-role="header"&gt;</a:t>
            </a:r>
            <a:endParaRPr lang="ko-KR" altLang="ko-KR" sz="1600" kern="100" dirty="0">
              <a:solidFill>
                <a:prstClr val="black"/>
              </a:solidFill>
              <a:cs typeface="Times New Roman"/>
            </a:endParaRPr>
          </a:p>
          <a:p>
            <a:pPr algn="just" defTabSz="360000" latinLnBrk="0">
              <a:lnSpc>
                <a:spcPct val="150000"/>
              </a:lnSpc>
            </a:pPr>
            <a:r>
              <a:rPr lang="en-US" altLang="ko-KR" sz="1600" kern="0" dirty="0">
                <a:solidFill>
                  <a:prstClr val="black"/>
                </a:solidFill>
                <a:cs typeface="Times New Roman"/>
              </a:rPr>
              <a:t>		&lt;h1&gt;</a:t>
            </a:r>
            <a:r>
              <a:rPr lang="ko-KR" altLang="ko-KR" sz="1600" kern="0" dirty="0">
                <a:solidFill>
                  <a:prstClr val="black"/>
                </a:solidFill>
                <a:cs typeface="Times New Roman"/>
              </a:rPr>
              <a:t>페이지제목</a:t>
            </a:r>
            <a:r>
              <a:rPr lang="en-US" altLang="ko-KR" sz="1600" kern="0" dirty="0">
                <a:solidFill>
                  <a:prstClr val="black"/>
                </a:solidFill>
                <a:cs typeface="Times New Roman"/>
              </a:rPr>
              <a:t>&lt;/h1&gt;</a:t>
            </a:r>
            <a:endParaRPr lang="ko-KR" altLang="ko-KR" sz="1600" kern="100" dirty="0">
              <a:solidFill>
                <a:prstClr val="black"/>
              </a:solidFill>
              <a:cs typeface="Times New Roman"/>
            </a:endParaRPr>
          </a:p>
          <a:p>
            <a:pPr algn="just" defTabSz="360000" latinLnBrk="0">
              <a:lnSpc>
                <a:spcPct val="150000"/>
              </a:lnSpc>
            </a:pPr>
            <a:r>
              <a:rPr lang="en-US" altLang="ko-KR" sz="1600" kern="0" dirty="0">
                <a:solidFill>
                  <a:prstClr val="black"/>
                </a:solidFill>
                <a:cs typeface="Times New Roman"/>
              </a:rPr>
              <a:t>	&lt;/div&gt;</a:t>
            </a:r>
            <a:endParaRPr lang="ko-KR" altLang="ko-KR" sz="1600" kern="100" dirty="0">
              <a:solidFill>
                <a:prstClr val="black"/>
              </a:solidFill>
              <a:cs typeface="Times New Roman"/>
            </a:endParaRPr>
          </a:p>
          <a:p>
            <a:pPr algn="just" defTabSz="360000" latinLnBrk="0">
              <a:lnSpc>
                <a:spcPct val="150000"/>
              </a:lnSpc>
            </a:pPr>
            <a:r>
              <a:rPr lang="en-US" altLang="ko-KR" sz="1600" kern="0" dirty="0">
                <a:solidFill>
                  <a:prstClr val="black"/>
                </a:solidFill>
                <a:cs typeface="Times New Roman"/>
              </a:rPr>
              <a:t>		. . . </a:t>
            </a:r>
            <a:r>
              <a:rPr lang="en-US" altLang="ko-KR" sz="1600" kern="0" dirty="0" smtClean="0">
                <a:solidFill>
                  <a:prstClr val="black"/>
                </a:solidFill>
                <a:cs typeface="Times New Roman"/>
              </a:rPr>
              <a:t>. </a:t>
            </a:r>
            <a:r>
              <a:rPr lang="en-US" altLang="ko-KR" sz="1600" kern="0" dirty="0">
                <a:solidFill>
                  <a:prstClr val="black"/>
                </a:solidFill>
                <a:cs typeface="Times New Roman"/>
              </a:rPr>
              <a:t>. .</a:t>
            </a:r>
            <a:endParaRPr lang="ko-KR" altLang="ko-KR" sz="1600" kern="100" dirty="0">
              <a:solidFill>
                <a:prstClr val="black"/>
              </a:solidFill>
              <a:cs typeface="Times New Roman"/>
            </a:endParaRPr>
          </a:p>
          <a:p>
            <a:pPr algn="just" defTabSz="360000" latinLnBrk="0">
              <a:lnSpc>
                <a:spcPct val="150000"/>
              </a:lnSpc>
            </a:pPr>
            <a:r>
              <a:rPr lang="en-US" altLang="ko-KR" sz="1600" kern="0" dirty="0">
                <a:solidFill>
                  <a:prstClr val="black"/>
                </a:solidFill>
                <a:cs typeface="Times New Roman"/>
              </a:rPr>
              <a:t>&lt;/div&gt;</a:t>
            </a:r>
            <a:endParaRPr lang="ko-KR" altLang="ko-KR" sz="1600" kern="100" dirty="0">
              <a:solidFill>
                <a:prstClr val="black"/>
              </a:solidFill>
              <a:cs typeface="Times New Roman"/>
            </a:endParaRPr>
          </a:p>
        </p:txBody>
      </p:sp>
      <p:pic>
        <p:nvPicPr>
          <p:cNvPr id="4" name="그림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8948" y="1412751"/>
            <a:ext cx="2936894" cy="1925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직사각형 4"/>
          <p:cNvSpPr/>
          <p:nvPr/>
        </p:nvSpPr>
        <p:spPr>
          <a:xfrm>
            <a:off x="188138" y="3694082"/>
            <a:ext cx="842493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latinLnBrk="0">
              <a:buFont typeface="Wingdings" panose="05000000000000000000" pitchFamily="2" charset="2"/>
              <a:buChar char="Ø"/>
            </a:pPr>
            <a:r>
              <a:rPr lang="ko-KR" altLang="ko-KR" sz="2000" dirty="0" err="1">
                <a:solidFill>
                  <a:prstClr val="black"/>
                </a:solidFill>
                <a:latin typeface="Trebuchet MS"/>
                <a:ea typeface="HY그래픽M" panose="02030600000101010101" pitchFamily="18" charset="-127"/>
              </a:rPr>
              <a:t>뒤로가기</a:t>
            </a:r>
            <a:r>
              <a:rPr lang="ko-KR" altLang="ko-KR" sz="2000" dirty="0">
                <a:solidFill>
                  <a:prstClr val="black"/>
                </a:solidFill>
                <a:latin typeface="Trebuchet MS"/>
                <a:ea typeface="HY그래픽M" panose="02030600000101010101" pitchFamily="18" charset="-127"/>
              </a:rPr>
              <a:t> 버튼 문자열 수정</a:t>
            </a:r>
          </a:p>
          <a:p>
            <a:pPr marL="800100" lvl="1" indent="-342900">
              <a:buFont typeface="Wingdings" panose="05000000000000000000" pitchFamily="2" charset="2"/>
              <a:buChar char="l"/>
            </a:pPr>
            <a:r>
              <a:rPr lang="ko-KR" altLang="ko-KR" dirty="0">
                <a:solidFill>
                  <a:prstClr val="black"/>
                </a:solidFill>
                <a:latin typeface="Trebuchet MS"/>
                <a:ea typeface="HY그래픽M" panose="02030600000101010101" pitchFamily="18" charset="-127"/>
              </a:rPr>
              <a:t>기본적으로 </a:t>
            </a:r>
            <a:r>
              <a:rPr lang="en-US" altLang="ko-KR" dirty="0">
                <a:solidFill>
                  <a:prstClr val="black"/>
                </a:solidFill>
                <a:latin typeface="Trebuchet MS"/>
                <a:ea typeface="HY그래픽M" panose="02030600000101010101" pitchFamily="18" charset="-127"/>
              </a:rPr>
              <a:t>'back' </a:t>
            </a:r>
            <a:r>
              <a:rPr lang="ko-KR" altLang="ko-KR" dirty="0">
                <a:solidFill>
                  <a:prstClr val="black"/>
                </a:solidFill>
                <a:latin typeface="Trebuchet MS"/>
                <a:ea typeface="HY그래픽M" panose="02030600000101010101" pitchFamily="18" charset="-127"/>
              </a:rPr>
              <a:t>문자열이 표시</a:t>
            </a:r>
            <a:endParaRPr lang="en-US" altLang="ko-KR" dirty="0">
              <a:solidFill>
                <a:prstClr val="black"/>
              </a:solidFill>
              <a:latin typeface="Trebuchet MS"/>
              <a:ea typeface="HY그래픽M" panose="02030600000101010101" pitchFamily="18" charset="-127"/>
            </a:endParaRPr>
          </a:p>
          <a:p>
            <a:pPr marL="800100" lvl="1" indent="-342900">
              <a:buFont typeface="Wingdings" panose="05000000000000000000" pitchFamily="2" charset="2"/>
              <a:buChar char="l"/>
            </a:pPr>
            <a:r>
              <a:rPr lang="ko-KR" altLang="ko-KR" dirty="0">
                <a:solidFill>
                  <a:prstClr val="black"/>
                </a:solidFill>
                <a:latin typeface="Trebuchet MS"/>
                <a:ea typeface="HY그래픽M" panose="02030600000101010101" pitchFamily="18" charset="-127"/>
              </a:rPr>
              <a:t>버튼의 문자열을 변경하려면 </a:t>
            </a:r>
            <a:r>
              <a:rPr lang="en-US" altLang="ko-KR" dirty="0">
                <a:solidFill>
                  <a:prstClr val="black"/>
                </a:solidFill>
                <a:latin typeface="Trebuchet MS"/>
                <a:ea typeface="HY그래픽M" panose="02030600000101010101" pitchFamily="18" charset="-127"/>
              </a:rPr>
              <a:t>data-back-</a:t>
            </a:r>
            <a:r>
              <a:rPr lang="en-US" altLang="ko-KR" dirty="0" err="1">
                <a:solidFill>
                  <a:prstClr val="black"/>
                </a:solidFill>
                <a:latin typeface="Trebuchet MS"/>
                <a:ea typeface="HY그래픽M" panose="02030600000101010101" pitchFamily="18" charset="-127"/>
              </a:rPr>
              <a:t>btn</a:t>
            </a:r>
            <a:r>
              <a:rPr lang="en-US" altLang="ko-KR" dirty="0">
                <a:solidFill>
                  <a:prstClr val="black"/>
                </a:solidFill>
                <a:latin typeface="Trebuchet MS"/>
                <a:ea typeface="HY그래픽M" panose="02030600000101010101" pitchFamily="18" charset="-127"/>
              </a:rPr>
              <a:t>-text </a:t>
            </a:r>
            <a:r>
              <a:rPr lang="ko-KR" altLang="ko-KR" dirty="0">
                <a:solidFill>
                  <a:prstClr val="black"/>
                </a:solidFill>
                <a:latin typeface="Trebuchet MS"/>
                <a:ea typeface="HY그래픽M" panose="02030600000101010101" pitchFamily="18" charset="-127"/>
              </a:rPr>
              <a:t>속성을 추가</a:t>
            </a:r>
            <a:endParaRPr lang="en-US" altLang="ko-KR" dirty="0">
              <a:solidFill>
                <a:prstClr val="black"/>
              </a:solidFill>
              <a:latin typeface="Trebuchet MS"/>
              <a:ea typeface="HY그래픽M" panose="02030600000101010101" pitchFamily="18" charset="-127"/>
            </a:endParaRPr>
          </a:p>
        </p:txBody>
      </p:sp>
      <p:pic>
        <p:nvPicPr>
          <p:cNvPr id="6" name="그림 5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8138" y="4701104"/>
            <a:ext cx="3003636" cy="1751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직사각형 7"/>
          <p:cNvSpPr/>
          <p:nvPr/>
        </p:nvSpPr>
        <p:spPr>
          <a:xfrm>
            <a:off x="3273505" y="4701104"/>
            <a:ext cx="8798943" cy="1384995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pPr algn="just" defTabSz="360000" latinLnBrk="0"/>
            <a:r>
              <a:rPr lang="en-US" altLang="ko-KR" sz="1400" kern="0" dirty="0">
                <a:solidFill>
                  <a:prstClr val="black"/>
                </a:solidFill>
                <a:cs typeface="Times New Roman"/>
              </a:rPr>
              <a:t>&lt;div data-role="page" id="page2" </a:t>
            </a:r>
            <a:r>
              <a:rPr lang="en-US" altLang="ko-KR" sz="1400" b="1" kern="0" dirty="0">
                <a:solidFill>
                  <a:prstClr val="black"/>
                </a:solidFill>
                <a:cs typeface="Times New Roman"/>
              </a:rPr>
              <a:t>data-add-back-</a:t>
            </a:r>
            <a:r>
              <a:rPr lang="en-US" altLang="ko-KR" sz="1400" b="1" kern="0" dirty="0" err="1">
                <a:solidFill>
                  <a:prstClr val="black"/>
                </a:solidFill>
                <a:cs typeface="Times New Roman"/>
              </a:rPr>
              <a:t>btn</a:t>
            </a:r>
            <a:r>
              <a:rPr lang="en-US" altLang="ko-KR" sz="1400" b="1" kern="0" dirty="0">
                <a:solidFill>
                  <a:prstClr val="black"/>
                </a:solidFill>
                <a:cs typeface="Times New Roman"/>
              </a:rPr>
              <a:t>="true" data-back-</a:t>
            </a:r>
            <a:r>
              <a:rPr lang="en-US" altLang="ko-KR" sz="1400" b="1" kern="0" dirty="0" err="1">
                <a:solidFill>
                  <a:prstClr val="black"/>
                </a:solidFill>
                <a:cs typeface="Times New Roman"/>
              </a:rPr>
              <a:t>btn</a:t>
            </a:r>
            <a:r>
              <a:rPr lang="en-US" altLang="ko-KR" sz="1400" b="1" kern="0" dirty="0">
                <a:solidFill>
                  <a:prstClr val="black"/>
                </a:solidFill>
                <a:cs typeface="Times New Roman"/>
              </a:rPr>
              <a:t>-text="</a:t>
            </a:r>
            <a:r>
              <a:rPr lang="ko-KR" altLang="ko-KR" sz="1400" b="1" kern="0" dirty="0">
                <a:solidFill>
                  <a:prstClr val="black"/>
                </a:solidFill>
                <a:cs typeface="Times New Roman"/>
              </a:rPr>
              <a:t>이전으로</a:t>
            </a:r>
            <a:r>
              <a:rPr lang="en-US" altLang="ko-KR" sz="1400" b="1" kern="0" dirty="0">
                <a:solidFill>
                  <a:prstClr val="black"/>
                </a:solidFill>
                <a:cs typeface="Times New Roman"/>
              </a:rPr>
              <a:t>"</a:t>
            </a:r>
            <a:r>
              <a:rPr lang="en-US" altLang="ko-KR" sz="1400" kern="0" dirty="0">
                <a:solidFill>
                  <a:prstClr val="black"/>
                </a:solidFill>
                <a:cs typeface="Times New Roman"/>
              </a:rPr>
              <a:t>&gt;</a:t>
            </a:r>
            <a:endParaRPr lang="ko-KR" altLang="ko-KR" sz="1400" kern="100" dirty="0">
              <a:solidFill>
                <a:prstClr val="black"/>
              </a:solidFill>
              <a:cs typeface="Times New Roman"/>
            </a:endParaRPr>
          </a:p>
          <a:p>
            <a:pPr algn="just" defTabSz="360000" latinLnBrk="0"/>
            <a:r>
              <a:rPr lang="en-US" altLang="ko-KR" sz="1400" kern="0" dirty="0">
                <a:solidFill>
                  <a:prstClr val="black"/>
                </a:solidFill>
                <a:cs typeface="Times New Roman"/>
              </a:rPr>
              <a:t>	&lt;div data-role="header"&gt;</a:t>
            </a:r>
            <a:endParaRPr lang="ko-KR" altLang="ko-KR" sz="1400" kern="100" dirty="0">
              <a:solidFill>
                <a:prstClr val="black"/>
              </a:solidFill>
              <a:cs typeface="Times New Roman"/>
            </a:endParaRPr>
          </a:p>
          <a:p>
            <a:pPr algn="just" defTabSz="360000" latinLnBrk="0"/>
            <a:r>
              <a:rPr lang="en-US" altLang="ko-KR" sz="1400" kern="0" dirty="0">
                <a:solidFill>
                  <a:prstClr val="black"/>
                </a:solidFill>
                <a:cs typeface="Times New Roman"/>
              </a:rPr>
              <a:t>		&lt;h1&gt;</a:t>
            </a:r>
            <a:r>
              <a:rPr lang="ko-KR" altLang="ko-KR" sz="1400" kern="0" dirty="0">
                <a:solidFill>
                  <a:prstClr val="black"/>
                </a:solidFill>
                <a:cs typeface="Times New Roman"/>
              </a:rPr>
              <a:t>페이지제목</a:t>
            </a:r>
            <a:r>
              <a:rPr lang="en-US" altLang="ko-KR" sz="1400" kern="0" dirty="0">
                <a:solidFill>
                  <a:prstClr val="black"/>
                </a:solidFill>
                <a:cs typeface="Times New Roman"/>
              </a:rPr>
              <a:t>&lt;/h1&gt;</a:t>
            </a:r>
            <a:endParaRPr lang="ko-KR" altLang="ko-KR" sz="1400" kern="100" dirty="0">
              <a:solidFill>
                <a:prstClr val="black"/>
              </a:solidFill>
              <a:cs typeface="Times New Roman"/>
            </a:endParaRPr>
          </a:p>
          <a:p>
            <a:pPr algn="just" defTabSz="360000" latinLnBrk="0"/>
            <a:r>
              <a:rPr lang="en-US" altLang="ko-KR" sz="1400" kern="0" dirty="0">
                <a:solidFill>
                  <a:prstClr val="black"/>
                </a:solidFill>
                <a:cs typeface="Times New Roman"/>
              </a:rPr>
              <a:t>	&lt;/div&gt;</a:t>
            </a:r>
            <a:endParaRPr lang="ko-KR" altLang="ko-KR" sz="1400" kern="100" dirty="0">
              <a:solidFill>
                <a:prstClr val="black"/>
              </a:solidFill>
              <a:cs typeface="Times New Roman"/>
            </a:endParaRPr>
          </a:p>
          <a:p>
            <a:pPr algn="just" defTabSz="360000" latinLnBrk="0"/>
            <a:r>
              <a:rPr lang="en-US" altLang="ko-KR" sz="1400" kern="0" dirty="0">
                <a:solidFill>
                  <a:prstClr val="black"/>
                </a:solidFill>
                <a:cs typeface="Times New Roman"/>
              </a:rPr>
              <a:t>	. . . </a:t>
            </a:r>
            <a:r>
              <a:rPr lang="en-US" altLang="ko-KR" sz="1400" kern="0" dirty="0" smtClean="0">
                <a:solidFill>
                  <a:prstClr val="black"/>
                </a:solidFill>
                <a:cs typeface="Times New Roman"/>
              </a:rPr>
              <a:t> </a:t>
            </a:r>
            <a:r>
              <a:rPr lang="en-US" altLang="ko-KR" sz="1400" kern="0" dirty="0">
                <a:solidFill>
                  <a:prstClr val="black"/>
                </a:solidFill>
                <a:cs typeface="Times New Roman"/>
              </a:rPr>
              <a:t>. . .</a:t>
            </a:r>
            <a:endParaRPr lang="ko-KR" altLang="ko-KR" sz="1400" kern="100" dirty="0">
              <a:solidFill>
                <a:prstClr val="black"/>
              </a:solidFill>
              <a:cs typeface="Times New Roman"/>
            </a:endParaRPr>
          </a:p>
          <a:p>
            <a:pPr algn="just" defTabSz="360000" latinLnBrk="0"/>
            <a:r>
              <a:rPr lang="en-US" altLang="ko-KR" sz="1400" kern="0" dirty="0">
                <a:solidFill>
                  <a:prstClr val="black"/>
                </a:solidFill>
                <a:cs typeface="Times New Roman"/>
              </a:rPr>
              <a:t>&lt;/div&gt;</a:t>
            </a:r>
            <a:endParaRPr lang="ko-KR" altLang="ko-KR" sz="1400" kern="100" dirty="0">
              <a:solidFill>
                <a:prstClr val="black"/>
              </a:solidFill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356851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28637" y="68433"/>
            <a:ext cx="1168444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ko-KR" sz="2000" dirty="0" err="1">
                <a:solidFill>
                  <a:prstClr val="black"/>
                </a:solidFill>
                <a:latin typeface="Trebuchet MS"/>
                <a:ea typeface="HY그래픽M" panose="02030600000101010101" pitchFamily="18" charset="-127"/>
              </a:rPr>
              <a:t>뒤로가기</a:t>
            </a:r>
            <a:r>
              <a:rPr lang="ko-KR" altLang="ko-KR" sz="2000" dirty="0">
                <a:solidFill>
                  <a:prstClr val="black"/>
                </a:solidFill>
                <a:latin typeface="Trebuchet MS"/>
                <a:ea typeface="HY그래픽M" panose="02030600000101010101" pitchFamily="18" charset="-127"/>
              </a:rPr>
              <a:t> 버튼의 자동 생성</a:t>
            </a:r>
            <a:r>
              <a:rPr lang="en-US" altLang="ko-KR" sz="2000" dirty="0">
                <a:solidFill>
                  <a:prstClr val="black"/>
                </a:solidFill>
                <a:latin typeface="Trebuchet MS"/>
                <a:ea typeface="HY그래픽M" panose="02030600000101010101" pitchFamily="18" charset="-127"/>
              </a:rPr>
              <a:t> </a:t>
            </a:r>
            <a:r>
              <a:rPr lang="ko-KR" altLang="en-US" sz="2000" dirty="0" smtClean="0">
                <a:solidFill>
                  <a:prstClr val="black"/>
                </a:solidFill>
                <a:latin typeface="Trebuchet MS"/>
                <a:ea typeface="HY그래픽M" panose="02030600000101010101" pitchFamily="18" charset="-127"/>
              </a:rPr>
              <a:t>취소</a:t>
            </a:r>
            <a:endParaRPr lang="en-US" altLang="ko-KR" sz="2000" dirty="0" smtClean="0">
              <a:solidFill>
                <a:prstClr val="black"/>
              </a:solidFill>
              <a:latin typeface="Trebuchet MS"/>
              <a:ea typeface="HY그래픽M" panose="0203060000010101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sz="2000" dirty="0">
              <a:solidFill>
                <a:prstClr val="black"/>
              </a:solidFill>
              <a:latin typeface="Trebuchet MS"/>
              <a:ea typeface="HY그래픽M" panose="02030600000101010101" pitchFamily="18" charset="-127"/>
            </a:endParaRPr>
          </a:p>
          <a:p>
            <a:pPr marL="742950" lvl="1" indent="-285750">
              <a:buFont typeface="Wingdings" panose="05000000000000000000" pitchFamily="2" charset="2"/>
              <a:buChar char="l"/>
            </a:pPr>
            <a:r>
              <a:rPr lang="ko-KR" altLang="en-US" sz="2000" dirty="0" err="1">
                <a:solidFill>
                  <a:prstClr val="black"/>
                </a:solidFill>
                <a:latin typeface="Trebuchet MS"/>
                <a:ea typeface="HY그래픽M" panose="02030600000101010101" pitchFamily="18" charset="-127"/>
              </a:rPr>
              <a:t>뒤로가기</a:t>
            </a:r>
            <a:r>
              <a:rPr lang="ko-KR" altLang="en-US" sz="2000" dirty="0">
                <a:solidFill>
                  <a:prstClr val="black"/>
                </a:solidFill>
                <a:latin typeface="Trebuchet MS"/>
                <a:ea typeface="HY그래픽M" panose="02030600000101010101" pitchFamily="18" charset="-127"/>
              </a:rPr>
              <a:t> 버튼의 자동 생성</a:t>
            </a:r>
            <a:r>
              <a:rPr lang="ko-KR" altLang="ko-KR" sz="2000" dirty="0">
                <a:solidFill>
                  <a:prstClr val="black"/>
                </a:solidFill>
                <a:latin typeface="Trebuchet MS"/>
                <a:ea typeface="HY그래픽M" panose="02030600000101010101" pitchFamily="18" charset="-127"/>
              </a:rPr>
              <a:t>을 원하지 않으면 헤더 컨테이너에</a:t>
            </a:r>
            <a:r>
              <a:rPr lang="en-US" altLang="ko-KR" sz="2000" dirty="0">
                <a:solidFill>
                  <a:prstClr val="black"/>
                </a:solidFill>
                <a:latin typeface="Trebuchet MS"/>
                <a:ea typeface="HY그래픽M" panose="02030600000101010101" pitchFamily="18" charset="-127"/>
              </a:rPr>
              <a:t> data-</a:t>
            </a:r>
            <a:r>
              <a:rPr lang="en-US" altLang="ko-KR" sz="2000" dirty="0" err="1">
                <a:solidFill>
                  <a:prstClr val="black"/>
                </a:solidFill>
                <a:latin typeface="Trebuchet MS"/>
                <a:ea typeface="HY그래픽M" panose="02030600000101010101" pitchFamily="18" charset="-127"/>
              </a:rPr>
              <a:t>backbtn</a:t>
            </a:r>
            <a:r>
              <a:rPr lang="en-US" altLang="ko-KR" sz="2000" dirty="0">
                <a:solidFill>
                  <a:prstClr val="black"/>
                </a:solidFill>
                <a:latin typeface="Trebuchet MS"/>
                <a:ea typeface="HY그래픽M" panose="02030600000101010101" pitchFamily="18" charset="-127"/>
              </a:rPr>
              <a:t>="false" </a:t>
            </a:r>
            <a:r>
              <a:rPr lang="ko-KR" altLang="ko-KR" sz="2000" dirty="0">
                <a:solidFill>
                  <a:prstClr val="black"/>
                </a:solidFill>
                <a:latin typeface="Trebuchet MS"/>
                <a:ea typeface="HY그래픽M" panose="02030600000101010101" pitchFamily="18" charset="-127"/>
              </a:rPr>
              <a:t>속성을 선언</a:t>
            </a:r>
          </a:p>
        </p:txBody>
      </p:sp>
      <p:pic>
        <p:nvPicPr>
          <p:cNvPr id="3" name="그림 2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4338" y="1476346"/>
            <a:ext cx="3405352" cy="1989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직사각형 3"/>
          <p:cNvSpPr/>
          <p:nvPr/>
        </p:nvSpPr>
        <p:spPr>
          <a:xfrm>
            <a:off x="5145154" y="1476346"/>
            <a:ext cx="6336603" cy="2260683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pPr algn="just" defTabSz="360000" latinLnBrk="0">
              <a:lnSpc>
                <a:spcPct val="150000"/>
              </a:lnSpc>
            </a:pPr>
            <a:r>
              <a:rPr lang="en-US" altLang="ko-KR" sz="1600" kern="0" dirty="0">
                <a:solidFill>
                  <a:prstClr val="black"/>
                </a:solidFill>
                <a:cs typeface="Times New Roman"/>
              </a:rPr>
              <a:t>&lt;div data-role="page" id="page2" data-add-back-</a:t>
            </a:r>
            <a:r>
              <a:rPr lang="en-US" altLang="ko-KR" sz="1600" kern="0" dirty="0" err="1">
                <a:solidFill>
                  <a:prstClr val="black"/>
                </a:solidFill>
                <a:cs typeface="Times New Roman"/>
              </a:rPr>
              <a:t>btn</a:t>
            </a:r>
            <a:r>
              <a:rPr lang="en-US" altLang="ko-KR" sz="1600" kern="0" dirty="0">
                <a:solidFill>
                  <a:prstClr val="black"/>
                </a:solidFill>
                <a:cs typeface="Times New Roman"/>
              </a:rPr>
              <a:t>="true"&gt;</a:t>
            </a:r>
            <a:endParaRPr lang="ko-KR" altLang="ko-KR" sz="1600" kern="100" dirty="0">
              <a:solidFill>
                <a:prstClr val="black"/>
              </a:solidFill>
              <a:cs typeface="Times New Roman"/>
            </a:endParaRPr>
          </a:p>
          <a:p>
            <a:pPr algn="just" defTabSz="360000" latinLnBrk="0">
              <a:lnSpc>
                <a:spcPct val="150000"/>
              </a:lnSpc>
            </a:pPr>
            <a:r>
              <a:rPr lang="en-US" altLang="ko-KR" sz="1600" kern="0" dirty="0">
                <a:solidFill>
                  <a:prstClr val="black"/>
                </a:solidFill>
                <a:cs typeface="Times New Roman"/>
              </a:rPr>
              <a:t>	&lt;div data-role="header" </a:t>
            </a:r>
            <a:r>
              <a:rPr lang="en-US" altLang="ko-KR" sz="1600" b="1" kern="0" dirty="0">
                <a:solidFill>
                  <a:prstClr val="black"/>
                </a:solidFill>
                <a:cs typeface="Times New Roman"/>
              </a:rPr>
              <a:t>data-</a:t>
            </a:r>
            <a:r>
              <a:rPr lang="en-US" altLang="ko-KR" sz="1600" b="1" kern="0" dirty="0" err="1">
                <a:solidFill>
                  <a:prstClr val="black"/>
                </a:solidFill>
                <a:cs typeface="Times New Roman"/>
              </a:rPr>
              <a:t>backbtn</a:t>
            </a:r>
            <a:r>
              <a:rPr lang="en-US" altLang="ko-KR" sz="1600" b="1" kern="0" dirty="0">
                <a:solidFill>
                  <a:prstClr val="black"/>
                </a:solidFill>
                <a:cs typeface="Times New Roman"/>
              </a:rPr>
              <a:t>="false"</a:t>
            </a:r>
            <a:r>
              <a:rPr lang="en-US" altLang="ko-KR" sz="1600" kern="0" dirty="0">
                <a:solidFill>
                  <a:prstClr val="black"/>
                </a:solidFill>
                <a:cs typeface="Times New Roman"/>
              </a:rPr>
              <a:t>&gt;</a:t>
            </a:r>
            <a:endParaRPr lang="ko-KR" altLang="ko-KR" sz="1600" kern="100" dirty="0">
              <a:solidFill>
                <a:prstClr val="black"/>
              </a:solidFill>
              <a:cs typeface="Times New Roman"/>
            </a:endParaRPr>
          </a:p>
          <a:p>
            <a:pPr algn="just" defTabSz="360000" latinLnBrk="0">
              <a:lnSpc>
                <a:spcPct val="150000"/>
              </a:lnSpc>
            </a:pPr>
            <a:r>
              <a:rPr lang="en-US" altLang="ko-KR" sz="1600" kern="0" dirty="0">
                <a:solidFill>
                  <a:prstClr val="black"/>
                </a:solidFill>
                <a:cs typeface="Times New Roman"/>
              </a:rPr>
              <a:t>		&lt;h1&gt;</a:t>
            </a:r>
            <a:r>
              <a:rPr lang="ko-KR" altLang="ko-KR" sz="1600" kern="0" dirty="0">
                <a:solidFill>
                  <a:prstClr val="black"/>
                </a:solidFill>
                <a:cs typeface="Times New Roman"/>
              </a:rPr>
              <a:t>페이지제목</a:t>
            </a:r>
            <a:r>
              <a:rPr lang="en-US" altLang="ko-KR" sz="1600" kern="0" dirty="0">
                <a:solidFill>
                  <a:prstClr val="black"/>
                </a:solidFill>
                <a:cs typeface="Times New Roman"/>
              </a:rPr>
              <a:t>&lt;/h1&gt;</a:t>
            </a:r>
            <a:endParaRPr lang="ko-KR" altLang="ko-KR" sz="1600" kern="100" dirty="0">
              <a:solidFill>
                <a:prstClr val="black"/>
              </a:solidFill>
              <a:cs typeface="Times New Roman"/>
            </a:endParaRPr>
          </a:p>
          <a:p>
            <a:pPr algn="just" defTabSz="360000" latinLnBrk="0">
              <a:lnSpc>
                <a:spcPct val="150000"/>
              </a:lnSpc>
            </a:pPr>
            <a:r>
              <a:rPr lang="en-US" altLang="ko-KR" sz="1600" kern="0" dirty="0">
                <a:solidFill>
                  <a:prstClr val="black"/>
                </a:solidFill>
                <a:cs typeface="Times New Roman"/>
              </a:rPr>
              <a:t>	&lt;/div&gt;</a:t>
            </a:r>
            <a:endParaRPr lang="ko-KR" altLang="ko-KR" sz="1600" kern="100" dirty="0">
              <a:solidFill>
                <a:prstClr val="black"/>
              </a:solidFill>
              <a:cs typeface="Times New Roman"/>
            </a:endParaRPr>
          </a:p>
          <a:p>
            <a:pPr algn="just" defTabSz="360000" latinLnBrk="0">
              <a:lnSpc>
                <a:spcPct val="150000"/>
              </a:lnSpc>
            </a:pPr>
            <a:r>
              <a:rPr lang="en-US" altLang="ko-KR" sz="1600" kern="0" dirty="0">
                <a:solidFill>
                  <a:prstClr val="black"/>
                </a:solidFill>
                <a:cs typeface="Times New Roman"/>
              </a:rPr>
              <a:t>	. . . </a:t>
            </a:r>
            <a:r>
              <a:rPr lang="en-US" altLang="ko-KR" sz="1600" kern="0" dirty="0" smtClean="0">
                <a:solidFill>
                  <a:prstClr val="black"/>
                </a:solidFill>
                <a:cs typeface="Times New Roman"/>
              </a:rPr>
              <a:t> </a:t>
            </a:r>
            <a:r>
              <a:rPr lang="en-US" altLang="ko-KR" sz="1600" kern="0" dirty="0">
                <a:solidFill>
                  <a:prstClr val="black"/>
                </a:solidFill>
                <a:cs typeface="Times New Roman"/>
              </a:rPr>
              <a:t>. . .</a:t>
            </a:r>
            <a:endParaRPr lang="ko-KR" altLang="ko-KR" sz="1600" kern="100" dirty="0">
              <a:solidFill>
                <a:prstClr val="black"/>
              </a:solidFill>
              <a:cs typeface="Times New Roman"/>
            </a:endParaRPr>
          </a:p>
          <a:p>
            <a:pPr algn="just" defTabSz="360000" latinLnBrk="0">
              <a:lnSpc>
                <a:spcPct val="150000"/>
              </a:lnSpc>
            </a:pPr>
            <a:r>
              <a:rPr lang="en-US" altLang="ko-KR" sz="1600" kern="0" dirty="0">
                <a:solidFill>
                  <a:prstClr val="black"/>
                </a:solidFill>
                <a:cs typeface="Times New Roman"/>
              </a:rPr>
              <a:t>&lt;/div&gt;</a:t>
            </a:r>
            <a:endParaRPr lang="ko-KR" altLang="ko-KR" sz="1600" kern="100" dirty="0">
              <a:solidFill>
                <a:prstClr val="black"/>
              </a:solidFill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232650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4627" y="-87405"/>
            <a:ext cx="11579659" cy="21162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dirty="0" smtClean="0"/>
              <a:t>좌우 </a:t>
            </a:r>
            <a:r>
              <a:rPr lang="ko-KR" altLang="en-US" dirty="0" err="1" smtClean="0"/>
              <a:t>두개</a:t>
            </a:r>
            <a:r>
              <a:rPr lang="ko-KR" altLang="en-US" dirty="0" smtClean="0"/>
              <a:t> </a:t>
            </a:r>
            <a:r>
              <a:rPr lang="ko-KR" altLang="ko-KR" dirty="0" smtClean="0"/>
              <a:t>버튼의 생성</a:t>
            </a:r>
            <a:r>
              <a:rPr lang="en-US" altLang="ko-KR" dirty="0" smtClean="0"/>
              <a:t> 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ko-KR" dirty="0"/>
              <a:t>헤더에</a:t>
            </a:r>
            <a:r>
              <a:rPr lang="en-US" altLang="ko-KR" dirty="0"/>
              <a:t> &lt;a&gt; </a:t>
            </a:r>
            <a:r>
              <a:rPr lang="ko-KR" altLang="ko-KR" dirty="0"/>
              <a:t>태그를 이용하여 버튼을 최대</a:t>
            </a:r>
            <a:r>
              <a:rPr lang="en-US" altLang="ko-KR" dirty="0"/>
              <a:t> 2</a:t>
            </a:r>
            <a:r>
              <a:rPr lang="ko-KR" altLang="ko-KR" dirty="0"/>
              <a:t>개까지 생성</a:t>
            </a:r>
            <a:r>
              <a:rPr lang="en-US" altLang="ko-KR" dirty="0"/>
              <a:t> </a:t>
            </a:r>
            <a:r>
              <a:rPr lang="ko-KR" altLang="en-US" dirty="0"/>
              <a:t>가능</a:t>
            </a:r>
            <a:endParaRPr lang="en-US" altLang="ko-KR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dirty="0"/>
              <a:t>2</a:t>
            </a:r>
            <a:r>
              <a:rPr lang="ko-KR" altLang="ko-KR" dirty="0"/>
              <a:t>개의 연결 버튼은 페이지 제목을 기준으로 양쪽으로 각각 순서대로 배치된</a:t>
            </a:r>
            <a:endParaRPr lang="en-US" altLang="ko-KR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ko-KR" dirty="0"/>
              <a:t>첫 번째 버튼을 오른쪽에 표시하</a:t>
            </a:r>
            <a:r>
              <a:rPr lang="ko-KR" altLang="en-US" dirty="0"/>
              <a:t>려</a:t>
            </a:r>
            <a:r>
              <a:rPr lang="ko-KR" altLang="ko-KR" dirty="0"/>
              <a:t>면</a:t>
            </a:r>
            <a:r>
              <a:rPr lang="en-US" altLang="ko-KR" dirty="0"/>
              <a:t> class="</a:t>
            </a:r>
            <a:r>
              <a:rPr lang="en-US" altLang="ko-KR" dirty="0" err="1"/>
              <a:t>ui</a:t>
            </a:r>
            <a:r>
              <a:rPr lang="en-US" altLang="ko-KR" dirty="0"/>
              <a:t>-</a:t>
            </a:r>
            <a:r>
              <a:rPr lang="en-US" altLang="ko-KR" dirty="0" err="1"/>
              <a:t>btn</a:t>
            </a:r>
            <a:r>
              <a:rPr lang="en-US" altLang="ko-KR" dirty="0"/>
              <a:t>-right" </a:t>
            </a:r>
            <a:r>
              <a:rPr lang="ko-KR" altLang="ko-KR" dirty="0"/>
              <a:t>속성을</a:t>
            </a:r>
            <a:r>
              <a:rPr lang="en-US" altLang="ko-KR" dirty="0"/>
              <a:t> &lt;a&gt; </a:t>
            </a:r>
            <a:r>
              <a:rPr lang="ko-KR" altLang="ko-KR" dirty="0"/>
              <a:t>태그에 추가</a:t>
            </a:r>
            <a:endParaRPr lang="en-US" altLang="ko-KR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ko-KR" dirty="0" smtClean="0"/>
              <a:t>두 </a:t>
            </a:r>
            <a:r>
              <a:rPr lang="ko-KR" altLang="ko-KR" dirty="0"/>
              <a:t>번째 버튼을 왼쪽에 표시하려면</a:t>
            </a:r>
            <a:r>
              <a:rPr lang="en-US" altLang="ko-KR" dirty="0"/>
              <a:t> class="</a:t>
            </a:r>
            <a:r>
              <a:rPr lang="en-US" altLang="ko-KR" dirty="0" err="1"/>
              <a:t>ui</a:t>
            </a:r>
            <a:r>
              <a:rPr lang="en-US" altLang="ko-KR" dirty="0"/>
              <a:t>-</a:t>
            </a:r>
            <a:r>
              <a:rPr lang="en-US" altLang="ko-KR" dirty="0" err="1"/>
              <a:t>btn</a:t>
            </a:r>
            <a:r>
              <a:rPr lang="en-US" altLang="ko-KR" dirty="0"/>
              <a:t>-left" </a:t>
            </a:r>
            <a:r>
              <a:rPr lang="ko-KR" altLang="ko-KR" dirty="0"/>
              <a:t>속성을</a:t>
            </a:r>
            <a:r>
              <a:rPr lang="en-US" altLang="ko-KR" dirty="0"/>
              <a:t> &lt;a&gt; </a:t>
            </a:r>
            <a:r>
              <a:rPr lang="ko-KR" altLang="ko-KR" dirty="0"/>
              <a:t>태그에 추가</a:t>
            </a:r>
          </a:p>
        </p:txBody>
      </p:sp>
      <p:pic>
        <p:nvPicPr>
          <p:cNvPr id="5" name="그림 4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 bwMode="auto">
          <a:xfrm>
            <a:off x="427407" y="2474552"/>
            <a:ext cx="4248109" cy="3098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직사각형 5"/>
          <p:cNvSpPr/>
          <p:nvPr/>
        </p:nvSpPr>
        <p:spPr>
          <a:xfrm>
            <a:off x="4946746" y="2474552"/>
            <a:ext cx="6966332" cy="2062103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pPr algn="just" defTabSz="360000" latinLnBrk="0">
              <a:spcAft>
                <a:spcPts val="0"/>
              </a:spcAft>
            </a:pPr>
            <a:r>
              <a:rPr lang="en-US" altLang="ko-KR" sz="1600" kern="0" dirty="0">
                <a:latin typeface="맑은 고딕"/>
                <a:ea typeface="맑은 고딕"/>
                <a:cs typeface="Times New Roman"/>
              </a:rPr>
              <a:t>&lt;div data-role</a:t>
            </a:r>
            <a:r>
              <a:rPr lang="en-US" altLang="ko-KR" sz="1600" b="1" kern="0" dirty="0">
                <a:latin typeface="맑은 고딕"/>
                <a:ea typeface="맑은 고딕"/>
                <a:cs typeface="Times New Roman"/>
              </a:rPr>
              <a:t>=</a:t>
            </a:r>
            <a:r>
              <a:rPr lang="en-US" altLang="ko-KR" sz="1600" kern="0" dirty="0">
                <a:latin typeface="맑은 고딕"/>
                <a:ea typeface="맑은 고딕"/>
                <a:cs typeface="Times New Roman"/>
              </a:rPr>
              <a:t>"page" id</a:t>
            </a:r>
            <a:r>
              <a:rPr lang="en-US" altLang="ko-KR" sz="1600" b="1" kern="0" dirty="0">
                <a:latin typeface="맑은 고딕"/>
                <a:ea typeface="맑은 고딕"/>
                <a:cs typeface="Times New Roman"/>
              </a:rPr>
              <a:t>=</a:t>
            </a:r>
            <a:r>
              <a:rPr lang="en-US" altLang="ko-KR" sz="1600" kern="0" dirty="0">
                <a:latin typeface="맑은 고딕"/>
                <a:ea typeface="맑은 고딕"/>
                <a:cs typeface="Times New Roman"/>
              </a:rPr>
              <a:t>"page1"&gt;</a:t>
            </a:r>
            <a:endParaRPr lang="ko-KR" altLang="ko-KR" sz="1600" kern="100" dirty="0">
              <a:latin typeface="맑은 고딕"/>
              <a:ea typeface="맑은 고딕"/>
              <a:cs typeface="Times New Roman"/>
            </a:endParaRPr>
          </a:p>
          <a:p>
            <a:pPr algn="just" defTabSz="360000" latinLnBrk="0">
              <a:spcAft>
                <a:spcPts val="0"/>
              </a:spcAft>
            </a:pPr>
            <a:r>
              <a:rPr lang="en-US" altLang="ko-KR" sz="1600" kern="0" dirty="0">
                <a:latin typeface="맑은 고딕"/>
                <a:ea typeface="맑은 고딕"/>
                <a:cs typeface="Times New Roman"/>
              </a:rPr>
              <a:t>		&lt;div data-role</a:t>
            </a:r>
            <a:r>
              <a:rPr lang="en-US" altLang="ko-KR" sz="1600" b="1" kern="0" dirty="0">
                <a:latin typeface="맑은 고딕"/>
                <a:ea typeface="맑은 고딕"/>
                <a:cs typeface="Times New Roman"/>
              </a:rPr>
              <a:t>=</a:t>
            </a:r>
            <a:r>
              <a:rPr lang="en-US" altLang="ko-KR" sz="1600" kern="0" dirty="0">
                <a:latin typeface="맑은 고딕"/>
                <a:ea typeface="맑은 고딕"/>
                <a:cs typeface="Times New Roman"/>
              </a:rPr>
              <a:t>"header"&gt;</a:t>
            </a:r>
            <a:endParaRPr lang="ko-KR" altLang="ko-KR" sz="1600" kern="100" dirty="0">
              <a:latin typeface="맑은 고딕"/>
              <a:ea typeface="맑은 고딕"/>
              <a:cs typeface="Times New Roman"/>
            </a:endParaRPr>
          </a:p>
          <a:p>
            <a:pPr algn="just" defTabSz="360000" latinLnBrk="0">
              <a:spcAft>
                <a:spcPts val="0"/>
              </a:spcAft>
            </a:pPr>
            <a:r>
              <a:rPr lang="en-US" altLang="ko-KR" sz="1600" kern="0" dirty="0">
                <a:latin typeface="맑은 고딕"/>
                <a:ea typeface="맑은 고딕"/>
                <a:cs typeface="Times New Roman"/>
              </a:rPr>
              <a:t>			&lt;a </a:t>
            </a:r>
            <a:r>
              <a:rPr lang="en-US" altLang="ko-KR" sz="1600" kern="0" dirty="0" err="1">
                <a:latin typeface="맑은 고딕"/>
                <a:ea typeface="맑은 고딕"/>
                <a:cs typeface="Times New Roman"/>
              </a:rPr>
              <a:t>href</a:t>
            </a:r>
            <a:r>
              <a:rPr lang="en-US" altLang="ko-KR" sz="1600" b="1" kern="0" dirty="0">
                <a:latin typeface="맑은 고딕"/>
                <a:ea typeface="맑은 고딕"/>
                <a:cs typeface="Times New Roman"/>
              </a:rPr>
              <a:t>=</a:t>
            </a:r>
            <a:r>
              <a:rPr lang="en-US" altLang="ko-KR" sz="1600" kern="0" dirty="0">
                <a:latin typeface="맑은 고딕"/>
                <a:ea typeface="맑은 고딕"/>
                <a:cs typeface="Times New Roman"/>
              </a:rPr>
              <a:t>"#page2" </a:t>
            </a:r>
            <a:r>
              <a:rPr lang="en-US" altLang="ko-KR" sz="1600" b="1" kern="0" dirty="0">
                <a:latin typeface="맑은 고딕"/>
                <a:ea typeface="맑은 고딕"/>
                <a:cs typeface="Times New Roman"/>
              </a:rPr>
              <a:t>class="</a:t>
            </a:r>
            <a:r>
              <a:rPr lang="en-US" altLang="ko-KR" sz="1600" b="1" kern="0" dirty="0" err="1">
                <a:latin typeface="맑은 고딕"/>
                <a:ea typeface="맑은 고딕"/>
                <a:cs typeface="Times New Roman"/>
              </a:rPr>
              <a:t>ui</a:t>
            </a:r>
            <a:r>
              <a:rPr lang="en-US" altLang="ko-KR" sz="1600" b="1" kern="0" dirty="0">
                <a:latin typeface="맑은 고딕"/>
                <a:ea typeface="맑은 고딕"/>
                <a:cs typeface="Times New Roman"/>
              </a:rPr>
              <a:t>-</a:t>
            </a:r>
            <a:r>
              <a:rPr lang="en-US" altLang="ko-KR" sz="1600" b="1" kern="0" dirty="0" err="1">
                <a:latin typeface="맑은 고딕"/>
                <a:ea typeface="맑은 고딕"/>
                <a:cs typeface="Times New Roman"/>
              </a:rPr>
              <a:t>btn</a:t>
            </a:r>
            <a:r>
              <a:rPr lang="en-US" altLang="ko-KR" sz="1600" b="1" kern="0" dirty="0">
                <a:latin typeface="맑은 고딕"/>
                <a:ea typeface="맑은 고딕"/>
                <a:cs typeface="Times New Roman"/>
              </a:rPr>
              <a:t>-right"</a:t>
            </a:r>
            <a:r>
              <a:rPr lang="en-US" altLang="ko-KR" sz="1600" kern="0" dirty="0">
                <a:latin typeface="맑은 고딕"/>
                <a:ea typeface="맑은 고딕"/>
                <a:cs typeface="Times New Roman"/>
              </a:rPr>
              <a:t>&gt;</a:t>
            </a:r>
            <a:r>
              <a:rPr lang="ko-KR" altLang="ko-KR" sz="1600" kern="0" dirty="0">
                <a:latin typeface="맑은 고딕"/>
                <a:ea typeface="맑은 고딕"/>
                <a:cs typeface="Times New Roman"/>
              </a:rPr>
              <a:t>페이지</a:t>
            </a:r>
            <a:r>
              <a:rPr lang="en-US" altLang="ko-KR" sz="1600" kern="0" dirty="0">
                <a:latin typeface="맑은 고딕"/>
                <a:ea typeface="맑은 고딕"/>
                <a:cs typeface="Times New Roman"/>
              </a:rPr>
              <a:t>2&lt;/a&gt;</a:t>
            </a:r>
            <a:endParaRPr lang="ko-KR" altLang="ko-KR" sz="1600" kern="100" dirty="0">
              <a:latin typeface="맑은 고딕"/>
              <a:ea typeface="맑은 고딕"/>
              <a:cs typeface="Times New Roman"/>
            </a:endParaRPr>
          </a:p>
          <a:p>
            <a:pPr algn="just" defTabSz="360000" latinLnBrk="0">
              <a:spcAft>
                <a:spcPts val="0"/>
              </a:spcAft>
            </a:pPr>
            <a:r>
              <a:rPr lang="en-US" altLang="ko-KR" sz="1600" kern="0" dirty="0">
                <a:latin typeface="맑은 고딕"/>
                <a:ea typeface="맑은 고딕"/>
                <a:cs typeface="Times New Roman"/>
              </a:rPr>
              <a:t>			&lt;h1&gt;</a:t>
            </a:r>
            <a:r>
              <a:rPr lang="ko-KR" altLang="ko-KR" sz="1600" kern="0" dirty="0">
                <a:latin typeface="맑은 고딕"/>
                <a:ea typeface="맑은 고딕"/>
                <a:cs typeface="Times New Roman"/>
              </a:rPr>
              <a:t>페이지제목</a:t>
            </a:r>
            <a:r>
              <a:rPr lang="en-US" altLang="ko-KR" sz="1600" kern="0" dirty="0">
                <a:latin typeface="맑은 고딕"/>
                <a:ea typeface="맑은 고딕"/>
                <a:cs typeface="Times New Roman"/>
              </a:rPr>
              <a:t>&lt;/h1&gt;</a:t>
            </a:r>
            <a:endParaRPr lang="ko-KR" altLang="ko-KR" sz="1600" kern="100" dirty="0">
              <a:latin typeface="맑은 고딕"/>
              <a:ea typeface="맑은 고딕"/>
              <a:cs typeface="Times New Roman"/>
            </a:endParaRPr>
          </a:p>
          <a:p>
            <a:pPr algn="just" defTabSz="360000" latinLnBrk="0">
              <a:spcAft>
                <a:spcPts val="0"/>
              </a:spcAft>
            </a:pPr>
            <a:r>
              <a:rPr lang="en-US" altLang="ko-KR" sz="1600" kern="0" dirty="0">
                <a:latin typeface="맑은 고딕"/>
                <a:ea typeface="맑은 고딕"/>
                <a:cs typeface="Times New Roman"/>
              </a:rPr>
              <a:t>			&lt;a </a:t>
            </a:r>
            <a:r>
              <a:rPr lang="en-US" altLang="ko-KR" sz="1600" kern="0" dirty="0" err="1">
                <a:latin typeface="맑은 고딕"/>
                <a:ea typeface="맑은 고딕"/>
                <a:cs typeface="Times New Roman"/>
              </a:rPr>
              <a:t>href</a:t>
            </a:r>
            <a:r>
              <a:rPr lang="en-US" altLang="ko-KR" sz="1600" kern="0" dirty="0">
                <a:latin typeface="맑은 고딕"/>
                <a:ea typeface="맑은 고딕"/>
                <a:cs typeface="Times New Roman"/>
              </a:rPr>
              <a:t>="#page3" </a:t>
            </a:r>
            <a:r>
              <a:rPr lang="en-US" altLang="ko-KR" sz="1600" b="1" kern="0" dirty="0">
                <a:latin typeface="맑은 고딕"/>
                <a:ea typeface="맑은 고딕"/>
                <a:cs typeface="Times New Roman"/>
              </a:rPr>
              <a:t>class="</a:t>
            </a:r>
            <a:r>
              <a:rPr lang="en-US" altLang="ko-KR" sz="1600" b="1" kern="0" dirty="0" err="1">
                <a:latin typeface="맑은 고딕"/>
                <a:ea typeface="맑은 고딕"/>
                <a:cs typeface="Times New Roman"/>
              </a:rPr>
              <a:t>ui</a:t>
            </a:r>
            <a:r>
              <a:rPr lang="en-US" altLang="ko-KR" sz="1600" b="1" kern="0" dirty="0">
                <a:latin typeface="맑은 고딕"/>
                <a:ea typeface="맑은 고딕"/>
                <a:cs typeface="Times New Roman"/>
              </a:rPr>
              <a:t>-</a:t>
            </a:r>
            <a:r>
              <a:rPr lang="en-US" altLang="ko-KR" sz="1600" b="1" kern="0" dirty="0" err="1">
                <a:latin typeface="맑은 고딕"/>
                <a:ea typeface="맑은 고딕"/>
                <a:cs typeface="Times New Roman"/>
              </a:rPr>
              <a:t>btn</a:t>
            </a:r>
            <a:r>
              <a:rPr lang="en-US" altLang="ko-KR" sz="1600" b="1" kern="0" dirty="0">
                <a:latin typeface="맑은 고딕"/>
                <a:ea typeface="맑은 고딕"/>
                <a:cs typeface="Times New Roman"/>
              </a:rPr>
              <a:t>-left"</a:t>
            </a:r>
            <a:r>
              <a:rPr lang="en-US" altLang="ko-KR" sz="1600" kern="0" dirty="0">
                <a:latin typeface="맑은 고딕"/>
                <a:ea typeface="맑은 고딕"/>
                <a:cs typeface="Times New Roman"/>
              </a:rPr>
              <a:t>&gt;</a:t>
            </a:r>
            <a:r>
              <a:rPr lang="ko-KR" altLang="ko-KR" sz="1600" kern="0" dirty="0">
                <a:latin typeface="맑은 고딕"/>
                <a:ea typeface="맑은 고딕"/>
                <a:cs typeface="Times New Roman"/>
              </a:rPr>
              <a:t>페이지</a:t>
            </a:r>
            <a:r>
              <a:rPr lang="en-US" altLang="ko-KR" sz="1600" kern="0" dirty="0">
                <a:latin typeface="맑은 고딕"/>
                <a:ea typeface="맑은 고딕"/>
                <a:cs typeface="Times New Roman"/>
              </a:rPr>
              <a:t>3&lt;/a&gt;</a:t>
            </a:r>
            <a:endParaRPr lang="ko-KR" altLang="ko-KR" sz="1600" kern="100" dirty="0">
              <a:latin typeface="맑은 고딕"/>
              <a:ea typeface="맑은 고딕"/>
              <a:cs typeface="Times New Roman"/>
            </a:endParaRPr>
          </a:p>
          <a:p>
            <a:pPr algn="just" defTabSz="360000" latinLnBrk="0">
              <a:spcAft>
                <a:spcPts val="0"/>
              </a:spcAft>
            </a:pPr>
            <a:r>
              <a:rPr lang="en-US" altLang="ko-KR" sz="1600" kern="0" dirty="0">
                <a:latin typeface="맑은 고딕"/>
                <a:ea typeface="맑은 고딕"/>
                <a:cs typeface="Times New Roman"/>
              </a:rPr>
              <a:t>		&lt;/div&gt;</a:t>
            </a:r>
            <a:endParaRPr lang="ko-KR" altLang="ko-KR" sz="1600" kern="100" dirty="0">
              <a:latin typeface="맑은 고딕"/>
              <a:ea typeface="맑은 고딕"/>
              <a:cs typeface="Times New Roman"/>
            </a:endParaRPr>
          </a:p>
          <a:p>
            <a:pPr algn="just" defTabSz="360000" latinLnBrk="0">
              <a:spcAft>
                <a:spcPts val="0"/>
              </a:spcAft>
            </a:pPr>
            <a:r>
              <a:rPr lang="en-US" altLang="ko-KR" sz="1600" kern="0" dirty="0">
                <a:latin typeface="맑은 고딕"/>
                <a:ea typeface="맑은 고딕"/>
                <a:cs typeface="Times New Roman"/>
              </a:rPr>
              <a:t>		. . . </a:t>
            </a:r>
            <a:r>
              <a:rPr lang="ko-KR" altLang="ko-KR" sz="1600" kern="0" dirty="0">
                <a:latin typeface="맑은 고딕"/>
                <a:ea typeface="맑은 고딕"/>
                <a:cs typeface="Times New Roman"/>
              </a:rPr>
              <a:t>생략</a:t>
            </a:r>
            <a:r>
              <a:rPr lang="en-US" altLang="ko-KR" sz="1600" kern="0" dirty="0">
                <a:latin typeface="맑은 고딕"/>
                <a:ea typeface="맑은 고딕"/>
                <a:cs typeface="Times New Roman"/>
              </a:rPr>
              <a:t> . . .</a:t>
            </a:r>
            <a:endParaRPr lang="ko-KR" altLang="ko-KR" sz="1600" kern="100" dirty="0">
              <a:latin typeface="맑은 고딕"/>
              <a:ea typeface="맑은 고딕"/>
              <a:cs typeface="Times New Roman"/>
            </a:endParaRPr>
          </a:p>
          <a:p>
            <a:pPr algn="just" defTabSz="360000" latinLnBrk="0">
              <a:spcAft>
                <a:spcPts val="0"/>
              </a:spcAft>
            </a:pPr>
            <a:r>
              <a:rPr lang="en-US" altLang="ko-KR" sz="1600" kern="0" dirty="0">
                <a:latin typeface="맑은 고딕"/>
                <a:ea typeface="맑은 고딕"/>
                <a:cs typeface="Times New Roman"/>
              </a:rPr>
              <a:t>&lt;/div&gt;</a:t>
            </a:r>
            <a:endParaRPr lang="ko-KR" altLang="ko-KR" sz="1600" kern="100" dirty="0">
              <a:latin typeface="맑은 고딕"/>
              <a:ea typeface="맑은 고딕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825113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69587"/>
            <a:ext cx="279704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2000" dirty="0" err="1" smtClean="0"/>
              <a:t>푸터</a:t>
            </a:r>
            <a:r>
              <a:rPr lang="en-US" altLang="ko-KR" sz="2000" dirty="0" smtClean="0"/>
              <a:t>(footer)</a:t>
            </a:r>
            <a:r>
              <a:rPr lang="ko-KR" altLang="ko-KR" sz="2000" dirty="0" smtClean="0"/>
              <a:t>바 </a:t>
            </a:r>
            <a:r>
              <a:rPr lang="ko-KR" altLang="ko-KR" sz="2000" dirty="0" smtClean="0"/>
              <a:t>생성</a:t>
            </a:r>
            <a:r>
              <a:rPr lang="en-US" altLang="ko-KR" sz="2000" dirty="0" smtClean="0"/>
              <a:t> </a:t>
            </a:r>
            <a:endParaRPr lang="ko-KR" altLang="en-US" sz="2000" dirty="0"/>
          </a:p>
        </p:txBody>
      </p:sp>
      <p:sp>
        <p:nvSpPr>
          <p:cNvPr id="3" name="직사각형 2"/>
          <p:cNvSpPr/>
          <p:nvPr/>
        </p:nvSpPr>
        <p:spPr>
          <a:xfrm>
            <a:off x="302952" y="361809"/>
            <a:ext cx="1002286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latinLnBrk="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ko-KR" dirty="0" err="1"/>
              <a:t>푸터바</a:t>
            </a:r>
            <a:endParaRPr lang="en-US" altLang="ko-KR" dirty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R" dirty="0"/>
              <a:t>꼬리말이나 탐색 정보를 제공하는 </a:t>
            </a:r>
            <a:r>
              <a:rPr lang="ko-KR" altLang="ko-KR" dirty="0" err="1"/>
              <a:t>툴바</a:t>
            </a:r>
            <a:r>
              <a:rPr lang="ko-KR" altLang="ko-KR" dirty="0"/>
              <a:t> 또는 </a:t>
            </a:r>
            <a:r>
              <a:rPr lang="ko-KR" altLang="ko-KR" dirty="0" err="1"/>
              <a:t>탭바를</a:t>
            </a:r>
            <a:r>
              <a:rPr lang="ko-KR" altLang="ko-KR" dirty="0"/>
              <a:t> 포함</a:t>
            </a:r>
            <a:endParaRPr lang="en-US" altLang="ko-KR" dirty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R" dirty="0" err="1"/>
              <a:t>모바일</a:t>
            </a:r>
            <a:r>
              <a:rPr lang="ko-KR" altLang="ko-KR" dirty="0"/>
              <a:t> 페이지의 마지막 </a:t>
            </a:r>
            <a:r>
              <a:rPr lang="ko-KR" altLang="ko-KR" dirty="0" err="1"/>
              <a:t>엘리먼트로</a:t>
            </a:r>
            <a:r>
              <a:rPr lang="ko-KR" altLang="ko-KR" dirty="0"/>
              <a:t> 보통 </a:t>
            </a:r>
            <a:r>
              <a:rPr lang="ko-KR" altLang="ko-KR" dirty="0" err="1"/>
              <a:t>콘텐츠</a:t>
            </a:r>
            <a:r>
              <a:rPr lang="ko-KR" altLang="ko-KR" dirty="0"/>
              <a:t> 영역 밑</a:t>
            </a:r>
            <a:r>
              <a:rPr lang="en-US" altLang="ko-KR" dirty="0"/>
              <a:t>, </a:t>
            </a:r>
            <a:r>
              <a:rPr lang="ko-KR" altLang="ko-KR" dirty="0"/>
              <a:t>페이지 가장 아래쪽에 위치</a:t>
            </a:r>
            <a:endParaRPr lang="en-US" altLang="ko-KR" dirty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R" dirty="0" err="1"/>
              <a:t>헤더바에</a:t>
            </a:r>
            <a:r>
              <a:rPr lang="ko-KR" altLang="ko-KR" dirty="0"/>
              <a:t> 비해 좀 더 사용 형식이 자유로우며 구조는 거의 같</a:t>
            </a:r>
            <a:r>
              <a:rPr lang="ko-KR" altLang="en-US" dirty="0"/>
              <a:t>음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401527" y="2507706"/>
            <a:ext cx="20217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ko-KR" dirty="0" err="1"/>
              <a:t>푸터바</a:t>
            </a:r>
            <a:r>
              <a:rPr lang="ko-KR" altLang="ko-KR" dirty="0"/>
              <a:t> 문자열 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740471" y="2944576"/>
            <a:ext cx="7650088" cy="338554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pPr algn="just" latinLnBrk="0">
              <a:spcAft>
                <a:spcPts val="0"/>
              </a:spcAft>
            </a:pPr>
            <a:r>
              <a:rPr lang="en-US" altLang="ko-KR" sz="1600" kern="0" dirty="0">
                <a:latin typeface="맑은 고딕"/>
                <a:ea typeface="맑은 고딕"/>
                <a:cs typeface="Times New Roman"/>
              </a:rPr>
              <a:t>&lt;div data-role="footer"&gt; </a:t>
            </a:r>
            <a:r>
              <a:rPr lang="en-US" altLang="ko-KR" sz="1600" b="1" kern="0" dirty="0">
                <a:latin typeface="맑은 고딕"/>
                <a:ea typeface="맑은 고딕"/>
                <a:cs typeface="Times New Roman"/>
              </a:rPr>
              <a:t>&lt;h4</a:t>
            </a:r>
            <a:r>
              <a:rPr lang="en-US" altLang="ko-KR" sz="1600" b="1" kern="0" dirty="0" smtClean="0">
                <a:latin typeface="맑은 고딕"/>
                <a:ea typeface="맑은 고딕"/>
                <a:cs typeface="Times New Roman"/>
              </a:rPr>
              <a:t>&gt;</a:t>
            </a:r>
            <a:r>
              <a:rPr lang="ko-KR" altLang="ko-KR" sz="1600" b="1" kern="0" dirty="0" smtClean="0">
                <a:latin typeface="맑은 고딕"/>
                <a:ea typeface="맑은 고딕"/>
                <a:cs typeface="Times New Roman"/>
              </a:rPr>
              <a:t> </a:t>
            </a:r>
            <a:r>
              <a:rPr lang="ko-KR" altLang="ko-KR" sz="1600" b="1" kern="0" dirty="0">
                <a:latin typeface="맑은 고딕"/>
                <a:ea typeface="맑은 고딕"/>
                <a:cs typeface="Times New Roman"/>
              </a:rPr>
              <a:t>텍스트</a:t>
            </a:r>
            <a:r>
              <a:rPr lang="en-US" altLang="ko-KR" sz="1600" b="1" kern="0" dirty="0">
                <a:latin typeface="맑은 고딕"/>
                <a:ea typeface="맑은 고딕"/>
                <a:cs typeface="Times New Roman"/>
              </a:rPr>
              <a:t>&lt;/h4&gt;</a:t>
            </a:r>
            <a:r>
              <a:rPr lang="en-US" altLang="ko-KR" sz="1600" kern="0" dirty="0">
                <a:latin typeface="맑은 고딕"/>
                <a:ea typeface="맑은 고딕"/>
                <a:cs typeface="Times New Roman"/>
              </a:rPr>
              <a:t> &lt;/div&gt;</a:t>
            </a:r>
            <a:endParaRPr lang="ko-KR" altLang="ko-KR" sz="1600" kern="100" dirty="0">
              <a:latin typeface="맑은 고딕"/>
              <a:ea typeface="맑은 고딕"/>
              <a:cs typeface="Times New Roman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01527" y="3859368"/>
            <a:ext cx="17908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ko-KR" dirty="0" err="1"/>
              <a:t>푸터바</a:t>
            </a:r>
            <a:r>
              <a:rPr lang="ko-KR" altLang="ko-KR" dirty="0"/>
              <a:t> 버튼 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740471" y="4451213"/>
            <a:ext cx="7470576" cy="338554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pPr algn="just" latinLnBrk="0">
              <a:spcAft>
                <a:spcPts val="0"/>
              </a:spcAft>
            </a:pPr>
            <a:r>
              <a:rPr lang="en-US" altLang="ko-KR" sz="1600" kern="0" dirty="0">
                <a:latin typeface="맑은 고딕"/>
                <a:ea typeface="맑은 고딕"/>
                <a:cs typeface="Times New Roman"/>
              </a:rPr>
              <a:t>&lt;div data-role="footer"&gt; </a:t>
            </a:r>
            <a:r>
              <a:rPr lang="en-US" altLang="ko-KR" sz="1600" b="1" kern="0" dirty="0">
                <a:latin typeface="맑은 고딕"/>
                <a:ea typeface="맑은 고딕"/>
                <a:cs typeface="Times New Roman"/>
              </a:rPr>
              <a:t>&lt;a </a:t>
            </a:r>
            <a:r>
              <a:rPr lang="en-US" altLang="ko-KR" sz="1600" b="1" kern="0" dirty="0" err="1">
                <a:latin typeface="맑은 고딕"/>
                <a:ea typeface="맑은 고딕"/>
                <a:cs typeface="Times New Roman"/>
              </a:rPr>
              <a:t>href</a:t>
            </a:r>
            <a:r>
              <a:rPr lang="en-US" altLang="ko-KR" sz="1600" b="1" kern="0" dirty="0" smtClean="0">
                <a:latin typeface="맑은 고딕"/>
                <a:ea typeface="맑은 고딕"/>
                <a:cs typeface="Times New Roman"/>
              </a:rPr>
              <a:t>="#"&gt;</a:t>
            </a:r>
            <a:r>
              <a:rPr lang="ko-KR" altLang="ko-KR" sz="1600" b="1" kern="0" dirty="0" smtClean="0">
                <a:latin typeface="맑은 고딕"/>
                <a:ea typeface="맑은 고딕"/>
                <a:cs typeface="Times New Roman"/>
              </a:rPr>
              <a:t> </a:t>
            </a:r>
            <a:r>
              <a:rPr lang="ko-KR" altLang="ko-KR" sz="1600" b="1" kern="0" dirty="0">
                <a:latin typeface="맑은 고딕"/>
                <a:ea typeface="맑은 고딕"/>
                <a:cs typeface="Times New Roman"/>
              </a:rPr>
              <a:t>버튼</a:t>
            </a:r>
            <a:r>
              <a:rPr lang="en-US" altLang="ko-KR" sz="1600" b="1" kern="0" dirty="0">
                <a:latin typeface="맑은 고딕"/>
                <a:ea typeface="맑은 고딕"/>
                <a:cs typeface="Times New Roman"/>
              </a:rPr>
              <a:t>&lt;/a&gt;</a:t>
            </a:r>
            <a:r>
              <a:rPr lang="en-US" altLang="ko-KR" sz="1600" kern="0" dirty="0">
                <a:latin typeface="맑은 고딕"/>
                <a:ea typeface="맑은 고딕"/>
                <a:cs typeface="Times New Roman"/>
              </a:rPr>
              <a:t> &lt;/div&gt;</a:t>
            </a:r>
            <a:endParaRPr lang="ko-KR" altLang="ko-KR" sz="1600" kern="100" dirty="0">
              <a:latin typeface="맑은 고딕"/>
              <a:ea typeface="맑은 고딕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23374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87709" y="589147"/>
            <a:ext cx="49219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dirty="0"/>
              <a:t>jQuery Mobile</a:t>
            </a:r>
            <a:r>
              <a:rPr lang="ko-KR" altLang="en-US" dirty="0"/>
              <a:t> </a:t>
            </a:r>
            <a:r>
              <a:rPr lang="ko-KR" altLang="en-US" dirty="0" smtClean="0"/>
              <a:t>사용한  </a:t>
            </a:r>
            <a:r>
              <a:rPr lang="ko-KR" altLang="en-US" dirty="0" err="1"/>
              <a:t>모바일웹</a:t>
            </a:r>
            <a:r>
              <a:rPr lang="ko-KR" altLang="en-US" dirty="0"/>
              <a:t> </a:t>
            </a:r>
            <a:r>
              <a:rPr lang="ko-KR" altLang="en-US" dirty="0" smtClean="0"/>
              <a:t>문서 구성</a:t>
            </a:r>
            <a:endParaRPr lang="ko-KR" altLang="en-US" dirty="0"/>
          </a:p>
        </p:txBody>
      </p:sp>
      <p:grpSp>
        <p:nvGrpSpPr>
          <p:cNvPr id="5" name="그룹 4"/>
          <p:cNvGrpSpPr/>
          <p:nvPr/>
        </p:nvGrpSpPr>
        <p:grpSpPr>
          <a:xfrm>
            <a:off x="2182482" y="1018746"/>
            <a:ext cx="6090249" cy="5709858"/>
            <a:chOff x="2182483" y="1762581"/>
            <a:chExt cx="3963360" cy="3862210"/>
          </a:xfrm>
        </p:grpSpPr>
        <p:pic>
          <p:nvPicPr>
            <p:cNvPr id="16387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82483" y="1762581"/>
              <a:ext cx="2709240" cy="3862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" name="직사각형 2"/>
            <p:cNvSpPr/>
            <p:nvPr/>
          </p:nvSpPr>
          <p:spPr>
            <a:xfrm>
              <a:off x="2244344" y="2396188"/>
              <a:ext cx="2647379" cy="3228603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" name="직선 화살표 연결선 6"/>
            <p:cNvCxnSpPr/>
            <p:nvPr/>
          </p:nvCxnSpPr>
          <p:spPr>
            <a:xfrm>
              <a:off x="4620607" y="2756227"/>
              <a:ext cx="648072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5268680" y="2612211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solidFill>
                    <a:srgbClr val="FF0000"/>
                  </a:solidFill>
                </a:rPr>
                <a:t>헤더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0" name="직선 화살표 연결선 9"/>
            <p:cNvCxnSpPr/>
            <p:nvPr/>
          </p:nvCxnSpPr>
          <p:spPr>
            <a:xfrm>
              <a:off x="3180447" y="3404299"/>
              <a:ext cx="2088232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333099" y="3219633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solidFill>
                    <a:srgbClr val="FF0000"/>
                  </a:solidFill>
                </a:rPr>
                <a:t>본문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3" name="직선 화살표 연결선 12"/>
            <p:cNvCxnSpPr/>
            <p:nvPr/>
          </p:nvCxnSpPr>
          <p:spPr>
            <a:xfrm>
              <a:off x="4891723" y="5132491"/>
              <a:ext cx="376957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5268680" y="4947825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solidFill>
                    <a:srgbClr val="FF0000"/>
                  </a:solidFill>
                </a:rPr>
                <a:t>페이지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6" name="직선 화살표 연결선 15"/>
            <p:cNvCxnSpPr/>
            <p:nvPr/>
          </p:nvCxnSpPr>
          <p:spPr>
            <a:xfrm>
              <a:off x="4548599" y="4010488"/>
              <a:ext cx="720080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5362702" y="3825822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err="1">
                  <a:solidFill>
                    <a:srgbClr val="FF0000"/>
                  </a:solidFill>
                </a:rPr>
                <a:t>푸터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-126610" y="67216"/>
            <a:ext cx="62301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altLang="ko-KR" sz="2400" dirty="0" smtClean="0"/>
              <a:t>jQuery Mobile</a:t>
            </a:r>
            <a:r>
              <a:rPr lang="ko-KR" altLang="en-US" sz="2400" dirty="0" smtClean="0"/>
              <a:t>을 이용한 화면설계</a:t>
            </a:r>
            <a:r>
              <a:rPr lang="en-US" altLang="ko-KR" sz="2400" dirty="0" smtClean="0"/>
              <a:t>(UI/UX)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532186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41032" y="0"/>
            <a:ext cx="224292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ko-KR" sz="2000" dirty="0" err="1" smtClean="0">
                <a:solidFill>
                  <a:prstClr val="black"/>
                </a:solidFill>
                <a:latin typeface="Trebuchet MS"/>
                <a:ea typeface="HY그래픽M" panose="02030600000101010101" pitchFamily="18" charset="-127"/>
              </a:rPr>
              <a:t>푸터</a:t>
            </a:r>
            <a:r>
              <a:rPr lang="en-US" altLang="ko-KR" sz="2000" dirty="0" smtClean="0">
                <a:solidFill>
                  <a:prstClr val="black"/>
                </a:solidFill>
                <a:latin typeface="Trebuchet MS"/>
                <a:ea typeface="HY그래픽M" panose="02030600000101010101" pitchFamily="18" charset="-127"/>
              </a:rPr>
              <a:t> </a:t>
            </a:r>
            <a:r>
              <a:rPr lang="ko-KR" altLang="ko-KR" sz="2000" dirty="0" smtClean="0">
                <a:solidFill>
                  <a:prstClr val="black"/>
                </a:solidFill>
                <a:latin typeface="Trebuchet MS"/>
                <a:ea typeface="HY그래픽M" panose="02030600000101010101" pitchFamily="18" charset="-127"/>
              </a:rPr>
              <a:t>버튼</a:t>
            </a:r>
            <a:r>
              <a:rPr lang="en-US" altLang="ko-KR" sz="2000" dirty="0" smtClean="0">
                <a:solidFill>
                  <a:prstClr val="black"/>
                </a:solidFill>
                <a:latin typeface="Trebuchet MS"/>
                <a:ea typeface="HY그래픽M" panose="02030600000101010101" pitchFamily="18" charset="-127"/>
              </a:rPr>
              <a:t> </a:t>
            </a:r>
            <a:r>
              <a:rPr lang="ko-KR" altLang="en-US" sz="2000" dirty="0" smtClean="0">
                <a:solidFill>
                  <a:prstClr val="black"/>
                </a:solidFill>
                <a:latin typeface="Trebuchet MS"/>
                <a:ea typeface="HY그래픽M" panose="02030600000101010101" pitchFamily="18" charset="-127"/>
              </a:rPr>
              <a:t>생성</a:t>
            </a:r>
            <a:r>
              <a:rPr lang="ko-KR" altLang="ko-KR" sz="2000" dirty="0" smtClean="0">
                <a:solidFill>
                  <a:prstClr val="black"/>
                </a:solidFill>
                <a:latin typeface="Trebuchet MS"/>
                <a:ea typeface="HY그래픽M" panose="02030600000101010101" pitchFamily="18" charset="-127"/>
              </a:rPr>
              <a:t> </a:t>
            </a:r>
            <a:endParaRPr lang="ko-KR" altLang="en-US" sz="2000" dirty="0">
              <a:solidFill>
                <a:prstClr val="black"/>
              </a:solidFill>
              <a:latin typeface="Trebuchet MS"/>
              <a:ea typeface="HY그래픽M" panose="02030600000101010101" pitchFamily="18" charset="-127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301" b="15693"/>
          <a:stretch/>
        </p:blipFill>
        <p:spPr bwMode="auto">
          <a:xfrm>
            <a:off x="929155" y="729573"/>
            <a:ext cx="4379085" cy="23724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6149907" y="577343"/>
            <a:ext cx="4555474" cy="2800767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pPr algn="just" defTabSz="360000" latinLnBrk="0"/>
            <a:r>
              <a:rPr lang="en-US" altLang="ko-KR" sz="1600" kern="0" dirty="0">
                <a:solidFill>
                  <a:prstClr val="black"/>
                </a:solidFill>
                <a:cs typeface="Times New Roman"/>
              </a:rPr>
              <a:t>&lt;div data-role</a:t>
            </a:r>
            <a:r>
              <a:rPr lang="en-US" altLang="ko-KR" sz="1600" b="1" kern="0" dirty="0">
                <a:solidFill>
                  <a:prstClr val="black"/>
                </a:solidFill>
                <a:cs typeface="Times New Roman"/>
              </a:rPr>
              <a:t>=</a:t>
            </a:r>
            <a:r>
              <a:rPr lang="en-US" altLang="ko-KR" sz="1600" kern="0" dirty="0">
                <a:solidFill>
                  <a:prstClr val="black"/>
                </a:solidFill>
                <a:cs typeface="Times New Roman"/>
              </a:rPr>
              <a:t>"page" id</a:t>
            </a:r>
            <a:r>
              <a:rPr lang="en-US" altLang="ko-KR" sz="1600" b="1" kern="0" dirty="0">
                <a:solidFill>
                  <a:prstClr val="black"/>
                </a:solidFill>
                <a:cs typeface="Times New Roman"/>
              </a:rPr>
              <a:t>=</a:t>
            </a:r>
            <a:r>
              <a:rPr lang="en-US" altLang="ko-KR" sz="1600" kern="0" dirty="0">
                <a:solidFill>
                  <a:prstClr val="black"/>
                </a:solidFill>
                <a:cs typeface="Times New Roman"/>
              </a:rPr>
              <a:t>"page1"&gt;</a:t>
            </a:r>
            <a:endParaRPr lang="ko-KR" altLang="ko-KR" sz="1600" kern="100" dirty="0">
              <a:solidFill>
                <a:prstClr val="black"/>
              </a:solidFill>
              <a:cs typeface="Times New Roman"/>
            </a:endParaRPr>
          </a:p>
          <a:p>
            <a:pPr algn="just" defTabSz="360000" latinLnBrk="0"/>
            <a:r>
              <a:rPr lang="en-US" altLang="ko-KR" sz="1600" kern="0" dirty="0">
                <a:solidFill>
                  <a:prstClr val="black"/>
                </a:solidFill>
                <a:cs typeface="Times New Roman"/>
              </a:rPr>
              <a:t>	&lt;div data-role</a:t>
            </a:r>
            <a:r>
              <a:rPr lang="en-US" altLang="ko-KR" sz="1600" b="1" kern="0" dirty="0">
                <a:solidFill>
                  <a:prstClr val="black"/>
                </a:solidFill>
                <a:cs typeface="Times New Roman"/>
              </a:rPr>
              <a:t>=</a:t>
            </a:r>
            <a:r>
              <a:rPr lang="en-US" altLang="ko-KR" sz="1600" kern="0" dirty="0">
                <a:solidFill>
                  <a:prstClr val="black"/>
                </a:solidFill>
                <a:cs typeface="Times New Roman"/>
              </a:rPr>
              <a:t>"content"&gt;</a:t>
            </a:r>
            <a:endParaRPr lang="ko-KR" altLang="ko-KR" sz="1600" kern="100" dirty="0">
              <a:solidFill>
                <a:prstClr val="black"/>
              </a:solidFill>
              <a:cs typeface="Times New Roman"/>
            </a:endParaRPr>
          </a:p>
          <a:p>
            <a:pPr algn="just" defTabSz="360000" latinLnBrk="0"/>
            <a:r>
              <a:rPr lang="en-US" altLang="ko-KR" sz="1600" kern="0" dirty="0">
                <a:solidFill>
                  <a:prstClr val="black"/>
                </a:solidFill>
                <a:cs typeface="Times New Roman"/>
              </a:rPr>
              <a:t>		&lt;p&gt;content</a:t>
            </a:r>
            <a:r>
              <a:rPr lang="ko-KR" altLang="ko-KR" sz="1600" kern="0" dirty="0">
                <a:solidFill>
                  <a:prstClr val="black"/>
                </a:solidFill>
                <a:cs typeface="Times New Roman"/>
              </a:rPr>
              <a:t>영역</a:t>
            </a:r>
            <a:r>
              <a:rPr lang="en-US" altLang="ko-KR" sz="1600" kern="0" dirty="0">
                <a:solidFill>
                  <a:prstClr val="black"/>
                </a:solidFill>
                <a:cs typeface="Times New Roman"/>
              </a:rPr>
              <a:t>&lt;/p&gt;</a:t>
            </a:r>
            <a:endParaRPr lang="ko-KR" altLang="ko-KR" sz="1600" kern="100" dirty="0">
              <a:solidFill>
                <a:prstClr val="black"/>
              </a:solidFill>
              <a:cs typeface="Times New Roman"/>
            </a:endParaRPr>
          </a:p>
          <a:p>
            <a:pPr algn="just" defTabSz="360000" latinLnBrk="0"/>
            <a:r>
              <a:rPr lang="en-US" altLang="ko-KR" sz="1600" kern="0" dirty="0">
                <a:solidFill>
                  <a:prstClr val="black"/>
                </a:solidFill>
                <a:cs typeface="Times New Roman"/>
              </a:rPr>
              <a:t>	&lt;/div&gt;			</a:t>
            </a:r>
            <a:endParaRPr lang="ko-KR" altLang="ko-KR" sz="1600" kern="100" dirty="0">
              <a:solidFill>
                <a:prstClr val="black"/>
              </a:solidFill>
              <a:cs typeface="Times New Roman"/>
            </a:endParaRPr>
          </a:p>
          <a:p>
            <a:pPr algn="just" defTabSz="360000" latinLnBrk="0"/>
            <a:r>
              <a:rPr lang="en-US" altLang="ko-KR" sz="1600" kern="0" dirty="0">
                <a:solidFill>
                  <a:prstClr val="black"/>
                </a:solidFill>
                <a:cs typeface="Times New Roman"/>
              </a:rPr>
              <a:t>	&lt;div data-role</a:t>
            </a:r>
            <a:r>
              <a:rPr lang="en-US" altLang="ko-KR" sz="1600" b="1" kern="0" dirty="0">
                <a:solidFill>
                  <a:prstClr val="black"/>
                </a:solidFill>
                <a:cs typeface="Times New Roman"/>
              </a:rPr>
              <a:t>=</a:t>
            </a:r>
            <a:r>
              <a:rPr lang="en-US" altLang="ko-KR" sz="1600" kern="0" dirty="0">
                <a:solidFill>
                  <a:prstClr val="black"/>
                </a:solidFill>
                <a:cs typeface="Times New Roman"/>
              </a:rPr>
              <a:t>"footer" </a:t>
            </a:r>
            <a:r>
              <a:rPr lang="en-US" altLang="ko-KR" sz="1600" b="1" kern="0" dirty="0">
                <a:solidFill>
                  <a:prstClr val="black"/>
                </a:solidFill>
                <a:cs typeface="Times New Roman"/>
              </a:rPr>
              <a:t>class="</a:t>
            </a:r>
            <a:r>
              <a:rPr lang="en-US" altLang="ko-KR" sz="1600" b="1" kern="0" dirty="0" err="1">
                <a:solidFill>
                  <a:prstClr val="black"/>
                </a:solidFill>
                <a:cs typeface="Times New Roman"/>
              </a:rPr>
              <a:t>ui</a:t>
            </a:r>
            <a:r>
              <a:rPr lang="en-US" altLang="ko-KR" sz="1600" b="1" kern="0" dirty="0">
                <a:solidFill>
                  <a:prstClr val="black"/>
                </a:solidFill>
                <a:cs typeface="Times New Roman"/>
              </a:rPr>
              <a:t>-bar"</a:t>
            </a:r>
            <a:r>
              <a:rPr lang="en-US" altLang="ko-KR" sz="1600" kern="0" dirty="0">
                <a:solidFill>
                  <a:prstClr val="black"/>
                </a:solidFill>
                <a:cs typeface="Times New Roman"/>
              </a:rPr>
              <a:t>&gt;</a:t>
            </a:r>
            <a:endParaRPr lang="ko-KR" altLang="ko-KR" sz="1600" kern="100" dirty="0">
              <a:solidFill>
                <a:prstClr val="black"/>
              </a:solidFill>
              <a:cs typeface="Times New Roman"/>
            </a:endParaRPr>
          </a:p>
          <a:p>
            <a:pPr algn="just" defTabSz="360000" latinLnBrk="0"/>
            <a:r>
              <a:rPr lang="en-US" altLang="ko-KR" sz="1600" kern="0" dirty="0">
                <a:solidFill>
                  <a:prstClr val="black"/>
                </a:solidFill>
                <a:cs typeface="Times New Roman"/>
              </a:rPr>
              <a:t>		&lt;a </a:t>
            </a:r>
            <a:r>
              <a:rPr lang="en-US" altLang="ko-KR" sz="1600" kern="0" dirty="0" err="1">
                <a:solidFill>
                  <a:prstClr val="black"/>
                </a:solidFill>
                <a:cs typeface="Times New Roman"/>
              </a:rPr>
              <a:t>href</a:t>
            </a:r>
            <a:r>
              <a:rPr lang="en-US" altLang="ko-KR" sz="1600" b="1" kern="0" dirty="0" smtClean="0">
                <a:solidFill>
                  <a:prstClr val="black"/>
                </a:solidFill>
                <a:cs typeface="Times New Roman"/>
              </a:rPr>
              <a:t>=</a:t>
            </a:r>
            <a:r>
              <a:rPr lang="en-US" altLang="ko-KR" sz="1600" kern="0" dirty="0" smtClean="0">
                <a:solidFill>
                  <a:prstClr val="black"/>
                </a:solidFill>
                <a:cs typeface="Times New Roman"/>
              </a:rPr>
              <a:t>"#"&gt;</a:t>
            </a:r>
            <a:r>
              <a:rPr lang="ko-KR" altLang="ko-KR" sz="1600" kern="0" dirty="0" smtClean="0">
                <a:solidFill>
                  <a:prstClr val="black"/>
                </a:solidFill>
                <a:cs typeface="Times New Roman"/>
              </a:rPr>
              <a:t> </a:t>
            </a:r>
            <a:r>
              <a:rPr lang="ko-KR" altLang="ko-KR" sz="1600" kern="0" dirty="0">
                <a:solidFill>
                  <a:prstClr val="black"/>
                </a:solidFill>
                <a:cs typeface="Times New Roman"/>
              </a:rPr>
              <a:t>버튼</a:t>
            </a:r>
            <a:r>
              <a:rPr lang="en-US" altLang="ko-KR" sz="1600" kern="0" dirty="0">
                <a:solidFill>
                  <a:prstClr val="black"/>
                </a:solidFill>
                <a:cs typeface="Times New Roman"/>
              </a:rPr>
              <a:t>1&lt;/a&gt;</a:t>
            </a:r>
            <a:endParaRPr lang="ko-KR" altLang="ko-KR" sz="1600" kern="100" dirty="0">
              <a:solidFill>
                <a:prstClr val="black"/>
              </a:solidFill>
              <a:cs typeface="Times New Roman"/>
            </a:endParaRPr>
          </a:p>
          <a:p>
            <a:pPr algn="just" defTabSz="360000" latinLnBrk="0"/>
            <a:r>
              <a:rPr lang="en-US" altLang="ko-KR" sz="1600" kern="0" dirty="0">
                <a:solidFill>
                  <a:prstClr val="black"/>
                </a:solidFill>
                <a:cs typeface="Times New Roman"/>
              </a:rPr>
              <a:t>		&lt;a </a:t>
            </a:r>
            <a:r>
              <a:rPr lang="en-US" altLang="ko-KR" sz="1600" kern="0" dirty="0" err="1">
                <a:solidFill>
                  <a:prstClr val="black"/>
                </a:solidFill>
                <a:cs typeface="Times New Roman"/>
              </a:rPr>
              <a:t>href</a:t>
            </a:r>
            <a:r>
              <a:rPr lang="en-US" altLang="ko-KR" sz="1600" b="1" kern="0" dirty="0">
                <a:solidFill>
                  <a:prstClr val="black"/>
                </a:solidFill>
                <a:cs typeface="Times New Roman"/>
              </a:rPr>
              <a:t>=</a:t>
            </a:r>
            <a:r>
              <a:rPr lang="en-US" altLang="ko-KR" sz="1600" kern="0" dirty="0">
                <a:solidFill>
                  <a:prstClr val="black"/>
                </a:solidFill>
                <a:cs typeface="Times New Roman"/>
              </a:rPr>
              <a:t>" </a:t>
            </a:r>
            <a:r>
              <a:rPr lang="en-US" altLang="ko-KR" sz="1600" kern="0" dirty="0" smtClean="0">
                <a:solidFill>
                  <a:prstClr val="black"/>
                </a:solidFill>
                <a:cs typeface="Times New Roman"/>
              </a:rPr>
              <a:t>"&gt;</a:t>
            </a:r>
            <a:r>
              <a:rPr lang="ko-KR" altLang="ko-KR" sz="1600" kern="0" dirty="0" smtClean="0">
                <a:solidFill>
                  <a:prstClr val="black"/>
                </a:solidFill>
                <a:cs typeface="Times New Roman"/>
              </a:rPr>
              <a:t> </a:t>
            </a:r>
            <a:r>
              <a:rPr lang="ko-KR" altLang="ko-KR" sz="1600" kern="0" dirty="0">
                <a:solidFill>
                  <a:prstClr val="black"/>
                </a:solidFill>
                <a:cs typeface="Times New Roman"/>
              </a:rPr>
              <a:t>버튼</a:t>
            </a:r>
            <a:r>
              <a:rPr lang="en-US" altLang="ko-KR" sz="1600" kern="0" dirty="0">
                <a:solidFill>
                  <a:prstClr val="black"/>
                </a:solidFill>
                <a:cs typeface="Times New Roman"/>
              </a:rPr>
              <a:t>2&lt;/a&gt;</a:t>
            </a:r>
            <a:endParaRPr lang="ko-KR" altLang="ko-KR" sz="1600" kern="100" dirty="0">
              <a:solidFill>
                <a:prstClr val="black"/>
              </a:solidFill>
              <a:cs typeface="Times New Roman"/>
            </a:endParaRPr>
          </a:p>
          <a:p>
            <a:pPr algn="just" defTabSz="360000" latinLnBrk="0"/>
            <a:r>
              <a:rPr lang="en-US" altLang="ko-KR" sz="1600" kern="0" dirty="0">
                <a:solidFill>
                  <a:prstClr val="black"/>
                </a:solidFill>
                <a:cs typeface="Times New Roman"/>
              </a:rPr>
              <a:t>		&lt;a </a:t>
            </a:r>
            <a:r>
              <a:rPr lang="en-US" altLang="ko-KR" sz="1600" kern="0" dirty="0" err="1">
                <a:solidFill>
                  <a:prstClr val="black"/>
                </a:solidFill>
                <a:cs typeface="Times New Roman"/>
              </a:rPr>
              <a:t>href</a:t>
            </a:r>
            <a:r>
              <a:rPr lang="en-US" altLang="ko-KR" sz="1600" b="1" kern="0" dirty="0">
                <a:solidFill>
                  <a:prstClr val="black"/>
                </a:solidFill>
                <a:cs typeface="Times New Roman"/>
              </a:rPr>
              <a:t>=</a:t>
            </a:r>
            <a:r>
              <a:rPr lang="en-US" altLang="ko-KR" sz="1600" kern="0" dirty="0">
                <a:solidFill>
                  <a:prstClr val="black"/>
                </a:solidFill>
                <a:cs typeface="Times New Roman"/>
              </a:rPr>
              <a:t>" </a:t>
            </a:r>
            <a:r>
              <a:rPr lang="en-US" altLang="ko-KR" sz="1600" kern="0" dirty="0" smtClean="0">
                <a:solidFill>
                  <a:prstClr val="black"/>
                </a:solidFill>
                <a:cs typeface="Times New Roman"/>
              </a:rPr>
              <a:t>"&gt;</a:t>
            </a:r>
            <a:r>
              <a:rPr lang="ko-KR" altLang="ko-KR" sz="1600" kern="0" dirty="0" smtClean="0">
                <a:solidFill>
                  <a:prstClr val="black"/>
                </a:solidFill>
                <a:cs typeface="Times New Roman"/>
              </a:rPr>
              <a:t> </a:t>
            </a:r>
            <a:r>
              <a:rPr lang="ko-KR" altLang="ko-KR" sz="1600" kern="0" dirty="0">
                <a:solidFill>
                  <a:prstClr val="black"/>
                </a:solidFill>
                <a:cs typeface="Times New Roman"/>
              </a:rPr>
              <a:t>버튼</a:t>
            </a:r>
            <a:r>
              <a:rPr lang="en-US" altLang="ko-KR" sz="1600" kern="0" dirty="0">
                <a:solidFill>
                  <a:prstClr val="black"/>
                </a:solidFill>
                <a:cs typeface="Times New Roman"/>
              </a:rPr>
              <a:t>3&lt;/a&gt;</a:t>
            </a:r>
            <a:endParaRPr lang="ko-KR" altLang="ko-KR" sz="1600" kern="100" dirty="0">
              <a:solidFill>
                <a:prstClr val="black"/>
              </a:solidFill>
              <a:cs typeface="Times New Roman"/>
            </a:endParaRPr>
          </a:p>
          <a:p>
            <a:pPr algn="just" defTabSz="360000" latinLnBrk="0"/>
            <a:r>
              <a:rPr lang="en-US" altLang="ko-KR" sz="1600" kern="0" dirty="0">
                <a:solidFill>
                  <a:prstClr val="black"/>
                </a:solidFill>
                <a:cs typeface="Times New Roman"/>
              </a:rPr>
              <a:t>		&lt;a </a:t>
            </a:r>
            <a:r>
              <a:rPr lang="en-US" altLang="ko-KR" sz="1600" kern="0" dirty="0" err="1">
                <a:solidFill>
                  <a:prstClr val="black"/>
                </a:solidFill>
                <a:cs typeface="Times New Roman"/>
              </a:rPr>
              <a:t>href</a:t>
            </a:r>
            <a:r>
              <a:rPr lang="en-US" altLang="ko-KR" sz="1600" b="1" kern="0" dirty="0">
                <a:solidFill>
                  <a:prstClr val="black"/>
                </a:solidFill>
                <a:cs typeface="Times New Roman"/>
              </a:rPr>
              <a:t>=</a:t>
            </a:r>
            <a:r>
              <a:rPr lang="en-US" altLang="ko-KR" sz="1600" kern="0" dirty="0">
                <a:solidFill>
                  <a:prstClr val="black"/>
                </a:solidFill>
                <a:cs typeface="Times New Roman"/>
              </a:rPr>
              <a:t>" </a:t>
            </a:r>
            <a:r>
              <a:rPr lang="en-US" altLang="ko-KR" sz="1600" kern="0" dirty="0" smtClean="0">
                <a:solidFill>
                  <a:prstClr val="black"/>
                </a:solidFill>
                <a:cs typeface="Times New Roman"/>
              </a:rPr>
              <a:t>"&gt;</a:t>
            </a:r>
            <a:r>
              <a:rPr lang="ko-KR" altLang="ko-KR" sz="1600" kern="0" dirty="0" smtClean="0">
                <a:solidFill>
                  <a:prstClr val="black"/>
                </a:solidFill>
                <a:cs typeface="Times New Roman"/>
              </a:rPr>
              <a:t> </a:t>
            </a:r>
            <a:r>
              <a:rPr lang="ko-KR" altLang="ko-KR" sz="1600" kern="0" dirty="0">
                <a:solidFill>
                  <a:prstClr val="black"/>
                </a:solidFill>
                <a:cs typeface="Times New Roman"/>
              </a:rPr>
              <a:t>버튼</a:t>
            </a:r>
            <a:r>
              <a:rPr lang="en-US" altLang="ko-KR" sz="1600" kern="0" dirty="0">
                <a:solidFill>
                  <a:prstClr val="black"/>
                </a:solidFill>
                <a:cs typeface="Times New Roman"/>
              </a:rPr>
              <a:t>4&lt;/a&gt;</a:t>
            </a:r>
            <a:endParaRPr lang="ko-KR" altLang="ko-KR" sz="1600" kern="100" dirty="0">
              <a:solidFill>
                <a:prstClr val="black"/>
              </a:solidFill>
              <a:cs typeface="Times New Roman"/>
            </a:endParaRPr>
          </a:p>
          <a:p>
            <a:pPr algn="just" defTabSz="360000" latinLnBrk="0"/>
            <a:r>
              <a:rPr lang="en-US" altLang="ko-KR" sz="1600" kern="0" dirty="0">
                <a:solidFill>
                  <a:prstClr val="black"/>
                </a:solidFill>
                <a:cs typeface="Times New Roman"/>
              </a:rPr>
              <a:t>	&lt;/div&gt;</a:t>
            </a:r>
            <a:endParaRPr lang="ko-KR" altLang="ko-KR" sz="1600" kern="100" dirty="0">
              <a:solidFill>
                <a:prstClr val="black"/>
              </a:solidFill>
              <a:cs typeface="Times New Roman"/>
            </a:endParaRPr>
          </a:p>
          <a:p>
            <a:pPr algn="just" defTabSz="360000" latinLnBrk="0"/>
            <a:r>
              <a:rPr lang="en-US" altLang="ko-KR" sz="1600" kern="0" dirty="0">
                <a:solidFill>
                  <a:prstClr val="black"/>
                </a:solidFill>
                <a:cs typeface="Times New Roman"/>
              </a:rPr>
              <a:t>&lt;/div&gt;</a:t>
            </a:r>
            <a:endParaRPr lang="ko-KR" altLang="ko-KR" sz="1600" kern="100" dirty="0">
              <a:solidFill>
                <a:prstClr val="black"/>
              </a:solidFill>
              <a:cs typeface="Times New Roman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1032" y="3424342"/>
            <a:ext cx="23503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ko-KR" b="1" dirty="0" err="1" smtClean="0">
                <a:solidFill>
                  <a:prstClr val="black"/>
                </a:solidFill>
                <a:latin typeface="Trebuchet MS"/>
                <a:ea typeface="HY그래픽M" panose="02030600000101010101" pitchFamily="18" charset="-127"/>
              </a:rPr>
              <a:t>네비게이션바</a:t>
            </a:r>
            <a:r>
              <a:rPr lang="en-US" altLang="ko-KR" b="1" dirty="0" smtClean="0">
                <a:solidFill>
                  <a:prstClr val="black"/>
                </a:solidFill>
                <a:latin typeface="Trebuchet MS"/>
                <a:ea typeface="HY그래픽M" panose="02030600000101010101" pitchFamily="18" charset="-127"/>
              </a:rPr>
              <a:t> </a:t>
            </a:r>
            <a:r>
              <a:rPr lang="ko-KR" altLang="en-US" b="1" dirty="0" smtClean="0">
                <a:solidFill>
                  <a:prstClr val="black"/>
                </a:solidFill>
                <a:latin typeface="Trebuchet MS"/>
                <a:ea typeface="HY그래픽M" panose="02030600000101010101" pitchFamily="18" charset="-127"/>
              </a:rPr>
              <a:t>생성</a:t>
            </a:r>
            <a:endParaRPr lang="ko-KR" altLang="en-US" dirty="0">
              <a:solidFill>
                <a:prstClr val="black"/>
              </a:solidFill>
              <a:latin typeface="Trebuchet MS"/>
              <a:ea typeface="HY그래픽M" panose="0203060000010101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40781" y="3734440"/>
            <a:ext cx="10899438" cy="24468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ko-KR" dirty="0" err="1">
                <a:solidFill>
                  <a:prstClr val="black"/>
                </a:solidFill>
                <a:latin typeface="Trebuchet MS"/>
                <a:ea typeface="HY그래픽M" panose="02030600000101010101" pitchFamily="18" charset="-127"/>
              </a:rPr>
              <a:t>네비게이션바</a:t>
            </a:r>
            <a:r>
              <a:rPr lang="en-US" altLang="ko-KR" dirty="0">
                <a:solidFill>
                  <a:prstClr val="black"/>
                </a:solidFill>
                <a:latin typeface="Trebuchet MS"/>
                <a:ea typeface="HY그래픽M" panose="02030600000101010101" pitchFamily="18" charset="-127"/>
              </a:rPr>
              <a:t>(navigation bar)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ko-KR" dirty="0">
                <a:solidFill>
                  <a:prstClr val="black"/>
                </a:solidFill>
                <a:latin typeface="Trebuchet MS"/>
                <a:ea typeface="HY그래픽M" panose="02030600000101010101" pitchFamily="18" charset="-127"/>
              </a:rPr>
              <a:t>순서 없는 리스트 항목들을 하나의 </a:t>
            </a:r>
            <a:r>
              <a:rPr lang="en-US" altLang="ko-KR" dirty="0">
                <a:solidFill>
                  <a:prstClr val="black"/>
                </a:solidFill>
                <a:latin typeface="Trebuchet MS"/>
                <a:ea typeface="HY그래픽M" panose="02030600000101010101" pitchFamily="18" charset="-127"/>
              </a:rPr>
              <a:t>'</a:t>
            </a:r>
            <a:r>
              <a:rPr lang="ko-KR" altLang="ko-KR" dirty="0">
                <a:solidFill>
                  <a:prstClr val="black"/>
                </a:solidFill>
                <a:latin typeface="Trebuchet MS"/>
                <a:ea typeface="HY그래픽M" panose="02030600000101010101" pitchFamily="18" charset="-127"/>
              </a:rPr>
              <a:t>수평 버튼 바</a:t>
            </a:r>
            <a:r>
              <a:rPr lang="en-US" altLang="ko-KR" dirty="0">
                <a:solidFill>
                  <a:prstClr val="black"/>
                </a:solidFill>
                <a:latin typeface="Trebuchet MS"/>
                <a:ea typeface="HY그래픽M" panose="02030600000101010101" pitchFamily="18" charset="-127"/>
              </a:rPr>
              <a:t>' </a:t>
            </a:r>
            <a:r>
              <a:rPr lang="ko-KR" altLang="ko-KR" dirty="0">
                <a:solidFill>
                  <a:prstClr val="black"/>
                </a:solidFill>
                <a:latin typeface="Trebuchet MS"/>
                <a:ea typeface="HY그래픽M" panose="02030600000101010101" pitchFamily="18" charset="-127"/>
              </a:rPr>
              <a:t>모양으로 만들어주는 버튼 그룹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dirty="0">
                <a:solidFill>
                  <a:prstClr val="black"/>
                </a:solidFill>
                <a:latin typeface="Trebuchet MS"/>
                <a:ea typeface="HY그래픽M" panose="02030600000101010101" pitchFamily="18" charset="-127"/>
              </a:rPr>
              <a:t>'</a:t>
            </a:r>
            <a:r>
              <a:rPr lang="ko-KR" altLang="ko-KR" dirty="0" err="1">
                <a:solidFill>
                  <a:prstClr val="black"/>
                </a:solidFill>
                <a:latin typeface="Trebuchet MS"/>
                <a:ea typeface="HY그래픽M" panose="02030600000101010101" pitchFamily="18" charset="-127"/>
              </a:rPr>
              <a:t>메뉴바</a:t>
            </a:r>
            <a:r>
              <a:rPr lang="en-US" altLang="ko-KR" dirty="0">
                <a:solidFill>
                  <a:prstClr val="black"/>
                </a:solidFill>
                <a:latin typeface="Trebuchet MS"/>
                <a:ea typeface="HY그래픽M" panose="02030600000101010101" pitchFamily="18" charset="-127"/>
              </a:rPr>
              <a:t>'(menu bar) </a:t>
            </a:r>
            <a:r>
              <a:rPr lang="ko-KR" altLang="ko-KR" dirty="0">
                <a:solidFill>
                  <a:prstClr val="black"/>
                </a:solidFill>
                <a:latin typeface="Trebuchet MS"/>
                <a:ea typeface="HY그래픽M" panose="02030600000101010101" pitchFamily="18" charset="-127"/>
              </a:rPr>
              <a:t>또는</a:t>
            </a:r>
            <a:r>
              <a:rPr lang="en-US" altLang="ko-KR" dirty="0">
                <a:solidFill>
                  <a:prstClr val="black"/>
                </a:solidFill>
                <a:latin typeface="Trebuchet MS"/>
                <a:ea typeface="HY그래픽M" panose="02030600000101010101" pitchFamily="18" charset="-127"/>
              </a:rPr>
              <a:t>  '</a:t>
            </a:r>
            <a:r>
              <a:rPr lang="ko-KR" altLang="ko-KR" dirty="0" err="1">
                <a:solidFill>
                  <a:prstClr val="black"/>
                </a:solidFill>
                <a:latin typeface="Trebuchet MS"/>
                <a:ea typeface="HY그래픽M" panose="02030600000101010101" pitchFamily="18" charset="-127"/>
              </a:rPr>
              <a:t>탭바</a:t>
            </a:r>
            <a:r>
              <a:rPr lang="en-US" altLang="ko-KR" dirty="0">
                <a:solidFill>
                  <a:prstClr val="black"/>
                </a:solidFill>
                <a:latin typeface="Trebuchet MS"/>
                <a:ea typeface="HY그래픽M" panose="02030600000101010101" pitchFamily="18" charset="-127"/>
              </a:rPr>
              <a:t>'(tab bar)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ko-KR" dirty="0" err="1">
                <a:solidFill>
                  <a:prstClr val="black"/>
                </a:solidFill>
                <a:latin typeface="Trebuchet MS"/>
                <a:ea typeface="HY그래픽M" panose="02030600000101010101" pitchFamily="18" charset="-127"/>
              </a:rPr>
              <a:t>모바일</a:t>
            </a:r>
            <a:r>
              <a:rPr lang="ko-KR" altLang="ko-KR" dirty="0">
                <a:solidFill>
                  <a:prstClr val="black"/>
                </a:solidFill>
                <a:latin typeface="Trebuchet MS"/>
                <a:ea typeface="HY그래픽M" panose="02030600000101010101" pitchFamily="18" charset="-127"/>
              </a:rPr>
              <a:t> 페이지에서 페이지 이동을 쉽게 해주기 때문에 많이 사용</a:t>
            </a:r>
            <a:endParaRPr lang="en-US" altLang="ko-KR" dirty="0">
              <a:solidFill>
                <a:prstClr val="black"/>
              </a:solidFill>
              <a:latin typeface="Trebuchet MS"/>
              <a:ea typeface="HY그래픽M" panose="0203060000010101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ko-KR" dirty="0" err="1">
                <a:solidFill>
                  <a:prstClr val="black"/>
                </a:solidFill>
                <a:latin typeface="Trebuchet MS"/>
                <a:ea typeface="HY그래픽M" panose="02030600000101010101" pitchFamily="18" charset="-127"/>
              </a:rPr>
              <a:t>헤더바</a:t>
            </a:r>
            <a:r>
              <a:rPr lang="ko-KR" altLang="ko-KR" dirty="0">
                <a:solidFill>
                  <a:prstClr val="black"/>
                </a:solidFill>
                <a:latin typeface="Trebuchet MS"/>
                <a:ea typeface="HY그래픽M" panose="02030600000101010101" pitchFamily="18" charset="-127"/>
              </a:rPr>
              <a:t> 또는 </a:t>
            </a:r>
            <a:r>
              <a:rPr lang="ko-KR" altLang="ko-KR" dirty="0" err="1">
                <a:solidFill>
                  <a:prstClr val="black"/>
                </a:solidFill>
                <a:latin typeface="Trebuchet MS"/>
                <a:ea typeface="HY그래픽M" panose="02030600000101010101" pitchFamily="18" charset="-127"/>
              </a:rPr>
              <a:t>푸터바</a:t>
            </a:r>
            <a:r>
              <a:rPr lang="ko-KR" altLang="ko-KR" dirty="0">
                <a:solidFill>
                  <a:prstClr val="black"/>
                </a:solidFill>
                <a:latin typeface="Trebuchet MS"/>
                <a:ea typeface="HY그래픽M" panose="02030600000101010101" pitchFamily="18" charset="-127"/>
              </a:rPr>
              <a:t> 모두 </a:t>
            </a:r>
            <a:r>
              <a:rPr lang="ko-KR" altLang="ko-KR" dirty="0" err="1">
                <a:solidFill>
                  <a:prstClr val="black"/>
                </a:solidFill>
                <a:latin typeface="Trebuchet MS"/>
                <a:ea typeface="HY그래픽M" panose="02030600000101010101" pitchFamily="18" charset="-127"/>
              </a:rPr>
              <a:t>네비게이션바를</a:t>
            </a:r>
            <a:r>
              <a:rPr lang="ko-KR" altLang="ko-KR" dirty="0">
                <a:solidFill>
                  <a:prstClr val="black"/>
                </a:solidFill>
                <a:latin typeface="Trebuchet MS"/>
                <a:ea typeface="HY그래픽M" panose="02030600000101010101" pitchFamily="18" charset="-127"/>
              </a:rPr>
              <a:t> 추가</a:t>
            </a:r>
            <a:r>
              <a:rPr lang="en-US" altLang="ko-KR" dirty="0">
                <a:solidFill>
                  <a:prstClr val="black"/>
                </a:solidFill>
                <a:latin typeface="Trebuchet MS"/>
                <a:ea typeface="HY그래픽M" panose="02030600000101010101" pitchFamily="18" charset="-127"/>
              </a:rPr>
              <a:t> </a:t>
            </a:r>
            <a:r>
              <a:rPr lang="ko-KR" altLang="en-US" dirty="0">
                <a:solidFill>
                  <a:prstClr val="black"/>
                </a:solidFill>
                <a:latin typeface="Trebuchet MS"/>
                <a:ea typeface="HY그래픽M" panose="02030600000101010101" pitchFamily="18" charset="-127"/>
              </a:rPr>
              <a:t>가능</a:t>
            </a:r>
            <a:endParaRPr lang="en-US" altLang="ko-KR" dirty="0">
              <a:solidFill>
                <a:prstClr val="black"/>
              </a:solidFill>
              <a:latin typeface="Trebuchet MS"/>
              <a:ea typeface="HY그래픽M" panose="0203060000010101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ko-KR" dirty="0" err="1">
                <a:solidFill>
                  <a:prstClr val="black"/>
                </a:solidFill>
                <a:latin typeface="Trebuchet MS"/>
                <a:ea typeface="HY그래픽M" panose="02030600000101010101" pitchFamily="18" charset="-127"/>
              </a:rPr>
              <a:t>헤더바의</a:t>
            </a:r>
            <a:r>
              <a:rPr lang="ko-KR" altLang="ko-KR" dirty="0">
                <a:solidFill>
                  <a:prstClr val="black"/>
                </a:solidFill>
                <a:latin typeface="Trebuchet MS"/>
                <a:ea typeface="HY그래픽M" panose="02030600000101010101" pitchFamily="18" charset="-127"/>
              </a:rPr>
              <a:t> 경우</a:t>
            </a:r>
            <a:r>
              <a:rPr lang="en-US" altLang="ko-KR" dirty="0">
                <a:solidFill>
                  <a:prstClr val="black"/>
                </a:solidFill>
                <a:latin typeface="Trebuchet MS"/>
                <a:ea typeface="HY그래픽M" panose="02030600000101010101" pitchFamily="18" charset="-127"/>
              </a:rPr>
              <a:t>, 3</a:t>
            </a:r>
            <a:r>
              <a:rPr lang="ko-KR" altLang="ko-KR" dirty="0">
                <a:solidFill>
                  <a:prstClr val="black"/>
                </a:solidFill>
                <a:latin typeface="Trebuchet MS"/>
                <a:ea typeface="HY그래픽M" panose="02030600000101010101" pitchFamily="18" charset="-127"/>
              </a:rPr>
              <a:t>개 이상의 버튼이 필요할 경우 </a:t>
            </a:r>
            <a:r>
              <a:rPr lang="ko-KR" altLang="ko-KR" dirty="0" err="1">
                <a:solidFill>
                  <a:prstClr val="black"/>
                </a:solidFill>
                <a:latin typeface="Trebuchet MS"/>
                <a:ea typeface="HY그래픽M" panose="02030600000101010101" pitchFamily="18" charset="-127"/>
              </a:rPr>
              <a:t>네비게이션바를</a:t>
            </a:r>
            <a:r>
              <a:rPr lang="ko-KR" altLang="ko-KR" dirty="0">
                <a:solidFill>
                  <a:prstClr val="black"/>
                </a:solidFill>
                <a:latin typeface="Trebuchet MS"/>
                <a:ea typeface="HY그래픽M" panose="02030600000101010101" pitchFamily="18" charset="-127"/>
              </a:rPr>
              <a:t> 사용</a:t>
            </a:r>
            <a:endParaRPr lang="en-US" altLang="ko-KR" dirty="0">
              <a:solidFill>
                <a:prstClr val="black"/>
              </a:solidFill>
              <a:latin typeface="Trebuchet MS"/>
              <a:ea typeface="HY그래픽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438371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11920"/>
            <a:ext cx="1091968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latinLnBrk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ko-KR" sz="2000" dirty="0" err="1">
                <a:solidFill>
                  <a:prstClr val="black"/>
                </a:solidFill>
                <a:latin typeface="Trebuchet MS"/>
                <a:ea typeface="HY그래픽M" panose="02030600000101010101" pitchFamily="18" charset="-127"/>
              </a:rPr>
              <a:t>네비게이션바</a:t>
            </a:r>
            <a:r>
              <a:rPr lang="ko-KR" altLang="ko-KR" sz="2000" dirty="0">
                <a:solidFill>
                  <a:prstClr val="black"/>
                </a:solidFill>
                <a:latin typeface="Trebuchet MS"/>
                <a:ea typeface="HY그래픽M" panose="02030600000101010101" pitchFamily="18" charset="-127"/>
              </a:rPr>
              <a:t> </a:t>
            </a:r>
            <a:r>
              <a:rPr lang="ko-KR" altLang="ko-KR" sz="2000" dirty="0" smtClean="0">
                <a:solidFill>
                  <a:prstClr val="black"/>
                </a:solidFill>
                <a:latin typeface="Trebuchet MS"/>
                <a:ea typeface="HY그래픽M" panose="02030600000101010101" pitchFamily="18" charset="-127"/>
              </a:rPr>
              <a:t>추가</a:t>
            </a:r>
            <a:endParaRPr lang="ko-KR" altLang="ko-KR" sz="2000" dirty="0">
              <a:solidFill>
                <a:prstClr val="black"/>
              </a:solidFill>
              <a:latin typeface="Trebuchet MS"/>
              <a:ea typeface="HY그래픽M" panose="02030600000101010101" pitchFamily="18" charset="-127"/>
            </a:endParaRPr>
          </a:p>
          <a:p>
            <a:pPr marL="742950" lvl="1" indent="-285750">
              <a:buFont typeface="Wingdings" panose="05000000000000000000" pitchFamily="2" charset="2"/>
              <a:buChar char="l"/>
            </a:pPr>
            <a:r>
              <a:rPr lang="ko-KR" altLang="ko-KR" dirty="0">
                <a:solidFill>
                  <a:prstClr val="black"/>
                </a:solidFill>
                <a:latin typeface="Trebuchet MS"/>
                <a:ea typeface="HY그래픽M" panose="02030600000101010101" pitchFamily="18" charset="-127"/>
              </a:rPr>
              <a:t>헤더나 </a:t>
            </a:r>
            <a:r>
              <a:rPr lang="ko-KR" altLang="ko-KR" dirty="0" err="1">
                <a:solidFill>
                  <a:prstClr val="black"/>
                </a:solidFill>
                <a:latin typeface="Trebuchet MS"/>
                <a:ea typeface="HY그래픽M" panose="02030600000101010101" pitchFamily="18" charset="-127"/>
              </a:rPr>
              <a:t>푸터</a:t>
            </a:r>
            <a:r>
              <a:rPr lang="ko-KR" altLang="ko-KR" dirty="0">
                <a:solidFill>
                  <a:prstClr val="black"/>
                </a:solidFill>
                <a:latin typeface="Trebuchet MS"/>
                <a:ea typeface="HY그래픽M" panose="02030600000101010101" pitchFamily="18" charset="-127"/>
              </a:rPr>
              <a:t> 컨테이너 안에 </a:t>
            </a:r>
            <a:r>
              <a:rPr lang="en-US" altLang="ko-KR" dirty="0">
                <a:solidFill>
                  <a:prstClr val="black"/>
                </a:solidFill>
                <a:latin typeface="Trebuchet MS"/>
                <a:ea typeface="HY그래픽M" panose="02030600000101010101" pitchFamily="18" charset="-127"/>
              </a:rPr>
              <a:t>data-role="</a:t>
            </a:r>
            <a:r>
              <a:rPr lang="en-US" altLang="ko-KR" dirty="0" err="1">
                <a:solidFill>
                  <a:prstClr val="black"/>
                </a:solidFill>
                <a:latin typeface="Trebuchet MS"/>
                <a:ea typeface="HY그래픽M" panose="02030600000101010101" pitchFamily="18" charset="-127"/>
              </a:rPr>
              <a:t>navbar</a:t>
            </a:r>
            <a:r>
              <a:rPr lang="en-US" altLang="ko-KR" dirty="0">
                <a:solidFill>
                  <a:prstClr val="black"/>
                </a:solidFill>
                <a:latin typeface="Trebuchet MS"/>
                <a:ea typeface="HY그래픽M" panose="02030600000101010101" pitchFamily="18" charset="-127"/>
              </a:rPr>
              <a:t>" </a:t>
            </a:r>
            <a:r>
              <a:rPr lang="ko-KR" altLang="ko-KR" dirty="0">
                <a:solidFill>
                  <a:prstClr val="black"/>
                </a:solidFill>
                <a:latin typeface="Trebuchet MS"/>
                <a:ea typeface="HY그래픽M" panose="02030600000101010101" pitchFamily="18" charset="-127"/>
              </a:rPr>
              <a:t>속성을 갖는 </a:t>
            </a:r>
            <a:r>
              <a:rPr lang="en-US" altLang="ko-KR" dirty="0">
                <a:solidFill>
                  <a:prstClr val="black"/>
                </a:solidFill>
                <a:latin typeface="Trebuchet MS"/>
                <a:ea typeface="HY그래픽M" panose="02030600000101010101" pitchFamily="18" charset="-127"/>
              </a:rPr>
              <a:t>&lt;div&gt; </a:t>
            </a:r>
            <a:r>
              <a:rPr lang="ko-KR" altLang="ko-KR" dirty="0">
                <a:solidFill>
                  <a:prstClr val="black"/>
                </a:solidFill>
                <a:latin typeface="Trebuchet MS"/>
                <a:ea typeface="HY그래픽M" panose="02030600000101010101" pitchFamily="18" charset="-127"/>
              </a:rPr>
              <a:t>태그를 추가</a:t>
            </a:r>
            <a:endParaRPr lang="en-US" altLang="ko-KR" dirty="0">
              <a:solidFill>
                <a:prstClr val="black"/>
              </a:solidFill>
              <a:latin typeface="Trebuchet MS"/>
              <a:ea typeface="HY그래픽M" panose="02030600000101010101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31373" y="987075"/>
            <a:ext cx="32736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algn="just" latinLnBrk="0">
              <a:buFont typeface="Wingdings" panose="05000000000000000000" pitchFamily="2" charset="2"/>
              <a:buChar char="§"/>
            </a:pPr>
            <a:r>
              <a:rPr lang="en-US" altLang="ko-KR" kern="0" dirty="0">
                <a:solidFill>
                  <a:prstClr val="black"/>
                </a:solidFill>
                <a:cs typeface="Times New Roman"/>
              </a:rPr>
              <a:t>&lt;div data-role=</a:t>
            </a:r>
            <a:r>
              <a:rPr lang="en-US" altLang="ko-KR" b="1" kern="0" dirty="0">
                <a:solidFill>
                  <a:prstClr val="black"/>
                </a:solidFill>
                <a:cs typeface="Times New Roman"/>
              </a:rPr>
              <a:t>"</a:t>
            </a:r>
            <a:r>
              <a:rPr lang="en-US" altLang="ko-KR" b="1" kern="0" dirty="0" err="1">
                <a:solidFill>
                  <a:prstClr val="black"/>
                </a:solidFill>
                <a:cs typeface="Times New Roman"/>
              </a:rPr>
              <a:t>navbar</a:t>
            </a:r>
            <a:r>
              <a:rPr lang="en-US" altLang="ko-KR" b="1" kern="0" dirty="0">
                <a:solidFill>
                  <a:prstClr val="black"/>
                </a:solidFill>
                <a:cs typeface="Times New Roman"/>
              </a:rPr>
              <a:t>"</a:t>
            </a:r>
            <a:r>
              <a:rPr lang="en-US" altLang="ko-KR" kern="0" dirty="0">
                <a:solidFill>
                  <a:prstClr val="black"/>
                </a:solidFill>
                <a:cs typeface="Times New Roman"/>
              </a:rPr>
              <a:t>&gt;</a:t>
            </a:r>
            <a:endParaRPr lang="ko-KR" altLang="ko-KR" sz="2000" kern="100" dirty="0">
              <a:solidFill>
                <a:prstClr val="black"/>
              </a:solidFill>
              <a:cs typeface="Times New Roman"/>
            </a:endParaRPr>
          </a:p>
        </p:txBody>
      </p:sp>
      <p:pic>
        <p:nvPicPr>
          <p:cNvPr id="4" name="그림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2153" y="1481423"/>
            <a:ext cx="3472095" cy="2400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직사각형 4"/>
          <p:cNvSpPr/>
          <p:nvPr/>
        </p:nvSpPr>
        <p:spPr>
          <a:xfrm>
            <a:off x="4080294" y="1196752"/>
            <a:ext cx="7686136" cy="3046988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pPr algn="just" defTabSz="360000" latinLnBrk="0"/>
            <a:r>
              <a:rPr lang="en-US" altLang="ko-KR" sz="1600" kern="0" dirty="0">
                <a:solidFill>
                  <a:prstClr val="black"/>
                </a:solidFill>
                <a:cs typeface="Times New Roman"/>
              </a:rPr>
              <a:t>&lt;div data-role</a:t>
            </a:r>
            <a:r>
              <a:rPr lang="en-US" altLang="ko-KR" sz="1600" b="1" kern="0" dirty="0">
                <a:solidFill>
                  <a:prstClr val="black"/>
                </a:solidFill>
                <a:cs typeface="Times New Roman"/>
              </a:rPr>
              <a:t>=</a:t>
            </a:r>
            <a:r>
              <a:rPr lang="en-US" altLang="ko-KR" sz="1600" kern="0" dirty="0">
                <a:solidFill>
                  <a:prstClr val="black"/>
                </a:solidFill>
                <a:cs typeface="Times New Roman"/>
              </a:rPr>
              <a:t>"page" id</a:t>
            </a:r>
            <a:r>
              <a:rPr lang="en-US" altLang="ko-KR" sz="1600" b="1" kern="0" dirty="0">
                <a:solidFill>
                  <a:prstClr val="black"/>
                </a:solidFill>
                <a:cs typeface="Times New Roman"/>
              </a:rPr>
              <a:t>=</a:t>
            </a:r>
            <a:r>
              <a:rPr lang="en-US" altLang="ko-KR" sz="1600" kern="0" dirty="0">
                <a:solidFill>
                  <a:prstClr val="black"/>
                </a:solidFill>
                <a:cs typeface="Times New Roman"/>
              </a:rPr>
              <a:t>"page1"&gt;</a:t>
            </a:r>
            <a:endParaRPr lang="ko-KR" altLang="ko-KR" sz="1600" kern="100" dirty="0">
              <a:solidFill>
                <a:prstClr val="black"/>
              </a:solidFill>
              <a:cs typeface="Times New Roman"/>
            </a:endParaRPr>
          </a:p>
          <a:p>
            <a:pPr algn="just" defTabSz="360000" latinLnBrk="0"/>
            <a:r>
              <a:rPr lang="en-US" altLang="ko-KR" sz="1600" kern="0" dirty="0">
                <a:solidFill>
                  <a:prstClr val="black"/>
                </a:solidFill>
                <a:cs typeface="Times New Roman"/>
              </a:rPr>
              <a:t>	&lt;div data-role</a:t>
            </a:r>
            <a:r>
              <a:rPr lang="en-US" altLang="ko-KR" sz="1600" b="1" kern="0" dirty="0">
                <a:solidFill>
                  <a:prstClr val="black"/>
                </a:solidFill>
                <a:cs typeface="Times New Roman"/>
              </a:rPr>
              <a:t>=</a:t>
            </a:r>
            <a:r>
              <a:rPr lang="en-US" altLang="ko-KR" sz="1600" kern="0" dirty="0">
                <a:solidFill>
                  <a:prstClr val="black"/>
                </a:solidFill>
                <a:cs typeface="Times New Roman"/>
              </a:rPr>
              <a:t>"header"&gt;</a:t>
            </a:r>
            <a:endParaRPr lang="ko-KR" altLang="ko-KR" sz="1600" kern="100" dirty="0">
              <a:solidFill>
                <a:prstClr val="black"/>
              </a:solidFill>
              <a:cs typeface="Times New Roman"/>
            </a:endParaRPr>
          </a:p>
          <a:p>
            <a:pPr algn="just" defTabSz="360000" latinLnBrk="0"/>
            <a:r>
              <a:rPr lang="en-US" altLang="ko-KR" sz="1600" kern="0" dirty="0">
                <a:solidFill>
                  <a:prstClr val="black"/>
                </a:solidFill>
                <a:cs typeface="Times New Roman"/>
              </a:rPr>
              <a:t>		&lt;h1&gt;</a:t>
            </a:r>
            <a:r>
              <a:rPr lang="ko-KR" altLang="ko-KR" sz="1600" kern="0" dirty="0">
                <a:solidFill>
                  <a:prstClr val="black"/>
                </a:solidFill>
                <a:cs typeface="Times New Roman"/>
              </a:rPr>
              <a:t>페이지제목</a:t>
            </a:r>
            <a:r>
              <a:rPr lang="en-US" altLang="ko-KR" sz="1600" kern="0" dirty="0">
                <a:solidFill>
                  <a:prstClr val="black"/>
                </a:solidFill>
                <a:cs typeface="Times New Roman"/>
              </a:rPr>
              <a:t>&lt;/h1&gt;</a:t>
            </a:r>
            <a:endParaRPr lang="ko-KR" altLang="ko-KR" sz="1600" kern="100" dirty="0">
              <a:solidFill>
                <a:prstClr val="black"/>
              </a:solidFill>
              <a:cs typeface="Times New Roman"/>
            </a:endParaRPr>
          </a:p>
          <a:p>
            <a:pPr algn="just" defTabSz="360000" latinLnBrk="0"/>
            <a:r>
              <a:rPr lang="en-US" altLang="ko-KR" sz="1600" kern="0" dirty="0">
                <a:solidFill>
                  <a:prstClr val="black"/>
                </a:solidFill>
                <a:cs typeface="Times New Roman"/>
              </a:rPr>
              <a:t>		&lt;div data-role</a:t>
            </a:r>
            <a:r>
              <a:rPr lang="en-US" altLang="ko-KR" sz="1600" b="1" kern="0" dirty="0">
                <a:solidFill>
                  <a:prstClr val="black"/>
                </a:solidFill>
                <a:cs typeface="Times New Roman"/>
              </a:rPr>
              <a:t>=</a:t>
            </a:r>
            <a:r>
              <a:rPr lang="en-US" altLang="ko-KR" sz="1600" kern="0" dirty="0">
                <a:solidFill>
                  <a:prstClr val="black"/>
                </a:solidFill>
                <a:cs typeface="Times New Roman"/>
              </a:rPr>
              <a:t>"</a:t>
            </a:r>
            <a:r>
              <a:rPr lang="en-US" altLang="ko-KR" sz="1600" kern="0" dirty="0" err="1">
                <a:solidFill>
                  <a:prstClr val="black"/>
                </a:solidFill>
                <a:cs typeface="Times New Roman"/>
              </a:rPr>
              <a:t>navbar</a:t>
            </a:r>
            <a:r>
              <a:rPr lang="en-US" altLang="ko-KR" sz="1600" kern="0" dirty="0">
                <a:solidFill>
                  <a:prstClr val="black"/>
                </a:solidFill>
                <a:cs typeface="Times New Roman"/>
              </a:rPr>
              <a:t>" &gt;</a:t>
            </a:r>
            <a:endParaRPr lang="ko-KR" altLang="ko-KR" sz="1600" kern="100" dirty="0">
              <a:solidFill>
                <a:prstClr val="black"/>
              </a:solidFill>
              <a:cs typeface="Times New Roman"/>
            </a:endParaRPr>
          </a:p>
          <a:p>
            <a:pPr algn="just" defTabSz="360000" latinLnBrk="0"/>
            <a:r>
              <a:rPr lang="en-US" altLang="ko-KR" sz="1600" kern="0" dirty="0">
                <a:solidFill>
                  <a:prstClr val="black"/>
                </a:solidFill>
                <a:cs typeface="Times New Roman"/>
              </a:rPr>
              <a:t>			&lt;</a:t>
            </a:r>
            <a:r>
              <a:rPr lang="en-US" altLang="ko-KR" sz="1600" kern="0" dirty="0" err="1">
                <a:solidFill>
                  <a:prstClr val="black"/>
                </a:solidFill>
                <a:cs typeface="Times New Roman"/>
              </a:rPr>
              <a:t>ul</a:t>
            </a:r>
            <a:r>
              <a:rPr lang="en-US" altLang="ko-KR" sz="1600" kern="0" dirty="0">
                <a:solidFill>
                  <a:prstClr val="black"/>
                </a:solidFill>
                <a:cs typeface="Times New Roman"/>
              </a:rPr>
              <a:t>&gt;</a:t>
            </a:r>
            <a:endParaRPr lang="ko-KR" altLang="ko-KR" sz="1600" kern="100" dirty="0">
              <a:solidFill>
                <a:prstClr val="black"/>
              </a:solidFill>
              <a:cs typeface="Times New Roman"/>
            </a:endParaRPr>
          </a:p>
          <a:p>
            <a:pPr algn="just" defTabSz="360000" latinLnBrk="0"/>
            <a:r>
              <a:rPr lang="en-US" altLang="ko-KR" sz="1600" kern="0" dirty="0">
                <a:solidFill>
                  <a:prstClr val="black"/>
                </a:solidFill>
                <a:cs typeface="Times New Roman"/>
              </a:rPr>
              <a:t>				&lt;li&gt;&lt;a </a:t>
            </a:r>
            <a:r>
              <a:rPr lang="en-US" altLang="ko-KR" sz="1600" kern="0" dirty="0" err="1">
                <a:solidFill>
                  <a:prstClr val="black"/>
                </a:solidFill>
                <a:cs typeface="Times New Roman"/>
              </a:rPr>
              <a:t>href</a:t>
            </a:r>
            <a:r>
              <a:rPr lang="en-US" altLang="ko-KR" sz="1600" b="1" kern="0" dirty="0">
                <a:solidFill>
                  <a:prstClr val="black"/>
                </a:solidFill>
                <a:cs typeface="Times New Roman"/>
              </a:rPr>
              <a:t>=</a:t>
            </a:r>
            <a:r>
              <a:rPr lang="en-US" altLang="ko-KR" sz="1600" kern="0" dirty="0">
                <a:solidFill>
                  <a:prstClr val="black"/>
                </a:solidFill>
                <a:cs typeface="Times New Roman"/>
              </a:rPr>
              <a:t>"#page2" class</a:t>
            </a:r>
            <a:r>
              <a:rPr lang="en-US" altLang="ko-KR" sz="1600" b="1" kern="0" dirty="0">
                <a:solidFill>
                  <a:prstClr val="black"/>
                </a:solidFill>
                <a:cs typeface="Times New Roman"/>
              </a:rPr>
              <a:t>=</a:t>
            </a:r>
            <a:r>
              <a:rPr lang="en-US" altLang="ko-KR" sz="1600" kern="0" dirty="0">
                <a:solidFill>
                  <a:prstClr val="black"/>
                </a:solidFill>
                <a:cs typeface="Times New Roman"/>
              </a:rPr>
              <a:t>"</a:t>
            </a:r>
            <a:r>
              <a:rPr lang="en-US" altLang="ko-KR" sz="1600" kern="0" dirty="0" err="1">
                <a:solidFill>
                  <a:prstClr val="black"/>
                </a:solidFill>
                <a:cs typeface="Times New Roman"/>
              </a:rPr>
              <a:t>ui</a:t>
            </a:r>
            <a:r>
              <a:rPr lang="en-US" altLang="ko-KR" sz="1600" kern="0" dirty="0">
                <a:solidFill>
                  <a:prstClr val="black"/>
                </a:solidFill>
                <a:cs typeface="Times New Roman"/>
              </a:rPr>
              <a:t>-</a:t>
            </a:r>
            <a:r>
              <a:rPr lang="en-US" altLang="ko-KR" sz="1600" kern="0" dirty="0" err="1">
                <a:solidFill>
                  <a:prstClr val="black"/>
                </a:solidFill>
                <a:cs typeface="Times New Roman"/>
              </a:rPr>
              <a:t>btn</a:t>
            </a:r>
            <a:r>
              <a:rPr lang="en-US" altLang="ko-KR" sz="1600" kern="0" dirty="0">
                <a:solidFill>
                  <a:prstClr val="black"/>
                </a:solidFill>
                <a:cs typeface="Times New Roman"/>
              </a:rPr>
              <a:t>-active"&gt;page2&lt;/a&gt;&lt;/li&gt;</a:t>
            </a:r>
            <a:endParaRPr lang="ko-KR" altLang="ko-KR" sz="1600" kern="100" dirty="0">
              <a:solidFill>
                <a:prstClr val="black"/>
              </a:solidFill>
              <a:cs typeface="Times New Roman"/>
            </a:endParaRPr>
          </a:p>
          <a:p>
            <a:pPr algn="just" defTabSz="360000" latinLnBrk="0"/>
            <a:r>
              <a:rPr lang="en-US" altLang="ko-KR" sz="1600" kern="0" dirty="0">
                <a:solidFill>
                  <a:prstClr val="black"/>
                </a:solidFill>
                <a:cs typeface="Times New Roman"/>
              </a:rPr>
              <a:t>				&lt;li&gt;&lt;a </a:t>
            </a:r>
            <a:r>
              <a:rPr lang="en-US" altLang="ko-KR" sz="1600" kern="0" dirty="0" err="1">
                <a:solidFill>
                  <a:prstClr val="black"/>
                </a:solidFill>
                <a:cs typeface="Times New Roman"/>
              </a:rPr>
              <a:t>href</a:t>
            </a:r>
            <a:r>
              <a:rPr lang="en-US" altLang="ko-KR" sz="1600" b="1" kern="0" dirty="0">
                <a:solidFill>
                  <a:prstClr val="black"/>
                </a:solidFill>
                <a:cs typeface="Times New Roman"/>
              </a:rPr>
              <a:t>=</a:t>
            </a:r>
            <a:r>
              <a:rPr lang="en-US" altLang="ko-KR" sz="1600" kern="0" dirty="0">
                <a:solidFill>
                  <a:prstClr val="black"/>
                </a:solidFill>
                <a:cs typeface="Times New Roman"/>
              </a:rPr>
              <a:t>"#page3"&gt;page3&lt;/a&gt;&lt;/li&gt;</a:t>
            </a:r>
            <a:endParaRPr lang="ko-KR" altLang="ko-KR" sz="1600" kern="100" dirty="0">
              <a:solidFill>
                <a:prstClr val="black"/>
              </a:solidFill>
              <a:cs typeface="Times New Roman"/>
            </a:endParaRPr>
          </a:p>
          <a:p>
            <a:pPr algn="just" defTabSz="360000" latinLnBrk="0"/>
            <a:r>
              <a:rPr lang="en-US" altLang="ko-KR" sz="1600" kern="0" dirty="0">
                <a:solidFill>
                  <a:prstClr val="black"/>
                </a:solidFill>
                <a:cs typeface="Times New Roman"/>
              </a:rPr>
              <a:t>				&lt;li&gt;&lt;a </a:t>
            </a:r>
            <a:r>
              <a:rPr lang="en-US" altLang="ko-KR" sz="1600" kern="0" dirty="0" err="1">
                <a:solidFill>
                  <a:prstClr val="black"/>
                </a:solidFill>
                <a:cs typeface="Times New Roman"/>
              </a:rPr>
              <a:t>href</a:t>
            </a:r>
            <a:r>
              <a:rPr lang="en-US" altLang="ko-KR" sz="1600" b="1" kern="0" dirty="0">
                <a:solidFill>
                  <a:prstClr val="black"/>
                </a:solidFill>
                <a:cs typeface="Times New Roman"/>
              </a:rPr>
              <a:t>=</a:t>
            </a:r>
            <a:r>
              <a:rPr lang="en-US" altLang="ko-KR" sz="1600" kern="0" dirty="0">
                <a:solidFill>
                  <a:prstClr val="black"/>
                </a:solidFill>
                <a:cs typeface="Times New Roman"/>
              </a:rPr>
              <a:t>"#page4"&gt;page4&lt;/a&gt;&lt;/li&gt;</a:t>
            </a:r>
            <a:endParaRPr lang="ko-KR" altLang="ko-KR" sz="1600" kern="100" dirty="0">
              <a:solidFill>
                <a:prstClr val="black"/>
              </a:solidFill>
              <a:cs typeface="Times New Roman"/>
            </a:endParaRPr>
          </a:p>
          <a:p>
            <a:pPr algn="just" defTabSz="360000" latinLnBrk="0"/>
            <a:r>
              <a:rPr lang="en-US" altLang="ko-KR" sz="1600" kern="0" dirty="0">
                <a:solidFill>
                  <a:prstClr val="black"/>
                </a:solidFill>
                <a:cs typeface="Times New Roman"/>
              </a:rPr>
              <a:t>			&lt;/</a:t>
            </a:r>
            <a:r>
              <a:rPr lang="en-US" altLang="ko-KR" sz="1600" kern="0" dirty="0" err="1">
                <a:solidFill>
                  <a:prstClr val="black"/>
                </a:solidFill>
                <a:cs typeface="Times New Roman"/>
              </a:rPr>
              <a:t>ul</a:t>
            </a:r>
            <a:r>
              <a:rPr lang="en-US" altLang="ko-KR" sz="1600" kern="0" dirty="0">
                <a:solidFill>
                  <a:prstClr val="black"/>
                </a:solidFill>
                <a:cs typeface="Times New Roman"/>
              </a:rPr>
              <a:t>&gt;</a:t>
            </a:r>
            <a:endParaRPr lang="ko-KR" altLang="ko-KR" sz="1600" kern="100" dirty="0">
              <a:solidFill>
                <a:prstClr val="black"/>
              </a:solidFill>
              <a:cs typeface="Times New Roman"/>
            </a:endParaRPr>
          </a:p>
          <a:p>
            <a:pPr algn="just" defTabSz="360000" latinLnBrk="0"/>
            <a:r>
              <a:rPr lang="en-US" altLang="ko-KR" sz="1600" kern="0" dirty="0">
                <a:solidFill>
                  <a:prstClr val="black"/>
                </a:solidFill>
                <a:cs typeface="Times New Roman"/>
              </a:rPr>
              <a:t>		&lt;/div&gt;</a:t>
            </a:r>
            <a:endParaRPr lang="ko-KR" altLang="ko-KR" sz="1600" kern="100" dirty="0">
              <a:solidFill>
                <a:prstClr val="black"/>
              </a:solidFill>
              <a:cs typeface="Times New Roman"/>
            </a:endParaRPr>
          </a:p>
          <a:p>
            <a:pPr algn="just" defTabSz="360000" latinLnBrk="0"/>
            <a:r>
              <a:rPr lang="en-US" altLang="ko-KR" sz="1600" kern="0" dirty="0">
                <a:solidFill>
                  <a:prstClr val="black"/>
                </a:solidFill>
                <a:cs typeface="Times New Roman"/>
              </a:rPr>
              <a:t>	&lt;/div&gt;		</a:t>
            </a:r>
            <a:endParaRPr lang="ko-KR" altLang="ko-KR" sz="1600" kern="100" dirty="0">
              <a:solidFill>
                <a:prstClr val="black"/>
              </a:solidFill>
              <a:cs typeface="Times New Roman"/>
            </a:endParaRPr>
          </a:p>
          <a:p>
            <a:pPr algn="just" defTabSz="360000" latinLnBrk="0"/>
            <a:r>
              <a:rPr lang="en-US" altLang="ko-KR" sz="1600" kern="0" dirty="0">
                <a:solidFill>
                  <a:prstClr val="black"/>
                </a:solidFill>
                <a:cs typeface="Times New Roman"/>
              </a:rPr>
              <a:t>&lt;/div&gt;</a:t>
            </a:r>
            <a:endParaRPr lang="ko-KR" altLang="ko-KR" sz="1600" kern="100" dirty="0">
              <a:solidFill>
                <a:prstClr val="black"/>
              </a:solidFill>
              <a:cs typeface="Times New Roman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88788" y="4368756"/>
            <a:ext cx="11120441" cy="17009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latinLnBrk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ko-KR" dirty="0" err="1">
                <a:solidFill>
                  <a:prstClr val="black"/>
                </a:solidFill>
                <a:latin typeface="Trebuchet MS"/>
                <a:ea typeface="HY그래픽M" panose="02030600000101010101" pitchFamily="18" charset="-127"/>
              </a:rPr>
              <a:t>네비게이션바</a:t>
            </a:r>
            <a:r>
              <a:rPr lang="ko-KR" altLang="ko-KR" dirty="0">
                <a:solidFill>
                  <a:prstClr val="black"/>
                </a:solidFill>
                <a:latin typeface="Trebuchet MS"/>
                <a:ea typeface="HY그래픽M" panose="02030600000101010101" pitchFamily="18" charset="-127"/>
              </a:rPr>
              <a:t> 버튼 활성화</a:t>
            </a:r>
          </a:p>
          <a:p>
            <a:pPr marL="742950" lvl="1" indent="-285750" latinLnBrk="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dirty="0">
                <a:solidFill>
                  <a:prstClr val="black"/>
                </a:solidFill>
                <a:latin typeface="Trebuchet MS"/>
                <a:ea typeface="HY그래픽M" panose="02030600000101010101" pitchFamily="18" charset="-127"/>
              </a:rPr>
              <a:t>class="</a:t>
            </a:r>
            <a:r>
              <a:rPr lang="en-US" altLang="ko-KR" dirty="0" err="1">
                <a:solidFill>
                  <a:prstClr val="black"/>
                </a:solidFill>
                <a:latin typeface="Trebuchet MS"/>
                <a:ea typeface="HY그래픽M" panose="02030600000101010101" pitchFamily="18" charset="-127"/>
              </a:rPr>
              <a:t>ui</a:t>
            </a:r>
            <a:r>
              <a:rPr lang="en-US" altLang="ko-KR" dirty="0">
                <a:solidFill>
                  <a:prstClr val="black"/>
                </a:solidFill>
                <a:latin typeface="Trebuchet MS"/>
                <a:ea typeface="HY그래픽M" panose="02030600000101010101" pitchFamily="18" charset="-127"/>
              </a:rPr>
              <a:t>-</a:t>
            </a:r>
            <a:r>
              <a:rPr lang="en-US" altLang="ko-KR" dirty="0" err="1">
                <a:solidFill>
                  <a:prstClr val="black"/>
                </a:solidFill>
                <a:latin typeface="Trebuchet MS"/>
                <a:ea typeface="HY그래픽M" panose="02030600000101010101" pitchFamily="18" charset="-127"/>
              </a:rPr>
              <a:t>btn</a:t>
            </a:r>
            <a:r>
              <a:rPr lang="en-US" altLang="ko-KR" dirty="0">
                <a:solidFill>
                  <a:prstClr val="black"/>
                </a:solidFill>
                <a:latin typeface="Trebuchet MS"/>
                <a:ea typeface="HY그래픽M" panose="02030600000101010101" pitchFamily="18" charset="-127"/>
              </a:rPr>
              <a:t>-active" </a:t>
            </a:r>
            <a:r>
              <a:rPr lang="ko-KR" altLang="ko-KR" dirty="0">
                <a:solidFill>
                  <a:prstClr val="black"/>
                </a:solidFill>
                <a:latin typeface="Trebuchet MS"/>
                <a:ea typeface="HY그래픽M" panose="02030600000101010101" pitchFamily="18" charset="-127"/>
              </a:rPr>
              <a:t>속성</a:t>
            </a:r>
            <a:r>
              <a:rPr lang="en-US" altLang="ko-KR" dirty="0">
                <a:solidFill>
                  <a:prstClr val="black"/>
                </a:solidFill>
                <a:latin typeface="Trebuchet MS"/>
                <a:ea typeface="HY그래픽M" panose="02030600000101010101" pitchFamily="18" charset="-127"/>
              </a:rPr>
              <a:t> </a:t>
            </a: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 smtClean="0">
                <a:solidFill>
                  <a:prstClr val="black"/>
                </a:solidFill>
                <a:latin typeface="Trebuchet MS"/>
                <a:ea typeface="HY그래픽M" panose="02030600000101010101" pitchFamily="18" charset="-127"/>
              </a:rPr>
              <a:t>페</a:t>
            </a:r>
            <a:r>
              <a:rPr lang="ko-KR" altLang="ko-KR" dirty="0" smtClean="0">
                <a:solidFill>
                  <a:prstClr val="black"/>
                </a:solidFill>
                <a:latin typeface="Trebuchet MS"/>
                <a:ea typeface="HY그래픽M" panose="02030600000101010101" pitchFamily="18" charset="-127"/>
              </a:rPr>
              <a:t>이지가 </a:t>
            </a:r>
            <a:r>
              <a:rPr lang="ko-KR" altLang="ko-KR" dirty="0">
                <a:solidFill>
                  <a:prstClr val="black"/>
                </a:solidFill>
                <a:latin typeface="Trebuchet MS"/>
                <a:ea typeface="HY그래픽M" panose="02030600000101010101" pitchFamily="18" charset="-127"/>
              </a:rPr>
              <a:t>표시될 때 여러 버튼들 중에 하나가 이미 선택되었음을</a:t>
            </a:r>
            <a:r>
              <a:rPr lang="en-US" altLang="ko-KR" dirty="0">
                <a:solidFill>
                  <a:prstClr val="black"/>
                </a:solidFill>
                <a:latin typeface="Trebuchet MS"/>
                <a:ea typeface="HY그래픽M" panose="02030600000101010101" pitchFamily="18" charset="-127"/>
              </a:rPr>
              <a:t>  </a:t>
            </a:r>
            <a:r>
              <a:rPr lang="ko-KR" altLang="ko-KR" dirty="0">
                <a:solidFill>
                  <a:prstClr val="black"/>
                </a:solidFill>
                <a:latin typeface="Trebuchet MS"/>
                <a:ea typeface="HY그래픽M" panose="02030600000101010101" pitchFamily="18" charset="-127"/>
              </a:rPr>
              <a:t>활성화하여 표시</a:t>
            </a:r>
            <a:endParaRPr lang="en-US" altLang="ko-KR" dirty="0">
              <a:solidFill>
                <a:prstClr val="black"/>
              </a:solidFill>
              <a:latin typeface="Trebuchet MS"/>
              <a:ea typeface="HY그래픽M" panose="02030600000101010101" pitchFamily="18" charset="-127"/>
            </a:endParaRP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ko-KR" dirty="0" smtClean="0">
                <a:solidFill>
                  <a:prstClr val="black"/>
                </a:solidFill>
                <a:latin typeface="Trebuchet MS"/>
                <a:ea typeface="HY그래픽M" panose="02030600000101010101" pitchFamily="18" charset="-127"/>
              </a:rPr>
              <a:t>활성화된 </a:t>
            </a:r>
            <a:r>
              <a:rPr lang="ko-KR" altLang="ko-KR" dirty="0">
                <a:solidFill>
                  <a:prstClr val="black"/>
                </a:solidFill>
                <a:latin typeface="Trebuchet MS"/>
                <a:ea typeface="HY그래픽M" panose="02030600000101010101" pitchFamily="18" charset="-127"/>
              </a:rPr>
              <a:t>버튼은 현재 적용된 테마에 따라 식별되도록</a:t>
            </a:r>
            <a:r>
              <a:rPr lang="en-US" altLang="ko-KR" dirty="0">
                <a:solidFill>
                  <a:prstClr val="black"/>
                </a:solidFill>
                <a:latin typeface="Trebuchet MS"/>
                <a:ea typeface="HY그래픽M" panose="02030600000101010101" pitchFamily="18" charset="-127"/>
              </a:rPr>
              <a:t>(</a:t>
            </a:r>
            <a:r>
              <a:rPr lang="ko-KR" altLang="ko-KR" dirty="0">
                <a:solidFill>
                  <a:prstClr val="black"/>
                </a:solidFill>
                <a:latin typeface="Trebuchet MS"/>
                <a:ea typeface="HY그래픽M" panose="02030600000101010101" pitchFamily="18" charset="-127"/>
              </a:rPr>
              <a:t>기본 테마인 경우 파란색으로</a:t>
            </a:r>
            <a:r>
              <a:rPr lang="en-US" altLang="ko-KR" dirty="0">
                <a:solidFill>
                  <a:prstClr val="black"/>
                </a:solidFill>
                <a:latin typeface="Trebuchet MS"/>
                <a:ea typeface="HY그래픽M" panose="02030600000101010101" pitchFamily="18" charset="-127"/>
              </a:rPr>
              <a:t>) </a:t>
            </a:r>
            <a:r>
              <a:rPr lang="ko-KR" altLang="ko-KR" dirty="0">
                <a:solidFill>
                  <a:prstClr val="black"/>
                </a:solidFill>
                <a:latin typeface="Trebuchet MS"/>
                <a:ea typeface="HY그래픽M" panose="02030600000101010101" pitchFamily="18" charset="-127"/>
              </a:rPr>
              <a:t>표시</a:t>
            </a:r>
          </a:p>
        </p:txBody>
      </p:sp>
    </p:spTree>
    <p:extLst>
      <p:ext uri="{BB962C8B-B14F-4D97-AF65-F5344CB8AC3E}">
        <p14:creationId xmlns:p14="http://schemas.microsoft.com/office/powerpoint/2010/main" val="3234109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4925" y="517584"/>
            <a:ext cx="6073134" cy="578832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84644"/>
            <a:ext cx="6115546" cy="3499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768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32720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dirty="0" err="1"/>
              <a:t>커스텀</a:t>
            </a:r>
            <a:r>
              <a:rPr lang="ko-KR" altLang="en-US" dirty="0"/>
              <a:t> 데이터 속성</a:t>
            </a:r>
            <a:r>
              <a:rPr lang="en-US" altLang="ko-KR" dirty="0"/>
              <a:t>/</a:t>
            </a:r>
            <a:r>
              <a:rPr lang="ko-KR" altLang="en-US" dirty="0"/>
              <a:t>속성값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56" t="35305" r="16826" b="52704"/>
          <a:stretch/>
        </p:blipFill>
        <p:spPr bwMode="auto">
          <a:xfrm>
            <a:off x="684390" y="726315"/>
            <a:ext cx="8537678" cy="1164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13" t="32900" r="16509" b="31831"/>
          <a:stretch/>
        </p:blipFill>
        <p:spPr bwMode="auto">
          <a:xfrm>
            <a:off x="601324" y="2688671"/>
            <a:ext cx="9903232" cy="39364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308308" y="294267"/>
            <a:ext cx="38772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sz="1600" dirty="0" smtClean="0"/>
              <a:t>jQuery Mobile</a:t>
            </a:r>
            <a:r>
              <a:rPr lang="ko-KR" altLang="en-US" sz="1600" dirty="0" smtClean="0"/>
              <a:t>의 </a:t>
            </a:r>
            <a:r>
              <a:rPr lang="ko-KR" altLang="en-US" sz="1600" dirty="0" err="1" smtClean="0"/>
              <a:t>커스텀</a:t>
            </a:r>
            <a:r>
              <a:rPr lang="ko-KR" altLang="en-US" sz="1600" dirty="0" smtClean="0"/>
              <a:t> 데이터 속성</a:t>
            </a:r>
            <a:endParaRPr lang="ko-KR" altLang="en-US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601324" y="2204864"/>
            <a:ext cx="47701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sz="1600" dirty="0" smtClean="0"/>
              <a:t>jQuery Mobile</a:t>
            </a:r>
            <a:r>
              <a:rPr lang="ko-KR" altLang="en-US" sz="1600" dirty="0" smtClean="0"/>
              <a:t>의 </a:t>
            </a:r>
            <a:r>
              <a:rPr lang="ko-KR" altLang="en-US" sz="1600" dirty="0" err="1" smtClean="0"/>
              <a:t>커스텀</a:t>
            </a:r>
            <a:r>
              <a:rPr lang="ko-KR" altLang="en-US" sz="1600" dirty="0" smtClean="0"/>
              <a:t> 데이터 속성과 속성값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827548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07" t="16418" r="18565" b="5033"/>
          <a:stretch/>
        </p:blipFill>
        <p:spPr bwMode="auto">
          <a:xfrm>
            <a:off x="2237050" y="142511"/>
            <a:ext cx="6840760" cy="6613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15460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33415" y="9428"/>
            <a:ext cx="22268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dirty="0" err="1" smtClean="0">
                <a:solidFill>
                  <a:prstClr val="black"/>
                </a:solidFill>
                <a:latin typeface="Trebuchet MS"/>
                <a:ea typeface="HY그래픽M" panose="02030600000101010101" pitchFamily="18" charset="-127"/>
              </a:rPr>
              <a:t>푸터의</a:t>
            </a:r>
            <a:r>
              <a:rPr lang="ko-KR" altLang="en-US" dirty="0" smtClean="0">
                <a:solidFill>
                  <a:prstClr val="black"/>
                </a:solidFill>
                <a:latin typeface="Trebuchet MS"/>
                <a:ea typeface="HY그래픽M" panose="02030600000101010101" pitchFamily="18" charset="-127"/>
              </a:rPr>
              <a:t> 위치 </a:t>
            </a:r>
            <a:r>
              <a:rPr lang="ko-KR" altLang="en-US" dirty="0">
                <a:solidFill>
                  <a:prstClr val="black"/>
                </a:solidFill>
                <a:latin typeface="Trebuchet MS"/>
                <a:ea typeface="HY그래픽M" panose="02030600000101010101" pitchFamily="18" charset="-127"/>
              </a:rPr>
              <a:t>조정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659507"/>
            <a:ext cx="2219725" cy="3417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692697"/>
            <a:ext cx="2232248" cy="3182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오른쪽 화살표 9"/>
          <p:cNvSpPr/>
          <p:nvPr/>
        </p:nvSpPr>
        <p:spPr>
          <a:xfrm>
            <a:off x="3203848" y="1772816"/>
            <a:ext cx="1008112" cy="360040"/>
          </a:xfrm>
          <a:prstGeom prst="rightArrow">
            <a:avLst/>
          </a:prstGeom>
          <a:solidFill>
            <a:srgbClr val="4E67C8"/>
          </a:solidFill>
          <a:ln w="15875" cap="flat" cmpd="sng" algn="ctr">
            <a:solidFill>
              <a:srgbClr val="4E67C8">
                <a:shade val="50000"/>
                <a:shade val="75000"/>
                <a:satMod val="125000"/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/>
              <a:ea typeface="HY그래픽M" panose="02030600000101010101" pitchFamily="18" charset="-127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419872" y="3450195"/>
            <a:ext cx="14622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>
                <a:solidFill>
                  <a:srgbClr val="FF0000"/>
                </a:solidFill>
                <a:latin typeface="Trebuchet MS"/>
                <a:ea typeface="HY그래픽M" panose="02030600000101010101" pitchFamily="18" charset="-127"/>
              </a:rPr>
              <a:t>푸터가</a:t>
            </a:r>
            <a:r>
              <a:rPr lang="ko-KR" altLang="en-US" sz="1200" dirty="0" smtClean="0">
                <a:solidFill>
                  <a:srgbClr val="FF0000"/>
                </a:solidFill>
                <a:latin typeface="Trebuchet MS"/>
                <a:ea typeface="HY그래픽M" panose="02030600000101010101" pitchFamily="18" charset="-127"/>
              </a:rPr>
              <a:t> </a:t>
            </a:r>
            <a:r>
              <a:rPr lang="ko-KR" altLang="en-US" sz="1200" dirty="0" err="1" smtClean="0">
                <a:solidFill>
                  <a:srgbClr val="FF0000"/>
                </a:solidFill>
                <a:latin typeface="Trebuchet MS"/>
                <a:ea typeface="HY그래픽M" panose="02030600000101010101" pitchFamily="18" charset="-127"/>
              </a:rPr>
              <a:t>웹브라우저</a:t>
            </a:r>
            <a:endParaRPr lang="en-US" altLang="ko-KR" sz="1200" dirty="0" smtClean="0">
              <a:solidFill>
                <a:srgbClr val="FF0000"/>
              </a:solidFill>
              <a:latin typeface="Trebuchet MS"/>
              <a:ea typeface="HY그래픽M" panose="02030600000101010101" pitchFamily="18" charset="-127"/>
            </a:endParaRPr>
          </a:p>
          <a:p>
            <a:r>
              <a:rPr lang="ko-KR" altLang="en-US" sz="1200" dirty="0" smtClean="0">
                <a:solidFill>
                  <a:srgbClr val="FF0000"/>
                </a:solidFill>
                <a:latin typeface="Trebuchet MS"/>
                <a:ea typeface="HY그래픽M" panose="02030600000101010101" pitchFamily="18" charset="-127"/>
              </a:rPr>
              <a:t>하단에 나타남</a:t>
            </a:r>
            <a:endParaRPr lang="ko-KR" altLang="en-US" sz="1200" dirty="0">
              <a:solidFill>
                <a:srgbClr val="FF0000"/>
              </a:solidFill>
              <a:latin typeface="Trebuchet MS"/>
              <a:ea typeface="HY그래픽M" panose="02030600000101010101" pitchFamily="18" charset="-127"/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4716016" y="3645023"/>
            <a:ext cx="648073" cy="72010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solid"/>
            <a:tailEnd type="arrow"/>
          </a:ln>
          <a:effectLst/>
        </p:spPr>
      </p:cxnSp>
      <p:sp>
        <p:nvSpPr>
          <p:cNvPr id="13" name="직사각형 12"/>
          <p:cNvSpPr/>
          <p:nvPr/>
        </p:nvSpPr>
        <p:spPr>
          <a:xfrm>
            <a:off x="5364089" y="3645024"/>
            <a:ext cx="2291732" cy="432048"/>
          </a:xfrm>
          <a:prstGeom prst="rect">
            <a:avLst/>
          </a:prstGeom>
          <a:noFill/>
          <a:ln w="15875" cap="flat" cmpd="sng" algn="ctr">
            <a:solidFill>
              <a:srgbClr val="FF0000"/>
            </a:solidFill>
            <a:prstDash val="sysDash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/>
              <a:ea typeface="HY그래픽M" panose="02030600000101010101" pitchFamily="18" charset="-127"/>
              <a:cs typeface="+mn-cs"/>
            </a:endParaRPr>
          </a:p>
        </p:txBody>
      </p:sp>
      <p:pic>
        <p:nvPicPr>
          <p:cNvPr id="14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63" t="29041" r="16793" b="63072"/>
          <a:stretch/>
        </p:blipFill>
        <p:spPr bwMode="auto">
          <a:xfrm>
            <a:off x="224432" y="4412190"/>
            <a:ext cx="6939856" cy="7450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63" t="41822" r="16793" b="49844"/>
          <a:stretch/>
        </p:blipFill>
        <p:spPr bwMode="auto">
          <a:xfrm>
            <a:off x="223096" y="5608985"/>
            <a:ext cx="6941192" cy="70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224432" y="3980141"/>
            <a:ext cx="33730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sz="1400" dirty="0" smtClean="0">
                <a:solidFill>
                  <a:prstClr val="black"/>
                </a:solidFill>
                <a:latin typeface="Trebuchet MS"/>
                <a:ea typeface="HY그래픽M" panose="02030600000101010101" pitchFamily="18" charset="-127"/>
              </a:rPr>
              <a:t>jQuery Mobile</a:t>
            </a:r>
            <a:r>
              <a:rPr lang="ko-KR" altLang="en-US" sz="1400" dirty="0" smtClean="0">
                <a:solidFill>
                  <a:prstClr val="black"/>
                </a:solidFill>
                <a:latin typeface="Trebuchet MS"/>
                <a:ea typeface="HY그래픽M" panose="02030600000101010101" pitchFamily="18" charset="-127"/>
              </a:rPr>
              <a:t>의 </a:t>
            </a:r>
            <a:r>
              <a:rPr lang="ko-KR" altLang="en-US" sz="1400" dirty="0" err="1" smtClean="0">
                <a:solidFill>
                  <a:prstClr val="black"/>
                </a:solidFill>
                <a:latin typeface="Trebuchet MS"/>
                <a:ea typeface="HY그래픽M" panose="02030600000101010101" pitchFamily="18" charset="-127"/>
              </a:rPr>
              <a:t>커스텀</a:t>
            </a:r>
            <a:r>
              <a:rPr lang="ko-KR" altLang="en-US" sz="1400" dirty="0" smtClean="0">
                <a:solidFill>
                  <a:prstClr val="black"/>
                </a:solidFill>
                <a:latin typeface="Trebuchet MS"/>
                <a:ea typeface="HY그래픽M" panose="02030600000101010101" pitchFamily="18" charset="-127"/>
              </a:rPr>
              <a:t> 데이터 속성</a:t>
            </a:r>
            <a:endParaRPr lang="ko-KR" altLang="en-US" sz="1400" dirty="0">
              <a:solidFill>
                <a:prstClr val="black"/>
              </a:solidFill>
              <a:latin typeface="Trebuchet MS"/>
              <a:ea typeface="HY그래픽M" panose="02030600000101010101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24432" y="5301208"/>
            <a:ext cx="41456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sz="1400" dirty="0" smtClean="0">
                <a:solidFill>
                  <a:prstClr val="black"/>
                </a:solidFill>
                <a:latin typeface="Trebuchet MS"/>
                <a:ea typeface="HY그래픽M" panose="02030600000101010101" pitchFamily="18" charset="-127"/>
              </a:rPr>
              <a:t>jQuery Mobile</a:t>
            </a:r>
            <a:r>
              <a:rPr lang="ko-KR" altLang="en-US" sz="1400" dirty="0" smtClean="0">
                <a:solidFill>
                  <a:prstClr val="black"/>
                </a:solidFill>
                <a:latin typeface="Trebuchet MS"/>
                <a:ea typeface="HY그래픽M" panose="02030600000101010101" pitchFamily="18" charset="-127"/>
              </a:rPr>
              <a:t>의 </a:t>
            </a:r>
            <a:r>
              <a:rPr lang="ko-KR" altLang="en-US" sz="1400" dirty="0" err="1" smtClean="0">
                <a:solidFill>
                  <a:prstClr val="black"/>
                </a:solidFill>
                <a:latin typeface="Trebuchet MS"/>
                <a:ea typeface="HY그래픽M" panose="02030600000101010101" pitchFamily="18" charset="-127"/>
              </a:rPr>
              <a:t>커스텀</a:t>
            </a:r>
            <a:r>
              <a:rPr lang="ko-KR" altLang="en-US" sz="1400" dirty="0" smtClean="0">
                <a:solidFill>
                  <a:prstClr val="black"/>
                </a:solidFill>
                <a:latin typeface="Trebuchet MS"/>
                <a:ea typeface="HY그래픽M" panose="02030600000101010101" pitchFamily="18" charset="-127"/>
              </a:rPr>
              <a:t> 데이터 속성과 속성값</a:t>
            </a:r>
            <a:endParaRPr lang="ko-KR" altLang="en-US" sz="1400" dirty="0">
              <a:solidFill>
                <a:prstClr val="black"/>
              </a:solidFill>
              <a:latin typeface="Trebuchet MS"/>
              <a:ea typeface="HY그래픽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631282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92251" y="312301"/>
            <a:ext cx="8092624" cy="6124754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r>
              <a:rPr lang="en-US" altLang="ko-KR" sz="1400" dirty="0"/>
              <a:t>&lt;!DOCTYPE HTML&gt;</a:t>
            </a:r>
          </a:p>
          <a:p>
            <a:r>
              <a:rPr lang="en-US" altLang="ko-KR" sz="1400" dirty="0"/>
              <a:t>&lt;html&gt;</a:t>
            </a:r>
          </a:p>
          <a:p>
            <a:r>
              <a:rPr lang="en-US" altLang="ko-KR" sz="1400" dirty="0"/>
              <a:t>&lt;head</a:t>
            </a:r>
            <a:r>
              <a:rPr lang="en-US" altLang="ko-KR" sz="1400" dirty="0" smtClean="0"/>
              <a:t>&gt;&lt;</a:t>
            </a:r>
            <a:r>
              <a:rPr lang="en-US" altLang="ko-KR" sz="1400" dirty="0"/>
              <a:t>title&gt;JSP World&lt;/title&gt;</a:t>
            </a:r>
            <a:endParaRPr lang="en-US" altLang="ko-KR" sz="1400" dirty="0"/>
          </a:p>
          <a:p>
            <a:r>
              <a:rPr lang="en-US" altLang="ko-KR" sz="1400" dirty="0"/>
              <a:t>&lt;!-- </a:t>
            </a:r>
            <a:r>
              <a:rPr lang="ko-KR" altLang="en-US" sz="1400" dirty="0"/>
              <a:t>디바이스에 최적화된 크기로 출력됨 </a:t>
            </a:r>
            <a:r>
              <a:rPr lang="en-US" altLang="ko-KR" sz="1400" dirty="0"/>
              <a:t>--&gt; </a:t>
            </a:r>
          </a:p>
          <a:p>
            <a:r>
              <a:rPr lang="en-US" altLang="ko-KR" sz="1400" dirty="0"/>
              <a:t>&lt;meta name="viewport" content="width=device-width, initial-scale=1"&gt;</a:t>
            </a:r>
          </a:p>
          <a:p>
            <a:endParaRPr lang="en-US" altLang="ko-KR" sz="1400" dirty="0"/>
          </a:p>
          <a:p>
            <a:r>
              <a:rPr lang="en-US" altLang="ko-KR" sz="1400" dirty="0"/>
              <a:t>&lt;!-- jQuery, jQuery Mobile </a:t>
            </a:r>
            <a:r>
              <a:rPr lang="ko-KR" altLang="en-US" sz="1400" dirty="0"/>
              <a:t>라이브러리 사용</a:t>
            </a:r>
            <a:r>
              <a:rPr lang="en-US" altLang="ko-KR" sz="1400" dirty="0"/>
              <a:t>: CDN </a:t>
            </a:r>
            <a:r>
              <a:rPr lang="ko-KR" altLang="en-US" sz="1400" dirty="0"/>
              <a:t>방식 </a:t>
            </a:r>
            <a:r>
              <a:rPr lang="en-US" altLang="ko-KR" sz="1400" dirty="0"/>
              <a:t>--&gt; </a:t>
            </a:r>
          </a:p>
          <a:p>
            <a:r>
              <a:rPr lang="en-US" altLang="ko-KR" sz="1400" dirty="0"/>
              <a:t>&lt;!-- </a:t>
            </a:r>
          </a:p>
          <a:p>
            <a:r>
              <a:rPr lang="en-US" altLang="ko-KR" sz="1400" dirty="0"/>
              <a:t>&lt;link </a:t>
            </a:r>
            <a:r>
              <a:rPr lang="en-US" altLang="ko-KR" sz="1400" dirty="0" err="1"/>
              <a:t>rel</a:t>
            </a:r>
            <a:r>
              <a:rPr lang="en-US" altLang="ko-KR" sz="1400" dirty="0"/>
              <a:t>="stylesheet" </a:t>
            </a:r>
            <a:r>
              <a:rPr lang="en-US" altLang="ko-KR" sz="1400" dirty="0" err="1"/>
              <a:t>href</a:t>
            </a:r>
            <a:r>
              <a:rPr lang="en-US" altLang="ko-KR" sz="1400" dirty="0"/>
              <a:t>="http://code.jquery.com/mobile/1.0.1/jquery.mobile-1.0.1.min.css" /&gt;</a:t>
            </a:r>
          </a:p>
          <a:p>
            <a:r>
              <a:rPr lang="en-US" altLang="ko-KR" sz="1400" dirty="0"/>
              <a:t>&lt;script </a:t>
            </a:r>
            <a:r>
              <a:rPr lang="en-US" altLang="ko-KR" sz="1400" dirty="0" err="1"/>
              <a:t>src</a:t>
            </a:r>
            <a:r>
              <a:rPr lang="en-US" altLang="ko-KR" sz="1400" dirty="0"/>
              <a:t>="http://code.jquery.com/jquery-1.6.4.min.js"&gt;&lt;/script&gt;</a:t>
            </a:r>
          </a:p>
          <a:p>
            <a:r>
              <a:rPr lang="en-US" altLang="ko-KR" sz="1400" dirty="0"/>
              <a:t>&lt;script </a:t>
            </a:r>
            <a:r>
              <a:rPr lang="en-US" altLang="ko-KR" sz="1400" dirty="0" err="1"/>
              <a:t>src</a:t>
            </a:r>
            <a:r>
              <a:rPr lang="en-US" altLang="ko-KR" sz="1400" dirty="0"/>
              <a:t>="http://code.jquery.com/mobile/1.0.1/jquery.mobile-1.0.1.min.js"&gt;&lt;/script&gt;</a:t>
            </a:r>
          </a:p>
          <a:p>
            <a:r>
              <a:rPr lang="en-US" altLang="ko-KR" sz="1400" dirty="0"/>
              <a:t>--&gt;</a:t>
            </a:r>
          </a:p>
          <a:p>
            <a:endParaRPr lang="en-US" altLang="ko-KR" sz="1400" dirty="0"/>
          </a:p>
          <a:p>
            <a:r>
              <a:rPr lang="en-US" altLang="ko-KR" sz="1400" dirty="0"/>
              <a:t>&lt;link </a:t>
            </a:r>
            <a:r>
              <a:rPr lang="en-US" altLang="ko-KR" sz="1400" dirty="0" err="1"/>
              <a:t>rel</a:t>
            </a:r>
            <a:r>
              <a:rPr lang="en-US" altLang="ko-KR" sz="1400" dirty="0"/>
              <a:t>="stylesheet" </a:t>
            </a:r>
            <a:r>
              <a:rPr lang="en-US" altLang="ko-KR" sz="1400" dirty="0" err="1"/>
              <a:t>href</a:t>
            </a:r>
            <a:r>
              <a:rPr lang="en-US" altLang="ko-KR" sz="1400" dirty="0"/>
              <a:t>="http://code.jquery.com/mobile/1.3.1/jquery.mobile-1.3.1.min.css" /&gt;</a:t>
            </a:r>
          </a:p>
          <a:p>
            <a:r>
              <a:rPr lang="en-US" altLang="ko-KR" sz="1400" dirty="0"/>
              <a:t>&lt;script </a:t>
            </a:r>
            <a:r>
              <a:rPr lang="en-US" altLang="ko-KR" sz="1400" dirty="0" err="1"/>
              <a:t>src</a:t>
            </a:r>
            <a:r>
              <a:rPr lang="en-US" altLang="ko-KR" sz="1400" dirty="0"/>
              <a:t>="http://code.jquery.com/jquery-1.9.1.min.js"&gt;&lt;/script&gt;</a:t>
            </a:r>
          </a:p>
          <a:p>
            <a:r>
              <a:rPr lang="en-US" altLang="ko-KR" sz="1400" dirty="0"/>
              <a:t>&lt;script </a:t>
            </a:r>
            <a:r>
              <a:rPr lang="en-US" altLang="ko-KR" sz="1400" dirty="0" err="1"/>
              <a:t>src</a:t>
            </a:r>
            <a:r>
              <a:rPr lang="en-US" altLang="ko-KR" sz="1400" dirty="0"/>
              <a:t>="http://code.jquery.com/mobile/1.3.1/jquery.mobile-1.3.1.min.js"&gt;&lt;/script&gt;</a:t>
            </a:r>
          </a:p>
          <a:p>
            <a:endParaRPr lang="en-US" altLang="ko-KR" sz="1400" dirty="0"/>
          </a:p>
          <a:p>
            <a:r>
              <a:rPr lang="en-US" altLang="ko-KR" sz="1400" dirty="0"/>
              <a:t>&lt;/head&gt;</a:t>
            </a:r>
          </a:p>
          <a:p>
            <a:r>
              <a:rPr lang="en-US" altLang="ko-KR" sz="1400" dirty="0"/>
              <a:t>&lt;body</a:t>
            </a:r>
            <a:r>
              <a:rPr lang="en-US" altLang="ko-KR" sz="1400" dirty="0" smtClean="0"/>
              <a:t>&gt;</a:t>
            </a:r>
            <a:endParaRPr lang="en-US" altLang="ko-KR" sz="1400" dirty="0"/>
          </a:p>
          <a:p>
            <a:r>
              <a:rPr lang="en-US" altLang="ko-KR" sz="1400" dirty="0" smtClean="0"/>
              <a:t>&lt;!-- </a:t>
            </a:r>
            <a:r>
              <a:rPr lang="en-US" altLang="ko-KR" sz="1400" dirty="0"/>
              <a:t>3. </a:t>
            </a:r>
            <a:r>
              <a:rPr lang="ko-KR" altLang="en-US" sz="1400" dirty="0" err="1"/>
              <a:t>푸터</a:t>
            </a:r>
            <a:r>
              <a:rPr lang="ko-KR" altLang="en-US" sz="1400" dirty="0"/>
              <a:t> </a:t>
            </a:r>
            <a:r>
              <a:rPr lang="en-US" altLang="ko-KR" sz="1400" dirty="0"/>
              <a:t>--&gt;</a:t>
            </a:r>
          </a:p>
          <a:p>
            <a:r>
              <a:rPr lang="en-US" altLang="ko-KR" sz="1400" dirty="0" smtClean="0"/>
              <a:t>&lt;</a:t>
            </a:r>
            <a:r>
              <a:rPr lang="en-US" altLang="ko-KR" sz="1400" dirty="0"/>
              <a:t>footer data-role="footer" data-theme="a" data-position="fixed"&gt;</a:t>
            </a:r>
          </a:p>
          <a:p>
            <a:r>
              <a:rPr lang="en-US" altLang="ko-KR" sz="1400" dirty="0" smtClean="0"/>
              <a:t>    </a:t>
            </a:r>
            <a:r>
              <a:rPr lang="en-US" altLang="ko-KR" sz="1400" dirty="0"/>
              <a:t>&lt;!-- </a:t>
            </a:r>
            <a:r>
              <a:rPr lang="ko-KR" altLang="en-US" sz="1400" dirty="0" err="1"/>
              <a:t>푸터</a:t>
            </a:r>
            <a:r>
              <a:rPr lang="ko-KR" altLang="en-US" sz="1400" dirty="0"/>
              <a:t> 내용</a:t>
            </a:r>
            <a:r>
              <a:rPr lang="en-US" altLang="ko-KR" sz="1400" dirty="0"/>
              <a:t>: </a:t>
            </a:r>
            <a:r>
              <a:rPr lang="ko-KR" altLang="en-US" sz="1400" dirty="0"/>
              <a:t>회사정보 </a:t>
            </a:r>
            <a:r>
              <a:rPr lang="en-US" altLang="ko-KR" sz="1400" dirty="0"/>
              <a:t>--&gt;</a:t>
            </a:r>
          </a:p>
          <a:p>
            <a:r>
              <a:rPr lang="en-US" altLang="ko-KR" sz="1400" dirty="0" smtClean="0"/>
              <a:t>       </a:t>
            </a:r>
            <a:r>
              <a:rPr lang="en-US" altLang="ko-KR" sz="1400" dirty="0"/>
              <a:t>&lt;h3&gt;(</a:t>
            </a:r>
            <a:r>
              <a:rPr lang="ko-KR" altLang="en-US" sz="1400" dirty="0"/>
              <a:t>주</a:t>
            </a:r>
            <a:r>
              <a:rPr lang="en-US" altLang="ko-KR" sz="1400" dirty="0"/>
              <a:t>)</a:t>
            </a:r>
            <a:r>
              <a:rPr lang="ko-KR" altLang="en-US" sz="1400" dirty="0"/>
              <a:t>인덕대학교 </a:t>
            </a:r>
            <a:r>
              <a:rPr lang="en-US" altLang="ko-KR" sz="1400" dirty="0"/>
              <a:t>1234&lt;/h3&gt;</a:t>
            </a:r>
          </a:p>
          <a:p>
            <a:r>
              <a:rPr lang="en-US" altLang="ko-KR" sz="1400" dirty="0" smtClean="0"/>
              <a:t>&lt;/</a:t>
            </a:r>
            <a:r>
              <a:rPr lang="en-US" altLang="ko-KR" sz="1400" dirty="0"/>
              <a:t>footer&gt;</a:t>
            </a:r>
          </a:p>
          <a:p>
            <a:r>
              <a:rPr lang="en-US" altLang="ko-KR" sz="1400" dirty="0" smtClean="0"/>
              <a:t>&lt;/</a:t>
            </a:r>
            <a:r>
              <a:rPr lang="en-US" altLang="ko-KR" sz="1400" dirty="0"/>
              <a:t>section&gt; </a:t>
            </a:r>
          </a:p>
          <a:p>
            <a:r>
              <a:rPr lang="en-US" altLang="ko-KR" sz="1400" dirty="0" smtClean="0"/>
              <a:t>&lt;/</a:t>
            </a:r>
            <a:r>
              <a:rPr lang="en-US" altLang="ko-KR" sz="1400" dirty="0"/>
              <a:t>body&gt;</a:t>
            </a:r>
          </a:p>
          <a:p>
            <a:r>
              <a:rPr lang="en-US" altLang="ko-KR" sz="1400" dirty="0"/>
              <a:t>&lt;/html&gt;</a:t>
            </a:r>
            <a:endParaRPr lang="ko-KR" altLang="en-US" sz="1400" dirty="0"/>
          </a:p>
        </p:txBody>
      </p:sp>
      <p:sp>
        <p:nvSpPr>
          <p:cNvPr id="7" name="직사각형 6"/>
          <p:cNvSpPr/>
          <p:nvPr/>
        </p:nvSpPr>
        <p:spPr>
          <a:xfrm>
            <a:off x="3871078" y="4537278"/>
            <a:ext cx="2081148" cy="432048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297486" y="4656540"/>
            <a:ext cx="26324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>
                <a:solidFill>
                  <a:srgbClr val="FF0000"/>
                </a:solidFill>
              </a:rPr>
              <a:t>푸터가</a:t>
            </a:r>
            <a:r>
              <a:rPr lang="ko-KR" altLang="en-US" sz="1200" dirty="0" smtClean="0">
                <a:solidFill>
                  <a:srgbClr val="FF0000"/>
                </a:solidFill>
              </a:rPr>
              <a:t> </a:t>
            </a:r>
            <a:r>
              <a:rPr lang="ko-KR" altLang="en-US" sz="1200" dirty="0" err="1" smtClean="0">
                <a:solidFill>
                  <a:srgbClr val="FF0000"/>
                </a:solidFill>
              </a:rPr>
              <a:t>웹브라우저</a:t>
            </a:r>
            <a:r>
              <a:rPr lang="ko-KR" altLang="en-US" sz="1200" dirty="0" smtClean="0">
                <a:solidFill>
                  <a:srgbClr val="FF0000"/>
                </a:solidFill>
              </a:rPr>
              <a:t> </a:t>
            </a:r>
            <a:r>
              <a:rPr lang="ko-KR" altLang="en-US" sz="1200" dirty="0" err="1" smtClean="0">
                <a:solidFill>
                  <a:srgbClr val="FF0000"/>
                </a:solidFill>
              </a:rPr>
              <a:t>최하단에</a:t>
            </a:r>
            <a:r>
              <a:rPr lang="ko-KR" altLang="en-US" sz="1200" dirty="0" smtClean="0">
                <a:solidFill>
                  <a:srgbClr val="FF0000"/>
                </a:solidFill>
              </a:rPr>
              <a:t> 나타남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62309" y="1233577"/>
            <a:ext cx="8022566" cy="27000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-155275" y="4468483"/>
            <a:ext cx="7004649" cy="10942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화살표 연결선 20"/>
          <p:cNvCxnSpPr>
            <a:stCxn id="7" idx="3"/>
            <a:endCxn id="8" idx="1"/>
          </p:cNvCxnSpPr>
          <p:nvPr/>
        </p:nvCxnSpPr>
        <p:spPr>
          <a:xfrm>
            <a:off x="5952226" y="4753302"/>
            <a:ext cx="3345260" cy="4173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63416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477" y="1250828"/>
            <a:ext cx="3904212" cy="530524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32913" y="224287"/>
            <a:ext cx="9478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dirty="0" smtClean="0"/>
              <a:t>초기 </a:t>
            </a:r>
            <a:r>
              <a:rPr lang="en-US" altLang="ko-KR" dirty="0" smtClean="0"/>
              <a:t>jquerymobile1.html </a:t>
            </a:r>
            <a:r>
              <a:rPr lang="ko-KR" altLang="en-US" dirty="0" err="1" smtClean="0"/>
              <a:t>웹문서</a:t>
            </a:r>
            <a:r>
              <a:rPr lang="ko-KR" altLang="en-US" dirty="0" smtClean="0"/>
              <a:t> 화면에서 </a:t>
            </a:r>
            <a:r>
              <a:rPr lang="en-US" altLang="ko-KR" dirty="0" smtClean="0"/>
              <a:t>jquerymobile2.html</a:t>
            </a:r>
            <a:r>
              <a:rPr lang="ko-KR" altLang="en-US" dirty="0" err="1" smtClean="0"/>
              <a:t>웹문서로</a:t>
            </a:r>
            <a:r>
              <a:rPr lang="ko-KR" altLang="en-US" dirty="0" smtClean="0"/>
              <a:t> 수정된 후 화면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0694" y="1250828"/>
            <a:ext cx="3730463" cy="5305245"/>
          </a:xfrm>
          <a:prstGeom prst="rect">
            <a:avLst/>
          </a:prstGeom>
        </p:spPr>
      </p:pic>
      <p:sp>
        <p:nvSpPr>
          <p:cNvPr id="10" name="오른쪽 화살표 9"/>
          <p:cNvSpPr/>
          <p:nvPr/>
        </p:nvSpPr>
        <p:spPr>
          <a:xfrm>
            <a:off x="5296619" y="3407434"/>
            <a:ext cx="966158" cy="3968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30853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3415" y="9428"/>
            <a:ext cx="34612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sz="2400" dirty="0" err="1" smtClean="0"/>
              <a:t>모바일</a:t>
            </a:r>
            <a:r>
              <a:rPr lang="ko-KR" altLang="en-US" sz="2400" dirty="0" smtClean="0"/>
              <a:t> 환경의 </a:t>
            </a:r>
            <a:r>
              <a:rPr lang="ko-KR" altLang="en-US" sz="2400" dirty="0" err="1" smtClean="0"/>
              <a:t>뷰포트</a:t>
            </a:r>
            <a:endParaRPr lang="ko-KR" altLang="en-US" sz="2400" dirty="0"/>
          </a:p>
        </p:txBody>
      </p:sp>
      <p:sp>
        <p:nvSpPr>
          <p:cNvPr id="5" name="직사각형 4"/>
          <p:cNvSpPr/>
          <p:nvPr/>
        </p:nvSpPr>
        <p:spPr>
          <a:xfrm>
            <a:off x="410432" y="617742"/>
            <a:ext cx="11140338" cy="4370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ko-KR" altLang="ko-KR" sz="20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뷰포트</a:t>
            </a:r>
            <a:r>
              <a:rPr kumimoji="0" lang="en-US" altLang="ko-KR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(viewport)</a:t>
            </a:r>
          </a:p>
          <a:p>
            <a:pPr marL="742950" lvl="1" indent="-285750" latinLnBrk="0">
              <a:buFont typeface="Wingdings" panose="05000000000000000000" pitchFamily="2" charset="2"/>
              <a:buChar char="Ø"/>
            </a:pPr>
            <a:endParaRPr kumimoji="0" lang="en-US" altLang="ko-KR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  <a:p>
            <a:pPr marL="742950" lvl="1" indent="-285750" latinLnBrk="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kumimoji="0" lang="en-US" altLang="ko-KR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ko-KR" altLang="en-US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보</a:t>
            </a:r>
            <a:r>
              <a:rPr kumimoji="0" lang="ko-KR" altLang="ko-KR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여지는 창문</a:t>
            </a:r>
            <a:r>
              <a:rPr kumimoji="0" lang="ko-KR" altLang="en-US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으로</a:t>
            </a:r>
            <a:r>
              <a:rPr kumimoji="0" lang="ko-KR" altLang="ko-KR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보통 </a:t>
            </a:r>
            <a:r>
              <a:rPr kumimoji="0" lang="en-US" altLang="ko-KR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'</a:t>
            </a:r>
            <a:r>
              <a:rPr kumimoji="0" lang="ko-KR" altLang="ko-KR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화면 요소가 보여지는 영역</a:t>
            </a:r>
            <a:r>
              <a:rPr kumimoji="0" lang="en-US" altLang="ko-KR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' </a:t>
            </a:r>
          </a:p>
          <a:p>
            <a:pPr marL="742950" lvl="1" indent="-285750" latinLnBrk="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kumimoji="0" lang="en-US" altLang="ko-KR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 </a:t>
            </a:r>
            <a:r>
              <a:rPr kumimoji="0" lang="ko-KR" altLang="en-US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각 장치의 </a:t>
            </a:r>
            <a:r>
              <a:rPr kumimoji="0" lang="ko-KR" altLang="ko-KR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뷰포트</a:t>
            </a:r>
            <a:r>
              <a:rPr kumimoji="0" lang="ko-KR" altLang="ko-KR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적용 방식</a:t>
            </a:r>
            <a:r>
              <a:rPr kumimoji="0" lang="ko-KR" altLang="en-US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에 따라 </a:t>
            </a:r>
            <a:r>
              <a:rPr kumimoji="0" lang="ko-KR" altLang="ko-KR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같은</a:t>
            </a:r>
            <a:r>
              <a:rPr kumimoji="0" lang="en-US" altLang="ko-KR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HTML5 </a:t>
            </a:r>
            <a:r>
              <a:rPr kumimoji="0" lang="ko-KR" altLang="ko-KR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문서</a:t>
            </a:r>
            <a:r>
              <a:rPr kumimoji="0" lang="ko-KR" altLang="en-US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도</a:t>
            </a:r>
            <a:r>
              <a:rPr kumimoji="0" lang="ko-KR" altLang="ko-KR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다르게 </a:t>
            </a:r>
            <a:r>
              <a:rPr kumimoji="0" lang="en-US" altLang="ko-KR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ko-KR" altLang="en-US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보임</a:t>
            </a:r>
            <a:endParaRPr kumimoji="0" lang="en-US" altLang="ko-KR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  <a:p>
            <a:pPr marL="1200150" lvl="2" indent="-285750" latinLnBrk="0">
              <a:buFont typeface="Wingdings" panose="05000000000000000000" pitchFamily="2" charset="2"/>
              <a:buChar char="§"/>
            </a:pPr>
            <a:r>
              <a:rPr kumimoji="0" lang="ko-KR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레이아웃 </a:t>
            </a:r>
            <a:r>
              <a:rPr kumimoji="0" lang="ko-KR" altLang="ko-KR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뷰포트</a:t>
            </a:r>
            <a:r>
              <a:rPr kumimoji="0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(layout viewport)</a:t>
            </a:r>
          </a:p>
          <a:p>
            <a:pPr marL="1657350" lvl="5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ko-KR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장치의 전체 화면 해상도에 해당하는 영역</a:t>
            </a:r>
            <a:endParaRPr kumimoji="0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  <a:p>
            <a:pPr marL="1657350" lvl="5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ko-KR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현재 보여지는 브라우저 창의 크기와는 관련이 없</a:t>
            </a:r>
            <a:r>
              <a: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음</a:t>
            </a:r>
            <a:endParaRPr kumimoji="0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  <a:p>
            <a:pPr marL="1657350" lvl="5" indent="-285750" latinLnBrk="0">
              <a:buFont typeface="Arial" panose="020B0604020202020204" pitchFamily="34" charset="0"/>
              <a:buChar char="•"/>
            </a:pPr>
            <a:endParaRPr kumimoji="0" lang="en-US" altLang="ko-KR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  <a:p>
            <a:pPr marL="1200150" lvl="2" indent="-285750" latinLnBrk="0">
              <a:buFont typeface="Wingdings" panose="05000000000000000000" pitchFamily="2" charset="2"/>
              <a:buChar char="§"/>
            </a:pPr>
            <a:r>
              <a:rPr kumimoji="0" lang="ko-KR" altLang="ko-KR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비주얼</a:t>
            </a:r>
            <a:r>
              <a:rPr kumimoji="0" lang="ko-KR" altLang="ko-KR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ko-KR" altLang="ko-KR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뷰포트</a:t>
            </a:r>
            <a:r>
              <a:rPr kumimoji="0" lang="en-US" altLang="ko-KR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(visual viewport)</a:t>
            </a:r>
          </a:p>
          <a:p>
            <a:pPr marL="742950" marR="0" lvl="1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  <a:p>
            <a:pPr marL="1657350" lvl="5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ko-KR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전체 페이지 중에서 현재 화면에 보이는 영역</a:t>
            </a:r>
            <a:endParaRPr kumimoji="0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  <a:p>
            <a:pPr marL="1657350" lvl="5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ko-KR" altLang="ko-KR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비주얼</a:t>
            </a:r>
            <a:r>
              <a:rPr kumimoji="0" lang="ko-KR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ko-KR" altLang="ko-KR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뷰포트의</a:t>
            </a:r>
            <a:r>
              <a:rPr kumimoji="0" lang="ko-KR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크기는 레이아웃 </a:t>
            </a:r>
            <a:r>
              <a:rPr kumimoji="0" lang="ko-KR" altLang="ko-KR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뷰</a:t>
            </a:r>
            <a:r>
              <a:rPr kumimoji="0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ko-KR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포트보다 클 수 없</a:t>
            </a:r>
            <a:r>
              <a: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어서</a:t>
            </a:r>
            <a:r>
              <a:rPr kumimoji="0" lang="ko-KR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레이아웃 </a:t>
            </a:r>
            <a:r>
              <a:rPr kumimoji="0" lang="ko-KR" altLang="ko-KR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뷰포트의</a:t>
            </a:r>
            <a:r>
              <a:rPr kumimoji="0" lang="ko-KR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크기</a:t>
            </a:r>
            <a:r>
              <a:rPr kumimoji="0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,</a:t>
            </a:r>
            <a:r>
              <a:rPr kumimoji="0" lang="ko-KR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전체 화면의 해상도에 맞게 글자 크기를 표시</a:t>
            </a:r>
            <a:r>
              <a: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함</a:t>
            </a:r>
            <a:endParaRPr kumimoji="0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41062372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573</TotalTime>
  <Words>1208</Words>
  <Application>Microsoft Office PowerPoint</Application>
  <PresentationFormat>와이드스크린</PresentationFormat>
  <Paragraphs>240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21</vt:i4>
      </vt:variant>
    </vt:vector>
  </HeadingPairs>
  <TitlesOfParts>
    <vt:vector size="30" baseType="lpstr">
      <vt:lpstr>HY그래픽M</vt:lpstr>
      <vt:lpstr>굴림</vt:lpstr>
      <vt:lpstr>맑은 고딕</vt:lpstr>
      <vt:lpstr>Arial</vt:lpstr>
      <vt:lpstr>Times New Roman</vt:lpstr>
      <vt:lpstr>Trebuchet MS</vt:lpstr>
      <vt:lpstr>Wingdings</vt:lpstr>
      <vt:lpstr>Office 테마</vt:lpstr>
      <vt:lpstr>1_Office 테마</vt:lpstr>
      <vt:lpstr>제 12강 모바일 웹화면 설계(4)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제 7강 모바일 웹시스템과 웹페이지 작성</dc:title>
  <dc:creator>Windows 사용자</dc:creator>
  <cp:lastModifiedBy>Windows 사용자</cp:lastModifiedBy>
  <cp:revision>74</cp:revision>
  <dcterms:created xsi:type="dcterms:W3CDTF">2020-09-14T08:38:55Z</dcterms:created>
  <dcterms:modified xsi:type="dcterms:W3CDTF">2020-09-21T13:31:46Z</dcterms:modified>
</cp:coreProperties>
</file>