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724" r:id="rId3"/>
    <p:sldId id="725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4" r:id="rId13"/>
    <p:sldId id="735" r:id="rId14"/>
    <p:sldId id="674" r:id="rId15"/>
    <p:sldId id="713" r:id="rId16"/>
    <p:sldId id="564" r:id="rId17"/>
    <p:sldId id="736" r:id="rId18"/>
    <p:sldId id="675" r:id="rId19"/>
    <p:sldId id="567" r:id="rId20"/>
    <p:sldId id="676" r:id="rId21"/>
    <p:sldId id="677" r:id="rId22"/>
    <p:sldId id="678" r:id="rId23"/>
    <p:sldId id="679" r:id="rId24"/>
    <p:sldId id="680" r:id="rId25"/>
    <p:sldId id="681" r:id="rId26"/>
    <p:sldId id="715" r:id="rId27"/>
    <p:sldId id="716" r:id="rId28"/>
    <p:sldId id="717" r:id="rId29"/>
    <p:sldId id="718" r:id="rId30"/>
    <p:sldId id="719" r:id="rId31"/>
    <p:sldId id="720" r:id="rId32"/>
    <p:sldId id="723" r:id="rId33"/>
    <p:sldId id="722" r:id="rId34"/>
    <p:sldId id="737" r:id="rId35"/>
    <p:sldId id="738" r:id="rId36"/>
    <p:sldId id="739" r:id="rId37"/>
    <p:sldId id="740" r:id="rId38"/>
    <p:sldId id="741" r:id="rId39"/>
    <p:sldId id="742" r:id="rId40"/>
    <p:sldId id="757" r:id="rId41"/>
    <p:sldId id="744" r:id="rId42"/>
    <p:sldId id="745" r:id="rId43"/>
  </p:sldIdLst>
  <p:sldSz cx="12192000" cy="6858000"/>
  <p:notesSz cx="7004050" cy="92233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4B"/>
    <a:srgbClr val="0000FF"/>
    <a:srgbClr val="FFFFCC"/>
    <a:srgbClr val="CCFFFF"/>
    <a:srgbClr val="CCFFCC"/>
    <a:srgbClr val="FFFFFF"/>
    <a:srgbClr val="CCECFF"/>
    <a:srgbClr val="96969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9439" autoAdjust="0"/>
  </p:normalViewPr>
  <p:slideViewPr>
    <p:cSldViewPr>
      <p:cViewPr varScale="1">
        <p:scale>
          <a:sx n="115" d="100"/>
          <a:sy n="115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8" y="-102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F24A6DA7-BF26-4943-91DD-089D9A8A4F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52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483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18276CC9-560D-4C57-AE75-4676E1F5DD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11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8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8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7178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9502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6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11200" y="838200"/>
            <a:ext cx="10871200" cy="5410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2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48400" y="8382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48400" y="36195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711200" y="152400"/>
            <a:ext cx="10871200" cy="609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Consolas" panose="020B0609020204030204" pitchFamily="49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Consolas" panose="020B0609020204030204" pitchFamily="49" charset="0"/>
              </a:defRPr>
            </a:lvl1pPr>
            <a:lvl2pPr>
              <a:defRPr>
                <a:latin typeface="+mj-ea"/>
                <a:ea typeface="+mj-ea"/>
                <a:cs typeface="Consolas" panose="020B0609020204030204" pitchFamily="49" charset="0"/>
              </a:defRPr>
            </a:lvl2pPr>
            <a:lvl3pPr>
              <a:defRPr>
                <a:latin typeface="+mj-ea"/>
                <a:ea typeface="+mj-ea"/>
                <a:cs typeface="Consolas" panose="020B0609020204030204" pitchFamily="49" charset="0"/>
              </a:defRPr>
            </a:lvl3pPr>
            <a:lvl4pPr>
              <a:defRPr>
                <a:latin typeface="+mj-ea"/>
                <a:ea typeface="+mj-ea"/>
                <a:cs typeface="Consolas" panose="020B0609020204030204" pitchFamily="49" charset="0"/>
              </a:defRPr>
            </a:lvl4pPr>
            <a:lvl5pPr>
              <a:defRPr>
                <a:latin typeface="+mj-ea"/>
                <a:ea typeface="+mj-ea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8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9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4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0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3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6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4400" y="6381328"/>
            <a:ext cx="194124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87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38200"/>
            <a:ext cx="10871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1200" y="762000"/>
            <a:ext cx="10871200" cy="0"/>
          </a:xfrm>
          <a:prstGeom prst="line">
            <a:avLst/>
          </a:prstGeom>
          <a:noFill/>
          <a:ln w="38100">
            <a:solidFill>
              <a:srgbClr val="016D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11200" y="6308725"/>
            <a:ext cx="1087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295401" y="6524625"/>
            <a:ext cx="211243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900" b="0" i="1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HSH</a:t>
            </a:r>
            <a:r>
              <a:rPr lang="en-US" altLang="ko-KR" sz="900" b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, </a:t>
            </a:r>
            <a:r>
              <a:rPr lang="en-US" altLang="ko-KR" sz="900" b="0" i="1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Induk University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9448800" y="6337301"/>
            <a:ext cx="2133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r"/>
            <a:fld id="{1F1C9603-DE59-40AC-97CC-7B5901B1BA29}" type="slidenum">
              <a:rPr lang="ko-KR" altLang="en-US" sz="800" i="1">
                <a:latin typeface="Consolas" panose="020B0609020204030204" pitchFamily="49" charset="0"/>
                <a:cs typeface="Consolas" panose="020B0609020204030204" pitchFamily="49" charset="0"/>
              </a:rPr>
              <a:pPr algn="r"/>
              <a:t>‹#›</a:t>
            </a:fld>
            <a:endParaRPr lang="en-US" altLang="ko-KR" sz="800" i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3" descr="Sphere _ iDisk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6524625"/>
            <a:ext cx="39793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Consolas" pitchFamily="49" charset="0"/>
          <a:ea typeface="돋움" pitchFamily="50" charset="-127"/>
          <a:cs typeface="Consolas" pitchFamily="49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800">
          <a:solidFill>
            <a:srgbClr val="00664B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  <a:lvl2pPr marL="685800" indent="-225425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 sz="24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2pPr>
      <a:lvl3pPr marL="1139825" indent="-22383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0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5pPr>
      <a:lvl6pPr marL="25130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6pPr>
      <a:lvl7pPr marL="29702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7pPr>
      <a:lvl8pPr marL="34274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8pPr>
      <a:lvl9pPr marL="38846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swift.org/swift-book/LanguageGuide/Metho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wift.org/swift-book/LanguageGuide/Initializa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ass_(computer_programming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unction_overload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pple.com/documentation/uikit/uiimag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developer.apple.com/documentation/uikit/uicol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swift.org/swift-book/LanguageGuide/Inheritance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swift.org/swift-book/LanguageGuide/ClassesAndStructure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Method_overrid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-oriented_programming" TargetMode="External"/><Relationship Id="rId2" Type="http://schemas.openxmlformats.org/officeDocument/2006/relationships/hyperlink" Target="https://en.wikipedia.org/wiki/Instance_(computer_scienc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un_time_(program_lifecycle_phase)" TargetMode="External"/><Relationship Id="rId4" Type="http://schemas.openxmlformats.org/officeDocument/2006/relationships/hyperlink" Target="https://en.wikipedia.org/wiki/Object_(computer_science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swift.org/swift-book/LanguageGuide/Properti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15480" y="2132856"/>
            <a:ext cx="9375576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클래스</a:t>
            </a:r>
            <a:r>
              <a:rPr lang="en-US" altLang="ko-KR" sz="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(class)</a:t>
            </a:r>
            <a:endParaRPr lang="ko-KR" altLang="en-US" sz="6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807968" y="1052736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bIns="0" anchorCtr="1">
            <a:spAutoFit/>
          </a:bodyPr>
          <a:lstStyle/>
          <a:p>
            <a:pPr algn="l">
              <a:defRPr/>
            </a:pP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iOS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프로그래밍기초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주차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(swift 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문법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ko-KR" sz="2400" b="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프로퍼티는</a:t>
            </a:r>
            <a:r>
              <a:rPr lang="ko-KR" altLang="en-US" sz="3200" dirty="0"/>
              <a:t> 초기값이 </a:t>
            </a:r>
            <a:r>
              <a:rPr lang="ko-KR" altLang="en-US" sz="3200" dirty="0" smtClean="0"/>
              <a:t>있거나 </a:t>
            </a:r>
            <a:r>
              <a:rPr lang="ko-KR" altLang="en-US" sz="3200" dirty="0" err="1" smtClean="0"/>
              <a:t>옵셔널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변수</a:t>
            </a:r>
            <a:r>
              <a:rPr lang="en-US" altLang="ko-KR" sz="3200" dirty="0"/>
              <a:t>(</a:t>
            </a:r>
            <a:r>
              <a:rPr lang="ko-KR" altLang="en-US" sz="3200" dirty="0"/>
              <a:t>상수</a:t>
            </a:r>
            <a:r>
              <a:rPr lang="en-US" altLang="ko-KR" sz="3200" dirty="0"/>
              <a:t>)</a:t>
            </a:r>
            <a:r>
              <a:rPr lang="ko-KR" altLang="en-US" sz="3200" dirty="0"/>
              <a:t>로 </a:t>
            </a:r>
            <a:r>
              <a:rPr lang="ko-KR" altLang="en-US" sz="3200" dirty="0" smtClean="0"/>
              <a:t>선언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 </a:t>
            </a:r>
            <a:r>
              <a:rPr lang="en-US" altLang="ko-KR" dirty="0" smtClean="0"/>
              <a:t>//</a:t>
            </a:r>
            <a:r>
              <a:rPr lang="en-US" altLang="ko-KR" dirty="0"/>
              <a:t>s</a:t>
            </a:r>
            <a:r>
              <a:rPr lang="en-US" altLang="ko-KR" dirty="0" smtClean="0"/>
              <a:t>tored property</a:t>
            </a:r>
            <a:r>
              <a:rPr lang="ko-KR" altLang="en-US" dirty="0" smtClean="0"/>
              <a:t>는 초기값이 있어야 함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? </a:t>
            </a:r>
            <a:r>
              <a:rPr lang="en-US" altLang="ko-KR" dirty="0"/>
              <a:t>//stored property</a:t>
            </a:r>
            <a:r>
              <a:rPr lang="ko-KR" altLang="en-US" dirty="0"/>
              <a:t>는 초기값이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, nil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Double!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10871200" cy="4463008"/>
          </a:xfrm>
        </p:spPr>
        <p:txBody>
          <a:bodyPr/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docs.swift.org/swift-book/LanguageGuide/Methods.html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412776"/>
            <a:ext cx="7128792" cy="46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 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smtClean="0"/>
              <a:t>인스턴스</a:t>
            </a:r>
            <a:r>
              <a:rPr lang="en-US" altLang="ko-KR" sz="2400" dirty="0" smtClean="0"/>
              <a:t>(instance)</a:t>
            </a:r>
            <a:r>
              <a:rPr lang="ko-KR" altLang="en-US" sz="2400" dirty="0" smtClean="0"/>
              <a:t> 메서드</a:t>
            </a:r>
            <a:r>
              <a:rPr lang="en-US" altLang="ko-KR" sz="2400" dirty="0"/>
              <a:t>,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또는 타입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class or type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메서드</a:t>
            </a: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인스턴스 </a:t>
            </a:r>
            <a:r>
              <a:rPr lang="ko-KR" altLang="en-US" sz="2400" dirty="0"/>
              <a:t>메서드는 </a:t>
            </a:r>
            <a:r>
              <a:rPr lang="ko-KR" altLang="en-US" sz="2400" dirty="0" smtClean="0"/>
              <a:t>인스턴스에서 </a:t>
            </a:r>
            <a:r>
              <a:rPr lang="ko-KR" altLang="en-US" sz="2400" dirty="0"/>
              <a:t>동작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39616" y="1988840"/>
            <a:ext cx="7560840" cy="33123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age : </a:t>
            </a:r>
            <a:r>
              <a:rPr lang="en-US" altLang="ko-KR" sz="2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weight : Double = 3.5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(){ </a:t>
            </a:r>
            <a:r>
              <a:rPr lang="en-US" altLang="ko-KR" sz="24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인스턴스 메서드</a:t>
            </a:r>
            <a:endParaRPr lang="en-US" altLang="ko-KR" sz="2400" b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endParaRPr lang="en-US" altLang="ko-KR" sz="2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altLang="ko-KR" sz="24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들고 메서드와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접근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5528816" cy="5410200"/>
          </a:xfrm>
        </p:spPr>
        <p:txBody>
          <a:bodyPr/>
          <a:lstStyle/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x :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Int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kim</a:t>
            </a:r>
            <a:r>
              <a:rPr lang="en-US" altLang="ko-KR" sz="1800" dirty="0" smtClean="0">
                <a:latin typeface="Consolas" panose="020B0609020204030204" pitchFamily="49" charset="0"/>
              </a:rPr>
              <a:t> : Man  </a:t>
            </a:r>
          </a:p>
          <a:p>
            <a:pPr lvl="1">
              <a:defRPr/>
            </a:pPr>
            <a:r>
              <a:rPr lang="ko-KR" altLang="en-US" sz="1400" dirty="0" smtClean="0">
                <a:latin typeface="Consolas" panose="020B0609020204030204" pitchFamily="49" charset="0"/>
              </a:rPr>
              <a:t>오류</a:t>
            </a:r>
            <a:r>
              <a:rPr lang="en-US" altLang="ko-KR" sz="1400" dirty="0">
                <a:latin typeface="Consolas" panose="020B0609020204030204" pitchFamily="49" charset="0"/>
              </a:rPr>
              <a:t>, variable '</a:t>
            </a:r>
            <a:r>
              <a:rPr lang="en-US" altLang="ko-KR" sz="1400" dirty="0" err="1">
                <a:latin typeface="Consolas" panose="020B0609020204030204" pitchFamily="49" charset="0"/>
              </a:rPr>
              <a:t>kim</a:t>
            </a:r>
            <a:r>
              <a:rPr lang="en-US" altLang="ko-KR" sz="1400" dirty="0">
                <a:latin typeface="Consolas" panose="020B0609020204030204" pitchFamily="49" charset="0"/>
              </a:rPr>
              <a:t>' used before being initialized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age: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 = 0   </a:t>
            </a: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latin typeface="Consolas" panose="020B0609020204030204" pitchFamily="49" charset="0"/>
              </a:rPr>
              <a:t>변수명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ko-KR" altLang="en-US" sz="1800" dirty="0" err="1">
                <a:latin typeface="Consolas" panose="020B0609020204030204" pitchFamily="49" charset="0"/>
              </a:rPr>
              <a:t>자료형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= </a:t>
            </a:r>
            <a:r>
              <a:rPr lang="ko-KR" altLang="en-US" sz="1800" dirty="0" smtClean="0">
                <a:latin typeface="Consolas" panose="020B0609020204030204" pitchFamily="49" charset="0"/>
              </a:rPr>
              <a:t>초기값</a:t>
            </a:r>
            <a:endParaRPr lang="en-US" altLang="ko-KR" sz="1800" dirty="0"/>
          </a:p>
          <a:p>
            <a:pPr>
              <a:defRPr/>
            </a:pP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인스턴스명</a:t>
            </a:r>
            <a:r>
              <a:rPr lang="ko-KR" altLang="en-US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클래스명</a:t>
            </a:r>
            <a:r>
              <a:rPr lang="ko-KR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latin typeface="Consolas" panose="020B0609020204030204" pitchFamily="49" charset="0"/>
              </a:rPr>
              <a:t>인스턴스명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= </a:t>
            </a:r>
            <a:r>
              <a:rPr lang="ko-KR" altLang="en-US" sz="1800" dirty="0" err="1">
                <a:latin typeface="Consolas" panose="020B0609020204030204" pitchFamily="49" charset="0"/>
              </a:rPr>
              <a:t>클래스명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</a:p>
          <a:p>
            <a:pPr lvl="1">
              <a:defRPr/>
            </a:pPr>
            <a:r>
              <a:rPr lang="ko-KR" altLang="en-US" sz="1400" dirty="0" err="1" smtClean="0">
                <a:latin typeface="Consolas" panose="020B0609020204030204" pitchFamily="49" charset="0"/>
              </a:rPr>
              <a:t>클래스명</a:t>
            </a:r>
            <a:r>
              <a:rPr lang="ko-KR" altLang="en-US" sz="1400" dirty="0" smtClean="0">
                <a:latin typeface="Consolas" panose="020B0609020204030204" pitchFamily="49" charset="0"/>
              </a:rPr>
              <a:t> 다음의 괄호는 눈에 보이지 않는 </a:t>
            </a:r>
            <a:r>
              <a:rPr lang="en-US" altLang="ko-KR" sz="1400" dirty="0">
                <a:latin typeface="Consolas" panose="020B0609020204030204" pitchFamily="49" charset="0"/>
              </a:rPr>
              <a:t>d</a:t>
            </a:r>
            <a:r>
              <a:rPr lang="en-US" altLang="ko-KR" sz="1400" dirty="0" smtClean="0">
                <a:latin typeface="Consolas" panose="020B0609020204030204" pitchFamily="49" charset="0"/>
              </a:rPr>
              <a:t>efault initializer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나타냄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800" dirty="0" smtClean="0">
                <a:latin typeface="Consolas" panose="020B0609020204030204" pitchFamily="49" charset="0"/>
              </a:rPr>
              <a:t> Kim : Man = Man()  //:Man</a:t>
            </a:r>
            <a:r>
              <a:rPr lang="ko-KR" altLang="en-US" sz="1800" dirty="0" smtClean="0">
                <a:latin typeface="Consolas" panose="020B0609020204030204" pitchFamily="49" charset="0"/>
              </a:rPr>
              <a:t>은 생략 가능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Kim </a:t>
            </a:r>
            <a:r>
              <a:rPr lang="en-US" altLang="ko-KR" sz="1800" dirty="0">
                <a:latin typeface="Consolas" panose="020B0609020204030204" pitchFamily="49" charset="0"/>
              </a:rPr>
              <a:t>= Man()</a:t>
            </a:r>
          </a:p>
          <a:p>
            <a:pPr>
              <a:defRPr/>
            </a:pPr>
            <a:endParaRPr lang="en-US" altLang="ko-KR" sz="18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800" dirty="0" smtClean="0">
                <a:latin typeface="Consolas" panose="020B0609020204030204" pitchFamily="49" charset="0"/>
              </a:rPr>
              <a:t>인스턴스</a:t>
            </a:r>
            <a:r>
              <a:rPr lang="en-US" altLang="ko-KR" sz="1800" dirty="0" smtClean="0">
                <a:latin typeface="Consolas" panose="020B0609020204030204" pitchFamily="49" charset="0"/>
              </a:rPr>
              <a:t>.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프로퍼티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400" dirty="0" err="1" smtClean="0">
                <a:latin typeface="Consolas" panose="020B0609020204030204" pitchFamily="49" charset="0"/>
              </a:rPr>
              <a:t>kim.age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1800" dirty="0" smtClean="0">
                <a:latin typeface="Consolas" panose="020B0609020204030204" pitchFamily="49" charset="0"/>
              </a:rPr>
              <a:t>인스턴스</a:t>
            </a:r>
            <a:r>
              <a:rPr lang="en-US" altLang="ko-KR" sz="1800" dirty="0" smtClean="0">
                <a:latin typeface="Consolas" panose="020B0609020204030204" pitchFamily="49" charset="0"/>
              </a:rPr>
              <a:t>.</a:t>
            </a:r>
            <a:r>
              <a:rPr lang="ko-KR" altLang="en-US" sz="1800" dirty="0" smtClean="0">
                <a:latin typeface="Consolas" panose="020B0609020204030204" pitchFamily="49" charset="0"/>
              </a:rPr>
              <a:t>인스턴스메서드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400" dirty="0" err="1" smtClean="0">
                <a:latin typeface="Consolas" panose="020B0609020204030204" pitchFamily="49" charset="0"/>
              </a:rPr>
              <a:t>kim.display</a:t>
            </a:r>
            <a:r>
              <a:rPr lang="en-US" altLang="ko-KR" sz="1400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40016" y="1268760"/>
            <a:ext cx="5472608" cy="35989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age 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weight : Double = 3.5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: Man = Man()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인스턴스 메서드는 인스턴스가 호출</a:t>
            </a:r>
            <a:endParaRPr lang="en-US" altLang="ko-KR" sz="16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kim.age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(class or type)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메서드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5312792" cy="5410200"/>
          </a:xfrm>
        </p:spPr>
        <p:txBody>
          <a:bodyPr/>
          <a:lstStyle/>
          <a:p>
            <a:pPr>
              <a:defRPr/>
            </a:pPr>
            <a:r>
              <a:rPr lang="ko-KR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클래스</a:t>
            </a:r>
            <a:r>
              <a:rPr lang="ko-KR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r>
              <a:rPr lang="ko-KR" altLang="en-US" sz="2400" dirty="0" smtClean="0">
                <a:latin typeface="Consolas" panose="020B0609020204030204" pitchFamily="49" charset="0"/>
              </a:rPr>
              <a:t>클래스메서드</a:t>
            </a:r>
            <a:r>
              <a:rPr lang="en-US" altLang="ko-KR" sz="2400" dirty="0" smtClean="0"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ko-KR" altLang="en-US" sz="2400" dirty="0"/>
              <a:t>타입 메서드 또는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메서드는 클래스 레벨에서 </a:t>
            </a:r>
            <a:r>
              <a:rPr lang="ko-KR" altLang="en-US" sz="2400" dirty="0" smtClean="0"/>
              <a:t>동작</a:t>
            </a: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타입 </a:t>
            </a:r>
            <a:r>
              <a:rPr lang="ko-KR" altLang="en-US" sz="2400" dirty="0"/>
              <a:t>메서드는 인스턴스 메서드와 동일한 방법으로 선언하지만 </a:t>
            </a:r>
            <a:r>
              <a:rPr lang="en-US" altLang="ko-KR" sz="2400" dirty="0"/>
              <a:t>class 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static </a:t>
            </a:r>
            <a:r>
              <a:rPr lang="ko-KR" altLang="en-US" sz="2400" dirty="0" smtClean="0"/>
              <a:t>키워드를 </a:t>
            </a:r>
            <a:r>
              <a:rPr lang="ko-KR" altLang="en-US" sz="2400" dirty="0"/>
              <a:t>앞에 붙여서 </a:t>
            </a:r>
            <a:r>
              <a:rPr lang="ko-KR" altLang="en-US" sz="2400" dirty="0" smtClean="0"/>
              <a:t>선언</a:t>
            </a:r>
            <a:endParaRPr lang="en-US" altLang="ko-KR" sz="2400" dirty="0" smtClean="0"/>
          </a:p>
          <a:p>
            <a:pPr>
              <a:defRPr/>
            </a:pPr>
            <a:r>
              <a:rPr lang="en-US" altLang="ko-KR" sz="2400" dirty="0" smtClean="0"/>
              <a:t>class</a:t>
            </a:r>
            <a:r>
              <a:rPr lang="ko-KR" altLang="en-US" sz="2400" dirty="0" smtClean="0"/>
              <a:t>키워드로 만든 클래스 메서드는 자식 클래스에서 </a:t>
            </a:r>
            <a:r>
              <a:rPr lang="en-US" altLang="ko-KR" sz="2400" dirty="0" smtClean="0"/>
              <a:t>override</a:t>
            </a:r>
            <a:r>
              <a:rPr lang="ko-KR" altLang="en-US" sz="2400" dirty="0" smtClean="0"/>
              <a:t>가능 함</a:t>
            </a:r>
            <a:endParaRPr lang="ko-KR" altLang="en-US" sz="2400" dirty="0"/>
          </a:p>
          <a:p>
            <a:pPr>
              <a:defRPr/>
            </a:pPr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3584" y="908720"/>
            <a:ext cx="5371008" cy="5112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 print("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	print("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</a:t>
            </a:r>
            <a:r>
              <a:rPr lang="ko-KR" altLang="en-US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은 클래스 메서드입니다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.")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static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scM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scM</a:t>
            </a:r>
            <a:r>
              <a:rPr lang="ko-KR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은 클래스 </a:t>
            </a:r>
            <a:r>
              <a:rPr lang="ko-KR" altLang="en-US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(static)")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Man()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인스턴스 메서드는 인스턴스가 호출 </a:t>
            </a:r>
            <a:endParaRPr lang="en-US" altLang="ko-KR" sz="16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Man.cM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 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클래스 메서드는 클래스가 호출</a:t>
            </a:r>
            <a:endParaRPr lang="en-US" altLang="ko-KR" sz="1600" b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Man.scM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클래스 메서드는 클래스가 호출</a:t>
            </a:r>
            <a:endParaRPr lang="en-US" altLang="ko-KR" sz="16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312024" y="1854325"/>
            <a:ext cx="4680520" cy="82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312024" y="2730654"/>
            <a:ext cx="4680520" cy="828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312024" y="3602667"/>
            <a:ext cx="4680520" cy="828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6053584" y="4725144"/>
            <a:ext cx="53710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51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84" y="1425968"/>
            <a:ext cx="7200800" cy="47393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Initialization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docs.swift.org/swift-book/LanguageGuide/Initialization.html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663952" y="1556792"/>
            <a:ext cx="5568280" cy="113877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 dirty="0" err="1">
                <a:solidFill>
                  <a:srgbClr val="0000FF"/>
                </a:solidFill>
              </a:rPr>
              <a:t>프로퍼티는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803275" lvl="1" indent="-342900" algn="l">
              <a:buFont typeface="+mj-lt"/>
              <a:buAutoNum type="arabicPeriod"/>
              <a:defRPr/>
            </a:pPr>
            <a:r>
              <a:rPr lang="ko-KR" altLang="en-US" sz="1600" dirty="0">
                <a:solidFill>
                  <a:srgbClr val="0000FF"/>
                </a:solidFill>
              </a:rPr>
              <a:t>초기값이 있거나 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803275" lvl="1" indent="-342900" algn="l">
              <a:buFont typeface="+mj-lt"/>
              <a:buAutoNum type="arabicPeriod"/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init</a:t>
            </a:r>
            <a:r>
              <a:rPr lang="ko-KR" altLang="en-US" sz="1600" dirty="0">
                <a:solidFill>
                  <a:srgbClr val="FF0000"/>
                </a:solidFill>
              </a:rPr>
              <a:t>을 이용해서 초기화하거나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pPr marL="803275" lvl="1" indent="-342900" algn="l">
              <a:buFont typeface="+mj-lt"/>
              <a:buAutoNum type="arabicPeriod"/>
              <a:defRPr/>
            </a:pPr>
            <a:r>
              <a:rPr lang="ko-KR" altLang="en-US" sz="1600" dirty="0" err="1">
                <a:solidFill>
                  <a:srgbClr val="0000FF"/>
                </a:solidFill>
              </a:rPr>
              <a:t>옵셔널</a:t>
            </a:r>
            <a:r>
              <a:rPr lang="ko-KR" altLang="en-US" sz="1600" dirty="0">
                <a:solidFill>
                  <a:srgbClr val="0000FF"/>
                </a:solidFill>
              </a:rPr>
              <a:t> 변수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ko-KR" altLang="en-US" sz="1600" dirty="0">
                <a:solidFill>
                  <a:srgbClr val="0000FF"/>
                </a:solidFill>
              </a:rPr>
              <a:t>상수</a:t>
            </a:r>
            <a:r>
              <a:rPr lang="en-US" altLang="ko-KR" sz="1600" dirty="0">
                <a:solidFill>
                  <a:srgbClr val="0000FF"/>
                </a:solidFill>
              </a:rPr>
              <a:t>)</a:t>
            </a:r>
            <a:r>
              <a:rPr lang="ko-KR" altLang="en-US" sz="1600" dirty="0">
                <a:solidFill>
                  <a:srgbClr val="0000FF"/>
                </a:solidFill>
              </a:rPr>
              <a:t>로 선언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ko-KR" altLang="en-US" sz="1600" dirty="0">
                <a:solidFill>
                  <a:srgbClr val="0000FF"/>
                </a:solidFill>
              </a:rPr>
              <a:t>자동으로 </a:t>
            </a:r>
            <a:r>
              <a:rPr lang="en-US" altLang="ko-KR" sz="1600" dirty="0">
                <a:solidFill>
                  <a:srgbClr val="0000FF"/>
                </a:solidFill>
              </a:rPr>
              <a:t>nil</a:t>
            </a:r>
            <a:r>
              <a:rPr lang="ko-KR" altLang="en-US" sz="1600" dirty="0">
                <a:solidFill>
                  <a:srgbClr val="0000FF"/>
                </a:solidFill>
              </a:rPr>
              <a:t>로 초기화</a:t>
            </a:r>
            <a:r>
              <a:rPr lang="en-US" altLang="ko-KR" sz="1600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98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 초기화하기 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5168776" cy="5410200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구조체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열거형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인스턴스가 생성되는 </a:t>
            </a:r>
            <a:r>
              <a:rPr lang="ko-KR" altLang="en-US" sz="2000" dirty="0"/>
              <a:t>시점에서 해야 할 초기화 </a:t>
            </a:r>
            <a:r>
              <a:rPr lang="ko-KR" altLang="en-US" sz="2000" dirty="0" smtClean="0"/>
              <a:t>작업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인스턴스가 만들어지면서 </a:t>
            </a:r>
            <a:r>
              <a:rPr lang="ko-KR" altLang="en-US" sz="2000" dirty="0" smtClean="0">
                <a:solidFill>
                  <a:srgbClr val="FF0000"/>
                </a:solidFill>
              </a:rPr>
              <a:t>자동 호출됨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메서드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)</a:t>
            </a:r>
          </a:p>
          <a:p>
            <a:pPr marL="460375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init</a:t>
            </a:r>
            <a:r>
              <a:rPr lang="en-US" altLang="ko-KR" sz="2000" dirty="0">
                <a:latin typeface="Consolas" panose="020B0609020204030204" pitchFamily="49" charset="0"/>
              </a:rPr>
              <a:t>() { </a:t>
            </a:r>
          </a:p>
          <a:p>
            <a:pPr marL="460375" lvl="1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pPr marL="461963" indent="-457200"/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esignated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nitializer</a:t>
            </a:r>
          </a:p>
          <a:p>
            <a:pPr marL="917575" lvl="1" indent="-457200"/>
            <a:r>
              <a:rPr lang="ko-KR" alt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모든</a:t>
            </a:r>
            <a:r>
              <a:rPr lang="ko-KR" altLang="en-US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프로퍼티</a:t>
            </a:r>
            <a:r>
              <a:rPr lang="en-US" altLang="ko-KR" sz="1800" dirty="0" smtClean="0">
                <a:latin typeface="Consolas" panose="020B0609020204030204" pitchFamily="49" charset="0"/>
              </a:rPr>
              <a:t>(age, weight)</a:t>
            </a:r>
            <a:r>
              <a:rPr lang="ko-KR" altLang="en-US" sz="1800" dirty="0" smtClean="0">
                <a:latin typeface="Consolas" panose="020B0609020204030204" pitchFamily="49" charset="0"/>
              </a:rPr>
              <a:t>를 다 초기화시키는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생성자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347663" indent="-342900"/>
            <a:r>
              <a:rPr lang="en-US" altLang="ko-KR" sz="2000" dirty="0" err="1" smtClean="0">
                <a:latin typeface="Consolas" panose="020B0609020204030204" pitchFamily="49" charset="0"/>
              </a:rPr>
              <a:t>init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  <a:r>
              <a:rPr lang="ko-KR" altLang="en-US" sz="2000" dirty="0">
                <a:latin typeface="Consolas" panose="020B0609020204030204" pitchFamily="49" charset="0"/>
              </a:rPr>
              <a:t>을 하나라도 직접 만들면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기본적으로 만들어지는 눈에 안보이는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default </a:t>
            </a:r>
            <a:r>
              <a:rPr lang="en-US" altLang="ko-KR" sz="2000" dirty="0">
                <a:latin typeface="Consolas" panose="020B0609020204030204" pitchFamily="49" charset="0"/>
              </a:rPr>
              <a:t>initializer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사라짐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marL="347663" indent="-342900"/>
            <a:r>
              <a:rPr lang="ko-KR" altLang="en-US" sz="2000" b="1" dirty="0" err="1" smtClean="0">
                <a:latin typeface="Consolas" panose="020B0609020204030204" pitchFamily="49" charset="0"/>
              </a:rPr>
              <a:t>소멸자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marL="803275" lvl="1" indent="-342900"/>
            <a:r>
              <a:rPr lang="ko-KR" altLang="en-US" sz="1800" dirty="0" smtClean="0">
                <a:latin typeface="Consolas" panose="020B0609020204030204" pitchFamily="49" charset="0"/>
              </a:rPr>
              <a:t>인스턴스가 사라질 때 자동 호출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803275" lvl="1" indent="-342900"/>
            <a:r>
              <a:rPr lang="en-US" altLang="ko-KR" sz="2000" dirty="0" err="1" smtClean="0">
                <a:latin typeface="Consolas" panose="020B0609020204030204" pitchFamily="49" charset="0"/>
              </a:rPr>
              <a:t>deinit</a:t>
            </a:r>
            <a:r>
              <a:rPr lang="en-US" altLang="ko-KR" sz="2000" dirty="0" smtClean="0">
                <a:latin typeface="Consolas" panose="020B0609020204030204" pitchFamily="49" charset="0"/>
              </a:rPr>
              <a:t>{} 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3584" y="908720"/>
            <a:ext cx="5528816" cy="5112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 print("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yourAge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yourWeight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: Double){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yourAge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weight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yourWeight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600" b="0" dirty="0">
                <a:latin typeface="Consolas" panose="020B0609020204030204" pitchFamily="49" charset="0"/>
              </a:rPr>
              <a:t>//designated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initializer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Man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 //</a:t>
            </a:r>
            <a:r>
              <a:rPr lang="ko-KR" altLang="en-US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오류</a:t>
            </a:r>
            <a:endParaRPr lang="en-US" altLang="ko-KR" sz="1600" b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을 하나라도 직접 만들면 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 initializer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는 사라짐</a:t>
            </a:r>
            <a:endParaRPr lang="en-US" altLang="ko-KR" sz="16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: Man = Man(yourAge:10, yourWeight:20.5) </a:t>
            </a:r>
            <a:endParaRPr lang="en-US" altLang="ko-KR" sz="16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설명선 2 4"/>
          <p:cNvSpPr/>
          <p:nvPr/>
        </p:nvSpPr>
        <p:spPr bwMode="auto">
          <a:xfrm>
            <a:off x="7968208" y="152400"/>
            <a:ext cx="4032448" cy="582960"/>
          </a:xfrm>
          <a:prstGeom prst="borderCallout2">
            <a:avLst>
              <a:gd name="adj1" fmla="val 48695"/>
              <a:gd name="adj2" fmla="val -336"/>
              <a:gd name="adj3" fmla="val 68658"/>
              <a:gd name="adj4" fmla="val -5535"/>
              <a:gd name="adj5" fmla="val 189501"/>
              <a:gd name="adj6" fmla="val 425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ko-KR" altLang="en-US" sz="2000" b="0" dirty="0" smtClean="0">
                <a:solidFill>
                  <a:srgbClr val="FF0000"/>
                </a:solidFill>
              </a:rPr>
              <a:t>과제</a:t>
            </a:r>
            <a:r>
              <a:rPr lang="en-US" altLang="ko-KR" sz="2000" b="0" dirty="0" smtClean="0">
                <a:solidFill>
                  <a:srgbClr val="FF0000"/>
                </a:solidFill>
              </a:rPr>
              <a:t>: </a:t>
            </a:r>
            <a:endParaRPr lang="en-US" altLang="ko-KR" sz="2000" b="0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ko-KR" altLang="en-US" sz="2000" b="0" dirty="0" smtClean="0">
                <a:solidFill>
                  <a:srgbClr val="FF0000"/>
                </a:solidFill>
              </a:rPr>
              <a:t>초기값 </a:t>
            </a:r>
            <a:r>
              <a:rPr lang="en-US" altLang="ko-KR" sz="2000" b="0" dirty="0">
                <a:solidFill>
                  <a:srgbClr val="FF0000"/>
                </a:solidFill>
              </a:rPr>
              <a:t>1</a:t>
            </a:r>
            <a:r>
              <a:rPr lang="ko-KR" altLang="en-US" sz="2000" b="0" dirty="0">
                <a:solidFill>
                  <a:srgbClr val="FF0000"/>
                </a:solidFill>
              </a:rPr>
              <a:t>과 </a:t>
            </a:r>
            <a:r>
              <a:rPr lang="en-US" altLang="ko-KR" sz="2000" b="0" dirty="0">
                <a:solidFill>
                  <a:srgbClr val="FF0000"/>
                </a:solidFill>
              </a:rPr>
              <a:t>3.5</a:t>
            </a:r>
            <a:r>
              <a:rPr lang="ko-KR" altLang="en-US" sz="2000" b="0" dirty="0">
                <a:solidFill>
                  <a:srgbClr val="FF0000"/>
                </a:solidFill>
              </a:rPr>
              <a:t>는 생략할 수 있나</a:t>
            </a:r>
            <a:r>
              <a:rPr lang="en-US" altLang="ko-KR" sz="2000" b="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 만들 때 </a:t>
            </a:r>
            <a:r>
              <a:rPr lang="ko-KR" alt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클래스명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다음 괄호의 의미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11624" y="980728"/>
            <a:ext cx="5528816" cy="5112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 print("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yourAge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yourWeight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: Double){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yourAge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weight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yourWeight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600" b="0" dirty="0">
                <a:latin typeface="Consolas" panose="020B0609020204030204" pitchFamily="49" charset="0"/>
              </a:rPr>
              <a:t>//designated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initializer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Man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en-US" altLang="ko-KR" sz="1600" b="0" dirty="0" err="1" smtClean="0">
                <a:latin typeface="Consolas" panose="020B0609020204030204" pitchFamily="49" charset="0"/>
              </a:rPr>
              <a:t>init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호출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: 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오류</a:t>
            </a:r>
            <a:endParaRPr lang="en-US" altLang="ko-KR" sz="1600" b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: Man = Man(yourAge:10, yourWeight:20.5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0" dirty="0">
                <a:latin typeface="Consolas" panose="020B0609020204030204" pitchFamily="49" charset="0"/>
              </a:rPr>
              <a:t> //</a:t>
            </a:r>
            <a:r>
              <a:rPr lang="en-US" altLang="ko-KR" sz="1600" b="0" dirty="0" err="1"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latin typeface="Consolas" panose="020B0609020204030204" pitchFamily="49" charset="0"/>
              </a:rPr>
              <a:t>yourAge</a:t>
            </a:r>
            <a:r>
              <a:rPr lang="en-US" altLang="ko-KR" sz="1600" b="0" dirty="0">
                <a:latin typeface="Consolas" panose="020B0609020204030204" pitchFamily="49" charset="0"/>
              </a:rPr>
              <a:t>: </a:t>
            </a:r>
            <a:r>
              <a:rPr lang="en-US" altLang="ko-KR" sz="1600" b="0" dirty="0" err="1"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latin typeface="Consolas" panose="020B0609020204030204" pitchFamily="49" charset="0"/>
              </a:rPr>
              <a:t>yourWeight</a:t>
            </a:r>
            <a:r>
              <a:rPr lang="en-US" altLang="ko-KR" sz="1600" b="0" dirty="0">
                <a:latin typeface="Consolas" panose="020B0609020204030204" pitchFamily="49" charset="0"/>
              </a:rPr>
              <a:t> : Double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)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호출</a:t>
            </a:r>
            <a:endParaRPr lang="en-US" altLang="ko-KR" sz="1600" b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4880744" cy="5410200"/>
          </a:xfrm>
        </p:spPr>
        <p:txBody>
          <a:bodyPr/>
          <a:lstStyle/>
          <a:p>
            <a:pPr>
              <a:defRPr/>
            </a:pPr>
            <a:r>
              <a:rPr lang="ko-KR" altLang="en-US" sz="2400" dirty="0" smtClean="0"/>
              <a:t>현재 </a:t>
            </a:r>
            <a:r>
              <a:rPr lang="ko-KR" altLang="en-US" sz="2400" dirty="0"/>
              <a:t>클래스 </a:t>
            </a:r>
            <a:r>
              <a:rPr lang="ko-KR" altLang="en-US" sz="2400" dirty="0" smtClean="0"/>
              <a:t>내 </a:t>
            </a:r>
            <a:r>
              <a:rPr lang="ko-KR" altLang="en-US" sz="2400" dirty="0"/>
              <a:t>메서드나 </a:t>
            </a:r>
            <a:r>
              <a:rPr lang="ko-KR" altLang="en-US" sz="2400" dirty="0" err="1" smtClean="0"/>
              <a:t>프로퍼티를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가리킬 때 메서드나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앞에 </a:t>
            </a:r>
            <a:r>
              <a:rPr lang="en-US" altLang="ko-KR" sz="2400" dirty="0" smtClean="0"/>
              <a:t>self.</a:t>
            </a:r>
            <a:r>
              <a:rPr lang="ko-KR" altLang="en-US" sz="2400" dirty="0" smtClean="0"/>
              <a:t>을 붙임</a:t>
            </a:r>
            <a:endParaRPr lang="en-US" altLang="ko-KR" sz="2400" dirty="0"/>
          </a:p>
          <a:p>
            <a:pPr>
              <a:defRPr/>
            </a:pPr>
            <a:r>
              <a:rPr lang="ko-KR" altLang="en-US" sz="2400" dirty="0" smtClean="0"/>
              <a:t>아래 소스에서는 </a:t>
            </a:r>
            <a:r>
              <a:rPr lang="en-US" altLang="ko-KR" sz="2400" dirty="0" smtClean="0"/>
              <a:t>self</a:t>
            </a:r>
            <a:r>
              <a:rPr lang="ko-KR" altLang="en-US" sz="2400" dirty="0" smtClean="0"/>
              <a:t>를 붙이거나 생략해도 됨</a:t>
            </a: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옆의 소스에서는 매개변수와 구분하기 위해 반드시 써야함</a:t>
            </a:r>
            <a:endParaRPr lang="en-US" altLang="ko-KR" sz="2400" dirty="0"/>
          </a:p>
          <a:p>
            <a:pPr>
              <a:defRPr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Man{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yourAge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yourWeight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: Double){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age 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yourAge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yourAge</a:t>
            </a:r>
            <a:endParaRPr lang="en-US" altLang="ko-K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weight 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yourWeight</a:t>
            </a:r>
            <a:endParaRPr lang="en-US" altLang="ko-KR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2400" dirty="0" smtClean="0"/>
          </a:p>
          <a:p>
            <a:pPr lvl="1">
              <a:defRPr/>
            </a:pPr>
            <a:endParaRPr lang="ko-KR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3584" y="908720"/>
            <a:ext cx="5528816" cy="5112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: Double = 3.5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 print("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: Double){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600" b="0" dirty="0" err="1" smtClean="0">
                <a:latin typeface="Consolas" panose="020B0609020204030204" pitchFamily="49" charset="0"/>
              </a:rPr>
              <a:t>프로퍼티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= 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매개변수</a:t>
            </a:r>
            <a:endParaRPr lang="en-US" altLang="ko-KR" sz="16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 weight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: Man =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Man(age:10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weight:20.5)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1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smtClean="0"/>
              <a:t>stored property</a:t>
            </a:r>
            <a:r>
              <a:rPr lang="ko-KR" altLang="en-US" sz="3600" dirty="0" smtClean="0"/>
              <a:t>와 </a:t>
            </a:r>
            <a:r>
              <a:rPr lang="en-US" altLang="ko-KR" sz="3600" dirty="0"/>
              <a:t>computed </a:t>
            </a:r>
            <a:r>
              <a:rPr lang="en-US" altLang="ko-KR" sz="3600" dirty="0" smtClean="0"/>
              <a:t>property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4880744" cy="54102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computed </a:t>
            </a:r>
            <a:r>
              <a:rPr lang="en-US" altLang="ko-KR" sz="2400" dirty="0" smtClean="0"/>
              <a:t>property(</a:t>
            </a:r>
            <a:r>
              <a:rPr lang="ko-KR" altLang="en-US" sz="2400" dirty="0" smtClean="0"/>
              <a:t>계산 </a:t>
            </a:r>
            <a:r>
              <a:rPr lang="ko-KR" altLang="en-US" sz="2400" dirty="0" err="1" smtClean="0"/>
              <a:t>프로퍼티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0000FF"/>
                </a:solidFill>
              </a:rPr>
              <a:t>property</a:t>
            </a:r>
            <a:r>
              <a:rPr lang="ko-KR" altLang="en-US" sz="2400" dirty="0" smtClean="0">
                <a:solidFill>
                  <a:srgbClr val="0000FF"/>
                </a:solidFill>
              </a:rPr>
              <a:t>가 설정되거나 검색되는 시점에서 계산 또는 파생된 값</a:t>
            </a: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계산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내에는 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000" dirty="0" smtClean="0"/>
              <a:t>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게터</a:t>
            </a:r>
            <a:r>
              <a:rPr lang="en-US" altLang="ko-KR" sz="2000" dirty="0"/>
              <a:t>(getter) </a:t>
            </a:r>
            <a:r>
              <a:rPr lang="ko-KR" altLang="en-US" sz="2000" dirty="0" smtClean="0">
                <a:solidFill>
                  <a:srgbClr val="FF0000"/>
                </a:solidFill>
              </a:rPr>
              <a:t>메서드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2000" dirty="0" smtClean="0"/>
              <a:t>값을 대입하는 </a:t>
            </a:r>
            <a:r>
              <a:rPr lang="ko-KR" altLang="en-US" sz="2000" dirty="0"/>
              <a:t>세터</a:t>
            </a:r>
            <a:r>
              <a:rPr lang="en-US" altLang="ko-KR" sz="2000" dirty="0"/>
              <a:t>(setter) </a:t>
            </a:r>
            <a:r>
              <a:rPr lang="ko-KR" altLang="en-US" sz="2000" dirty="0" smtClean="0">
                <a:solidFill>
                  <a:srgbClr val="FF0000"/>
                </a:solidFill>
              </a:rPr>
              <a:t>메서드</a:t>
            </a:r>
            <a:r>
              <a:rPr lang="en-US" altLang="ko-KR" sz="2000" dirty="0" smtClean="0"/>
              <a:t> </a:t>
            </a:r>
          </a:p>
          <a:p>
            <a:pPr>
              <a:defRPr/>
            </a:pPr>
            <a:r>
              <a:rPr lang="en-US" altLang="ko-KR" sz="2400" dirty="0" err="1" smtClean="0"/>
              <a:t>manAge</a:t>
            </a:r>
            <a:r>
              <a:rPr lang="ko-KR" altLang="en-US" sz="2400" dirty="0" smtClean="0"/>
              <a:t>는 계산 </a:t>
            </a:r>
            <a:r>
              <a:rPr lang="ko-KR" altLang="en-US" sz="2400" dirty="0" err="1" smtClean="0"/>
              <a:t>프로퍼티로</a:t>
            </a:r>
            <a:r>
              <a:rPr lang="ko-KR" altLang="en-US" sz="2400" dirty="0" smtClean="0"/>
              <a:t>  저장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age</a:t>
            </a:r>
            <a:r>
              <a:rPr lang="ko-KR" altLang="en-US" sz="2400" dirty="0" smtClean="0"/>
              <a:t>의 값에서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을 뺀 값으로 하겠다는 것임</a:t>
            </a:r>
            <a:endParaRPr lang="en-US" altLang="ko-KR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591944" y="908720"/>
            <a:ext cx="5990456" cy="5112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  //</a:t>
            </a:r>
            <a:r>
              <a:rPr lang="en-US" altLang="ko-KR" sz="1400" dirty="0"/>
              <a:t> stored property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3.5  //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stored property</a:t>
            </a:r>
            <a:endParaRPr lang="en-US" altLang="ko-KR" sz="1400" b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manAge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latin typeface="Consolas" panose="020B0609020204030204" pitchFamily="49" charset="0"/>
              </a:rPr>
              <a:t>메서드 같지만 </a:t>
            </a:r>
            <a:r>
              <a:rPr lang="en-US" altLang="ko-KR" sz="1400" dirty="0"/>
              <a:t>computed</a:t>
            </a:r>
            <a:r>
              <a:rPr lang="ko-KR" altLang="en-US" sz="1400" b="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latin typeface="Consolas" panose="020B0609020204030204" pitchFamily="49" charset="0"/>
              </a:rPr>
              <a:t>property</a:t>
            </a:r>
            <a:r>
              <a:rPr lang="ko-KR" altLang="en-US" sz="1400" b="0" dirty="0" smtClean="0">
                <a:latin typeface="Consolas" panose="020B0609020204030204" pitchFamily="49" charset="0"/>
              </a:rPr>
              <a:t>임</a:t>
            </a:r>
            <a:endParaRPr lang="en-US" altLang="ko-KR" sz="1400" b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get{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return </a:t>
            </a:r>
            <a:r>
              <a:rPr lang="en-US" altLang="ko-KR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age-1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  <a:endParaRPr lang="en-US" altLang="ko-KR" sz="14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endParaRPr lang="en-US" altLang="ko-KR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print("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Double){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 age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 weight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Man(age:10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weight:20.5)</a:t>
            </a:r>
          </a:p>
          <a:p>
            <a:pPr marL="0" indent="0">
              <a:buNone/>
            </a:pP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/>
              <a:t>클래스 </a:t>
            </a:r>
            <a:r>
              <a:rPr lang="en-US" altLang="ko-KR" sz="4400" dirty="0"/>
              <a:t>vs. </a:t>
            </a:r>
            <a:r>
              <a:rPr lang="ko-KR" altLang="en-US" sz="4400" dirty="0"/>
              <a:t>객체 </a:t>
            </a:r>
            <a:r>
              <a:rPr lang="en-US" altLang="ko-KR" sz="4400" dirty="0"/>
              <a:t>vs. </a:t>
            </a:r>
            <a:r>
              <a:rPr lang="ko-KR" altLang="en-US" sz="4400" dirty="0"/>
              <a:t>인스턴스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5013175"/>
            <a:ext cx="6192688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0" dirty="0">
                <a:solidFill>
                  <a:schemeClr val="tx1"/>
                </a:solidFill>
              </a:rPr>
              <a:t>When an </a:t>
            </a:r>
            <a:r>
              <a:rPr lang="en-US" altLang="ko-KR" sz="1800" dirty="0">
                <a:solidFill>
                  <a:srgbClr val="0000FF"/>
                </a:solidFill>
              </a:rPr>
              <a:t>object</a:t>
            </a:r>
            <a:r>
              <a:rPr lang="en-US" altLang="ko-KR" sz="1800" b="0" dirty="0">
                <a:solidFill>
                  <a:schemeClr val="tx1"/>
                </a:solidFill>
              </a:rPr>
              <a:t> is created by a constructor of the </a:t>
            </a:r>
            <a:r>
              <a:rPr lang="en-US" altLang="ko-KR" sz="1800" dirty="0">
                <a:solidFill>
                  <a:srgbClr val="0000FF"/>
                </a:solidFill>
              </a:rPr>
              <a:t>class</a:t>
            </a:r>
            <a:r>
              <a:rPr lang="en-US" altLang="ko-KR" sz="1800" b="0" dirty="0">
                <a:solidFill>
                  <a:schemeClr val="tx1"/>
                </a:solidFill>
              </a:rPr>
              <a:t>, the resulting object is called an </a:t>
            </a:r>
            <a:r>
              <a:rPr lang="en-US" altLang="ko-KR" sz="1800" dirty="0">
                <a:solidFill>
                  <a:srgbClr val="0000FF"/>
                </a:solidFill>
              </a:rPr>
              <a:t>instance</a:t>
            </a:r>
            <a:r>
              <a:rPr lang="en-US" altLang="ko-KR" sz="1800" b="0" dirty="0">
                <a:solidFill>
                  <a:schemeClr val="tx1"/>
                </a:solidFill>
              </a:rPr>
              <a:t> of the class.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</a:rPr>
              <a:t>클래스로부터 만들어진 객체를 </a:t>
            </a:r>
            <a:r>
              <a:rPr lang="ko-KR" altLang="en-US" sz="1800" b="0" dirty="0" err="1">
                <a:solidFill>
                  <a:schemeClr val="tx1"/>
                </a:solidFill>
              </a:rPr>
              <a:t>인스턴스라</a:t>
            </a:r>
            <a:r>
              <a:rPr lang="ko-KR" altLang="en-US" sz="1800" b="0" dirty="0">
                <a:solidFill>
                  <a:schemeClr val="tx1"/>
                </a:solidFill>
              </a:rPr>
              <a:t>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81225" y="908720"/>
            <a:ext cx="7291388" cy="3960813"/>
            <a:chOff x="2181225" y="1124745"/>
            <a:chExt cx="7291388" cy="3960813"/>
          </a:xfrm>
        </p:grpSpPr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5334000" y="1339058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클래스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5707063" y="180102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개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4838700" y="11882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4778375" y="1124745"/>
              <a:ext cx="2092325" cy="107473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5264150" y="1196654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클래스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5637213" y="172958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개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4773613" y="1680370"/>
              <a:ext cx="2100263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7996238" y="362505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2" name="Rectangle 12"/>
            <p:cNvSpPr>
              <a:spLocks noChangeArrowheads="1"/>
            </p:cNvSpPr>
            <p:nvPr/>
          </p:nvSpPr>
          <p:spPr bwMode="auto">
            <a:xfrm>
              <a:off x="8742363" y="3612358"/>
              <a:ext cx="119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 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auto">
            <a:xfrm>
              <a:off x="8042275" y="411242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메리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4" name="Rectangle 14"/>
            <p:cNvSpPr>
              <a:spLocks noChangeArrowheads="1"/>
            </p:cNvSpPr>
            <p:nvPr/>
          </p:nvSpPr>
          <p:spPr bwMode="auto">
            <a:xfrm>
              <a:off x="7361238" y="34996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5" name="Rectangle 15"/>
            <p:cNvSpPr>
              <a:spLocks noChangeArrowheads="1"/>
            </p:cNvSpPr>
            <p:nvPr/>
          </p:nvSpPr>
          <p:spPr bwMode="auto">
            <a:xfrm>
              <a:off x="7299325" y="3436145"/>
              <a:ext cx="2093913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6" name="Rectangle 16"/>
            <p:cNvSpPr>
              <a:spLocks noChangeArrowheads="1"/>
            </p:cNvSpPr>
            <p:nvPr/>
          </p:nvSpPr>
          <p:spPr bwMode="auto">
            <a:xfrm>
              <a:off x="7581453" y="3543399"/>
              <a:ext cx="15388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97" name="Rectangle 17"/>
            <p:cNvSpPr>
              <a:spLocks noChangeArrowheads="1"/>
            </p:cNvSpPr>
            <p:nvPr/>
          </p:nvSpPr>
          <p:spPr bwMode="auto">
            <a:xfrm>
              <a:off x="8672513" y="3539333"/>
              <a:ext cx="119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 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98" name="Rectangle 18"/>
            <p:cNvSpPr>
              <a:spLocks noChangeArrowheads="1"/>
            </p:cNvSpPr>
            <p:nvPr/>
          </p:nvSpPr>
          <p:spPr bwMode="auto">
            <a:xfrm>
              <a:off x="7972425" y="4040983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메리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9" name="Rectangle 19"/>
            <p:cNvSpPr>
              <a:spLocks noChangeArrowheads="1"/>
            </p:cNvSpPr>
            <p:nvPr/>
          </p:nvSpPr>
          <p:spPr bwMode="auto">
            <a:xfrm>
              <a:off x="7294563" y="3991770"/>
              <a:ext cx="2101850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0" name="Rectangle 20"/>
            <p:cNvSpPr>
              <a:spLocks noChangeArrowheads="1"/>
            </p:cNvSpPr>
            <p:nvPr/>
          </p:nvSpPr>
          <p:spPr bwMode="auto">
            <a:xfrm>
              <a:off x="5519738" y="365045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1" name="Rectangle 21"/>
            <p:cNvSpPr>
              <a:spLocks noChangeArrowheads="1"/>
            </p:cNvSpPr>
            <p:nvPr/>
          </p:nvSpPr>
          <p:spPr bwMode="auto">
            <a:xfrm>
              <a:off x="5519738" y="411242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해피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2" name="Rectangle 22"/>
            <p:cNvSpPr>
              <a:spLocks noChangeArrowheads="1"/>
            </p:cNvSpPr>
            <p:nvPr/>
          </p:nvSpPr>
          <p:spPr bwMode="auto">
            <a:xfrm>
              <a:off x="4838700" y="34996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3" name="Rectangle 23"/>
            <p:cNvSpPr>
              <a:spLocks noChangeArrowheads="1"/>
            </p:cNvSpPr>
            <p:nvPr/>
          </p:nvSpPr>
          <p:spPr bwMode="auto">
            <a:xfrm>
              <a:off x="4767561" y="3516862"/>
              <a:ext cx="2092325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4" name="Rectangle 24"/>
            <p:cNvSpPr>
              <a:spLocks noChangeArrowheads="1"/>
            </p:cNvSpPr>
            <p:nvPr/>
          </p:nvSpPr>
          <p:spPr bwMode="auto">
            <a:xfrm>
              <a:off x="5015880" y="3543399"/>
              <a:ext cx="15388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605" name="Rectangle 25"/>
            <p:cNvSpPr>
              <a:spLocks noChangeArrowheads="1"/>
            </p:cNvSpPr>
            <p:nvPr/>
          </p:nvSpPr>
          <p:spPr bwMode="auto">
            <a:xfrm>
              <a:off x="5451475" y="4040983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해피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6" name="Rectangle 26"/>
            <p:cNvSpPr>
              <a:spLocks noChangeArrowheads="1"/>
            </p:cNvSpPr>
            <p:nvPr/>
          </p:nvSpPr>
          <p:spPr bwMode="auto">
            <a:xfrm>
              <a:off x="4773613" y="3991770"/>
              <a:ext cx="2100263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7" name="Rectangle 27"/>
            <p:cNvSpPr>
              <a:spLocks noChangeArrowheads="1"/>
            </p:cNvSpPr>
            <p:nvPr/>
          </p:nvSpPr>
          <p:spPr bwMode="auto">
            <a:xfrm>
              <a:off x="2927350" y="365045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8" name="Rectangle 28"/>
            <p:cNvSpPr>
              <a:spLocks noChangeArrowheads="1"/>
            </p:cNvSpPr>
            <p:nvPr/>
          </p:nvSpPr>
          <p:spPr bwMode="auto">
            <a:xfrm>
              <a:off x="2741613" y="411242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멍멍이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2246313" y="349964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0" name="Rectangle 30"/>
            <p:cNvSpPr>
              <a:spLocks noChangeArrowheads="1"/>
            </p:cNvSpPr>
            <p:nvPr/>
          </p:nvSpPr>
          <p:spPr bwMode="auto">
            <a:xfrm>
              <a:off x="2185988" y="3436145"/>
              <a:ext cx="2093913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1" name="Rectangle 31"/>
            <p:cNvSpPr>
              <a:spLocks noChangeArrowheads="1"/>
            </p:cNvSpPr>
            <p:nvPr/>
          </p:nvSpPr>
          <p:spPr bwMode="auto">
            <a:xfrm>
              <a:off x="2495600" y="3543101"/>
              <a:ext cx="153828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 err="1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612" name="Rectangle 32"/>
            <p:cNvSpPr>
              <a:spLocks noChangeArrowheads="1"/>
            </p:cNvSpPr>
            <p:nvPr/>
          </p:nvSpPr>
          <p:spPr bwMode="auto">
            <a:xfrm>
              <a:off x="2671763" y="4040983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멍멍이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13" name="Rectangle 33"/>
            <p:cNvSpPr>
              <a:spLocks noChangeArrowheads="1"/>
            </p:cNvSpPr>
            <p:nvPr/>
          </p:nvSpPr>
          <p:spPr bwMode="auto">
            <a:xfrm>
              <a:off x="2181225" y="3991770"/>
              <a:ext cx="2101850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4" name="Freeform 34"/>
            <p:cNvSpPr>
              <a:spLocks/>
            </p:cNvSpPr>
            <p:nvPr/>
          </p:nvSpPr>
          <p:spPr bwMode="auto">
            <a:xfrm>
              <a:off x="3503613" y="2259808"/>
              <a:ext cx="2257425" cy="1119188"/>
            </a:xfrm>
            <a:custGeom>
              <a:avLst/>
              <a:gdLst>
                <a:gd name="T0" fmla="*/ 474 w 4267"/>
                <a:gd name="T1" fmla="*/ 7 h 2115"/>
                <a:gd name="T2" fmla="*/ 471 w 4267"/>
                <a:gd name="T3" fmla="*/ 0 h 2115"/>
                <a:gd name="T4" fmla="*/ 0 w 4267"/>
                <a:gd name="T5" fmla="*/ 228 h 2115"/>
                <a:gd name="T6" fmla="*/ 3 w 4267"/>
                <a:gd name="T7" fmla="*/ 235 h 2115"/>
                <a:gd name="T8" fmla="*/ 474 w 4267"/>
                <a:gd name="T9" fmla="*/ 7 h 2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7" h="2115">
                  <a:moveTo>
                    <a:pt x="4267" y="63"/>
                  </a:moveTo>
                  <a:lnTo>
                    <a:pt x="4239" y="0"/>
                  </a:lnTo>
                  <a:lnTo>
                    <a:pt x="0" y="2052"/>
                  </a:lnTo>
                  <a:lnTo>
                    <a:pt x="28" y="2115"/>
                  </a:lnTo>
                  <a:lnTo>
                    <a:pt x="4267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5" name="Freeform 35"/>
            <p:cNvSpPr>
              <a:spLocks/>
            </p:cNvSpPr>
            <p:nvPr/>
          </p:nvSpPr>
          <p:spPr bwMode="auto">
            <a:xfrm>
              <a:off x="3371850" y="3288508"/>
              <a:ext cx="173038" cy="146050"/>
            </a:xfrm>
            <a:custGeom>
              <a:avLst/>
              <a:gdLst>
                <a:gd name="T0" fmla="*/ 23 w 327"/>
                <a:gd name="T1" fmla="*/ 0 h 275"/>
                <a:gd name="T2" fmla="*/ 0 w 327"/>
                <a:gd name="T3" fmla="*/ 30 h 275"/>
                <a:gd name="T4" fmla="*/ 36 w 327"/>
                <a:gd name="T5" fmla="*/ 31 h 275"/>
                <a:gd name="T6" fmla="*/ 23 w 327"/>
                <a:gd name="T7" fmla="*/ 0 h 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7" h="275">
                  <a:moveTo>
                    <a:pt x="204" y="0"/>
                  </a:moveTo>
                  <a:lnTo>
                    <a:pt x="0" y="269"/>
                  </a:lnTo>
                  <a:lnTo>
                    <a:pt x="327" y="27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6" name="Rectangle 36"/>
            <p:cNvSpPr>
              <a:spLocks noChangeArrowheads="1"/>
            </p:cNvSpPr>
            <p:nvPr/>
          </p:nvSpPr>
          <p:spPr bwMode="auto">
            <a:xfrm>
              <a:off x="5807075" y="2275683"/>
              <a:ext cx="33338" cy="996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7" name="Freeform 37"/>
            <p:cNvSpPr>
              <a:spLocks/>
            </p:cNvSpPr>
            <p:nvPr/>
          </p:nvSpPr>
          <p:spPr bwMode="auto">
            <a:xfrm>
              <a:off x="5745163" y="3271045"/>
              <a:ext cx="155575" cy="160338"/>
            </a:xfrm>
            <a:custGeom>
              <a:avLst/>
              <a:gdLst>
                <a:gd name="T0" fmla="*/ 0 w 293"/>
                <a:gd name="T1" fmla="*/ 0 h 303"/>
                <a:gd name="T2" fmla="*/ 16 w 293"/>
                <a:gd name="T3" fmla="*/ 34 h 303"/>
                <a:gd name="T4" fmla="*/ 33 w 293"/>
                <a:gd name="T5" fmla="*/ 0 h 303"/>
                <a:gd name="T6" fmla="*/ 0 w 293"/>
                <a:gd name="T7" fmla="*/ 0 h 3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303">
                  <a:moveTo>
                    <a:pt x="0" y="0"/>
                  </a:moveTo>
                  <a:lnTo>
                    <a:pt x="146" y="303"/>
                  </a:lnTo>
                  <a:lnTo>
                    <a:pt x="2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8" name="Freeform 38"/>
            <p:cNvSpPr>
              <a:spLocks/>
            </p:cNvSpPr>
            <p:nvPr/>
          </p:nvSpPr>
          <p:spPr bwMode="auto">
            <a:xfrm>
              <a:off x="5886450" y="2259808"/>
              <a:ext cx="2255838" cy="1050925"/>
            </a:xfrm>
            <a:custGeom>
              <a:avLst/>
              <a:gdLst>
                <a:gd name="T0" fmla="*/ 3 w 4264"/>
                <a:gd name="T1" fmla="*/ 0 h 1987"/>
                <a:gd name="T2" fmla="*/ 0 w 4264"/>
                <a:gd name="T3" fmla="*/ 7 h 1987"/>
                <a:gd name="T4" fmla="*/ 471 w 4264"/>
                <a:gd name="T5" fmla="*/ 221 h 1987"/>
                <a:gd name="T6" fmla="*/ 474 w 4264"/>
                <a:gd name="T7" fmla="*/ 214 h 1987"/>
                <a:gd name="T8" fmla="*/ 3 w 4264"/>
                <a:gd name="T9" fmla="*/ 0 h 19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4" h="1987">
                  <a:moveTo>
                    <a:pt x="27" y="0"/>
                  </a:moveTo>
                  <a:lnTo>
                    <a:pt x="0" y="63"/>
                  </a:lnTo>
                  <a:lnTo>
                    <a:pt x="4236" y="1987"/>
                  </a:lnTo>
                  <a:lnTo>
                    <a:pt x="4264" y="192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9" name="Freeform 39"/>
            <p:cNvSpPr>
              <a:spLocks/>
            </p:cNvSpPr>
            <p:nvPr/>
          </p:nvSpPr>
          <p:spPr bwMode="auto">
            <a:xfrm>
              <a:off x="8101013" y="3220245"/>
              <a:ext cx="174625" cy="147638"/>
            </a:xfrm>
            <a:custGeom>
              <a:avLst/>
              <a:gdLst>
                <a:gd name="T0" fmla="*/ 0 w 331"/>
                <a:gd name="T1" fmla="*/ 31 h 279"/>
                <a:gd name="T2" fmla="*/ 37 w 331"/>
                <a:gd name="T3" fmla="*/ 29 h 279"/>
                <a:gd name="T4" fmla="*/ 13 w 331"/>
                <a:gd name="T5" fmla="*/ 0 h 279"/>
                <a:gd name="T6" fmla="*/ 0 w 331"/>
                <a:gd name="T7" fmla="*/ 31 h 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1" h="279">
                  <a:moveTo>
                    <a:pt x="0" y="279"/>
                  </a:moveTo>
                  <a:lnTo>
                    <a:pt x="331" y="262"/>
                  </a:lnTo>
                  <a:lnTo>
                    <a:pt x="119" y="0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0" name="Text Box 40"/>
            <p:cNvSpPr txBox="1">
              <a:spLocks noChangeArrowheads="1"/>
            </p:cNvSpPr>
            <p:nvPr/>
          </p:nvSpPr>
          <p:spPr bwMode="auto">
            <a:xfrm>
              <a:off x="7591425" y="1518445"/>
              <a:ext cx="493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</a:t>
              </a:r>
            </a:p>
          </p:txBody>
        </p:sp>
        <p:sp>
          <p:nvSpPr>
            <p:cNvPr id="24581" name="Text Box 41"/>
            <p:cNvSpPr txBox="1">
              <a:spLocks noChangeArrowheads="1"/>
            </p:cNvSpPr>
            <p:nvPr/>
          </p:nvSpPr>
          <p:spPr bwMode="auto">
            <a:xfrm>
              <a:off x="3019425" y="4718845"/>
              <a:ext cx="698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x</a:t>
              </a:r>
            </a:p>
          </p:txBody>
        </p:sp>
        <p:sp>
          <p:nvSpPr>
            <p:cNvPr id="24582" name="Text Box 42"/>
            <p:cNvSpPr txBox="1">
              <a:spLocks noChangeArrowheads="1"/>
            </p:cNvSpPr>
            <p:nvPr/>
          </p:nvSpPr>
          <p:spPr bwMode="auto">
            <a:xfrm>
              <a:off x="7972425" y="4718845"/>
              <a:ext cx="6810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z</a:t>
              </a:r>
            </a:p>
          </p:txBody>
        </p:sp>
        <p:sp>
          <p:nvSpPr>
            <p:cNvPr id="24583" name="Text Box 43"/>
            <p:cNvSpPr txBox="1">
              <a:spLocks noChangeArrowheads="1"/>
            </p:cNvSpPr>
            <p:nvPr/>
          </p:nvSpPr>
          <p:spPr bwMode="auto">
            <a:xfrm>
              <a:off x="5381625" y="4718845"/>
              <a:ext cx="692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y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4943872" y="2459009"/>
              <a:ext cx="1731243" cy="46166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  객    체  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81225" y="5909210"/>
            <a:ext cx="715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hlinkClick r:id="rId2"/>
              </a:rPr>
              <a:t>https://en.wikipedia.org/wiki/Class_(computer_programming)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93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/>
              <a:t>computed </a:t>
            </a:r>
            <a:r>
              <a:rPr lang="en-US" altLang="ko-KR" sz="3600" dirty="0" smtClean="0"/>
              <a:t>property</a:t>
            </a:r>
            <a:r>
              <a:rPr lang="ko-KR" altLang="en-US" sz="3600" dirty="0" smtClean="0"/>
              <a:t>의 </a:t>
            </a:r>
            <a:r>
              <a:rPr lang="en-US" altLang="ko-KR" sz="3600" dirty="0" smtClean="0"/>
              <a:t>getter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4880744" cy="541020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/>
              <a:t>manAge</a:t>
            </a:r>
            <a:r>
              <a:rPr lang="ko-KR" altLang="en-US" dirty="0" smtClean="0"/>
              <a:t>는 계산 </a:t>
            </a:r>
            <a:r>
              <a:rPr lang="ko-KR" altLang="en-US" dirty="0" err="1" smtClean="0"/>
              <a:t>프로퍼티로</a:t>
            </a:r>
            <a:r>
              <a:rPr lang="ko-KR" altLang="en-US" dirty="0" smtClean="0"/>
              <a:t>  저장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의 값에서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뺀 값으로 하겠다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defRPr/>
            </a:pPr>
            <a:r>
              <a:rPr lang="en-US" altLang="ko-KR" dirty="0" smtClean="0">
                <a:solidFill>
                  <a:srgbClr val="0000FF"/>
                </a:solidFill>
              </a:rPr>
              <a:t>setter</a:t>
            </a:r>
            <a:r>
              <a:rPr lang="ko-KR" altLang="en-US" dirty="0">
                <a:solidFill>
                  <a:srgbClr val="0000FF"/>
                </a:solidFill>
              </a:rPr>
              <a:t>가 없으면 </a:t>
            </a:r>
            <a:r>
              <a:rPr lang="en-US" altLang="ko-KR" dirty="0">
                <a:solidFill>
                  <a:srgbClr val="0000FF"/>
                </a:solidFill>
              </a:rPr>
              <a:t>get{ }</a:t>
            </a:r>
            <a:r>
              <a:rPr lang="ko-KR" altLang="en-US" dirty="0">
                <a:solidFill>
                  <a:srgbClr val="0000FF"/>
                </a:solidFill>
              </a:rPr>
              <a:t>는 생략할 수 있으며 </a:t>
            </a:r>
            <a:r>
              <a:rPr lang="ko-KR" altLang="en-US" dirty="0" smtClean="0">
                <a:solidFill>
                  <a:srgbClr val="0000FF"/>
                </a:solidFill>
              </a:rPr>
              <a:t>변경하지 </a:t>
            </a:r>
            <a:r>
              <a:rPr lang="ko-KR" altLang="en-US" dirty="0">
                <a:solidFill>
                  <a:srgbClr val="0000FF"/>
                </a:solidFill>
              </a:rPr>
              <a:t>않더라도 </a:t>
            </a:r>
            <a:r>
              <a:rPr lang="en-US" altLang="ko-KR" dirty="0" err="1">
                <a:solidFill>
                  <a:srgbClr val="0000FF"/>
                </a:solidFill>
              </a:rPr>
              <a:t>var</a:t>
            </a:r>
            <a:r>
              <a:rPr lang="ko-KR" altLang="en-US" dirty="0">
                <a:solidFill>
                  <a:srgbClr val="0000FF"/>
                </a:solidFill>
              </a:rPr>
              <a:t>로 선언해야 함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053584" y="908720"/>
            <a:ext cx="5528816" cy="5112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3.5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  //</a:t>
            </a:r>
            <a:r>
              <a:rPr lang="ko-KR" altLang="en-US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메서드 같지만 </a:t>
            </a:r>
            <a:r>
              <a:rPr lang="ko-KR" alt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계</a:t>
            </a:r>
            <a:r>
              <a:rPr lang="ko-KR" altLang="en-US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산 </a:t>
            </a:r>
            <a:r>
              <a:rPr lang="ko-KR" altLang="en-US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프로퍼티임</a:t>
            </a:r>
            <a:endParaRPr lang="en-US" altLang="ko-KR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//</a:t>
            </a:r>
            <a:r>
              <a:rPr lang="en-US" altLang="ko-KR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return </a:t>
            </a:r>
            <a:r>
              <a:rPr lang="en-US" altLang="ko-KR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age-1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  <a:endParaRPr lang="en-US" altLang="ko-KR" sz="14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endParaRPr lang="en-US" altLang="ko-KR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print("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Double){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 age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 weight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Man(age:10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weight:20.5)</a:t>
            </a:r>
          </a:p>
          <a:p>
            <a:pPr marL="0" indent="0">
              <a:buNone/>
            </a:pP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27448" y="4149080"/>
            <a:ext cx="2952328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 algn="l"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age-1</a:t>
            </a:r>
          </a:p>
          <a:p>
            <a:pPr marL="0" indent="0" algn="l"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/>
              <a:t>computed </a:t>
            </a:r>
            <a:r>
              <a:rPr lang="en-US" altLang="ko-KR" sz="3600" dirty="0" smtClean="0"/>
              <a:t>property</a:t>
            </a:r>
            <a:r>
              <a:rPr lang="ko-KR" altLang="en-US" sz="3600" dirty="0" smtClean="0"/>
              <a:t>의</a:t>
            </a:r>
            <a:r>
              <a:rPr lang="en-US" altLang="ko-KR" sz="3600" dirty="0" smtClean="0"/>
              <a:t> setter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4880744" cy="5410200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/>
              <a:t>setter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있으면 </a:t>
            </a:r>
            <a:r>
              <a:rPr lang="en-US" altLang="ko-KR" sz="2400" dirty="0"/>
              <a:t>get{ }</a:t>
            </a:r>
            <a:r>
              <a:rPr lang="ko-KR" altLang="en-US" sz="2400" dirty="0"/>
              <a:t>는 생략할 수 </a:t>
            </a:r>
            <a:r>
              <a:rPr lang="ko-KR" altLang="en-US" sz="2400" dirty="0" smtClean="0"/>
              <a:t>없음</a:t>
            </a:r>
            <a:endParaRPr lang="en-US" altLang="ko-KR" sz="2400" dirty="0" smtClean="0"/>
          </a:p>
          <a:p>
            <a:pPr>
              <a:defRPr/>
            </a:pPr>
            <a:r>
              <a:rPr lang="ko-KR" altLang="en-US" sz="2400" dirty="0" smtClean="0"/>
              <a:t>매개변수명은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newValue</a:t>
            </a:r>
            <a:r>
              <a:rPr lang="ko-KR" altLang="en-US" sz="2400" dirty="0" smtClean="0"/>
              <a:t>가 기본</a:t>
            </a:r>
            <a:endParaRPr lang="en-US" altLang="ko-KR" sz="2400" dirty="0" smtClean="0"/>
          </a:p>
          <a:p>
            <a:pPr marL="455612" lvl="1" indent="0">
              <a:buNone/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set(</a:t>
            </a:r>
            <a:r>
              <a:rPr lang="en-US" altLang="ko-KR" sz="2000" dirty="0" err="1">
                <a:solidFill>
                  <a:srgbClr val="0000FF"/>
                </a:solidFill>
              </a:rPr>
              <a:t>newValue</a:t>
            </a:r>
            <a:r>
              <a:rPr lang="en-US" altLang="ko-KR" sz="2000" dirty="0">
                <a:solidFill>
                  <a:srgbClr val="0000FF"/>
                </a:solidFill>
              </a:rPr>
              <a:t>){</a:t>
            </a:r>
          </a:p>
          <a:p>
            <a:pPr marL="455612" lvl="1" indent="0"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     age = </a:t>
            </a:r>
            <a:r>
              <a:rPr lang="en-US" altLang="ko-KR" sz="2000" dirty="0" err="1">
                <a:solidFill>
                  <a:srgbClr val="0000FF"/>
                </a:solidFill>
              </a:rPr>
              <a:t>newValue</a:t>
            </a:r>
            <a:r>
              <a:rPr lang="en-US" altLang="ko-KR" sz="2000" dirty="0">
                <a:solidFill>
                  <a:srgbClr val="0000FF"/>
                </a:solidFill>
              </a:rPr>
              <a:t> + 1</a:t>
            </a:r>
          </a:p>
          <a:p>
            <a:pPr marL="455612" lvl="1" indent="0"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</a:rPr>
              <a:t>}</a:t>
            </a:r>
          </a:p>
          <a:p>
            <a:pPr marL="342900" indent="-342900">
              <a:defRPr/>
            </a:pPr>
            <a:r>
              <a:rPr lang="en-US" altLang="ko-KR" sz="2400" b="1" dirty="0"/>
              <a:t>Shorthand Setter </a:t>
            </a:r>
            <a:r>
              <a:rPr lang="en-US" altLang="ko-KR" sz="2400" b="1" dirty="0" smtClean="0"/>
              <a:t>Declaration</a:t>
            </a:r>
          </a:p>
          <a:p>
            <a:pPr marL="798512" lvl="1" indent="-342900">
              <a:defRPr/>
            </a:pPr>
            <a:r>
              <a:rPr lang="en-US" altLang="ko-KR" sz="2000" b="1" dirty="0" smtClean="0"/>
              <a:t>setter</a:t>
            </a:r>
            <a:r>
              <a:rPr lang="ko-KR" altLang="en-US" sz="2000" b="1" dirty="0" smtClean="0"/>
              <a:t>의 매개변수명이 </a:t>
            </a:r>
            <a:r>
              <a:rPr lang="en-US" altLang="ko-KR" sz="2000" b="1" dirty="0" err="1" smtClean="0"/>
              <a:t>newValue</a:t>
            </a:r>
            <a:r>
              <a:rPr lang="ko-KR" altLang="en-US" sz="2000" b="1" dirty="0" smtClean="0"/>
              <a:t>인 경우에만 이렇게 </a:t>
            </a:r>
            <a:r>
              <a:rPr lang="en-US" altLang="ko-KR" sz="2000" b="1" dirty="0" smtClean="0"/>
              <a:t>“(</a:t>
            </a:r>
            <a:r>
              <a:rPr lang="en-US" altLang="ko-KR" sz="2000" b="1" dirty="0" err="1" smtClean="0"/>
              <a:t>newValue</a:t>
            </a:r>
            <a:r>
              <a:rPr lang="en-US" altLang="ko-KR" sz="2000" b="1" dirty="0" smtClean="0"/>
              <a:t>)” </a:t>
            </a:r>
            <a:r>
              <a:rPr lang="ko-KR" altLang="en-US" sz="2000" b="1" dirty="0" smtClean="0"/>
              <a:t>생략 가능</a:t>
            </a:r>
            <a:endParaRPr lang="en-US" altLang="ko-KR" sz="2000" dirty="0" smtClean="0">
              <a:solidFill>
                <a:srgbClr val="0000FF"/>
              </a:solidFill>
            </a:endParaRPr>
          </a:p>
          <a:p>
            <a:pPr marL="455612" lvl="1" indent="0"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set{</a:t>
            </a:r>
          </a:p>
          <a:p>
            <a:pPr marL="455612" lvl="1" indent="0"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      age = </a:t>
            </a:r>
            <a:r>
              <a:rPr lang="en-US" altLang="ko-KR" sz="2000" dirty="0" err="1">
                <a:solidFill>
                  <a:srgbClr val="FF0000"/>
                </a:solidFill>
              </a:rPr>
              <a:t>newValue</a:t>
            </a:r>
            <a:r>
              <a:rPr lang="en-US" altLang="ko-KR" sz="2000" dirty="0">
                <a:solidFill>
                  <a:srgbClr val="0000FF"/>
                </a:solidFill>
              </a:rPr>
              <a:t> + 1</a:t>
            </a:r>
          </a:p>
          <a:p>
            <a:pPr marL="455612" lvl="1" indent="0">
              <a:buNone/>
              <a:defRPr/>
            </a:pPr>
            <a:r>
              <a:rPr lang="en-US" altLang="ko-KR" sz="2000" dirty="0" smtClean="0">
                <a:solidFill>
                  <a:srgbClr val="0000FF"/>
                </a:solidFill>
              </a:rPr>
              <a:t>}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053584" y="908720"/>
            <a:ext cx="5528816" cy="5112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age : 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weight : Double = 3.5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get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return age-1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US" altLang="ko-KR" sz="1100" b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set(</a:t>
            </a:r>
            <a:r>
              <a:rPr lang="en-US" altLang="ko-KR" sz="11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USAAge</a:t>
            </a:r>
            <a:r>
              <a:rPr lang="en-US" altLang="ko-KR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age </a:t>
            </a:r>
            <a:r>
              <a:rPr lang="en-US" altLang="ko-KR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1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USAAge</a:t>
            </a:r>
            <a:r>
              <a:rPr lang="en-US" altLang="ko-KR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  <a:endParaRPr lang="en-US" altLang="ko-KR" sz="11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Double){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 age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= weight</a:t>
            </a: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Man(age:10, weight:20.5) </a:t>
            </a:r>
          </a:p>
          <a:p>
            <a:pPr marL="0" indent="0">
              <a:buNone/>
            </a:pP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kim.manAge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 //9, getter</a:t>
            </a:r>
            <a:r>
              <a:rPr lang="ko-KR" altLang="en-US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호출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kim.age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    //10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kim.manAge</a:t>
            </a:r>
            <a:r>
              <a:rPr lang="en-US" altLang="ko-KR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     //setter</a:t>
            </a:r>
            <a:r>
              <a:rPr lang="ko-KR" altLang="en-US" sz="11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호출</a:t>
            </a:r>
            <a:endParaRPr lang="en-US" altLang="ko-KR" sz="11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kim.age</a:t>
            </a:r>
            <a:r>
              <a:rPr lang="en-US" altLang="ko-KR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     //4</a:t>
            </a:r>
            <a:endParaRPr lang="en-US" altLang="ko-KR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/>
              <a:t>computed </a:t>
            </a:r>
            <a:r>
              <a:rPr lang="en-US" altLang="ko-KR" sz="3600" dirty="0" smtClean="0"/>
              <a:t>property</a:t>
            </a:r>
            <a:r>
              <a:rPr lang="ko-KR" altLang="en-US" sz="3600" dirty="0" smtClean="0"/>
              <a:t>의 </a:t>
            </a:r>
            <a:r>
              <a:rPr lang="en-US" altLang="ko-KR" sz="3600" dirty="0" smtClean="0"/>
              <a:t>getter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setter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4880744" cy="5410200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ko-KR" sz="3200" b="1" dirty="0" smtClean="0"/>
              <a:t>getter</a:t>
            </a:r>
            <a:r>
              <a:rPr lang="ko-KR" altLang="en-US" sz="3200" b="1" dirty="0" smtClean="0"/>
              <a:t>와</a:t>
            </a:r>
            <a:r>
              <a:rPr lang="en-US" altLang="ko-KR" sz="3200" b="1" dirty="0" smtClean="0"/>
              <a:t> setter</a:t>
            </a:r>
            <a:r>
              <a:rPr lang="ko-KR" altLang="en-US" sz="3200" b="1" dirty="0" smtClean="0"/>
              <a:t>를 갖는 </a:t>
            </a:r>
            <a:r>
              <a:rPr lang="en-US" altLang="ko-KR" sz="3200" b="1" dirty="0"/>
              <a:t>computed </a:t>
            </a:r>
            <a:r>
              <a:rPr lang="en-US" altLang="ko-KR" sz="3200" b="1" dirty="0" smtClean="0"/>
              <a:t>property </a:t>
            </a:r>
            <a:r>
              <a:rPr lang="en-US" altLang="ko-KR" sz="3200" b="1" dirty="0" err="1" smtClean="0"/>
              <a:t>manAge</a:t>
            </a:r>
            <a:r>
              <a:rPr lang="ko-KR" altLang="en-US" sz="3200" b="1" dirty="0" smtClean="0"/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053584" y="836712"/>
            <a:ext cx="5528816" cy="540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   get{  return age-1  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   set{  age =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+ 1 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   </a:t>
            </a:r>
            <a:endParaRPr lang="en-US" altLang="ko-KR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(age: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weight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Man(age:10, weight:20.5) 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kim.manAge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)  //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9, getter</a:t>
            </a:r>
            <a:r>
              <a:rPr lang="ko-KR" altLang="en-US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호출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)     //10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kim.manAge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     //setter</a:t>
            </a:r>
            <a:r>
              <a:rPr lang="ko-KR" altLang="en-US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)      //4</a:t>
            </a:r>
          </a:p>
        </p:txBody>
      </p:sp>
    </p:spTree>
    <p:extLst>
      <p:ext uri="{BB962C8B-B14F-4D97-AF65-F5344CB8AC3E}">
        <p14:creationId xmlns:p14="http://schemas.microsoft.com/office/powerpoint/2010/main" val="30341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smtClean="0"/>
              <a:t>method overloading : </a:t>
            </a:r>
            <a:r>
              <a:rPr lang="ko-KR" altLang="en-US" sz="3600" dirty="0" err="1" smtClean="0"/>
              <a:t>생성자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중첩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4880744" cy="5410200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ko-KR" dirty="0"/>
              <a:t>method overloading </a:t>
            </a:r>
            <a:endParaRPr lang="en-US" altLang="ko-KR" dirty="0" smtClean="0"/>
          </a:p>
          <a:p>
            <a:pPr marL="798512" lvl="1" indent="-342900">
              <a:defRPr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en.wikipedia.org/wiki/Function_overloading</a:t>
            </a:r>
            <a:endParaRPr lang="en-US" altLang="ko-KR" dirty="0"/>
          </a:p>
          <a:p>
            <a:pPr marL="342900" indent="-342900">
              <a:defRPr/>
            </a:pPr>
            <a:r>
              <a:rPr lang="ko-KR" altLang="en-US" dirty="0" smtClean="0"/>
              <a:t>매개변수의 개수와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다른 같은 이름의 함수를 여러 개 정의 </a:t>
            </a:r>
            <a:endParaRPr lang="en-US" altLang="ko-KR" dirty="0" smtClean="0"/>
          </a:p>
          <a:p>
            <a:pPr marL="342900" indent="-342900">
              <a:defRPr/>
            </a:pPr>
            <a:r>
              <a:rPr lang="ko-KR" altLang="en-US" dirty="0" smtClean="0"/>
              <a:t>매개변수가 다른 두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통해 두가지 방법으로 인스턴스를 만들 수 </a:t>
            </a:r>
            <a:r>
              <a:rPr lang="ko-KR" altLang="en-US" dirty="0"/>
              <a:t>있</a:t>
            </a:r>
            <a:r>
              <a:rPr lang="ko-KR" altLang="en-US" dirty="0" smtClean="0"/>
              <a:t>음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735960" y="836712"/>
            <a:ext cx="5846440" cy="540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(age: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){  //1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weight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){  //2</a:t>
            </a:r>
            <a:endParaRPr lang="en-US" altLang="ko-KR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endParaRPr lang="en-US" altLang="ko-KR" sz="1400" b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Man(age:10, weight:20.5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 //1 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kim1 : Man = Man(age:10) </a:t>
            </a: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//2</a:t>
            </a:r>
            <a:endParaRPr lang="en-US" altLang="ko-KR" sz="1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kim2 </a:t>
            </a:r>
            <a:r>
              <a:rPr lang="en-US" altLang="ko-KR" sz="1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Man = </a:t>
            </a:r>
            <a:r>
              <a:rPr lang="en-US" altLang="ko-KR" sz="14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Man() 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ko-KR" altLang="en-US" sz="14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가 없다면 인스턴스 만드는 방법</a:t>
            </a:r>
            <a:endParaRPr lang="en-US" altLang="ko-KR" sz="1400" b="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kim1.display()</a:t>
            </a:r>
          </a:p>
        </p:txBody>
      </p:sp>
    </p:spTree>
    <p:extLst>
      <p:ext uri="{BB962C8B-B14F-4D97-AF65-F5344CB8AC3E}">
        <p14:creationId xmlns:p14="http://schemas.microsoft.com/office/powerpoint/2010/main" val="8832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 smtClean="0"/>
              <a:t>UIImage</a:t>
            </a:r>
            <a:r>
              <a:rPr lang="ko-KR" altLang="en-US" sz="3600" dirty="0" smtClean="0"/>
              <a:t>클래스의 </a:t>
            </a:r>
            <a:r>
              <a:rPr lang="en-US" altLang="ko-KR" sz="3600" dirty="0" err="1" smtClean="0"/>
              <a:t>init</a:t>
            </a:r>
            <a:r>
              <a:rPr lang="en-US" altLang="ko-KR" sz="3600" dirty="0" smtClean="0"/>
              <a:t>()</a:t>
            </a:r>
            <a:r>
              <a:rPr lang="ko-KR" altLang="en-US" sz="3600" dirty="0" smtClean="0"/>
              <a:t>함수</a:t>
            </a:r>
            <a:r>
              <a:rPr lang="en-US" altLang="ko-KR" sz="3600" dirty="0" smtClean="0"/>
              <a:t> 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6968976" cy="5410200"/>
          </a:xfrm>
        </p:spPr>
        <p:txBody>
          <a:bodyPr/>
          <a:lstStyle/>
          <a:p>
            <a:r>
              <a:rPr lang="en-US" altLang="ko-KR" sz="1600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altLang="ko-KR" sz="1600" dirty="0" smtClean="0">
                <a:latin typeface="Consolas" panose="020B0609020204030204" pitchFamily="49" charset="0"/>
                <a:hlinkClick r:id="rId2"/>
              </a:rPr>
              <a:t>developer.apple.com/documentation/uikit/uiimage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앱에서 이미지 데이터를 관리하는 클래스인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UIImage</a:t>
            </a:r>
            <a:r>
              <a:rPr lang="ko-KR" altLang="en-US" sz="1600" dirty="0" smtClean="0">
                <a:latin typeface="Consolas" panose="020B0609020204030204" pitchFamily="49" charset="0"/>
              </a:rPr>
              <a:t>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15</a:t>
            </a:r>
            <a:r>
              <a:rPr lang="ko-KR" altLang="en-US" sz="1600" dirty="0" smtClean="0">
                <a:latin typeface="Consolas" panose="020B0609020204030204" pitchFamily="49" charset="0"/>
              </a:rPr>
              <a:t>개의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init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가 </a:t>
            </a:r>
            <a:r>
              <a:rPr lang="en-US" altLang="ko-KR" sz="1600" dirty="0" smtClean="0">
                <a:latin typeface="Consolas" panose="020B0609020204030204" pitchFamily="49" charset="0"/>
              </a:rPr>
              <a:t>overloading</a:t>
            </a:r>
            <a:r>
              <a:rPr lang="ko-KR" altLang="en-US" sz="1600" dirty="0" smtClean="0">
                <a:latin typeface="Consolas" panose="020B0609020204030204" pitchFamily="49" charset="0"/>
              </a:rPr>
              <a:t>되어 있음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latin typeface="Consolas" panose="020B0609020204030204" pitchFamily="49" charset="0"/>
              </a:rPr>
              <a:t>myImage</a:t>
            </a:r>
            <a:r>
              <a:rPr lang="en-US" altLang="ko-KR" sz="1600" dirty="0">
                <a:latin typeface="Consolas" panose="020B0609020204030204" pitchFamily="49" charset="0"/>
              </a:rPr>
              <a:t>: </a:t>
            </a:r>
            <a:r>
              <a:rPr lang="en-US" altLang="ko-KR" sz="1600" dirty="0" err="1">
                <a:latin typeface="Consolas" panose="020B0609020204030204" pitchFamily="49" charset="0"/>
              </a:rPr>
              <a:t>UIImage</a:t>
            </a:r>
            <a:r>
              <a:rPr lang="en-US" altLang="ko-KR" sz="1600" dirty="0">
                <a:latin typeface="Consolas" panose="020B0609020204030204" pitchFamily="49" charset="0"/>
              </a:rPr>
              <a:t> = </a:t>
            </a:r>
            <a:r>
              <a:rPr lang="en-US" altLang="ko-KR" sz="1600" dirty="0" err="1">
                <a:latin typeface="Consolas" panose="020B0609020204030204" pitchFamily="49" charset="0"/>
              </a:rPr>
              <a:t>UIImage</a:t>
            </a:r>
            <a:r>
              <a:rPr lang="en-US" altLang="ko-KR" sz="1600" dirty="0">
                <a:latin typeface="Consolas" panose="020B0609020204030204" pitchFamily="49" charset="0"/>
              </a:rPr>
              <a:t>(named: "apple.png</a:t>
            </a:r>
            <a:r>
              <a:rPr lang="en-US" altLang="ko-KR" sz="1600" dirty="0" smtClean="0">
                <a:latin typeface="Consolas" panose="020B0609020204030204" pitchFamily="49" charset="0"/>
              </a:rPr>
              <a:t>")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aNewUIImage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UIImage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CGImage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</a:rPr>
              <a:t>imageRef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1. Loading and Caching Images</a:t>
            </a:r>
          </a:p>
          <a:p>
            <a:pPr marL="741362" lvl="1" indent="-285750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?(named: String, in: Bundle?,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compatibleWith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UITraitCollection</a:t>
            </a:r>
            <a:r>
              <a:rPr lang="en-US" altLang="ko-KR" sz="1200" dirty="0">
                <a:latin typeface="Consolas" panose="020B0609020204030204" pitchFamily="49" charset="0"/>
              </a:rPr>
              <a:t>?)</a:t>
            </a:r>
          </a:p>
          <a:p>
            <a:pPr marL="741362" lvl="1" indent="-285750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?(named: String)</a:t>
            </a:r>
          </a:p>
          <a:p>
            <a:pPr marL="741362" lvl="1" indent="-285750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imageLiteralResourceName</a:t>
            </a:r>
            <a:r>
              <a:rPr lang="en-US" altLang="ko-KR" sz="1200" dirty="0">
                <a:latin typeface="Consolas" panose="020B0609020204030204" pitchFamily="49" charset="0"/>
              </a:rPr>
              <a:t>: String)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2. Creating and Initializing Image Objects</a:t>
            </a:r>
          </a:p>
          <a:p>
            <a:pPr lvl="1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?(</a:t>
            </a:r>
            <a:r>
              <a:rPr lang="en-US" altLang="ko-KR" sz="1200" dirty="0" err="1">
                <a:latin typeface="Consolas" panose="020B0609020204030204" pitchFamily="49" charset="0"/>
              </a:rPr>
              <a:t>contentsOfFile</a:t>
            </a:r>
            <a:r>
              <a:rPr lang="en-US" altLang="ko-KR" sz="1200" dirty="0">
                <a:latin typeface="Consolas" panose="020B0609020204030204" pitchFamily="49" charset="0"/>
              </a:rPr>
              <a:t>: String)</a:t>
            </a:r>
          </a:p>
          <a:p>
            <a:pPr lvl="1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?(data: Data)</a:t>
            </a:r>
          </a:p>
          <a:p>
            <a:pPr lvl="1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?(data: Data, scale: </a:t>
            </a:r>
            <a:r>
              <a:rPr lang="en-US" altLang="ko-KR" sz="1200" dirty="0" err="1">
                <a:latin typeface="Consolas" panose="020B0609020204030204" pitchFamily="49" charset="0"/>
              </a:rPr>
              <a:t>CGFloat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cgImage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CGImage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cgImage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CGImage</a:t>
            </a:r>
            <a:r>
              <a:rPr lang="en-US" altLang="ko-KR" sz="1200" dirty="0">
                <a:latin typeface="Consolas" panose="020B0609020204030204" pitchFamily="49" charset="0"/>
              </a:rPr>
              <a:t>, scale: </a:t>
            </a:r>
            <a:r>
              <a:rPr lang="en-US" altLang="ko-KR" sz="1200" dirty="0" err="1">
                <a:latin typeface="Consolas" panose="020B0609020204030204" pitchFamily="49" charset="0"/>
              </a:rPr>
              <a:t>CGFloat</a:t>
            </a:r>
            <a:r>
              <a:rPr lang="en-US" altLang="ko-KR" sz="1200" dirty="0">
                <a:latin typeface="Consolas" panose="020B0609020204030204" pitchFamily="49" charset="0"/>
              </a:rPr>
              <a:t>, orientation: </a:t>
            </a:r>
            <a:r>
              <a:rPr lang="en-US" altLang="ko-KR" sz="1200" dirty="0" err="1">
                <a:latin typeface="Consolas" panose="020B0609020204030204" pitchFamily="49" charset="0"/>
              </a:rPr>
              <a:t>UIImage.Orientation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ciImage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CIImage</a:t>
            </a:r>
            <a:r>
              <a:rPr lang="en-US" altLang="ko-KR" sz="1200" dirty="0">
                <a:latin typeface="Consolas" panose="020B0609020204030204" pitchFamily="49" charset="0"/>
              </a:rPr>
              <a:t>, scale: </a:t>
            </a:r>
            <a:r>
              <a:rPr lang="en-US" altLang="ko-KR" sz="1200" dirty="0" err="1">
                <a:latin typeface="Consolas" panose="020B0609020204030204" pitchFamily="49" charset="0"/>
              </a:rPr>
              <a:t>CGFloat</a:t>
            </a:r>
            <a:r>
              <a:rPr lang="en-US" altLang="ko-KR" sz="1200" dirty="0">
                <a:latin typeface="Consolas" panose="020B0609020204030204" pitchFamily="49" charset="0"/>
              </a:rPr>
              <a:t>, orientation: </a:t>
            </a:r>
            <a:r>
              <a:rPr lang="en-US" altLang="ko-KR" sz="1200" dirty="0" err="1">
                <a:latin typeface="Consolas" panose="020B0609020204030204" pitchFamily="49" charset="0"/>
              </a:rPr>
              <a:t>UIImage.Orientation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latin typeface="Consolas" panose="020B0609020204030204" pitchFamily="49" charset="0"/>
              </a:rPr>
            </a:b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864488"/>
            <a:ext cx="4008358" cy="50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/>
              <a:t>Failable</a:t>
            </a:r>
            <a:r>
              <a:rPr lang="en-US" altLang="ko-KR" b="0" dirty="0"/>
              <a:t> </a:t>
            </a:r>
            <a:r>
              <a:rPr lang="en-US" altLang="ko-KR" b="0" dirty="0" smtClean="0"/>
              <a:t>Initializers(</a:t>
            </a:r>
            <a:r>
              <a:rPr lang="ko-KR" altLang="en-US" b="0" dirty="0" smtClean="0"/>
              <a:t>실패 가능한 </a:t>
            </a:r>
            <a:r>
              <a:rPr lang="ko-KR" altLang="en-US" b="0" dirty="0" err="1" smtClean="0"/>
              <a:t>생성자</a:t>
            </a:r>
            <a:r>
              <a:rPr lang="en-US" altLang="ko-KR" b="0" dirty="0" smtClean="0"/>
              <a:t>: </a:t>
            </a:r>
            <a:r>
              <a:rPr lang="en-US" altLang="ko-KR" b="0" dirty="0" err="1" smtClean="0"/>
              <a:t>init</a:t>
            </a:r>
            <a:r>
              <a:rPr lang="en-US" altLang="ko-KR" b="0" dirty="0" smtClean="0"/>
              <a:t>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9993312" cy="5410200"/>
          </a:xfrm>
        </p:spPr>
        <p:txBody>
          <a:bodyPr/>
          <a:lstStyle/>
          <a:p>
            <a:r>
              <a:rPr lang="en-US" altLang="ko-KR" sz="1800" dirty="0">
                <a:latin typeface="Consolas" panose="020B0609020204030204" pitchFamily="49" charset="0"/>
              </a:rPr>
              <a:t>let </a:t>
            </a:r>
            <a:r>
              <a:rPr lang="en-US" altLang="ko-KR" sz="1800" dirty="0" err="1">
                <a:latin typeface="Consolas" panose="020B0609020204030204" pitchFamily="49" charset="0"/>
              </a:rPr>
              <a:t>myImage</a:t>
            </a:r>
            <a:r>
              <a:rPr lang="en-US" altLang="ko-KR" sz="1800" dirty="0">
                <a:latin typeface="Consolas" panose="020B0609020204030204" pitchFamily="49" charset="0"/>
              </a:rPr>
              <a:t>: </a:t>
            </a:r>
            <a:r>
              <a:rPr lang="en-US" altLang="ko-KR" sz="1800" dirty="0" err="1">
                <a:latin typeface="Consolas" panose="020B0609020204030204" pitchFamily="49" charset="0"/>
              </a:rPr>
              <a:t>UIImage</a:t>
            </a:r>
            <a:r>
              <a:rPr lang="en-US" altLang="ko-KR" sz="1800" dirty="0">
                <a:latin typeface="Consolas" panose="020B0609020204030204" pitchFamily="49" charset="0"/>
              </a:rPr>
              <a:t> = </a:t>
            </a:r>
            <a:r>
              <a:rPr lang="en-US" altLang="ko-KR" sz="1800" dirty="0" err="1">
                <a:latin typeface="Consolas" panose="020B0609020204030204" pitchFamily="49" charset="0"/>
              </a:rPr>
              <a:t>UIImage</a:t>
            </a:r>
            <a:r>
              <a:rPr lang="en-US" altLang="ko-KR" sz="1800" dirty="0">
                <a:latin typeface="Consolas" panose="020B0609020204030204" pitchFamily="49" charset="0"/>
              </a:rPr>
              <a:t>(named: "apple.png</a:t>
            </a:r>
            <a:r>
              <a:rPr lang="en-US" altLang="ko-KR" sz="1800" dirty="0" smtClean="0">
                <a:latin typeface="Consolas" panose="020B0609020204030204" pitchFamily="49" charset="0"/>
              </a:rPr>
              <a:t>")</a:t>
            </a:r>
            <a:r>
              <a:rPr lang="en-US" altLang="ko-KR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 //</a:t>
            </a:r>
            <a:r>
              <a:rPr lang="ko-KR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느낌표가 왜 있지</a:t>
            </a:r>
            <a:r>
              <a:rPr lang="en-US" altLang="ko-KR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altLang="ko-KR" sz="1800" dirty="0" smtClean="0">
                <a:latin typeface="Consolas" panose="020B0609020204030204" pitchFamily="49" charset="0"/>
              </a:rPr>
              <a:t>apple.png</a:t>
            </a:r>
            <a:r>
              <a:rPr lang="ko-KR" altLang="en-US" sz="1800" dirty="0" smtClean="0">
                <a:latin typeface="Consolas" panose="020B0609020204030204" pitchFamily="49" charset="0"/>
              </a:rPr>
              <a:t>파일이 없으면 인스턴스를 만들 수 없고 </a:t>
            </a:r>
            <a:r>
              <a:rPr lang="en-US" altLang="ko-KR" sz="1800" dirty="0" smtClean="0">
                <a:latin typeface="Consolas" panose="020B0609020204030204" pitchFamily="49" charset="0"/>
              </a:rPr>
              <a:t>nil</a:t>
            </a:r>
          </a:p>
          <a:p>
            <a:r>
              <a:rPr lang="en-US" altLang="ko-KR" sz="1800" dirty="0" smtClean="0">
                <a:latin typeface="Consolas" panose="020B0609020204030204" pitchFamily="49" charset="0"/>
              </a:rPr>
              <a:t>nil</a:t>
            </a:r>
            <a:r>
              <a:rPr lang="ko-KR" altLang="en-US" sz="1800" dirty="0" smtClean="0">
                <a:latin typeface="Consolas" panose="020B0609020204030204" pitchFamily="49" charset="0"/>
              </a:rPr>
              <a:t>값도 저장할 수 있으려면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init</a:t>
            </a:r>
            <a:r>
              <a:rPr lang="ko-KR" altLang="en-US" sz="1800" dirty="0" smtClean="0">
                <a:latin typeface="Consolas" panose="020B0609020204030204" pitchFamily="49" charset="0"/>
              </a:rPr>
              <a:t>다음에 </a:t>
            </a:r>
            <a:r>
              <a:rPr lang="en-US" altLang="ko-KR" sz="1800" dirty="0" smtClean="0">
                <a:latin typeface="Consolas" panose="020B0609020204030204" pitchFamily="49" charset="0"/>
              </a:rPr>
              <a:t>“?”</a:t>
            </a:r>
            <a:r>
              <a:rPr lang="ko-KR" altLang="en-US" sz="1800" dirty="0" smtClean="0">
                <a:latin typeface="Consolas" panose="020B0609020204030204" pitchFamily="49" charset="0"/>
              </a:rPr>
              <a:t>를 하</a:t>
            </a:r>
            <a:r>
              <a:rPr lang="ko-KR" altLang="en-US" sz="1800" dirty="0">
                <a:latin typeface="Consolas" panose="020B0609020204030204" pitchFamily="49" charset="0"/>
              </a:rPr>
              <a:t>며</a:t>
            </a:r>
            <a:r>
              <a:rPr lang="ko-KR" altLang="en-US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옵셔널</a:t>
            </a:r>
            <a:r>
              <a:rPr lang="ko-KR" altLang="en-US" sz="1800" dirty="0" smtClean="0">
                <a:latin typeface="Consolas" panose="020B0609020204030204" pitchFamily="49" charset="0"/>
              </a:rPr>
              <a:t> 값이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리턴됨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init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800" dirty="0">
                <a:latin typeface="Consolas" panose="020B0609020204030204" pitchFamily="49" charset="0"/>
              </a:rPr>
              <a:t>(named name: String</a:t>
            </a:r>
            <a:r>
              <a:rPr lang="en-US" altLang="ko-KR" sz="1800" dirty="0" smtClean="0">
                <a:latin typeface="Consolas" panose="020B0609020204030204" pitchFamily="49" charset="0"/>
              </a:rPr>
              <a:t>)  //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Failable</a:t>
            </a:r>
            <a:r>
              <a:rPr lang="en-US" altLang="ko-KR" sz="1800" dirty="0"/>
              <a:t> Initializers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r>
              <a:rPr lang="en-US" altLang="ko-KR" sz="1800" dirty="0" err="1" smtClean="0">
                <a:latin typeface="Consolas" panose="020B0609020204030204" pitchFamily="49" charset="0"/>
              </a:rPr>
              <a:t>init</a:t>
            </a:r>
            <a:r>
              <a:rPr lang="en-US" altLang="ko-KR" sz="1800" dirty="0" smtClean="0">
                <a:latin typeface="Consolas" panose="020B0609020204030204" pitchFamily="49" charset="0"/>
              </a:rPr>
              <a:t>?</a:t>
            </a:r>
            <a:r>
              <a:rPr lang="ko-KR" altLang="en-US" sz="1800" dirty="0" smtClean="0">
                <a:latin typeface="Consolas" panose="020B0609020204030204" pitchFamily="49" charset="0"/>
              </a:rPr>
              <a:t>로 만든 인스턴스는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옵셔널형으로</a:t>
            </a:r>
            <a:r>
              <a:rPr lang="ko-KR" altLang="en-US" sz="1800" dirty="0" smtClean="0">
                <a:latin typeface="Consolas" panose="020B0609020204030204" pitchFamily="49" charset="0"/>
              </a:rPr>
              <a:t> 만들어져서</a:t>
            </a:r>
            <a:r>
              <a:rPr lang="en-US" altLang="ko-KR" sz="1800" dirty="0" smtClean="0">
                <a:latin typeface="Consolas" panose="020B0609020204030204" pitchFamily="49" charset="0"/>
              </a:rPr>
              <a:t>, </a:t>
            </a:r>
            <a:r>
              <a:rPr lang="ko-KR" altLang="en-US" sz="1800" dirty="0" smtClean="0">
                <a:latin typeface="Consolas" panose="020B0609020204030204" pitchFamily="49" charset="0"/>
              </a:rPr>
              <a:t>사용하려면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옵셔널을</a:t>
            </a:r>
            <a:r>
              <a:rPr lang="ko-KR" altLang="en-US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언래핑해야</a:t>
            </a:r>
            <a:r>
              <a:rPr lang="ko-KR" altLang="en-US" sz="1800" dirty="0" smtClean="0">
                <a:latin typeface="Consolas" panose="020B0609020204030204" pitchFamily="49" charset="0"/>
              </a:rPr>
              <a:t> 해서 위의 예제에서 제일 마지막에 </a:t>
            </a:r>
            <a:r>
              <a:rPr lang="en-US" altLang="ko-KR" sz="1800" dirty="0" smtClean="0">
                <a:latin typeface="Consolas" panose="020B0609020204030204" pitchFamily="49" charset="0"/>
              </a:rPr>
              <a:t>“!”</a:t>
            </a:r>
            <a:r>
              <a:rPr lang="ko-KR" altLang="en-US" sz="1800" dirty="0" smtClean="0">
                <a:latin typeface="Consolas" panose="020B0609020204030204" pitchFamily="49" charset="0"/>
              </a:rPr>
              <a:t>가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있음 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endParaRPr lang="ko-KR" alt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b="2222"/>
          <a:stretch/>
        </p:blipFill>
        <p:spPr>
          <a:xfrm>
            <a:off x="3500232" y="2780928"/>
            <a:ext cx="3603880" cy="3437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ailable</a:t>
            </a:r>
            <a:r>
              <a:rPr lang="en-US" altLang="ko-KR" dirty="0" smtClean="0"/>
              <a:t> initializer(</a:t>
            </a:r>
            <a:r>
              <a:rPr lang="ko-KR" altLang="en-US" dirty="0" smtClean="0"/>
              <a:t>실패 가능한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10785400" cy="5410200"/>
          </a:xfrm>
        </p:spPr>
        <p:txBody>
          <a:bodyPr/>
          <a:lstStyle/>
          <a:p>
            <a:r>
              <a:rPr lang="en-US" altLang="ko-KR" sz="3600" dirty="0" err="1" smtClean="0">
                <a:latin typeface="Consolas" panose="020B0609020204030204" pitchFamily="49" charset="0"/>
              </a:rPr>
              <a:t>init</a:t>
            </a:r>
            <a:r>
              <a:rPr lang="ko-KR" altLang="en-US" sz="3600" dirty="0" smtClean="0">
                <a:latin typeface="Consolas" panose="020B0609020204030204" pitchFamily="49" charset="0"/>
              </a:rPr>
              <a:t>다음에 </a:t>
            </a:r>
            <a:r>
              <a:rPr lang="en-US" altLang="ko-KR" sz="3600" dirty="0" smtClean="0">
                <a:latin typeface="Consolas" panose="020B0609020204030204" pitchFamily="49" charset="0"/>
              </a:rPr>
              <a:t>“?”</a:t>
            </a:r>
            <a:r>
              <a:rPr lang="ko-KR" altLang="en-US" sz="3600" dirty="0" smtClean="0">
                <a:latin typeface="Consolas" panose="020B0609020204030204" pitchFamily="49" charset="0"/>
              </a:rPr>
              <a:t>나 </a:t>
            </a:r>
            <a:r>
              <a:rPr lang="en-US" altLang="ko-KR" sz="3600" dirty="0" smtClean="0">
                <a:latin typeface="Consolas" panose="020B0609020204030204" pitchFamily="49" charset="0"/>
              </a:rPr>
              <a:t>“!”</a:t>
            </a:r>
            <a:r>
              <a:rPr lang="ko-KR" altLang="en-US" sz="3600" dirty="0" smtClean="0">
                <a:latin typeface="Consolas" panose="020B0609020204030204" pitchFamily="49" charset="0"/>
              </a:rPr>
              <a:t> 하</a:t>
            </a:r>
            <a:r>
              <a:rPr lang="ko-KR" altLang="en-US" sz="3600" dirty="0">
                <a:latin typeface="Consolas" panose="020B0609020204030204" pitchFamily="49" charset="0"/>
              </a:rPr>
              <a:t>며</a:t>
            </a:r>
            <a:r>
              <a:rPr lang="ko-KR" altLang="en-US" sz="3600" dirty="0" smtClean="0">
                <a:latin typeface="Consolas" panose="020B0609020204030204" pitchFamily="49" charset="0"/>
              </a:rPr>
              <a:t> </a:t>
            </a:r>
            <a:r>
              <a:rPr lang="ko-KR" altLang="en-US" sz="3600" dirty="0" err="1" smtClean="0">
                <a:latin typeface="Consolas" panose="020B0609020204030204" pitchFamily="49" charset="0"/>
              </a:rPr>
              <a:t>옵셔널</a:t>
            </a:r>
            <a:r>
              <a:rPr lang="ko-KR" altLang="en-US" sz="3600" dirty="0" smtClean="0">
                <a:latin typeface="Consolas" panose="020B0609020204030204" pitchFamily="49" charset="0"/>
              </a:rPr>
              <a:t> 값이 </a:t>
            </a:r>
            <a:r>
              <a:rPr lang="ko-KR" altLang="en-US" sz="3600" dirty="0" err="1" smtClean="0">
                <a:latin typeface="Consolas" panose="020B0609020204030204" pitchFamily="49" charset="0"/>
              </a:rPr>
              <a:t>리턴됨</a:t>
            </a:r>
            <a:endParaRPr lang="en-US" altLang="ko-KR" sz="3600" dirty="0" smtClean="0">
              <a:latin typeface="Consolas" panose="020B0609020204030204" pitchFamily="49" charset="0"/>
            </a:endParaRPr>
          </a:p>
          <a:p>
            <a:r>
              <a:rPr lang="ko-KR" altLang="en-US" sz="3600" dirty="0" smtClean="0">
                <a:latin typeface="Consolas" panose="020B0609020204030204" pitchFamily="49" charset="0"/>
              </a:rPr>
              <a:t>오류 상황에 </a:t>
            </a:r>
            <a:r>
              <a:rPr lang="en-US" altLang="ko-KR" sz="3600" dirty="0" smtClean="0">
                <a:latin typeface="Consolas" panose="020B0609020204030204" pitchFamily="49" charset="0"/>
              </a:rPr>
              <a:t>nil</a:t>
            </a:r>
            <a:r>
              <a:rPr lang="ko-KR" altLang="en-US" sz="3600" dirty="0" smtClean="0">
                <a:latin typeface="Consolas" panose="020B0609020204030204" pitchFamily="49" charset="0"/>
              </a:rPr>
              <a:t>을</a:t>
            </a:r>
            <a:r>
              <a:rPr lang="en-US" altLang="ko-KR" sz="3600" dirty="0" smtClean="0">
                <a:latin typeface="Consolas" panose="020B0609020204030204" pitchFamily="49" charset="0"/>
              </a:rPr>
              <a:t> </a:t>
            </a:r>
            <a:r>
              <a:rPr lang="ko-KR" altLang="en-US" sz="3600" dirty="0" err="1" smtClean="0">
                <a:latin typeface="Consolas" panose="020B0609020204030204" pitchFamily="49" charset="0"/>
              </a:rPr>
              <a:t>리턴하는</a:t>
            </a:r>
            <a:r>
              <a:rPr lang="ko-KR" altLang="en-US" sz="3600" dirty="0" smtClean="0">
                <a:latin typeface="Consolas" panose="020B0609020204030204" pitchFamily="49" charset="0"/>
              </a:rPr>
              <a:t> </a:t>
            </a:r>
            <a:r>
              <a:rPr lang="ko-KR" altLang="en-US" sz="3600" dirty="0" err="1" smtClean="0">
                <a:latin typeface="Consolas" panose="020B0609020204030204" pitchFamily="49" charset="0"/>
              </a:rPr>
              <a:t>조건문이</a:t>
            </a:r>
            <a:r>
              <a:rPr lang="ko-KR" altLang="en-US" sz="3600" dirty="0" smtClean="0">
                <a:latin typeface="Consolas" panose="020B0609020204030204" pitchFamily="49" charset="0"/>
              </a:rPr>
              <a:t> 있음</a:t>
            </a:r>
            <a:endParaRPr lang="en-US" altLang="ko-KR" sz="36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3200" dirty="0" smtClean="0">
                <a:latin typeface="Consolas" panose="020B0609020204030204" pitchFamily="49" charset="0"/>
              </a:rPr>
              <a:t>return nil</a:t>
            </a:r>
          </a:p>
          <a:p>
            <a:r>
              <a:rPr lang="en-US" altLang="ko-KR" sz="3600" dirty="0" err="1" smtClean="0">
                <a:latin typeface="Consolas" panose="020B0609020204030204" pitchFamily="49" charset="0"/>
              </a:rPr>
              <a:t>init</a:t>
            </a:r>
            <a:r>
              <a:rPr lang="en-US" altLang="ko-KR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endParaRPr lang="en-US" altLang="ko-KR" sz="3600" dirty="0">
              <a:latin typeface="Consolas" panose="020B0609020204030204" pitchFamily="49" charset="0"/>
            </a:endParaRPr>
          </a:p>
          <a:p>
            <a:r>
              <a:rPr lang="en-US" altLang="ko-KR" sz="3600" dirty="0" err="1" smtClean="0">
                <a:latin typeface="Consolas" panose="020B0609020204030204" pitchFamily="49" charset="0"/>
              </a:rPr>
              <a:t>init</a:t>
            </a:r>
            <a:r>
              <a:rPr lang="en-US" altLang="ko-KR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  <a:endParaRPr lang="en-US" altLang="ko-KR" sz="3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err="1"/>
              <a:t>failable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initializer</a:t>
            </a:r>
            <a:r>
              <a:rPr lang="ko-KR" altLang="en-US" sz="3600" dirty="0" smtClean="0"/>
              <a:t>가 </a:t>
            </a:r>
            <a:r>
              <a:rPr lang="ko-KR" altLang="en-US" sz="3600" dirty="0"/>
              <a:t>있는 클래스의 인스턴스 생성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4880744" cy="5410200"/>
          </a:xfrm>
        </p:spPr>
        <p:txBody>
          <a:bodyPr/>
          <a:lstStyle/>
          <a:p>
            <a:pPr>
              <a:defRPr/>
            </a:pPr>
            <a:endParaRPr lang="en-US" altLang="ko-KR" sz="2400" dirty="0" smtClean="0"/>
          </a:p>
          <a:p>
            <a:pPr lvl="1">
              <a:defRPr/>
            </a:pPr>
            <a:endParaRPr lang="ko-KR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3584" y="908720"/>
            <a:ext cx="5528816" cy="5339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4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0" dirty="0">
                <a:solidFill>
                  <a:srgbClr val="96969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69696"/>
                </a:solidFill>
                <a:latin typeface="Consolas" panose="020B0609020204030204" pitchFamily="49" charset="0"/>
              </a:rPr>
              <a:t>failable</a:t>
            </a:r>
            <a:r>
              <a:rPr lang="en-US" altLang="ko-KR" sz="1400" b="0" dirty="0">
                <a:solidFill>
                  <a:srgbClr val="96969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initializer</a:t>
            </a:r>
            <a:endParaRPr lang="en-US" altLang="ko-KR" sz="1400" b="0" dirty="0">
              <a:solidFill>
                <a:srgbClr val="9696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9885A"/>
                </a:solidFill>
                <a:latin typeface="Consolas" panose="020B0609020204030204" pitchFamily="49" charset="0"/>
              </a:rPr>
              <a:t>20.5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kim.</a:t>
            </a:r>
            <a:r>
              <a:rPr lang="en-US" altLang="ko-KR" sz="14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lee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9885A"/>
                </a:solidFill>
                <a:latin typeface="Consolas" panose="020B0609020204030204" pitchFamily="49" charset="0"/>
              </a:rPr>
              <a:t>3.5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lee.</a:t>
            </a:r>
            <a:r>
              <a:rPr lang="en-US" altLang="ko-KR" sz="14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11200" y="838200"/>
            <a:ext cx="524078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400" b="0" dirty="0" smtClean="0">
                <a:latin typeface="Consolas" panose="020B0609020204030204" pitchFamily="49" charset="0"/>
              </a:rPr>
              <a:t>오류</a:t>
            </a:r>
            <a:endParaRPr lang="ko-KR" altLang="en-US" sz="2400" b="0" dirty="0">
              <a:latin typeface="Consolas" panose="020B0609020204030204" pitchFamily="49" charset="0"/>
            </a:endParaRPr>
          </a:p>
          <a:p>
            <a:r>
              <a:rPr lang="ko-KR" altLang="en-US" sz="2400" b="0" dirty="0" err="1" smtClean="0">
                <a:latin typeface="Consolas" panose="020B0609020204030204" pitchFamily="49" charset="0"/>
              </a:rPr>
              <a:t>error</a:t>
            </a:r>
            <a:r>
              <a:rPr lang="ko-KR" altLang="en-US" sz="2400" b="0" dirty="0">
                <a:latin typeface="Consolas" panose="020B0609020204030204" pitchFamily="49" charset="0"/>
              </a:rPr>
              <a:t>: </a:t>
            </a:r>
            <a:r>
              <a:rPr lang="ko-KR" altLang="en-US" sz="2400" b="0" dirty="0" err="1">
                <a:latin typeface="Consolas" panose="020B0609020204030204" pitchFamily="49" charset="0"/>
              </a:rPr>
              <a:t>value</a:t>
            </a:r>
            <a:r>
              <a:rPr lang="ko-KR" altLang="en-US" sz="2400" b="0" dirty="0">
                <a:latin typeface="Consolas" panose="020B0609020204030204" pitchFamily="49" charset="0"/>
              </a:rPr>
              <a:t> of </a:t>
            </a:r>
            <a:r>
              <a:rPr lang="ko-KR" altLang="en-US" sz="2400" b="0" dirty="0" err="1">
                <a:latin typeface="Consolas" panose="020B0609020204030204" pitchFamily="49" charset="0"/>
              </a:rPr>
              <a:t>optional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latin typeface="Consolas" panose="020B0609020204030204" pitchFamily="49" charset="0"/>
              </a:rPr>
              <a:t>type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＇</a:t>
            </a:r>
            <a:r>
              <a:rPr lang="ko-KR" altLang="en-US" sz="2400" b="0" dirty="0" err="1" smtClean="0">
                <a:latin typeface="Consolas" panose="020B0609020204030204" pitchFamily="49" charset="0"/>
              </a:rPr>
              <a:t>Man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?＇ </a:t>
            </a:r>
            <a:r>
              <a:rPr lang="ko-KR" altLang="en-US" sz="2400" b="0" dirty="0" err="1">
                <a:latin typeface="Consolas" panose="020B0609020204030204" pitchFamily="49" charset="0"/>
              </a:rPr>
              <a:t>must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latin typeface="Consolas" panose="020B0609020204030204" pitchFamily="49" charset="0"/>
              </a:rPr>
              <a:t>be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latin typeface="Consolas" panose="020B0609020204030204" pitchFamily="49" charset="0"/>
              </a:rPr>
              <a:t>unwrapped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latin typeface="Consolas" panose="020B0609020204030204" pitchFamily="49" charset="0"/>
              </a:rPr>
              <a:t>to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latin typeface="Consolas" panose="020B0609020204030204" pitchFamily="49" charset="0"/>
              </a:rPr>
              <a:t>a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latin typeface="Consolas" panose="020B0609020204030204" pitchFamily="49" charset="0"/>
              </a:rPr>
              <a:t>value</a:t>
            </a:r>
            <a:r>
              <a:rPr lang="ko-KR" altLang="en-US" sz="2400" b="0" dirty="0">
                <a:latin typeface="Consolas" panose="020B0609020204030204" pitchFamily="49" charset="0"/>
              </a:rPr>
              <a:t> of </a:t>
            </a:r>
            <a:r>
              <a:rPr lang="ko-KR" altLang="en-US" sz="2400" b="0" dirty="0" err="1">
                <a:latin typeface="Consolas" panose="020B0609020204030204" pitchFamily="49" charset="0"/>
              </a:rPr>
              <a:t>type</a:t>
            </a:r>
            <a:r>
              <a:rPr lang="ko-KR" altLang="en-US" sz="2400" b="0" dirty="0">
                <a:latin typeface="Consolas" panose="020B0609020204030204" pitchFamily="49" charset="0"/>
              </a:rPr>
              <a:t> 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＇</a:t>
            </a:r>
            <a:r>
              <a:rPr lang="ko-KR" altLang="en-US" sz="2400" b="0" dirty="0" err="1" smtClean="0">
                <a:latin typeface="Consolas" panose="020B0609020204030204" pitchFamily="49" charset="0"/>
              </a:rPr>
              <a:t>Man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＇ </a:t>
            </a:r>
            <a:endParaRPr lang="en-US" altLang="ko-KR" sz="2400" b="0" dirty="0" smtClean="0">
              <a:latin typeface="Consolas" panose="020B0609020204030204" pitchFamily="49" charset="0"/>
            </a:endParaRPr>
          </a:p>
          <a:p>
            <a:r>
              <a:rPr lang="ko-KR" altLang="en-US" sz="2400" b="0" dirty="0" err="1" smtClean="0">
                <a:latin typeface="Consolas" panose="020B0609020204030204" pitchFamily="49" charset="0"/>
              </a:rPr>
              <a:t>var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latin typeface="Consolas" panose="020B0609020204030204" pitchFamily="49" charset="0"/>
              </a:rPr>
              <a:t>kim</a:t>
            </a:r>
            <a:r>
              <a:rPr lang="ko-KR" altLang="en-US" sz="2400" b="0" dirty="0">
                <a:latin typeface="Consolas" panose="020B0609020204030204" pitchFamily="49" charset="0"/>
              </a:rPr>
              <a:t> : </a:t>
            </a:r>
            <a:r>
              <a:rPr lang="ko-KR" altLang="en-US" sz="2400" b="0" dirty="0" err="1">
                <a:latin typeface="Consolas" panose="020B0609020204030204" pitchFamily="49" charset="0"/>
              </a:rPr>
              <a:t>Man</a:t>
            </a:r>
            <a:r>
              <a:rPr lang="ko-KR" altLang="en-US" sz="2400" b="0" dirty="0">
                <a:latin typeface="Consolas" panose="020B0609020204030204" pitchFamily="49" charset="0"/>
              </a:rPr>
              <a:t> = </a:t>
            </a:r>
            <a:r>
              <a:rPr lang="ko-KR" altLang="en-US" sz="2400" b="0" dirty="0" err="1">
                <a:latin typeface="Consolas" panose="020B0609020204030204" pitchFamily="49" charset="0"/>
              </a:rPr>
              <a:t>Man</a:t>
            </a:r>
            <a:r>
              <a:rPr lang="ko-KR" altLang="en-US" sz="2400" b="0" dirty="0">
                <a:latin typeface="Consolas" panose="020B0609020204030204" pitchFamily="49" charset="0"/>
              </a:rPr>
              <a:t>(age:10, weight:20.5</a:t>
            </a:r>
            <a:r>
              <a:rPr lang="ko-KR" altLang="en-US" sz="2400" b="0" dirty="0" smtClean="0">
                <a:latin typeface="Consolas" panose="020B0609020204030204" pitchFamily="49" charset="0"/>
              </a:rPr>
              <a:t>)</a:t>
            </a:r>
            <a:endParaRPr lang="en-US" altLang="ko-KR" sz="2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320337" y="2492896"/>
            <a:ext cx="3960440" cy="2304256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41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err="1" smtClean="0"/>
              <a:t>failable</a:t>
            </a:r>
            <a:r>
              <a:rPr lang="en-US" altLang="ko-KR" sz="3600" dirty="0" smtClean="0"/>
              <a:t> initialize</a:t>
            </a:r>
            <a:r>
              <a:rPr lang="ko-KR" altLang="en-US" sz="3600" dirty="0" smtClean="0"/>
              <a:t>가 있는 클래스의 인스턴스 생성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27112"/>
            <a:ext cx="4880744" cy="5410200"/>
          </a:xfrm>
        </p:spPr>
        <p:txBody>
          <a:bodyPr/>
          <a:lstStyle/>
          <a:p>
            <a:pPr>
              <a:defRPr/>
            </a:pPr>
            <a:endParaRPr lang="en-US" altLang="ko-KR" sz="2400" dirty="0" smtClean="0"/>
          </a:p>
          <a:p>
            <a:pPr lvl="1">
              <a:defRPr/>
            </a:pPr>
            <a:endParaRPr lang="ko-KR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40016" y="897632"/>
            <a:ext cx="5371008" cy="5339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3.5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ko-KR" sz="16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//1-1.</a:t>
            </a:r>
            <a:r>
              <a:rPr lang="ko-KR" altLang="en-US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형으로 선언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kim1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//1-2.</a:t>
            </a:r>
            <a:r>
              <a:rPr lang="ko-KR" altLang="en-US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옵셔널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바인딩</a:t>
            </a:r>
            <a:endParaRPr lang="en-US" altLang="ko-KR" sz="16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kim1.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//2.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인스턴스 </a:t>
            </a:r>
            <a:r>
              <a:rPr lang="ko-KR" altLang="en-US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생성과 동시에 </a:t>
            </a:r>
            <a:r>
              <a:rPr lang="ko-KR" altLang="en-US" sz="16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 바인딩</a:t>
            </a:r>
            <a:endParaRPr lang="en-US" altLang="ko-KR" sz="16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kim2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kim2.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//3.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인스턴스 생성하면서 바로 강제 </a:t>
            </a:r>
            <a:r>
              <a:rPr lang="ko-KR" altLang="en-US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언래핑</a:t>
            </a:r>
            <a:endParaRPr lang="en-US" altLang="ko-KR" sz="1600" b="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kim3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7.5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kim3.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//4.</a:t>
            </a:r>
            <a:r>
              <a:rPr lang="ko-KR" altLang="en-US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인스턴스를 사</a:t>
            </a:r>
            <a:r>
              <a:rPr lang="ko-KR" altLang="en-US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용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시 강제 </a:t>
            </a:r>
            <a:r>
              <a:rPr lang="ko-KR" altLang="en-US" sz="16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언래핑</a:t>
            </a:r>
            <a:endParaRPr lang="en-US" altLang="ko-KR" sz="16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kim4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10.5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kim4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94477" y="897632"/>
            <a:ext cx="5121503" cy="5339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err="1" smtClean="0"/>
              <a:t>failable</a:t>
            </a:r>
            <a:r>
              <a:rPr lang="en-US" altLang="ko-KR" sz="3600" dirty="0" smtClean="0"/>
              <a:t> initialize</a:t>
            </a:r>
            <a:r>
              <a:rPr lang="ko-KR" altLang="en-US" sz="3600" dirty="0" smtClean="0"/>
              <a:t>가 </a:t>
            </a:r>
            <a:r>
              <a:rPr lang="en-US" altLang="ko-KR" sz="3600" dirty="0" smtClean="0"/>
              <a:t>nil</a:t>
            </a:r>
            <a:r>
              <a:rPr lang="ko-KR" altLang="en-US" sz="3600" dirty="0" smtClean="0"/>
              <a:t>반환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27112"/>
            <a:ext cx="4880744" cy="5410200"/>
          </a:xfrm>
        </p:spPr>
        <p:txBody>
          <a:bodyPr/>
          <a:lstStyle/>
          <a:p>
            <a:pPr>
              <a:defRPr/>
            </a:pPr>
            <a:endParaRPr lang="en-US" altLang="ko-KR" sz="2400" dirty="0" smtClean="0"/>
          </a:p>
          <a:p>
            <a:pPr lvl="1">
              <a:defRPr/>
            </a:pPr>
            <a:endParaRPr lang="ko-KR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40016" y="897632"/>
            <a:ext cx="5371008" cy="5339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3.5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 err="1" smtClean="0">
                <a:solidFill>
                  <a:srgbClr val="969696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 형으로 선언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kim1 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 err="1" smtClean="0">
                <a:solidFill>
                  <a:srgbClr val="969696"/>
                </a:solidFill>
                <a:latin typeface="Consolas" panose="020B0609020204030204" pitchFamily="49" charset="0"/>
              </a:rPr>
              <a:t>옵셔널</a:t>
            </a: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바인딩</a:t>
            </a:r>
            <a:endParaRPr lang="en-US" altLang="ko-KR" sz="1600" b="0" dirty="0" smtClean="0">
              <a:solidFill>
                <a:srgbClr val="9696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kim1.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인스턴스 생성과 동시에 </a:t>
            </a:r>
            <a:r>
              <a:rPr lang="ko-KR" altLang="en-US" sz="1600" b="0" dirty="0" err="1" smtClean="0">
                <a:solidFill>
                  <a:srgbClr val="969696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 바인딩</a:t>
            </a:r>
            <a:endParaRPr lang="en-US" altLang="ko-KR" sz="1600" b="0" dirty="0" smtClean="0">
              <a:solidFill>
                <a:srgbClr val="9696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kim2 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kim2.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인스턴스 생성하면서 바로 강제 </a:t>
            </a:r>
            <a:r>
              <a:rPr lang="ko-KR" altLang="en-US" sz="1600" b="0" dirty="0" err="1" smtClean="0">
                <a:solidFill>
                  <a:srgbClr val="969696"/>
                </a:solidFill>
                <a:latin typeface="Consolas" panose="020B0609020204030204" pitchFamily="49" charset="0"/>
              </a:rPr>
              <a:t>언래핑</a:t>
            </a:r>
            <a:endParaRPr lang="en-US" altLang="ko-KR" sz="1600" b="0" dirty="0" smtClean="0">
              <a:solidFill>
                <a:srgbClr val="9696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//crash!!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강제 </a:t>
            </a:r>
            <a:r>
              <a:rPr lang="ko-KR" alt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언래핑하는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방법은 위험함</a:t>
            </a:r>
            <a:endParaRPr lang="en-US" altLang="ko-KR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kim3 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7.5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kim3.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94477" y="897632"/>
            <a:ext cx="5121503" cy="5339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display(){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age &lt;= 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33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객체지향 용어 비교</a:t>
            </a:r>
          </a:p>
        </p:txBody>
      </p:sp>
      <p:graphicFrame>
        <p:nvGraphicFramePr>
          <p:cNvPr id="38978" name="Group 66"/>
          <p:cNvGraphicFramePr>
            <a:graphicFrameLocks noGrp="1"/>
          </p:cNvGraphicFramePr>
          <p:nvPr>
            <p:extLst/>
          </p:nvPr>
        </p:nvGraphicFramePr>
        <p:xfrm>
          <a:off x="2422525" y="1143000"/>
          <a:ext cx="6913562" cy="22860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이론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설명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분석,설계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Swift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JAVA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C#,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+mn-cs"/>
                        </a:rPr>
                        <a:t>Objective-C</a:t>
                      </a:r>
                      <a:endParaRPr kumimoji="0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데이터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속성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Attribute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프로퍼티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Property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필드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Field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멤버변수/자료 멤버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Adobe Heiti Std R" panose="020B04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Member variable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Data member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Instance variable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조작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행위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Behavior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메소드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메소드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멤버함수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Member function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400">
                          <a:solidFill>
                            <a:srgbClr val="00664B"/>
                          </a:solidFill>
                          <a:latin typeface="Tahoma" pitchFamily="34" charset="0"/>
                          <a:ea typeface="돋움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+mj-ea"/>
                        </a:rPr>
                        <a:t>메소드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Heiti Std R" panose="020B0400000000000000" pitchFamily="34" charset="-128"/>
                        <a:ea typeface="+mj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Heiti Std R" panose="020B0400000000000000" pitchFamily="34" charset="-128"/>
                          <a:ea typeface="Adobe Heiti Std R" panose="020B0400000000000000" pitchFamily="34" charset="-128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705" name="Group 68"/>
          <p:cNvGrpSpPr>
            <a:grpSpLocks/>
          </p:cNvGrpSpPr>
          <p:nvPr/>
        </p:nvGrpSpPr>
        <p:grpSpPr bwMode="auto">
          <a:xfrm>
            <a:off x="3935413" y="3644900"/>
            <a:ext cx="4178300" cy="2520950"/>
            <a:chOff x="1519" y="2296"/>
            <a:chExt cx="2632" cy="1588"/>
          </a:xfrm>
        </p:grpSpPr>
        <p:sp>
          <p:nvSpPr>
            <p:cNvPr id="28706" name="Rectangle 42"/>
            <p:cNvSpPr>
              <a:spLocks noChangeArrowheads="1"/>
            </p:cNvSpPr>
            <p:nvPr/>
          </p:nvSpPr>
          <p:spPr bwMode="auto">
            <a:xfrm>
              <a:off x="1525" y="2296"/>
              <a:ext cx="1107" cy="15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07" name="Rectangle 43"/>
            <p:cNvSpPr>
              <a:spLocks noChangeArrowheads="1"/>
            </p:cNvSpPr>
            <p:nvPr/>
          </p:nvSpPr>
          <p:spPr bwMode="auto">
            <a:xfrm>
              <a:off x="1619" y="2557"/>
              <a:ext cx="891" cy="1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08" name="Rectangle 44"/>
            <p:cNvSpPr>
              <a:spLocks noChangeArrowheads="1"/>
            </p:cNvSpPr>
            <p:nvPr/>
          </p:nvSpPr>
          <p:spPr bwMode="auto">
            <a:xfrm>
              <a:off x="1967" y="2599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문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09" name="Rectangle 45"/>
            <p:cNvSpPr>
              <a:spLocks noChangeArrowheads="1"/>
            </p:cNvSpPr>
            <p:nvPr/>
          </p:nvSpPr>
          <p:spPr bwMode="auto">
            <a:xfrm>
              <a:off x="1865" y="274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핸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0" name="Rectangle 46"/>
            <p:cNvSpPr>
              <a:spLocks noChangeArrowheads="1"/>
            </p:cNvSpPr>
            <p:nvPr/>
          </p:nvSpPr>
          <p:spPr bwMode="auto">
            <a:xfrm>
              <a:off x="2039" y="2741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1" name="Rectangle 47"/>
            <p:cNvSpPr>
              <a:spLocks noChangeArrowheads="1"/>
            </p:cNvSpPr>
            <p:nvPr/>
          </p:nvSpPr>
          <p:spPr bwMode="auto">
            <a:xfrm>
              <a:off x="2088" y="274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1822" y="2898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3" name="Rectangle 49"/>
            <p:cNvSpPr>
              <a:spLocks noChangeArrowheads="1"/>
            </p:cNvSpPr>
            <p:nvPr/>
          </p:nvSpPr>
          <p:spPr bwMode="auto">
            <a:xfrm>
              <a:off x="1868" y="2901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바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4" name="Rectangle 50"/>
            <p:cNvSpPr>
              <a:spLocks noChangeArrowheads="1"/>
            </p:cNvSpPr>
            <p:nvPr/>
          </p:nvSpPr>
          <p:spPr bwMode="auto">
            <a:xfrm>
              <a:off x="2063" y="2898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5" name="Rectangle 51"/>
            <p:cNvSpPr>
              <a:spLocks noChangeArrowheads="1"/>
            </p:cNvSpPr>
            <p:nvPr/>
          </p:nvSpPr>
          <p:spPr bwMode="auto">
            <a:xfrm>
              <a:off x="2112" y="2901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퀴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6" name="Rectangle 52"/>
            <p:cNvSpPr>
              <a:spLocks noChangeArrowheads="1"/>
            </p:cNvSpPr>
            <p:nvPr/>
          </p:nvSpPr>
          <p:spPr bwMode="auto">
            <a:xfrm>
              <a:off x="1822" y="3052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7" name="Rectangle 53"/>
            <p:cNvSpPr>
              <a:spLocks noChangeArrowheads="1"/>
            </p:cNvSpPr>
            <p:nvPr/>
          </p:nvSpPr>
          <p:spPr bwMode="auto">
            <a:xfrm>
              <a:off x="1871" y="305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의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8" name="Rectangle 54"/>
            <p:cNvSpPr>
              <a:spLocks noChangeArrowheads="1"/>
            </p:cNvSpPr>
            <p:nvPr/>
          </p:nvSpPr>
          <p:spPr bwMode="auto">
            <a:xfrm>
              <a:off x="2063" y="3052"/>
              <a:ext cx="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 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19" name="Rectangle 55"/>
            <p:cNvSpPr>
              <a:spLocks noChangeArrowheads="1"/>
            </p:cNvSpPr>
            <p:nvPr/>
          </p:nvSpPr>
          <p:spPr bwMode="auto">
            <a:xfrm>
              <a:off x="2112" y="3056"/>
              <a:ext cx="11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자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0" name="Rectangle 56"/>
            <p:cNvSpPr>
              <a:spLocks noChangeArrowheads="1"/>
            </p:cNvSpPr>
            <p:nvPr/>
          </p:nvSpPr>
          <p:spPr bwMode="auto">
            <a:xfrm>
              <a:off x="1753" y="3337"/>
              <a:ext cx="4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움직인다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1" name="Rectangle 57"/>
            <p:cNvSpPr>
              <a:spLocks noChangeArrowheads="1"/>
            </p:cNvSpPr>
            <p:nvPr/>
          </p:nvSpPr>
          <p:spPr bwMode="auto">
            <a:xfrm>
              <a:off x="1753" y="3502"/>
              <a:ext cx="4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정차한다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2" name="Rectangle 58"/>
            <p:cNvSpPr>
              <a:spLocks noChangeArrowheads="1"/>
            </p:cNvSpPr>
            <p:nvPr/>
          </p:nvSpPr>
          <p:spPr bwMode="auto">
            <a:xfrm>
              <a:off x="1753" y="3668"/>
              <a:ext cx="4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감속한다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3" name="Rectangle 59"/>
            <p:cNvSpPr>
              <a:spLocks noChangeArrowheads="1"/>
            </p:cNvSpPr>
            <p:nvPr/>
          </p:nvSpPr>
          <p:spPr bwMode="auto">
            <a:xfrm>
              <a:off x="1829" y="2362"/>
              <a:ext cx="33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자동차</a:t>
              </a:r>
              <a:endParaRPr kumimoji="1" lang="ko-KR" altLang="en-US" sz="1400" b="0">
                <a:solidFill>
                  <a:schemeClr val="tx1"/>
                </a:solidFill>
              </a:endParaRPr>
            </a:p>
          </p:txBody>
        </p:sp>
        <p:sp>
          <p:nvSpPr>
            <p:cNvPr id="28724" name="Rectangle 60"/>
            <p:cNvSpPr>
              <a:spLocks noChangeArrowheads="1"/>
            </p:cNvSpPr>
            <p:nvPr/>
          </p:nvSpPr>
          <p:spPr bwMode="auto">
            <a:xfrm>
              <a:off x="1522" y="3249"/>
              <a:ext cx="1111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25" name="Rectangle 61"/>
            <p:cNvSpPr>
              <a:spLocks noChangeArrowheads="1"/>
            </p:cNvSpPr>
            <p:nvPr/>
          </p:nvSpPr>
          <p:spPr bwMode="auto">
            <a:xfrm>
              <a:off x="2817" y="2858"/>
              <a:ext cx="890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26" name="Rectangle 62"/>
            <p:cNvSpPr>
              <a:spLocks noChangeArrowheads="1"/>
            </p:cNvSpPr>
            <p:nvPr/>
          </p:nvSpPr>
          <p:spPr bwMode="auto">
            <a:xfrm>
              <a:off x="2796" y="2641"/>
              <a:ext cx="1335" cy="5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 b="0" dirty="0">
                  <a:solidFill>
                    <a:srgbClr val="000000"/>
                  </a:solidFill>
                </a:rPr>
                <a:t>특성</a:t>
              </a:r>
            </a:p>
            <a:p>
              <a:pPr eaLnBrk="1" latinLnBrk="1" hangingPunct="1"/>
              <a:r>
                <a:rPr kumimoji="1" lang="ko-KR" altLang="en-US" sz="1400" b="0" dirty="0">
                  <a:solidFill>
                    <a:srgbClr val="000000"/>
                  </a:solidFill>
                </a:rPr>
                <a:t>멤버변수</a:t>
              </a:r>
            </a:p>
            <a:p>
              <a:pPr eaLnBrk="1" latinLnBrk="1" hangingPunct="1"/>
              <a:r>
                <a:rPr kumimoji="1" lang="en-US" altLang="ko-KR" sz="1400" b="0" dirty="0">
                  <a:solidFill>
                    <a:srgbClr val="000000"/>
                  </a:solidFill>
                </a:rPr>
                <a:t>(Member Variable)</a:t>
              </a:r>
            </a:p>
            <a:p>
              <a:pPr eaLnBrk="1" latinLnBrk="1" hangingPunct="1"/>
              <a:r>
                <a:rPr kumimoji="1" lang="en-US" altLang="ko-KR" sz="1400" dirty="0">
                  <a:solidFill>
                    <a:schemeClr val="tx1"/>
                  </a:solidFill>
                </a:rPr>
                <a:t>Property</a:t>
              </a:r>
            </a:p>
          </p:txBody>
        </p:sp>
        <p:sp>
          <p:nvSpPr>
            <p:cNvPr id="28727" name="Rectangle 63"/>
            <p:cNvSpPr>
              <a:spLocks noChangeArrowheads="1"/>
            </p:cNvSpPr>
            <p:nvPr/>
          </p:nvSpPr>
          <p:spPr bwMode="auto">
            <a:xfrm>
              <a:off x="2826" y="3432"/>
              <a:ext cx="892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728" name="Rectangle 64"/>
            <p:cNvSpPr>
              <a:spLocks noChangeArrowheads="1"/>
            </p:cNvSpPr>
            <p:nvPr/>
          </p:nvSpPr>
          <p:spPr bwMode="auto">
            <a:xfrm>
              <a:off x="2785" y="3298"/>
              <a:ext cx="1366" cy="5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행위</a:t>
              </a:r>
            </a:p>
            <a:p>
              <a:pPr eaLnBrk="1" latinLnBrk="1" hangingPunct="1"/>
              <a:r>
                <a:rPr kumimoji="1" lang="ko-KR" altLang="en-US" sz="1400" b="0">
                  <a:solidFill>
                    <a:srgbClr val="000000"/>
                  </a:solidFill>
                </a:rPr>
                <a:t>멤버함수</a:t>
              </a:r>
            </a:p>
            <a:p>
              <a:pPr eaLnBrk="1" latinLnBrk="1" hangingPunct="1"/>
              <a:r>
                <a:rPr kumimoji="1" lang="en-US" altLang="ko-KR" sz="1400" b="0">
                  <a:solidFill>
                    <a:srgbClr val="000000"/>
                  </a:solidFill>
                </a:rPr>
                <a:t>(Member Function)</a:t>
              </a:r>
            </a:p>
            <a:p>
              <a:pPr eaLnBrk="1" latinLnBrk="1" hangingPunct="1"/>
              <a:r>
                <a:rPr kumimoji="1" lang="en-US" altLang="ko-KR" sz="1400">
                  <a:solidFill>
                    <a:srgbClr val="000000"/>
                  </a:solidFill>
                </a:rPr>
                <a:t>Method</a:t>
              </a:r>
            </a:p>
          </p:txBody>
        </p:sp>
        <p:sp>
          <p:nvSpPr>
            <p:cNvPr id="28729" name="Rectangle 65"/>
            <p:cNvSpPr>
              <a:spLocks noChangeArrowheads="1"/>
            </p:cNvSpPr>
            <p:nvPr/>
          </p:nvSpPr>
          <p:spPr bwMode="auto">
            <a:xfrm>
              <a:off x="1519" y="2561"/>
              <a:ext cx="1111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smtClean="0"/>
              <a:t>과제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나이와 </a:t>
            </a:r>
            <a:r>
              <a:rPr lang="ko-KR" altLang="en-US" sz="2400" dirty="0" smtClean="0">
                <a:solidFill>
                  <a:srgbClr val="0000FF"/>
                </a:solidFill>
              </a:rPr>
              <a:t>몸무게</a:t>
            </a:r>
            <a:r>
              <a:rPr lang="ko-KR" altLang="en-US" sz="2400" dirty="0" smtClean="0"/>
              <a:t>가 음수이면 </a:t>
            </a:r>
            <a:r>
              <a:rPr lang="en-US" altLang="ko-KR" sz="2400" dirty="0" smtClean="0"/>
              <a:t>nil</a:t>
            </a:r>
            <a:r>
              <a:rPr lang="ko-KR" altLang="en-US" sz="2400" dirty="0" smtClean="0"/>
              <a:t>을 반환하는 </a:t>
            </a:r>
            <a:r>
              <a:rPr lang="en-US" altLang="ko-KR" sz="2400" dirty="0" err="1"/>
              <a:t>failable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initialize </a:t>
            </a:r>
            <a:r>
              <a:rPr lang="ko-KR" altLang="en-US" sz="2400" dirty="0" smtClean="0"/>
              <a:t>구현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27112"/>
            <a:ext cx="4880744" cy="5410200"/>
          </a:xfrm>
        </p:spPr>
        <p:txBody>
          <a:bodyPr/>
          <a:lstStyle/>
          <a:p>
            <a:pPr>
              <a:defRPr/>
            </a:pPr>
            <a:endParaRPr lang="en-US" altLang="ko-KR" sz="2400" dirty="0" smtClean="0"/>
          </a:p>
          <a:p>
            <a:pPr lvl="1">
              <a:defRPr/>
            </a:pPr>
            <a:endParaRPr lang="ko-KR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40016" y="897632"/>
            <a:ext cx="5371008" cy="5339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3.5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 err="1">
                <a:solidFill>
                  <a:srgbClr val="969696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b="0" dirty="0">
                <a:solidFill>
                  <a:srgbClr val="969696"/>
                </a:solidFill>
                <a:latin typeface="Consolas" panose="020B0609020204030204" pitchFamily="49" charset="0"/>
              </a:rPr>
              <a:t> 형으로 선언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kim1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 err="1" smtClean="0">
                <a:solidFill>
                  <a:srgbClr val="969696"/>
                </a:solidFill>
                <a:latin typeface="Consolas" panose="020B0609020204030204" pitchFamily="49" charset="0"/>
              </a:rPr>
              <a:t>옵셔널</a:t>
            </a: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바인딩</a:t>
            </a:r>
            <a:endParaRPr lang="en-US" altLang="ko-KR" sz="1600" b="0" dirty="0">
              <a:solidFill>
                <a:srgbClr val="9696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kim1.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>
                <a:solidFill>
                  <a:srgbClr val="969696"/>
                </a:solidFill>
                <a:latin typeface="Consolas" panose="020B0609020204030204" pitchFamily="49" charset="0"/>
              </a:rPr>
              <a:t>인스턴스 생성과 동시에 </a:t>
            </a:r>
            <a:r>
              <a:rPr lang="ko-KR" altLang="en-US" sz="1600" b="0" dirty="0" err="1">
                <a:solidFill>
                  <a:srgbClr val="969696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b="0" dirty="0">
                <a:solidFill>
                  <a:srgbClr val="969696"/>
                </a:solidFill>
                <a:latin typeface="Consolas" panose="020B0609020204030204" pitchFamily="49" charset="0"/>
              </a:rPr>
              <a:t> 바인딩</a:t>
            </a:r>
            <a:endParaRPr lang="en-US" altLang="ko-KR" sz="1600" b="0" dirty="0">
              <a:solidFill>
                <a:srgbClr val="9696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kim2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kim2.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>
                <a:solidFill>
                  <a:srgbClr val="969696"/>
                </a:solidFill>
                <a:latin typeface="Consolas" panose="020B0609020204030204" pitchFamily="49" charset="0"/>
              </a:rPr>
              <a:t>인</a:t>
            </a:r>
            <a:r>
              <a:rPr lang="ko-KR" altLang="en-US" sz="1600" b="0" dirty="0" smtClean="0">
                <a:solidFill>
                  <a:srgbClr val="969696"/>
                </a:solidFill>
                <a:latin typeface="Consolas" panose="020B0609020204030204" pitchFamily="49" charset="0"/>
              </a:rPr>
              <a:t>스턴스 생성하면서 바로 강제 </a:t>
            </a:r>
            <a:r>
              <a:rPr lang="ko-KR" altLang="en-US" sz="1600" b="0" dirty="0" err="1" smtClean="0">
                <a:solidFill>
                  <a:srgbClr val="969696"/>
                </a:solidFill>
                <a:latin typeface="Consolas" panose="020B0609020204030204" pitchFamily="49" charset="0"/>
              </a:rPr>
              <a:t>언래핑</a:t>
            </a:r>
            <a:endParaRPr lang="en-US" altLang="ko-KR" sz="1600" b="0" dirty="0" smtClean="0">
              <a:solidFill>
                <a:srgbClr val="9696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//crash!!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강제 </a:t>
            </a:r>
            <a:r>
              <a:rPr lang="ko-KR" alt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언래핑하는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방법은 위험함</a:t>
            </a:r>
            <a:endParaRPr lang="en-US" altLang="ko-KR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kim3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7.5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kim3.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94477" y="897632"/>
            <a:ext cx="5121503" cy="5339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600" b="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crash</a:t>
            </a:r>
            <a:r>
              <a:rPr lang="ko-KR" altLang="en-US" sz="3600" dirty="0" smtClean="0"/>
              <a:t>시 발생하는 오류와 </a:t>
            </a:r>
            <a:r>
              <a:rPr lang="en-US" altLang="ko-KR" sz="3600" dirty="0" smtClean="0"/>
              <a:t>.so</a:t>
            </a:r>
            <a:r>
              <a:rPr lang="ko-KR" altLang="en-US" sz="3600" dirty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.</a:t>
            </a:r>
            <a:r>
              <a:rPr lang="en-US" altLang="ko-KR" sz="2400" dirty="0" smtClean="0"/>
              <a:t>so 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dylib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shared object</a:t>
            </a:r>
          </a:p>
          <a:p>
            <a:pPr lvl="1"/>
            <a:r>
              <a:rPr lang="en-US" altLang="ko-KR" sz="2000" dirty="0" smtClean="0"/>
              <a:t>shared library</a:t>
            </a:r>
          </a:p>
          <a:p>
            <a:pPr lvl="1"/>
            <a:r>
              <a:rPr lang="ko-KR" altLang="en-US" sz="2000" dirty="0" smtClean="0"/>
              <a:t>윈도우의 </a:t>
            </a:r>
            <a:r>
              <a:rPr lang="en-US" altLang="ko-KR" sz="2000" dirty="0" err="1" smtClean="0"/>
              <a:t>dll</a:t>
            </a:r>
            <a:r>
              <a:rPr lang="en-US" altLang="ko-KR" sz="2000" dirty="0" smtClean="0"/>
              <a:t>  </a:t>
            </a:r>
          </a:p>
          <a:p>
            <a:pPr lvl="1"/>
            <a:r>
              <a:rPr lang="ko-KR" altLang="en-US" sz="2000" dirty="0" smtClean="0"/>
              <a:t>동적 </a:t>
            </a:r>
            <a:r>
              <a:rPr lang="ko-KR" altLang="en-US" sz="2000" dirty="0"/>
              <a:t>링크 라이브러리</a:t>
            </a:r>
            <a:r>
              <a:rPr lang="en-US" altLang="ko-KR" sz="2000" dirty="0"/>
              <a:t>(</a:t>
            </a:r>
            <a:r>
              <a:rPr lang="ko-KR" altLang="en-US" sz="2000" dirty="0"/>
              <a:t>프로그램 실행 시 필요할 때 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400" dirty="0" smtClean="0"/>
              <a:t>.a</a:t>
            </a:r>
          </a:p>
          <a:p>
            <a:pPr lvl="1"/>
            <a:r>
              <a:rPr lang="en-US" altLang="ko-KR" sz="2000" dirty="0" smtClean="0"/>
              <a:t>archive library</a:t>
            </a:r>
          </a:p>
          <a:p>
            <a:pPr lvl="1"/>
            <a:r>
              <a:rPr lang="ko-KR" altLang="en-US" sz="2000" dirty="0" smtClean="0"/>
              <a:t>정적 </a:t>
            </a:r>
            <a:r>
              <a:rPr lang="ko-KR" altLang="en-US" sz="2000" dirty="0"/>
              <a:t>링크 </a:t>
            </a:r>
            <a:r>
              <a:rPr lang="ko-KR" altLang="en-US" sz="2000" dirty="0" smtClean="0"/>
              <a:t>라이브러리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컴파일 시 포함됨</a:t>
            </a:r>
            <a:endParaRPr lang="ko-KR" altLang="en-US" sz="20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80" y="4437112"/>
            <a:ext cx="9361040" cy="16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en-US" altLang="ko-KR" dirty="0" err="1"/>
              <a:t>UIKit</a:t>
            </a:r>
            <a:r>
              <a:rPr lang="en-US" altLang="ko-KR" dirty="0"/>
              <a:t> component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915727"/>
            <a:ext cx="3423540" cy="5247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3709"/>
          <a:stretch/>
        </p:blipFill>
        <p:spPr>
          <a:xfrm>
            <a:off x="1919536" y="911335"/>
            <a:ext cx="3312368" cy="5251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5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iOS </a:t>
            </a:r>
            <a:r>
              <a:rPr lang="en-US" altLang="ko-KR" dirty="0" err="1" smtClean="0"/>
              <a:t>UIKit</a:t>
            </a:r>
            <a:r>
              <a:rPr lang="en-US" altLang="ko-KR" dirty="0" smtClean="0"/>
              <a:t> class hierarchy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찾아 간단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5672832" cy="5410200"/>
          </a:xfrm>
        </p:spPr>
        <p:txBody>
          <a:bodyPr/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과제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매우 중요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틀리면 감점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smtClean="0"/>
              <a:t>다음 그림에서 하나의 클래스를 선정하여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메서드의 </a:t>
            </a:r>
            <a:r>
              <a:rPr lang="en-US" altLang="ko-KR" sz="1400" dirty="0" smtClean="0"/>
              <a:t>overloading, </a:t>
            </a:r>
            <a:r>
              <a:rPr lang="en-US" altLang="ko-KR" sz="1400" dirty="0" err="1" smtClean="0"/>
              <a:t>failable</a:t>
            </a:r>
            <a:r>
              <a:rPr lang="en-US" altLang="ko-KR" sz="1400" dirty="0" smtClean="0"/>
              <a:t> initializer</a:t>
            </a:r>
            <a:r>
              <a:rPr lang="ko-KR" altLang="en-US" sz="1400" dirty="0" smtClean="0"/>
              <a:t>등에 대해 설명하시오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해당 클래스의 인스턴스를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 이상의 방법으로 만들어 보시오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hlinkClick r:id=""/>
            </a:endParaRPr>
          </a:p>
          <a:p>
            <a:r>
              <a:rPr lang="en-US" altLang="ko-KR" sz="1400" dirty="0" smtClean="0">
                <a:hlinkClick r:id="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developer.apple.com/documentation/uikit/uicolor</a:t>
            </a:r>
            <a:endParaRPr lang="en-US" altLang="ko-KR" sz="1400" dirty="0" smtClean="0"/>
          </a:p>
          <a:p>
            <a:r>
              <a:rPr lang="en-US" altLang="ko-KR" sz="1400" dirty="0"/>
              <a:t>let </a:t>
            </a:r>
            <a:r>
              <a:rPr lang="en-US" altLang="ko-KR" sz="1400" dirty="0" err="1"/>
              <a:t>myColor</a:t>
            </a:r>
            <a:r>
              <a:rPr lang="en-US" altLang="ko-KR" sz="1400" dirty="0"/>
              <a:t> : </a:t>
            </a:r>
            <a:r>
              <a:rPr lang="en-US" altLang="ko-KR" sz="1400" dirty="0" err="1"/>
              <a:t>UIColor</a:t>
            </a:r>
            <a:r>
              <a:rPr lang="en-US" altLang="ko-KR" sz="1400" dirty="0"/>
              <a:t> = </a:t>
            </a:r>
            <a:r>
              <a:rPr lang="en-US" altLang="ko-KR" sz="1400" dirty="0" err="1"/>
              <a:t>UIColor</a:t>
            </a:r>
            <a:r>
              <a:rPr lang="en-US" altLang="ko-KR" sz="1400" dirty="0"/>
              <a:t>(white: 0.5, alpha: 1.0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let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x = </a:t>
            </a:r>
            <a:r>
              <a:rPr lang="en-US" altLang="ko-KR" sz="1400" dirty="0" err="1" smtClean="0"/>
              <a:t>UIColor</a:t>
            </a:r>
            <a:r>
              <a:rPr lang="en-US" altLang="ko-KR" sz="1400" dirty="0" smtClean="0"/>
              <a:t>(red</a:t>
            </a:r>
            <a:r>
              <a:rPr lang="en-US" altLang="ko-KR" sz="1400" dirty="0"/>
              <a:t>: 1, green: 165/255, blue: 0, alpha: 1)</a:t>
            </a:r>
            <a:endParaRPr lang="ko-KR" altLang="en-US" sz="1400" dirty="0"/>
          </a:p>
        </p:txBody>
      </p:sp>
      <p:pic>
        <p:nvPicPr>
          <p:cNvPr id="1026" name="Picture 2" descr="http://3.bp.blogspot.com/-1M6XDhL2AB8/VS4U4OPVPHI/AAAAAAAAA1c/iVG1jYr26pM/s1600/uikit_class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797956"/>
            <a:ext cx="4104456" cy="544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428" y="2708920"/>
            <a:ext cx="3752581" cy="3391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15480" y="2132856"/>
            <a:ext cx="9375576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클래스</a:t>
            </a:r>
            <a:r>
              <a:rPr lang="en-US" altLang="ko-KR" sz="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(class) </a:t>
            </a:r>
            <a:r>
              <a:rPr lang="ko-KR" altLang="en-US" sz="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상속</a:t>
            </a:r>
            <a:endParaRPr lang="ko-KR" altLang="en-US" sz="6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3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docs.swift.org/swift-book/LanguageGuide/Inheritance.html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425967"/>
            <a:ext cx="7200800" cy="47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800" dirty="0" smtClean="0"/>
              <a:t>superclass</a:t>
            </a:r>
            <a:r>
              <a:rPr lang="ko-KR" altLang="en-US" sz="3800" dirty="0" smtClean="0"/>
              <a:t>와 </a:t>
            </a:r>
            <a:r>
              <a:rPr lang="en-US" altLang="ko-KR" sz="3800" dirty="0" smtClean="0"/>
              <a:t>subclass</a:t>
            </a:r>
            <a:endParaRPr lang="ko-KR" altLang="en-US" sz="3800" dirty="0"/>
          </a:p>
        </p:txBody>
      </p:sp>
      <p:sp>
        <p:nvSpPr>
          <p:cNvPr id="547863" name="Rectangle 23"/>
          <p:cNvSpPr>
            <a:spLocks noChangeArrowheads="1"/>
          </p:cNvSpPr>
          <p:nvPr/>
        </p:nvSpPr>
        <p:spPr bwMode="auto">
          <a:xfrm>
            <a:off x="6496051" y="3257551"/>
            <a:ext cx="22256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5" name="TextBox 1"/>
          <p:cNvSpPr txBox="1">
            <a:spLocks noChangeArrowheads="1"/>
          </p:cNvSpPr>
          <p:nvPr/>
        </p:nvSpPr>
        <p:spPr bwMode="auto">
          <a:xfrm>
            <a:off x="8832850" y="1865314"/>
            <a:ext cx="184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46086" name="그룹 5"/>
          <p:cNvGrpSpPr>
            <a:grpSpLocks/>
          </p:cNvGrpSpPr>
          <p:nvPr/>
        </p:nvGrpSpPr>
        <p:grpSpPr bwMode="auto">
          <a:xfrm>
            <a:off x="3503712" y="1700808"/>
            <a:ext cx="3706813" cy="3389312"/>
            <a:chOff x="2843213" y="1839913"/>
            <a:chExt cx="3706812" cy="3389312"/>
          </a:xfrm>
        </p:grpSpPr>
        <p:sp>
          <p:nvSpPr>
            <p:cNvPr id="547865" name="Line 25"/>
            <p:cNvSpPr>
              <a:spLocks noChangeShapeType="1"/>
            </p:cNvSpPr>
            <p:nvPr/>
          </p:nvSpPr>
          <p:spPr bwMode="auto">
            <a:xfrm>
              <a:off x="4595813" y="3059113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7866" name="AutoShape 26"/>
            <p:cNvSpPr>
              <a:spLocks noChangeArrowheads="1"/>
            </p:cNvSpPr>
            <p:nvPr/>
          </p:nvSpPr>
          <p:spPr bwMode="auto">
            <a:xfrm>
              <a:off x="4519613" y="2906713"/>
              <a:ext cx="152400" cy="3048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6089" name="그룹 3"/>
            <p:cNvGrpSpPr>
              <a:grpSpLocks/>
            </p:cNvGrpSpPr>
            <p:nvPr/>
          </p:nvGrpSpPr>
          <p:grpSpPr bwMode="auto">
            <a:xfrm>
              <a:off x="2843213" y="1839913"/>
              <a:ext cx="3706812" cy="1025525"/>
              <a:chOff x="2843213" y="1839913"/>
              <a:chExt cx="3706812" cy="1025525"/>
            </a:xfrm>
          </p:grpSpPr>
          <p:sp>
            <p:nvSpPr>
              <p:cNvPr id="46103" name="Rectangle 3"/>
              <p:cNvSpPr>
                <a:spLocks noChangeArrowheads="1"/>
              </p:cNvSpPr>
              <p:nvPr/>
            </p:nvSpPr>
            <p:spPr bwMode="auto">
              <a:xfrm>
                <a:off x="3503613" y="1865461"/>
                <a:ext cx="6350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기본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04" name="Rectangle 4"/>
              <p:cNvSpPr>
                <a:spLocks noChangeArrowheads="1"/>
              </p:cNvSpPr>
              <p:nvPr/>
            </p:nvSpPr>
            <p:spPr bwMode="auto">
              <a:xfrm>
                <a:off x="4135438" y="1844824"/>
                <a:ext cx="123432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(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05" name="Rectangle 5"/>
              <p:cNvSpPr>
                <a:spLocks noChangeArrowheads="1"/>
              </p:cNvSpPr>
              <p:nvPr/>
            </p:nvSpPr>
            <p:spPr bwMode="auto">
              <a:xfrm>
                <a:off x="4240213" y="1844824"/>
                <a:ext cx="793422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Base)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06" name="Rectangle 6"/>
              <p:cNvSpPr>
                <a:spLocks noChangeArrowheads="1"/>
              </p:cNvSpPr>
              <p:nvPr/>
            </p:nvSpPr>
            <p:spPr bwMode="auto">
              <a:xfrm>
                <a:off x="5100638" y="1865461"/>
                <a:ext cx="9525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클래스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7847" name="Rectangle 7"/>
              <p:cNvSpPr>
                <a:spLocks noChangeArrowheads="1"/>
              </p:cNvSpPr>
              <p:nvPr/>
            </p:nvSpPr>
            <p:spPr bwMode="auto">
              <a:xfrm>
                <a:off x="2843213" y="1839913"/>
                <a:ext cx="3706812" cy="1025525"/>
              </a:xfrm>
              <a:prstGeom prst="rect">
                <a:avLst/>
              </a:prstGeom>
              <a:solidFill>
                <a:srgbClr val="FFFF00"/>
              </a:solidFill>
              <a:ln w="39688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111" name="Rectangle 11"/>
              <p:cNvSpPr>
                <a:spLocks noChangeArrowheads="1"/>
              </p:cNvSpPr>
              <p:nvPr/>
            </p:nvSpPr>
            <p:spPr bwMode="auto">
              <a:xfrm>
                <a:off x="3879981" y="1968331"/>
                <a:ext cx="1457194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 dirty="0" smtClean="0">
                    <a:solidFill>
                      <a:srgbClr val="000000"/>
                    </a:solidFill>
                  </a:rPr>
                  <a:t>superclass</a:t>
                </a:r>
                <a:endParaRPr kumimoji="1" lang="ko-KR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12" name="직사각형 2"/>
              <p:cNvSpPr>
                <a:spLocks noChangeArrowheads="1"/>
              </p:cNvSpPr>
              <p:nvPr/>
            </p:nvSpPr>
            <p:spPr bwMode="auto">
              <a:xfrm>
                <a:off x="3984363" y="2361195"/>
                <a:ext cx="14336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1800" b="0" dirty="0" smtClean="0">
                    <a:solidFill>
                      <a:schemeClr val="tx1"/>
                    </a:solidFill>
                  </a:rPr>
                  <a:t>부모</a:t>
                </a:r>
                <a:r>
                  <a:rPr kumimoji="1" lang="en-US" altLang="ko-KR" sz="1800" b="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800" b="0" dirty="0">
                    <a:solidFill>
                      <a:schemeClr val="tx1"/>
                    </a:solidFill>
                  </a:rPr>
                  <a:t>class</a:t>
                </a:r>
                <a:endParaRPr kumimoji="1" lang="ko-KR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090" name="그룹 4"/>
            <p:cNvGrpSpPr>
              <a:grpSpLocks/>
            </p:cNvGrpSpPr>
            <p:nvPr/>
          </p:nvGrpSpPr>
          <p:grpSpPr bwMode="auto">
            <a:xfrm>
              <a:off x="2843213" y="4203700"/>
              <a:ext cx="3706812" cy="1025525"/>
              <a:chOff x="2843213" y="4203700"/>
              <a:chExt cx="3706812" cy="1025525"/>
            </a:xfrm>
          </p:grpSpPr>
          <p:sp>
            <p:nvSpPr>
              <p:cNvPr id="46091" name="Rectangle 12"/>
              <p:cNvSpPr>
                <a:spLocks noChangeArrowheads="1"/>
              </p:cNvSpPr>
              <p:nvPr/>
            </p:nvSpPr>
            <p:spPr bwMode="auto">
              <a:xfrm>
                <a:off x="3348038" y="4241726"/>
                <a:ext cx="6350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파생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92" name="Rectangle 13"/>
              <p:cNvSpPr>
                <a:spLocks noChangeArrowheads="1"/>
              </p:cNvSpPr>
              <p:nvPr/>
            </p:nvSpPr>
            <p:spPr bwMode="auto">
              <a:xfrm>
                <a:off x="3978275" y="4221088"/>
                <a:ext cx="122238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(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93" name="Rectangle 14"/>
              <p:cNvSpPr>
                <a:spLocks noChangeArrowheads="1"/>
              </p:cNvSpPr>
              <p:nvPr/>
            </p:nvSpPr>
            <p:spPr bwMode="auto">
              <a:xfrm>
                <a:off x="4084638" y="4224263"/>
                <a:ext cx="1071562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Derived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94" name="Rectangle 15"/>
              <p:cNvSpPr>
                <a:spLocks noChangeArrowheads="1"/>
              </p:cNvSpPr>
              <p:nvPr/>
            </p:nvSpPr>
            <p:spPr bwMode="auto">
              <a:xfrm>
                <a:off x="5151438" y="4221088"/>
                <a:ext cx="123432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)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95" name="Rectangle 16"/>
              <p:cNvSpPr>
                <a:spLocks noChangeArrowheads="1"/>
              </p:cNvSpPr>
              <p:nvPr/>
            </p:nvSpPr>
            <p:spPr bwMode="auto">
              <a:xfrm>
                <a:off x="5256213" y="4241726"/>
                <a:ext cx="9525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클래스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7857" name="Rectangle 17"/>
              <p:cNvSpPr>
                <a:spLocks noChangeArrowheads="1"/>
              </p:cNvSpPr>
              <p:nvPr/>
            </p:nvSpPr>
            <p:spPr bwMode="auto">
              <a:xfrm>
                <a:off x="2843213" y="4203700"/>
                <a:ext cx="3706812" cy="1025525"/>
              </a:xfrm>
              <a:prstGeom prst="rect">
                <a:avLst/>
              </a:prstGeom>
              <a:solidFill>
                <a:srgbClr val="FFFF00"/>
              </a:solidFill>
              <a:ln w="39688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098" name="Rectangle 19"/>
              <p:cNvSpPr>
                <a:spLocks noChangeArrowheads="1"/>
              </p:cNvSpPr>
              <p:nvPr/>
            </p:nvSpPr>
            <p:spPr bwMode="auto">
              <a:xfrm>
                <a:off x="3900488" y="4300463"/>
                <a:ext cx="6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endParaRPr kumimoji="1" lang="en-US" altLang="ko-KR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01" name="Rectangle 22"/>
              <p:cNvSpPr>
                <a:spLocks noChangeArrowheads="1"/>
              </p:cNvSpPr>
              <p:nvPr/>
            </p:nvSpPr>
            <p:spPr bwMode="auto">
              <a:xfrm>
                <a:off x="4037196" y="4365109"/>
                <a:ext cx="113011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400" b="0" dirty="0" smtClean="0">
                    <a:solidFill>
                      <a:schemeClr val="tx1"/>
                    </a:solidFill>
                  </a:rPr>
                  <a:t>subclass</a:t>
                </a:r>
                <a:endParaRPr kumimoji="1" lang="ko-KR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02" name="직사각형 30"/>
              <p:cNvSpPr>
                <a:spLocks noChangeArrowheads="1"/>
              </p:cNvSpPr>
              <p:nvPr/>
            </p:nvSpPr>
            <p:spPr bwMode="auto">
              <a:xfrm>
                <a:off x="3949905" y="4716462"/>
                <a:ext cx="122354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1800" b="0" dirty="0" smtClean="0">
                    <a:solidFill>
                      <a:schemeClr val="tx1"/>
                    </a:solidFill>
                  </a:rPr>
                  <a:t>자식</a:t>
                </a:r>
                <a:r>
                  <a:rPr kumimoji="1" lang="en-US" altLang="ko-KR" sz="1800" b="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800" b="0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1487488" y="5371701"/>
            <a:ext cx="8207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0" dirty="0" err="1"/>
              <a:t>class</a:t>
            </a:r>
            <a:r>
              <a:rPr lang="ko-KR" altLang="en-US" sz="2800" b="0" dirty="0"/>
              <a:t> </a:t>
            </a:r>
            <a:r>
              <a:rPr lang="ko-KR" altLang="en-US" sz="2800" b="0" dirty="0" err="1"/>
              <a:t>ViewController</a:t>
            </a:r>
            <a:r>
              <a:rPr lang="ko-KR" altLang="en-US" sz="2800" b="0" dirty="0"/>
              <a:t>: </a:t>
            </a:r>
            <a:r>
              <a:rPr lang="ko-KR" altLang="en-US" sz="2800" b="0" dirty="0" err="1"/>
              <a:t>UIViewController</a:t>
            </a:r>
            <a:r>
              <a:rPr lang="ko-KR" altLang="en-US" sz="2800" b="0" dirty="0"/>
              <a:t> </a:t>
            </a:r>
            <a:r>
              <a:rPr lang="ko-KR" altLang="en-US" sz="2800" b="0" dirty="0" smtClean="0"/>
              <a:t>{</a:t>
            </a:r>
            <a:r>
              <a:rPr lang="en-US" altLang="ko-KR" sz="2800" b="0" dirty="0" smtClean="0"/>
              <a:t>}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7532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부모 </a:t>
            </a:r>
            <a:r>
              <a:rPr lang="ko-KR" altLang="en-US" dirty="0"/>
              <a:t>클</a:t>
            </a:r>
            <a:r>
              <a:rPr lang="ko-KR" altLang="en-US" dirty="0" smtClean="0"/>
              <a:t>래스와 자식 클래스</a:t>
            </a:r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7257008" cy="54102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상속된 클래스는 부모 클래스의 모든 기능을 상속받으며</a:t>
            </a:r>
            <a:r>
              <a:rPr lang="en-US" altLang="ko-KR" sz="2400" dirty="0"/>
              <a:t>, </a:t>
            </a:r>
            <a:r>
              <a:rPr lang="ko-KR" altLang="en-US" sz="2400" dirty="0"/>
              <a:t>자신만의 기능을 추가</a:t>
            </a:r>
          </a:p>
          <a:p>
            <a:pPr>
              <a:defRPr/>
            </a:pPr>
            <a:r>
              <a:rPr lang="ko-KR" altLang="en-US" sz="2400" dirty="0" smtClean="0"/>
              <a:t>상속받은 </a:t>
            </a:r>
            <a:r>
              <a:rPr lang="ko-KR" altLang="en-US" sz="2400" dirty="0"/>
              <a:t>클래스들을 하위 클래스</a:t>
            </a:r>
            <a:r>
              <a:rPr lang="en-US" altLang="ko-KR" sz="2400" dirty="0"/>
              <a:t>(subclass) </a:t>
            </a:r>
            <a:r>
              <a:rPr lang="ko-KR" altLang="en-US" sz="2400" dirty="0"/>
              <a:t>또는 자식 클래스</a:t>
            </a:r>
            <a:r>
              <a:rPr lang="en-US" altLang="ko-KR" sz="2400" dirty="0"/>
              <a:t>(child class)</a:t>
            </a:r>
          </a:p>
          <a:p>
            <a:pPr>
              <a:defRPr/>
            </a:pPr>
            <a:r>
              <a:rPr lang="ko-KR" altLang="en-US" sz="2400" dirty="0"/>
              <a:t>하위 클래스가 상속받은 클래스는 부모 클래스</a:t>
            </a:r>
            <a:r>
              <a:rPr lang="en-US" altLang="ko-KR" sz="2400" dirty="0"/>
              <a:t>(parent class) </a:t>
            </a:r>
            <a:r>
              <a:rPr lang="ko-KR" altLang="en-US" sz="2400" dirty="0"/>
              <a:t>또는 상위 클래스</a:t>
            </a:r>
            <a:r>
              <a:rPr lang="en-US" altLang="ko-KR" sz="2400" dirty="0"/>
              <a:t>(super</a:t>
            </a:r>
            <a:r>
              <a:rPr lang="ko-KR" altLang="en-US" sz="2400" dirty="0"/>
              <a:t> </a:t>
            </a:r>
            <a:r>
              <a:rPr lang="en-US" altLang="ko-KR" sz="2400" dirty="0"/>
              <a:t>class)</a:t>
            </a:r>
            <a:endParaRPr lang="ko-KR" altLang="en-US" sz="2400" dirty="0"/>
          </a:p>
          <a:p>
            <a:pPr>
              <a:defRPr/>
            </a:pPr>
            <a:r>
              <a:rPr lang="ko-KR" altLang="en-US" sz="2400" dirty="0"/>
              <a:t>단일 상속 </a:t>
            </a:r>
            <a:r>
              <a:rPr lang="en-US" altLang="ko-KR" sz="2400" dirty="0"/>
              <a:t>(single inheritance)</a:t>
            </a:r>
          </a:p>
          <a:p>
            <a:pPr lvl="1">
              <a:defRPr/>
            </a:pPr>
            <a:r>
              <a:rPr lang="en-US" altLang="ko-KR" sz="1800" dirty="0"/>
              <a:t>Swift</a:t>
            </a:r>
            <a:r>
              <a:rPr lang="ko-KR" altLang="en-US" sz="1800" dirty="0"/>
              <a:t>에서 하위 클래스는 단 하나의 부모 클래스만 상속받을 수 있음</a:t>
            </a:r>
            <a:endParaRPr lang="en-US" altLang="ko-KR" sz="1800" dirty="0"/>
          </a:p>
          <a:p>
            <a:pPr>
              <a:defRPr/>
            </a:pP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8472263" y="1700808"/>
            <a:ext cx="2808313" cy="2825725"/>
            <a:chOff x="8472263" y="1700808"/>
            <a:chExt cx="2808313" cy="2825725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 flipH="1">
              <a:off x="9864614" y="2920008"/>
              <a:ext cx="209" cy="555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9788624" y="2767608"/>
              <a:ext cx="152400" cy="3048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" name="그룹 3"/>
            <p:cNvGrpSpPr>
              <a:grpSpLocks/>
            </p:cNvGrpSpPr>
            <p:nvPr/>
          </p:nvGrpSpPr>
          <p:grpSpPr bwMode="auto">
            <a:xfrm>
              <a:off x="8472264" y="1700808"/>
              <a:ext cx="2808312" cy="1025525"/>
              <a:chOff x="2843213" y="1839913"/>
              <a:chExt cx="3706812" cy="1025525"/>
            </a:xfrm>
          </p:grpSpPr>
          <p:sp>
            <p:nvSpPr>
              <p:cNvPr id="18" name="Rectangle 3"/>
              <p:cNvSpPr>
                <a:spLocks noChangeArrowheads="1"/>
              </p:cNvSpPr>
              <p:nvPr/>
            </p:nvSpPr>
            <p:spPr bwMode="auto">
              <a:xfrm>
                <a:off x="3503613" y="1865461"/>
                <a:ext cx="6350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기본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4135438" y="1844824"/>
                <a:ext cx="123432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(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4240213" y="1844824"/>
                <a:ext cx="793422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Base)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00638" y="1865461"/>
                <a:ext cx="9525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클래스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2843213" y="1839913"/>
                <a:ext cx="3706812" cy="1025525"/>
              </a:xfrm>
              <a:prstGeom prst="rect">
                <a:avLst/>
              </a:prstGeom>
              <a:solidFill>
                <a:srgbClr val="FFFF00"/>
              </a:solidFill>
              <a:ln w="39688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3879981" y="1968331"/>
                <a:ext cx="1457194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 dirty="0" smtClean="0">
                    <a:solidFill>
                      <a:srgbClr val="000000"/>
                    </a:solidFill>
                  </a:rPr>
                  <a:t>superclass</a:t>
                </a:r>
                <a:endParaRPr kumimoji="1" lang="ko-KR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"/>
              <p:cNvSpPr>
                <a:spLocks noChangeArrowheads="1"/>
              </p:cNvSpPr>
              <p:nvPr/>
            </p:nvSpPr>
            <p:spPr bwMode="auto">
              <a:xfrm>
                <a:off x="3984363" y="2361195"/>
                <a:ext cx="180528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1800" b="0" dirty="0" smtClean="0">
                    <a:solidFill>
                      <a:schemeClr val="tx1"/>
                    </a:solidFill>
                  </a:rPr>
                  <a:t>부모</a:t>
                </a:r>
                <a:r>
                  <a:rPr kumimoji="1" lang="en-US" altLang="ko-KR" sz="1800" b="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800" b="0" dirty="0">
                    <a:solidFill>
                      <a:schemeClr val="tx1"/>
                    </a:solidFill>
                  </a:rPr>
                  <a:t>class</a:t>
                </a:r>
                <a:endParaRPr kumimoji="1" lang="ko-KR" altLang="en-US" sz="1800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4"/>
            <p:cNvGrpSpPr>
              <a:grpSpLocks/>
            </p:cNvGrpSpPr>
            <p:nvPr/>
          </p:nvGrpSpPr>
          <p:grpSpPr bwMode="auto">
            <a:xfrm>
              <a:off x="8472263" y="3501008"/>
              <a:ext cx="2808313" cy="1025525"/>
              <a:chOff x="2843213" y="4203700"/>
              <a:chExt cx="3706812" cy="1025525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3348038" y="4241726"/>
                <a:ext cx="6350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파생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3978275" y="4221088"/>
                <a:ext cx="122238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(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4084638" y="4224263"/>
                <a:ext cx="1071562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Derived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5151438" y="4221088"/>
                <a:ext cx="123432" cy="384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500" b="0">
                    <a:solidFill>
                      <a:srgbClr val="808080"/>
                    </a:solidFill>
                  </a:rPr>
                  <a:t>)</a:t>
                </a:r>
                <a:endParaRPr kumimoji="1" lang="en-US" altLang="ko-KR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5256213" y="4241726"/>
                <a:ext cx="9525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2500" b="0">
                    <a:solidFill>
                      <a:srgbClr val="808080"/>
                    </a:solidFill>
                  </a:rPr>
                  <a:t>클래스</a:t>
                </a:r>
                <a:endParaRPr kumimoji="1" lang="ko-KR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2843213" y="4203700"/>
                <a:ext cx="3706812" cy="1025525"/>
              </a:xfrm>
              <a:prstGeom prst="rect">
                <a:avLst/>
              </a:prstGeom>
              <a:solidFill>
                <a:srgbClr val="FFFF00"/>
              </a:solidFill>
              <a:ln w="39688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3900488" y="4300463"/>
                <a:ext cx="6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endParaRPr kumimoji="1" lang="en-US" altLang="ko-KR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4037196" y="4365109"/>
                <a:ext cx="176648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en-US" altLang="ko-KR" sz="2400" b="0" dirty="0" smtClean="0">
                    <a:solidFill>
                      <a:schemeClr val="tx1"/>
                    </a:solidFill>
                  </a:rPr>
                  <a:t>subclass</a:t>
                </a:r>
                <a:endParaRPr kumimoji="1" lang="ko-KR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30"/>
              <p:cNvSpPr>
                <a:spLocks noChangeArrowheads="1"/>
              </p:cNvSpPr>
              <p:nvPr/>
            </p:nvSpPr>
            <p:spPr bwMode="auto">
              <a:xfrm>
                <a:off x="3949904" y="4716462"/>
                <a:ext cx="18537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A47900"/>
                    </a:solidFill>
                    <a:latin typeface="Tahoma" panose="020B060403050404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l" eaLnBrk="1" latinLnBrk="1" hangingPunct="1"/>
                <a:r>
                  <a:rPr kumimoji="1" lang="ko-KR" altLang="en-US" sz="1800" b="0" dirty="0" smtClean="0">
                    <a:solidFill>
                      <a:schemeClr val="tx1"/>
                    </a:solidFill>
                  </a:rPr>
                  <a:t>자식</a:t>
                </a:r>
                <a:r>
                  <a:rPr kumimoji="1" lang="en-US" altLang="ko-KR" sz="1800" b="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800" b="0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34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스위프트</a:t>
            </a:r>
            <a:r>
              <a:rPr lang="ko-KR" altLang="en-US" dirty="0" smtClean="0"/>
              <a:t> </a:t>
            </a:r>
            <a:r>
              <a:rPr lang="ko-KR" altLang="en-US" dirty="0"/>
              <a:t>상속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764704"/>
            <a:ext cx="10871200" cy="5410200"/>
          </a:xfrm>
        </p:spPr>
        <p:txBody>
          <a:bodyPr/>
          <a:lstStyle/>
          <a:p>
            <a:pPr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ko-KR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자식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부모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912812" lvl="1" indent="-457200">
              <a:defRPr/>
            </a:pPr>
            <a:r>
              <a:rPr lang="ko-KR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부모 클래스는 하나만 가능</a:t>
            </a:r>
            <a:endParaRPr lang="en-US" altLang="ko-KR" sz="20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2812" lvl="1" indent="-457200">
              <a:defRPr/>
            </a:pPr>
            <a:r>
              <a:rPr lang="ko-KR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콜론 다음이 여러 개이면 나머지는 프로토콜</a:t>
            </a:r>
            <a:endParaRPr lang="en-US" altLang="ko-KR" sz="20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400" dirty="0" smtClean="0">
                <a:latin typeface="Consolas" panose="020B0609020204030204" pitchFamily="49" charset="0"/>
              </a:rPr>
              <a:t>class </a:t>
            </a:r>
            <a:r>
              <a:rPr lang="ko-KR" altLang="en-US" sz="2400" dirty="0" err="1">
                <a:latin typeface="Consolas" panose="020B0609020204030204" pitchFamily="49" charset="0"/>
              </a:rPr>
              <a:t>클래스명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>
                <a:latin typeface="Consolas" panose="020B0609020204030204" pitchFamily="49" charset="0"/>
              </a:rPr>
              <a:t>부모명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프로토콜명</a:t>
            </a:r>
            <a:r>
              <a:rPr lang="en-US" altLang="ko-KR" sz="2400" dirty="0">
                <a:latin typeface="Consolas" panose="020B0609020204030204" pitchFamily="49" charset="0"/>
              </a:rPr>
              <a:t>{}</a:t>
            </a:r>
          </a:p>
          <a:p>
            <a:pPr lvl="1">
              <a:defRPr/>
            </a:pPr>
            <a:r>
              <a:rPr lang="ko-KR" altLang="en-US" sz="2000" dirty="0">
                <a:latin typeface="Consolas" panose="020B0609020204030204" pitchFamily="49" charset="0"/>
              </a:rPr>
              <a:t>부모가 있으면 부모 다음에 표기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class </a:t>
            </a:r>
            <a:r>
              <a:rPr lang="ko-KR" altLang="en-US" sz="2400" dirty="0" err="1">
                <a:latin typeface="Consolas" panose="020B0609020204030204" pitchFamily="49" charset="0"/>
              </a:rPr>
              <a:t>클래스명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>
                <a:latin typeface="Consolas" panose="020B0609020204030204" pitchFamily="49" charset="0"/>
              </a:rPr>
              <a:t>부모명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프로토콜명</a:t>
            </a:r>
            <a:r>
              <a:rPr lang="en-US" altLang="ko-KR" sz="2400" dirty="0">
                <a:latin typeface="Consolas" panose="020B0609020204030204" pitchFamily="49" charset="0"/>
              </a:rPr>
              <a:t>1,</a:t>
            </a:r>
            <a:r>
              <a:rPr lang="ko-KR" altLang="en-US" sz="2400" dirty="0" err="1">
                <a:latin typeface="Consolas" panose="020B0609020204030204" pitchFamily="49" charset="0"/>
              </a:rPr>
              <a:t>프로토콜명</a:t>
            </a:r>
            <a:r>
              <a:rPr lang="en-US" altLang="ko-KR" sz="2400" dirty="0">
                <a:latin typeface="Consolas" panose="020B0609020204030204" pitchFamily="49" charset="0"/>
              </a:rPr>
              <a:t>2 {}</a:t>
            </a:r>
          </a:p>
          <a:p>
            <a:pPr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class </a:t>
            </a:r>
            <a:r>
              <a:rPr lang="ko-KR" altLang="en-US" sz="2400" dirty="0" err="1">
                <a:latin typeface="Consolas" panose="020B0609020204030204" pitchFamily="49" charset="0"/>
              </a:rPr>
              <a:t>클래스명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>
                <a:latin typeface="Consolas" panose="020B0609020204030204" pitchFamily="49" charset="0"/>
              </a:rPr>
              <a:t>프로토콜명</a:t>
            </a:r>
            <a:r>
              <a:rPr lang="en-US" altLang="ko-KR" sz="2400" dirty="0">
                <a:latin typeface="Consolas" panose="020B0609020204030204" pitchFamily="49" charset="0"/>
              </a:rPr>
              <a:t>{}</a:t>
            </a:r>
          </a:p>
          <a:p>
            <a:pPr lvl="1">
              <a:defRPr/>
            </a:pPr>
            <a:r>
              <a:rPr lang="ko-KR" altLang="en-US" sz="2000" dirty="0">
                <a:latin typeface="Consolas" panose="020B0609020204030204" pitchFamily="49" charset="0"/>
              </a:rPr>
              <a:t>부모가 없으면 바로 표기 가능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400" dirty="0">
                <a:latin typeface="Consolas" panose="020B0609020204030204" pitchFamily="49" charset="0"/>
              </a:rPr>
              <a:t>class </a:t>
            </a:r>
            <a:r>
              <a:rPr lang="ko-KR" altLang="en-US" sz="2400" dirty="0" err="1">
                <a:latin typeface="Consolas" panose="020B0609020204030204" pitchFamily="49" charset="0"/>
              </a:rPr>
              <a:t>클래스명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 err="1">
                <a:latin typeface="Consolas" panose="020B0609020204030204" pitchFamily="49" charset="0"/>
              </a:rPr>
              <a:t>프로토콜명</a:t>
            </a:r>
            <a:r>
              <a:rPr lang="en-US" altLang="ko-KR" sz="2400" dirty="0">
                <a:latin typeface="Consolas" panose="020B0609020204030204" pitchFamily="49" charset="0"/>
              </a:rPr>
              <a:t>1, </a:t>
            </a:r>
            <a:r>
              <a:rPr lang="ko-KR" altLang="en-US" sz="2400" dirty="0" err="1">
                <a:latin typeface="Consolas" panose="020B0609020204030204" pitchFamily="49" charset="0"/>
              </a:rPr>
              <a:t>프로토콜명</a:t>
            </a:r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{}</a:t>
            </a:r>
          </a:p>
          <a:p>
            <a:pPr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상속은 클래스만 가능</a:t>
            </a:r>
            <a:endParaRPr lang="en-US" altLang="ko-KR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400" dirty="0" smtClean="0">
                <a:latin typeface="Consolas" panose="020B0609020204030204" pitchFamily="49" charset="0"/>
              </a:rPr>
              <a:t>클래스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smtClean="0">
                <a:latin typeface="Consolas" panose="020B0609020204030204" pitchFamily="49" charset="0"/>
              </a:rPr>
              <a:t>구조체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400" dirty="0" smtClean="0">
                <a:latin typeface="Consolas" panose="020B0609020204030204" pitchFamily="49" charset="0"/>
              </a:rPr>
              <a:t>),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열거형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enum</a:t>
            </a:r>
            <a:r>
              <a:rPr lang="en-US" altLang="ko-KR" sz="2400" dirty="0" smtClean="0">
                <a:latin typeface="Consolas" panose="020B0609020204030204" pitchFamily="49" charset="0"/>
              </a:rPr>
              <a:t>), extension</a:t>
            </a:r>
            <a:r>
              <a:rPr lang="ko-KR" altLang="en-US" sz="2400" dirty="0" smtClean="0">
                <a:latin typeface="Consolas" panose="020B0609020204030204" pitchFamily="49" charset="0"/>
              </a:rPr>
              <a:t>에 </a:t>
            </a:r>
            <a:r>
              <a:rPr lang="ko-KR" altLang="en-US" sz="2400" dirty="0">
                <a:latin typeface="Consolas" panose="020B0609020204030204" pitchFamily="49" charset="0"/>
              </a:rPr>
              <a:t>프로토콜을 채택</a:t>
            </a:r>
            <a:r>
              <a:rPr lang="en-US" altLang="ko-KR" sz="2400" dirty="0">
                <a:latin typeface="Consolas" panose="020B0609020204030204" pitchFamily="49" charset="0"/>
              </a:rPr>
              <a:t>(adopt)</a:t>
            </a:r>
            <a:r>
              <a:rPr lang="ko-KR" altLang="en-US" sz="2400" dirty="0">
                <a:latin typeface="Consolas" panose="020B0609020204030204" pitchFamily="49" charset="0"/>
              </a:rPr>
              <a:t>할 수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ko-KR" altLang="en-US" sz="4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ko-KR" sz="4800" dirty="0">
              <a:latin typeface="Consolas" panose="020B0609020204030204" pitchFamily="49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33600" r="6509" b="54851"/>
          <a:stretch/>
        </p:blipFill>
        <p:spPr>
          <a:xfrm>
            <a:off x="5807968" y="3789040"/>
            <a:ext cx="6120680" cy="673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21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 dirty="0" smtClean="0"/>
              <a:t>상속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부모가 가진 것을 물려받아요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11200" y="1052736"/>
            <a:ext cx="4808736" cy="33843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(age: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){ 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= weight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879976" y="1052736"/>
            <a:ext cx="5616624" cy="33843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class Student : Man 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비어있지만 </a:t>
            </a:r>
            <a:r>
              <a:rPr lang="en-US" altLang="ko-KR" sz="1600" b="0" dirty="0" smtClean="0">
                <a:latin typeface="Consolas" panose="020B0609020204030204" pitchFamily="49" charset="0"/>
              </a:rPr>
              <a:t>Man</a:t>
            </a:r>
            <a:r>
              <a:rPr lang="ko-KR" altLang="en-US" sz="1600" b="0" dirty="0" smtClean="0">
                <a:latin typeface="Consolas" panose="020B0609020204030204" pitchFamily="49" charset="0"/>
              </a:rPr>
              <a:t>의 모든 것을 가지고 있음</a:t>
            </a:r>
            <a:endParaRPr lang="en-US" altLang="ko-KR" sz="16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: Man = Man(age:10, weight:20.5)  </a:t>
            </a:r>
          </a:p>
          <a:p>
            <a:pPr marL="0" indent="0">
              <a:buNone/>
            </a:pP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kim.display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lee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: Student = Student(age:20,weight:65.2)  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lee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.display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b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lee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.age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Structures and Classes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docs.swift.org/swift-book/LanguageGuide/ClassesAndStructures.html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412776"/>
            <a:ext cx="7612213" cy="46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600" dirty="0" smtClean="0"/>
              <a:t>super : </a:t>
            </a:r>
            <a:r>
              <a:rPr lang="ko-KR" altLang="en-US" sz="3600" dirty="0" smtClean="0"/>
              <a:t>부모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메서드 호출 시 사용 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75521" y="856090"/>
            <a:ext cx="4248472" cy="33843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(age: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){  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weight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27848" y="836712"/>
            <a:ext cx="7060449" cy="38884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Student : Man 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name : String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displayS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ko-KR" altLang="en-US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=\(name), </a:t>
            </a:r>
            <a:r>
              <a:rPr lang="ko-KR" altLang="en-US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(age: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weight : Double, name : String){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  self.name =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 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super.init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age:age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weight:weight</a:t>
            </a:r>
            <a:r>
              <a:rPr lang="en-US" altLang="ko-KR" sz="16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 줄을 안쓰면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1200" b="0" dirty="0" smtClean="0">
                <a:latin typeface="Consolas" panose="020B0609020204030204" pitchFamily="49" charset="0"/>
              </a:rPr>
              <a:t>//</a:t>
            </a:r>
            <a:r>
              <a:rPr lang="en-US" altLang="ko-KR" sz="1100" b="0" dirty="0" smtClean="0">
                <a:latin typeface="Consolas" panose="020B0609020204030204" pitchFamily="49" charset="0"/>
              </a:rPr>
              <a:t>error:'</a:t>
            </a:r>
            <a:r>
              <a:rPr lang="en-US" altLang="ko-KR" sz="1100" b="0" dirty="0" err="1" smtClean="0">
                <a:latin typeface="Consolas" panose="020B0609020204030204" pitchFamily="49" charset="0"/>
              </a:rPr>
              <a:t>super.init</a:t>
            </a:r>
            <a:r>
              <a:rPr lang="en-US" altLang="ko-KR" sz="1100" b="0" dirty="0">
                <a:latin typeface="Consolas" panose="020B0609020204030204" pitchFamily="49" charset="0"/>
              </a:rPr>
              <a:t>' isn't called on all paths before returning from initializer </a:t>
            </a:r>
            <a:endParaRPr lang="en-US" altLang="ko-KR" sz="1100" b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lee : Student = Student(age:20,weight:65.2,name:"</a:t>
            </a:r>
            <a:r>
              <a:rPr lang="ko-KR" altLang="en-US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  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lee.displayS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lee.display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5807968" y="2556591"/>
            <a:ext cx="1224136" cy="4403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>
            <a:off x="7239815" y="2548278"/>
            <a:ext cx="1160441" cy="4486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727847" y="4831549"/>
            <a:ext cx="706044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400" b="0" dirty="0" smtClean="0">
                <a:solidFill>
                  <a:schemeClr val="tx1"/>
                </a:solidFill>
              </a:rPr>
              <a:t>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(age1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weight1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lnSpc>
                <a:spcPts val="1400"/>
              </a:lnSpc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4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age1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weight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weight1)</a:t>
            </a:r>
          </a:p>
          <a:p>
            <a:pPr algn="l">
              <a:lnSpc>
                <a:spcPts val="1400"/>
              </a:lnSpc>
            </a:pPr>
            <a:r>
              <a:rPr lang="en-US" altLang="ko-KR" sz="14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self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pPr algn="l">
              <a:lnSpc>
                <a:spcPts val="1400"/>
              </a:lnSpc>
            </a:pP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ts val="1400"/>
              </a:lnSpc>
            </a:pP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ts val="1400"/>
              </a:lnSpc>
            </a:pPr>
            <a:r>
              <a:rPr lang="en-US" altLang="ko-KR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lee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(age1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weight1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09885A"/>
                </a:solidFill>
                <a:latin typeface="Consolas" panose="020B0609020204030204" pitchFamily="49" charset="0"/>
              </a:rPr>
              <a:t>65.2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4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en.wikipedia.org/wiki/Method_overriding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32" y="884029"/>
            <a:ext cx="6909135" cy="53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 dirty="0" smtClean="0"/>
              <a:t>override : </a:t>
            </a:r>
            <a:r>
              <a:rPr lang="ko-KR" altLang="en-US" sz="3200" dirty="0" smtClean="0"/>
              <a:t>부모와 자식에 같은 메서드가 있으면 자식 우선  </a:t>
            </a:r>
            <a:endParaRPr lang="ko-KR" altLang="en-US" sz="3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36038" y="838206"/>
            <a:ext cx="4248472" cy="33843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= 3.5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display(){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print("</a:t>
            </a:r>
            <a:r>
              <a:rPr lang="ko-KR" altLang="en-US" sz="14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4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4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4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(age: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){  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self.weight</a:t>
            </a: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= weight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727848" y="836712"/>
            <a:ext cx="7060449" cy="38884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class Student : Man 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name : String = "</a:t>
            </a:r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김소프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6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display() 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print</a:t>
            </a:r>
            <a:r>
              <a:rPr lang="en-US" altLang="ko-KR" sz="16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=\(name), </a:t>
            </a:r>
            <a:r>
              <a:rPr lang="ko-KR" altLang="en-US" sz="16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16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=\(age), </a:t>
            </a:r>
            <a:r>
              <a:rPr lang="ko-KR" altLang="en-US" sz="16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몸무게</a:t>
            </a:r>
            <a:r>
              <a:rPr lang="en-US" altLang="ko-KR" sz="16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=\(weight)")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(age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, weight : Double, name : String){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super.init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age:age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weight:weight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self.name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= name</a:t>
            </a:r>
          </a:p>
          <a:p>
            <a:pPr marL="0" indent="0"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altLang="ko-KR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lee : 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Student = </a:t>
            </a:r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Student(age:20,weight:65.2,name:"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")  </a:t>
            </a:r>
          </a:p>
          <a:p>
            <a:pPr marL="0" indent="0">
              <a:buNone/>
            </a:pPr>
            <a:r>
              <a:rPr lang="en-US" altLang="ko-KR" sz="16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lee.display</a:t>
            </a:r>
            <a:r>
              <a:rPr lang="en-US" altLang="ko-KR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7" y="4859949"/>
            <a:ext cx="11521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부모와 자식에 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</a:rPr>
              <a:t>display()</a:t>
            </a:r>
            <a:r>
              <a:rPr lang="ko-KR" altLang="en-US" sz="2000" b="0" dirty="0">
                <a:solidFill>
                  <a:schemeClr val="accent1">
                    <a:lumMod val="50000"/>
                  </a:schemeClr>
                </a:solidFill>
              </a:rPr>
              <a:t>라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는 메서드가 있어서 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클래스는 </a:t>
            </a:r>
            <a:r>
              <a:rPr lang="en-US" altLang="ko-KR" sz="2000" b="0" dirty="0">
                <a:solidFill>
                  <a:schemeClr val="accent1">
                    <a:lumMod val="50000"/>
                  </a:schemeClr>
                </a:solidFill>
              </a:rPr>
              <a:t>display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메서드가 두 개임 </a:t>
            </a:r>
            <a:endParaRPr lang="en-US" altLang="ko-KR" sz="2000" b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클래스의 인스턴스 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</a:rPr>
              <a:t>lee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가 </a:t>
            </a:r>
            <a:r>
              <a:rPr lang="en-US" altLang="ko-KR" sz="20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를 호출할 때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자식클래스가 새로 만든 </a:t>
            </a:r>
            <a:r>
              <a:rPr lang="en-US" altLang="ko-KR" sz="2000" b="0" dirty="0">
                <a:solidFill>
                  <a:schemeClr val="accent1">
                    <a:lumMod val="50000"/>
                  </a:schemeClr>
                </a:solidFill>
              </a:rPr>
              <a:t>display()</a:t>
            </a:r>
            <a:r>
              <a:rPr lang="ko-KR" altLang="en-US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메서드가 우선적으로 호출되려면 </a:t>
            </a:r>
            <a:r>
              <a:rPr lang="en-US" altLang="ko-KR" sz="2000" b="0" dirty="0" err="1" smtClean="0">
                <a:solidFill>
                  <a:schemeClr val="accent1">
                    <a:lumMod val="50000"/>
                  </a:schemeClr>
                </a:solidFill>
              </a:rPr>
              <a:t>func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앞에 </a:t>
            </a:r>
            <a:r>
              <a:rPr lang="en-US" altLang="ko-KR" sz="2000" b="0" dirty="0" smtClean="0">
                <a:solidFill>
                  <a:schemeClr val="accent1">
                    <a:lumMod val="50000"/>
                  </a:schemeClr>
                </a:solidFill>
              </a:rPr>
              <a:t>override</a:t>
            </a:r>
            <a:r>
              <a:rPr lang="ko-KR" altLang="en-US" sz="2000" b="0" dirty="0" smtClean="0">
                <a:solidFill>
                  <a:schemeClr val="accent1">
                    <a:lumMod val="50000"/>
                  </a:schemeClr>
                </a:solidFill>
              </a:rPr>
              <a:t>키워드 씀</a:t>
            </a:r>
            <a:endParaRPr lang="ko-KR" altLang="en-US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객체 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smtClean="0"/>
              <a:t>인스턴스</a:t>
            </a:r>
            <a:r>
              <a:rPr lang="en-US" altLang="ko-KR" sz="2000" dirty="0"/>
              <a:t>(instance)</a:t>
            </a:r>
          </a:p>
          <a:p>
            <a:pPr lvl="1">
              <a:defRPr/>
            </a:pPr>
            <a:r>
              <a:rPr lang="ko-KR" altLang="en-US" sz="1600" dirty="0"/>
              <a:t>실제로 메모리에 할당된 객체</a:t>
            </a:r>
            <a:r>
              <a:rPr lang="en-US" altLang="ko-KR" sz="1600" dirty="0"/>
              <a:t>(object)</a:t>
            </a:r>
          </a:p>
          <a:p>
            <a:pPr lvl="1">
              <a:defRPr/>
            </a:pPr>
            <a:r>
              <a:rPr lang="en-US" altLang="ko-KR" sz="1600" dirty="0">
                <a:hlinkClick r:id="rId2"/>
              </a:rPr>
              <a:t>https://en.wikipedia.org/wiki/Instance_(computer_science)</a:t>
            </a:r>
            <a:endParaRPr lang="en-US" altLang="ko-KR" sz="1600" dirty="0"/>
          </a:p>
          <a:p>
            <a:pPr lvl="1">
              <a:defRPr/>
            </a:pPr>
            <a:r>
              <a:rPr lang="en-US" altLang="ko-KR" sz="1600" dirty="0"/>
              <a:t>In </a:t>
            </a:r>
            <a:r>
              <a:rPr lang="en-US" altLang="ko-KR" sz="1600" dirty="0">
                <a:hlinkClick r:id="rId3" tooltip="Object-oriented programming"/>
              </a:rPr>
              <a:t>object-oriented programming</a:t>
            </a:r>
            <a:r>
              <a:rPr lang="en-US" altLang="ko-KR" sz="1600" dirty="0"/>
              <a:t> (OOP), an </a:t>
            </a:r>
            <a:r>
              <a:rPr lang="en-US" altLang="ko-KR" sz="1600" b="1" dirty="0"/>
              <a:t>instance</a:t>
            </a:r>
            <a:r>
              <a:rPr lang="en-US" altLang="ko-KR" sz="1600" dirty="0"/>
              <a:t> is a </a:t>
            </a:r>
            <a:r>
              <a:rPr lang="en-US" altLang="ko-KR" sz="1600" dirty="0" smtClean="0">
                <a:solidFill>
                  <a:srgbClr val="0000FF"/>
                </a:solidFill>
              </a:rPr>
              <a:t>concrete(</a:t>
            </a:r>
            <a:r>
              <a:rPr lang="ko-KR" altLang="en-US" sz="1600" dirty="0" smtClean="0">
                <a:solidFill>
                  <a:srgbClr val="0000FF"/>
                </a:solidFill>
              </a:rPr>
              <a:t>실체가 있는</a:t>
            </a:r>
            <a:r>
              <a:rPr lang="en-US" altLang="ko-KR" sz="1600" dirty="0" smtClean="0">
                <a:solidFill>
                  <a:srgbClr val="0000FF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occurrence of any </a:t>
            </a:r>
            <a:r>
              <a:rPr lang="en-US" altLang="ko-KR" sz="1600" dirty="0">
                <a:hlinkClick r:id="rId4" tooltip="Object (computer science)"/>
              </a:rPr>
              <a:t>object</a:t>
            </a:r>
            <a:r>
              <a:rPr lang="en-US" altLang="ko-KR" sz="1600" dirty="0"/>
              <a:t>, existing usually during the </a:t>
            </a:r>
            <a:r>
              <a:rPr lang="en-US" altLang="ko-KR" sz="1600" dirty="0">
                <a:hlinkClick r:id="rId5" tooltip="Run time (program lifecycle phase)"/>
              </a:rPr>
              <a:t>runtime</a:t>
            </a:r>
            <a:r>
              <a:rPr lang="en-US" altLang="ko-KR" sz="1600" dirty="0"/>
              <a:t> of a computer program. Formally, "instance" is synonymous with "object" as they are each a particular value (realization), and these may be called an </a:t>
            </a:r>
            <a:r>
              <a:rPr lang="en-US" altLang="ko-KR" sz="1600" b="1" dirty="0"/>
              <a:t>instance object</a:t>
            </a:r>
            <a:r>
              <a:rPr lang="en-US" altLang="ko-KR" sz="1600" dirty="0"/>
              <a:t>; "instance" emphasizes the </a:t>
            </a:r>
            <a:r>
              <a:rPr lang="en-US" altLang="ko-KR" sz="1600" dirty="0">
                <a:solidFill>
                  <a:srgbClr val="0000FF"/>
                </a:solidFill>
              </a:rPr>
              <a:t>distinct </a:t>
            </a:r>
            <a:r>
              <a:rPr lang="en-US" altLang="ko-KR" sz="1600" dirty="0" smtClean="0">
                <a:solidFill>
                  <a:srgbClr val="0000FF"/>
                </a:solidFill>
              </a:rPr>
              <a:t>identity(</a:t>
            </a:r>
            <a:r>
              <a:rPr lang="ko-KR" altLang="en-US" sz="1600" dirty="0" smtClean="0">
                <a:solidFill>
                  <a:srgbClr val="0000FF"/>
                </a:solidFill>
              </a:rPr>
              <a:t>분명한 정체성</a:t>
            </a:r>
            <a:r>
              <a:rPr lang="en-US" altLang="ko-KR" sz="1600" dirty="0" smtClean="0">
                <a:solidFill>
                  <a:srgbClr val="0000FF"/>
                </a:solidFill>
              </a:rPr>
              <a:t>) </a:t>
            </a:r>
            <a:r>
              <a:rPr lang="en-US" altLang="ko-KR" sz="1600" dirty="0"/>
              <a:t>of the object. </a:t>
            </a:r>
          </a:p>
          <a:p>
            <a:pPr>
              <a:defRPr/>
            </a:pPr>
            <a:r>
              <a:rPr lang="ko-KR" altLang="en-US" sz="2000" dirty="0"/>
              <a:t>소프트웨어 애플리케이션을 개발하는 데 사용되는</a:t>
            </a:r>
            <a:r>
              <a:rPr lang="en-US" altLang="ko-KR" sz="2000" dirty="0"/>
              <a:t>, </a:t>
            </a:r>
            <a:r>
              <a:rPr lang="ko-KR" altLang="en-US" sz="2000" dirty="0"/>
              <a:t>쉽게 사용할 수 있으며 재사용할 수 있는 기능을 가진 모듈</a:t>
            </a:r>
          </a:p>
          <a:p>
            <a:pPr>
              <a:defRPr/>
            </a:pPr>
            <a:r>
              <a:rPr lang="ko-KR" altLang="en-US" sz="2000" dirty="0"/>
              <a:t>객체의 구성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데이터 변수</a:t>
            </a:r>
            <a:r>
              <a:rPr lang="en-US" altLang="ko-KR" sz="2000" dirty="0"/>
              <a:t>(data variable) or </a:t>
            </a:r>
            <a:r>
              <a:rPr lang="ko-KR" altLang="en-US" sz="2000" dirty="0"/>
              <a:t>속성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property</a:t>
            </a:r>
            <a:r>
              <a:rPr lang="en-US" altLang="ko-KR" sz="2000" dirty="0"/>
              <a:t>) </a:t>
            </a:r>
          </a:p>
          <a:p>
            <a:pPr lvl="1">
              <a:defRPr/>
            </a:pPr>
            <a:r>
              <a:rPr lang="ko-KR" altLang="en-US" sz="2000" dirty="0"/>
              <a:t>함수 </a:t>
            </a:r>
            <a:r>
              <a:rPr lang="en-US" altLang="ko-KR" sz="2000" dirty="0"/>
              <a:t>or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method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90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클래스란</a:t>
            </a:r>
            <a:r>
              <a:rPr lang="ko-KR" altLang="en-US" dirty="0" smtClean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00FF"/>
                </a:solidFill>
              </a:rPr>
              <a:t>청사진</a:t>
            </a:r>
            <a:r>
              <a:rPr lang="ko-KR" altLang="en-US" dirty="0"/>
              <a:t>이나 </a:t>
            </a:r>
            <a:r>
              <a:rPr lang="ko-KR" altLang="en-US" dirty="0" smtClean="0">
                <a:solidFill>
                  <a:srgbClr val="0000FF"/>
                </a:solidFill>
              </a:rPr>
              <a:t>설계도</a:t>
            </a:r>
            <a:r>
              <a:rPr lang="ko-KR" altLang="en-US" dirty="0" smtClean="0"/>
              <a:t>가 </a:t>
            </a:r>
            <a:r>
              <a:rPr lang="ko-KR" altLang="en-US" dirty="0"/>
              <a:t>건물이 완성된 후의 모습을 나타내고 있는 것처럼 클래스</a:t>
            </a:r>
            <a:r>
              <a:rPr lang="en-US" altLang="ko-KR" dirty="0"/>
              <a:t>(class)</a:t>
            </a:r>
            <a:r>
              <a:rPr lang="ko-KR" altLang="en-US" dirty="0"/>
              <a:t>는 </a:t>
            </a:r>
            <a:r>
              <a:rPr lang="ko-KR" altLang="en-US" dirty="0" smtClean="0"/>
              <a:t>객체가 </a:t>
            </a:r>
            <a:r>
              <a:rPr lang="ko-KR" altLang="en-US" dirty="0"/>
              <a:t>생성되었을 때 어떠한 모습을 보일 것인지를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x;</a:t>
            </a:r>
          </a:p>
          <a:p>
            <a:pPr>
              <a:defRPr/>
            </a:pPr>
            <a:r>
              <a:rPr lang="en-US" altLang="ko-KR" dirty="0" smtClean="0">
                <a:latin typeface="Consolas" panose="020B0609020204030204" pitchFamily="49" charset="0"/>
              </a:rPr>
              <a:t>Student </a:t>
            </a:r>
            <a:r>
              <a:rPr lang="en-US" altLang="ko-KR" dirty="0" err="1" smtClean="0">
                <a:latin typeface="Consolas" panose="020B0609020204030204" pitchFamily="49" charset="0"/>
              </a:rPr>
              <a:t>han</a:t>
            </a:r>
            <a:r>
              <a:rPr lang="en-US" altLang="ko-KR" dirty="0" smtClean="0">
                <a:latin typeface="Consolas" panose="020B0609020204030204" pitchFamily="49" charset="0"/>
              </a:rPr>
              <a:t>;  //</a:t>
            </a:r>
            <a:r>
              <a:rPr lang="en-US" altLang="ko-KR" dirty="0">
                <a:latin typeface="Consolas" panose="020B0609020204030204" pitchFamily="49" charset="0"/>
              </a:rPr>
              <a:t>C</a:t>
            </a:r>
            <a:r>
              <a:rPr lang="en-US" altLang="ko-KR" dirty="0" smtClean="0">
                <a:latin typeface="Consolas" panose="020B0609020204030204" pitchFamily="49" charset="0"/>
              </a:rPr>
              <a:t>++</a:t>
            </a:r>
          </a:p>
          <a:p>
            <a:pPr>
              <a:defRPr/>
            </a:pPr>
            <a:r>
              <a:rPr lang="ko-KR" altLang="en-US" dirty="0" smtClean="0">
                <a:latin typeface="Consolas" panose="020B0609020204030204" pitchFamily="49" charset="0"/>
              </a:rPr>
              <a:t>클래스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인스턴스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Swift</a:t>
            </a:r>
            <a:r>
              <a:rPr lang="ko-KR" altLang="en-US" dirty="0" smtClean="0"/>
              <a:t> </a:t>
            </a:r>
            <a:r>
              <a:rPr lang="ko-KR" altLang="en-US" dirty="0"/>
              <a:t>클래스 선언하기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smtClean="0"/>
              <a:t>클래스의 </a:t>
            </a:r>
            <a:r>
              <a:rPr lang="ko-KR" altLang="en-US" sz="2000" dirty="0"/>
              <a:t>기본 구조는 다음과 같다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class </a:t>
            </a:r>
            <a:r>
              <a:rPr lang="ko-KR" altLang="en-US" sz="1800" b="1" dirty="0">
                <a:latin typeface="Consolas" panose="020B0609020204030204" pitchFamily="49" charset="0"/>
              </a:rPr>
              <a:t>새로운 클래스 </a:t>
            </a:r>
            <a:r>
              <a:rPr lang="ko-KR" altLang="en-US" sz="1800" b="1" dirty="0" smtClean="0">
                <a:latin typeface="Consolas" panose="020B0609020204030204" pitchFamily="49" charset="0"/>
              </a:rPr>
              <a:t>이름 </a:t>
            </a:r>
            <a:r>
              <a:rPr lang="en-US" altLang="ko-KR" sz="1800" b="1" dirty="0" smtClean="0">
                <a:latin typeface="Consolas" panose="020B0609020204030204" pitchFamily="49" charset="0"/>
              </a:rPr>
              <a:t>: </a:t>
            </a:r>
            <a:r>
              <a:rPr lang="ko-KR" altLang="en-US" sz="1800" b="1" dirty="0">
                <a:latin typeface="Consolas" panose="020B0609020204030204" pitchFamily="49" charset="0"/>
              </a:rPr>
              <a:t>부모 클래스 </a:t>
            </a:r>
            <a:r>
              <a:rPr lang="en-US" altLang="ko-KR" sz="1800" b="1" dirty="0">
                <a:latin typeface="Consolas" panose="020B0609020204030204" pitchFamily="49" charset="0"/>
              </a:rPr>
              <a:t>{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  // </a:t>
            </a:r>
            <a:r>
              <a:rPr lang="ko-KR" altLang="en-US" sz="1800" b="1" dirty="0" err="1" smtClean="0">
                <a:latin typeface="Consolas" panose="020B0609020204030204" pitchFamily="49" charset="0"/>
              </a:rPr>
              <a:t>프로퍼티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  // </a:t>
            </a:r>
            <a:r>
              <a:rPr lang="ko-KR" altLang="en-US" sz="1800" b="1" dirty="0" err="1">
                <a:latin typeface="Consolas" panose="020B0609020204030204" pitchFamily="49" charset="0"/>
              </a:rPr>
              <a:t>인스턴스</a:t>
            </a:r>
            <a:r>
              <a:rPr lang="ko-KR" altLang="en-US" sz="1800" b="1" dirty="0">
                <a:latin typeface="Consolas" panose="020B0609020204030204" pitchFamily="49" charset="0"/>
              </a:rPr>
              <a:t> </a:t>
            </a:r>
            <a:r>
              <a:rPr lang="ko-KR" altLang="en-US" sz="1800" b="1" dirty="0" err="1">
                <a:latin typeface="Consolas" panose="020B0609020204030204" pitchFamily="49" charset="0"/>
              </a:rPr>
              <a:t>메서드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  // </a:t>
            </a:r>
            <a:r>
              <a:rPr lang="ko-KR" altLang="en-US" sz="1800" b="1" dirty="0">
                <a:latin typeface="Consolas" panose="020B0609020204030204" pitchFamily="49" charset="0"/>
              </a:rPr>
              <a:t>타입</a:t>
            </a:r>
            <a:r>
              <a:rPr lang="en-US" altLang="ko-KR" sz="1800" b="1" dirty="0">
                <a:latin typeface="Consolas" panose="020B0609020204030204" pitchFamily="49" charset="0"/>
              </a:rPr>
              <a:t>(type)</a:t>
            </a:r>
            <a:r>
              <a:rPr lang="ko-KR" altLang="en-US" sz="1800" b="1" dirty="0">
                <a:latin typeface="Consolas" panose="020B0609020204030204" pitchFamily="49" charset="0"/>
              </a:rPr>
              <a:t> </a:t>
            </a:r>
            <a:r>
              <a:rPr lang="ko-KR" altLang="en-US" sz="1800" b="1" dirty="0" err="1">
                <a:latin typeface="Consolas" panose="020B0609020204030204" pitchFamily="49" charset="0"/>
              </a:rPr>
              <a:t>메서드</a:t>
            </a:r>
            <a:r>
              <a:rPr lang="en-US" altLang="ko-KR" sz="1800" b="1" dirty="0">
                <a:latin typeface="Consolas" panose="020B0609020204030204" pitchFamily="49" charset="0"/>
              </a:rPr>
              <a:t>(</a:t>
            </a:r>
            <a:r>
              <a:rPr lang="ko-KR" altLang="en-US" sz="1800" b="1" dirty="0">
                <a:latin typeface="Consolas" panose="020B0609020204030204" pitchFamily="49" charset="0"/>
              </a:rPr>
              <a:t>클래스 </a:t>
            </a:r>
            <a:r>
              <a:rPr lang="ko-KR" altLang="en-US" sz="1800" b="1" dirty="0" err="1">
                <a:latin typeface="Consolas" panose="020B0609020204030204" pitchFamily="49" charset="0"/>
              </a:rPr>
              <a:t>메서드</a:t>
            </a:r>
            <a:r>
              <a:rPr lang="en-US" altLang="ko-KR" sz="1800" b="1" dirty="0">
                <a:latin typeface="Consolas" panose="020B0609020204030204" pitchFamily="49" charset="0"/>
              </a:rPr>
              <a:t>)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b="1" dirty="0">
                <a:latin typeface="Consolas" panose="020B0609020204030204" pitchFamily="49" charset="0"/>
              </a:rPr>
              <a:t>}</a:t>
            </a:r>
            <a:endParaRPr lang="ko-KR" altLang="en-US" sz="18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 smtClean="0"/>
              <a:t>“</a:t>
            </a:r>
            <a:r>
              <a:rPr lang="ko-KR" altLang="en-US" sz="2000" dirty="0" err="1" smtClean="0">
                <a:solidFill>
                  <a:srgbClr val="0000FF"/>
                </a:solidFill>
              </a:rPr>
              <a:t>프로퍼티</a:t>
            </a:r>
            <a:r>
              <a:rPr lang="ko-KR" altLang="en-US" sz="2000" dirty="0" smtClean="0"/>
              <a:t>” </a:t>
            </a:r>
            <a:r>
              <a:rPr lang="ko-KR" altLang="en-US" sz="2000" dirty="0"/>
              <a:t>부분은 클래스 내에 포함되는 </a:t>
            </a:r>
            <a:r>
              <a:rPr lang="ko-KR" altLang="en-US" sz="2000" dirty="0">
                <a:solidFill>
                  <a:srgbClr val="0000FF"/>
                </a:solidFill>
              </a:rPr>
              <a:t>변수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</a:rPr>
              <a:t>var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r>
              <a:rPr lang="ko-KR" altLang="en-US" sz="2000" dirty="0">
                <a:solidFill>
                  <a:srgbClr val="0000FF"/>
                </a:solidFill>
              </a:rPr>
              <a:t>와 상수</a:t>
            </a:r>
            <a:r>
              <a:rPr lang="en-US" altLang="ko-KR" sz="2000" dirty="0">
                <a:solidFill>
                  <a:srgbClr val="0000FF"/>
                </a:solidFill>
              </a:rPr>
              <a:t>(let)</a:t>
            </a:r>
            <a:r>
              <a:rPr lang="ko-KR" altLang="en-US" sz="2000" dirty="0"/>
              <a:t>를 정의한다</a:t>
            </a:r>
            <a:r>
              <a:rPr lang="en-US" altLang="ko-KR" sz="2000" dirty="0"/>
              <a:t>. </a:t>
            </a:r>
          </a:p>
          <a:p>
            <a:pPr>
              <a:defRPr/>
            </a:pPr>
            <a:r>
              <a:rPr lang="ko-KR" altLang="en-US" sz="2000" dirty="0"/>
              <a:t>“</a:t>
            </a:r>
            <a:r>
              <a:rPr lang="ko-KR" altLang="en-US" sz="2000" dirty="0" err="1">
                <a:solidFill>
                  <a:srgbClr val="0000FF"/>
                </a:solidFill>
              </a:rPr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”는 </a:t>
            </a:r>
            <a:r>
              <a:rPr lang="ko-KR" altLang="en-US" sz="2000" dirty="0">
                <a:solidFill>
                  <a:srgbClr val="0000FF"/>
                </a:solidFill>
              </a:rPr>
              <a:t>객체가 호출</a:t>
            </a:r>
            <a:r>
              <a:rPr lang="ko-KR" altLang="en-US" sz="2000" dirty="0"/>
              <a:t>하는 </a:t>
            </a:r>
            <a:r>
              <a:rPr lang="ko-KR" altLang="en-US" sz="2000" dirty="0" err="1">
                <a:solidFill>
                  <a:srgbClr val="0000FF"/>
                </a:solidFill>
              </a:rPr>
              <a:t>메서드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정의한다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</a:p>
          <a:p>
            <a:pPr>
              <a:defRPr/>
            </a:pPr>
            <a:r>
              <a:rPr lang="ko-KR" altLang="en-US" sz="2000" dirty="0"/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타입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”는 </a:t>
            </a:r>
            <a:r>
              <a:rPr lang="ko-KR" altLang="en-US" sz="2000" dirty="0">
                <a:solidFill>
                  <a:srgbClr val="FF0000"/>
                </a:solidFill>
              </a:rPr>
              <a:t>클래스가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호출</a:t>
            </a:r>
            <a:r>
              <a:rPr lang="ko-KR" altLang="en-US" sz="2000" dirty="0"/>
              <a:t>하는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메서드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정의한다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</a:p>
          <a:p>
            <a:pPr>
              <a:defRPr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(property)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docs.swift.org/swift-book/LanguageGuide/Properties.html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392" y="1412776"/>
            <a:ext cx="7344816" cy="45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클래스에 </a:t>
            </a:r>
            <a:r>
              <a:rPr lang="ko-KR" altLang="en-US" sz="3600" dirty="0"/>
              <a:t>저장 </a:t>
            </a:r>
            <a:r>
              <a:rPr lang="ko-KR" altLang="en-US" sz="3600" dirty="0" err="1"/>
              <a:t>프로퍼티</a:t>
            </a:r>
            <a:r>
              <a:rPr lang="en-US" altLang="ko-KR" sz="3600" dirty="0"/>
              <a:t>(stored property)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err="1" smtClean="0"/>
              <a:t>프로퍼티는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3275" lvl="1" indent="-342900">
              <a:buFont typeface="+mj-lt"/>
              <a:buAutoNum type="arabicPeriod"/>
              <a:defRPr/>
            </a:pPr>
            <a:r>
              <a:rPr lang="ko-KR" altLang="en-US" sz="1600" dirty="0" smtClean="0"/>
              <a:t>초기값이 있거나 </a:t>
            </a:r>
            <a:endParaRPr lang="en-US" altLang="ko-KR" sz="1600" dirty="0" smtClean="0"/>
          </a:p>
          <a:p>
            <a:pPr marL="803275" lvl="1" indent="-342900">
              <a:buFont typeface="+mj-lt"/>
              <a:buAutoNum type="arabicPeriod"/>
              <a:defRPr/>
            </a:pPr>
            <a:r>
              <a:rPr lang="en-US" altLang="ko-KR" sz="1600" dirty="0" err="1" smtClean="0"/>
              <a:t>init</a:t>
            </a:r>
            <a:r>
              <a:rPr lang="ko-KR" altLang="en-US" sz="1600" dirty="0" smtClean="0"/>
              <a:t>을 이용해서 초기화하거나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803275" lvl="1" indent="-342900">
              <a:buFont typeface="+mj-lt"/>
              <a:buAutoNum type="arabicPeriod"/>
              <a:defRPr/>
            </a:pPr>
            <a:r>
              <a:rPr lang="ko-KR" altLang="en-US" sz="1600" dirty="0" err="1" smtClean="0"/>
              <a:t>옵셔널</a:t>
            </a:r>
            <a:r>
              <a:rPr lang="ko-KR" altLang="en-US" sz="1600" dirty="0" smtClean="0"/>
              <a:t> 변수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선언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자동으로 </a:t>
            </a:r>
            <a:r>
              <a:rPr lang="en-US" altLang="ko-KR" sz="1600" dirty="0" smtClean="0"/>
              <a:t>nil</a:t>
            </a:r>
            <a:r>
              <a:rPr lang="ko-KR" altLang="en-US" sz="1600" dirty="0" smtClean="0"/>
              <a:t>로 초기화</a:t>
            </a:r>
            <a:r>
              <a:rPr lang="en-US" altLang="ko-KR" sz="1600" dirty="0" smtClean="0"/>
              <a:t>)</a:t>
            </a:r>
          </a:p>
          <a:p>
            <a:pPr>
              <a:defRPr/>
            </a:pPr>
            <a:r>
              <a:rPr lang="en-US" altLang="ko-KR" sz="2000" dirty="0"/>
              <a:t>property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저장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stored property)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계산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/>
              <a:t>(computed property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 smtClean="0"/>
              <a:t>age, weight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stored property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class Man{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weight : Double 	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 //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오류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41362" lvl="1" indent="-285750">
              <a:defRPr/>
            </a:pPr>
            <a:endParaRPr lang="ko-KR" alt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852936"/>
            <a:ext cx="62794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i">
  <a:themeElements>
    <a:clrScheme name="u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ri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lnDef>
  </a:objectDefaults>
  <a:extraClrSchemeLst>
    <a:extraClrScheme>
      <a:clrScheme name="u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r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26886</TotalTime>
  <Words>3660</Words>
  <Application>Microsoft Office PowerPoint</Application>
  <PresentationFormat>와이드스크린</PresentationFormat>
  <Paragraphs>712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Adobe Heiti Std R</vt:lpstr>
      <vt:lpstr>굴림</vt:lpstr>
      <vt:lpstr>돋움</vt:lpstr>
      <vt:lpstr>맑은 고딕</vt:lpstr>
      <vt:lpstr>Arial</vt:lpstr>
      <vt:lpstr>Consolas</vt:lpstr>
      <vt:lpstr>Marlett</vt:lpstr>
      <vt:lpstr>Tahoma</vt:lpstr>
      <vt:lpstr>Times New Roman</vt:lpstr>
      <vt:lpstr>uri</vt:lpstr>
      <vt:lpstr>클래스(class)</vt:lpstr>
      <vt:lpstr>클래스 vs. 객체 vs. 인스턴스</vt:lpstr>
      <vt:lpstr>객체지향 용어 비교</vt:lpstr>
      <vt:lpstr>Structures and Classes</vt:lpstr>
      <vt:lpstr>객체 인스턴스</vt:lpstr>
      <vt:lpstr>클래스란 무엇인가?</vt:lpstr>
      <vt:lpstr>Swift 클래스 선언하기</vt:lpstr>
      <vt:lpstr>프로퍼티(property)</vt:lpstr>
      <vt:lpstr>클래스에 저장 프로퍼티(stored property) 추가하기</vt:lpstr>
      <vt:lpstr>프로퍼티는 초기값이 있거나 옵셔널 변수(상수)로 선언</vt:lpstr>
      <vt:lpstr>Method</vt:lpstr>
      <vt:lpstr>메서드 정의</vt:lpstr>
      <vt:lpstr>인스턴스 만들고 메서드와 프로퍼티 접근</vt:lpstr>
      <vt:lpstr>클래스(class or type) 메서드</vt:lpstr>
      <vt:lpstr>Initialization</vt:lpstr>
      <vt:lpstr>인스턴스 초기화하기 : init()</vt:lpstr>
      <vt:lpstr>인스턴스 만들 때 클래스명 다음 괄호의 의미: init() 호출</vt:lpstr>
      <vt:lpstr>self</vt:lpstr>
      <vt:lpstr>stored property와 computed property</vt:lpstr>
      <vt:lpstr>computed property의 getter</vt:lpstr>
      <vt:lpstr>computed property의 setter</vt:lpstr>
      <vt:lpstr>computed property의 getter와 setter</vt:lpstr>
      <vt:lpstr>method overloading : 생성자 중첩</vt:lpstr>
      <vt:lpstr>UIImage클래스의 init()함수 overloading</vt:lpstr>
      <vt:lpstr>Failable Initializers(실패 가능한 생성자: init?)</vt:lpstr>
      <vt:lpstr>failable initializer(실패 가능한 생성자: init? init!)</vt:lpstr>
      <vt:lpstr>failable initializer가 있는 클래스의 인스턴스 생성</vt:lpstr>
      <vt:lpstr>failable initialize가 있는 클래스의 인스턴스 생성</vt:lpstr>
      <vt:lpstr>failable initialize가 nil반환</vt:lpstr>
      <vt:lpstr>과제 : 나이와 몸무게가 음수이면 nil을 반환하는 failable initialize 구현</vt:lpstr>
      <vt:lpstr>crash시 발생하는 오류와 .so파일</vt:lpstr>
      <vt:lpstr>iOS UIKit component</vt:lpstr>
      <vt:lpstr>iOS UIKit class hierarchy에서 init() 찾아 간단 사용 예</vt:lpstr>
      <vt:lpstr>클래스(class) 상속</vt:lpstr>
      <vt:lpstr>Inheritance</vt:lpstr>
      <vt:lpstr>superclass와 subclass</vt:lpstr>
      <vt:lpstr>부모 클래스와 자식 클래스</vt:lpstr>
      <vt:lpstr>스위프트 상속 </vt:lpstr>
      <vt:lpstr>상속 : 부모가 가진 것을 물려받아요.</vt:lpstr>
      <vt:lpstr>super : 부모 메서드 호출 시 사용 </vt:lpstr>
      <vt:lpstr>https://en.wikipedia.org/wiki/Method_overriding</vt:lpstr>
      <vt:lpstr>override : 부모와 자식에 같은 메서드가 있으면 자식 우선  </vt:lpstr>
    </vt:vector>
  </TitlesOfParts>
  <Company>Induk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06주차 Swift 문법 5(클래스2 failable initialize 상속)</dc:title>
  <dc:creator>한성현</dc:creator>
  <cp:lastModifiedBy>user</cp:lastModifiedBy>
  <cp:revision>2801</cp:revision>
  <dcterms:created xsi:type="dcterms:W3CDTF">2001-03-18T18:56:01Z</dcterms:created>
  <dcterms:modified xsi:type="dcterms:W3CDTF">2022-10-14T11:56:01Z</dcterms:modified>
</cp:coreProperties>
</file>