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692" r:id="rId3"/>
    <p:sldId id="694" r:id="rId4"/>
    <p:sldId id="650" r:id="rId5"/>
    <p:sldId id="670" r:id="rId6"/>
    <p:sldId id="695" r:id="rId7"/>
    <p:sldId id="689" r:id="rId8"/>
    <p:sldId id="590" r:id="rId9"/>
    <p:sldId id="693" r:id="rId10"/>
    <p:sldId id="660" r:id="rId11"/>
    <p:sldId id="591" r:id="rId12"/>
    <p:sldId id="592" r:id="rId13"/>
    <p:sldId id="593" r:id="rId14"/>
    <p:sldId id="594" r:id="rId15"/>
    <p:sldId id="595" r:id="rId16"/>
    <p:sldId id="596" r:id="rId17"/>
    <p:sldId id="598" r:id="rId18"/>
    <p:sldId id="599" r:id="rId19"/>
    <p:sldId id="600" r:id="rId20"/>
    <p:sldId id="601" r:id="rId21"/>
    <p:sldId id="652" r:id="rId22"/>
    <p:sldId id="607" r:id="rId23"/>
    <p:sldId id="603" r:id="rId24"/>
  </p:sldIdLst>
  <p:sldSz cx="12192000" cy="6858000"/>
  <p:notesSz cx="7004050" cy="92233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CC"/>
    <a:srgbClr val="00664B"/>
    <a:srgbClr val="CCFFFF"/>
    <a:srgbClr val="CCECFF"/>
    <a:srgbClr val="FFFFFF"/>
    <a:srgbClr val="96969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9439" autoAdjust="0"/>
  </p:normalViewPr>
  <p:slideViewPr>
    <p:cSldViewPr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6706A825-3D70-4615-91D1-DA746201A33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5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B46F395D-159F-445D-8378-C5F846EC504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452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53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440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48400" y="8382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48400" y="36195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11200" y="152400"/>
            <a:ext cx="10871200" cy="609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46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4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745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31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95401" y="6524626"/>
            <a:ext cx="21124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b="0" i="1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HSH</a:t>
            </a:r>
            <a:r>
              <a:rPr lang="en-US" altLang="ko-KR" sz="1000" b="0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, </a:t>
            </a:r>
            <a:r>
              <a:rPr lang="en-US" altLang="ko-KR" sz="1000" b="0" i="1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Induk University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/>
            <a:fld id="{B01557F6-EA3E-4244-88D2-D05D8F39972D}" type="slidenum">
              <a:rPr lang="ko-KR" altLang="en-US" sz="800" i="1">
                <a:latin typeface="Helvetica" panose="020B0604020202020204" pitchFamily="34" charset="0"/>
                <a:ea typeface="굴림" panose="020B0600000101010101" pitchFamily="50" charset="-127"/>
              </a:rPr>
              <a:pPr algn="r"/>
              <a:t>‹#›</a:t>
            </a:fld>
            <a:endParaRPr lang="en-US" altLang="ko-KR" sz="800" i="1">
              <a:latin typeface="Helvetica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Picture 23" descr="Sphere _ iDis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24625"/>
            <a:ext cx="39793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+mn-lt"/>
          <a:ea typeface="+mn-ea"/>
          <a:cs typeface="+mn-cs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+mn-lt"/>
          <a:ea typeface="+mn-ea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5pPr>
      <a:lvl6pPr marL="25130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content/documentation/Swift/Conceptual/Swift_Programming_Language/TheBasics.html#//apple_ref/doc/uid/TP40014097-CH5-ID30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content/documentation/Swift/Conceptual/Swift_Programming_Language/StringsAndCharacters.html#//apple_ref/doc/uid/TP40014097-CH7-ID28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wift.org/swift-book/LanguageGuide/TheBasics.html" TargetMode="External"/><Relationship Id="rId7" Type="http://schemas.openxmlformats.org/officeDocument/2006/relationships/hyperlink" Target="https://github.com/swift-kr/swift-style-guide-raywenderlich/blob/master/ko_style_guide.md" TargetMode="External"/><Relationship Id="rId2" Type="http://schemas.openxmlformats.org/officeDocument/2006/relationships/hyperlink" Target="https://docs.swift.org/swift-book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ple/swift-evolution" TargetMode="External"/><Relationship Id="rId5" Type="http://schemas.openxmlformats.org/officeDocument/2006/relationships/hyperlink" Target="http://apple.github.io/swift-evolution/" TargetMode="External"/><Relationship Id="rId4" Type="http://schemas.openxmlformats.org/officeDocument/2006/relationships/hyperlink" Target="https://docs.swift.org/swift-book/RevisionHistory/RevisionHistor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swiftplayground.run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onlinegdb.com/online_swift_compi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ompile_swift_online.php" TargetMode="External"/><Relationship Id="rId5" Type="http://schemas.openxmlformats.org/officeDocument/2006/relationships/hyperlink" Target="https://www.jdoodle.com/execute-swift-online/" TargetMode="External"/><Relationship Id="rId4" Type="http://schemas.openxmlformats.org/officeDocument/2006/relationships/hyperlink" Target="https://repl.it/languages/swift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iki/Chris_Lattner" TargetMode="External"/><Relationship Id="rId18" Type="http://schemas.openxmlformats.org/officeDocument/2006/relationships/hyperlink" Target="https://en.wikipedia.org/wiki/Software_release_life_cycle" TargetMode="External"/><Relationship Id="rId26" Type="http://schemas.openxmlformats.org/officeDocument/2006/relationships/hyperlink" Target="https://en.wikipedia.org/wiki/Darwin_(operating_system)" TargetMode="External"/><Relationship Id="rId39" Type="http://schemas.openxmlformats.org/officeDocument/2006/relationships/hyperlink" Target="https://en.wikipedia.org/wiki/Swift_(programming_language)#cite_note-5" TargetMode="External"/><Relationship Id="rId21" Type="http://schemas.openxmlformats.org/officeDocument/2006/relationships/hyperlink" Target="https://en.wikipedia.org/wiki/Type_system" TargetMode="External"/><Relationship Id="rId34" Type="http://schemas.openxmlformats.org/officeDocument/2006/relationships/hyperlink" Target="https://en.wikipedia.org/wiki/Android_(operating_system)" TargetMode="External"/><Relationship Id="rId42" Type="http://schemas.openxmlformats.org/officeDocument/2006/relationships/hyperlink" Target="https://developer.apple.com/swift/" TargetMode="External"/><Relationship Id="rId47" Type="http://schemas.openxmlformats.org/officeDocument/2006/relationships/hyperlink" Target="https://en.wikipedia.org/wiki/Ruby_(programming_language)" TargetMode="External"/><Relationship Id="rId50" Type="http://schemas.openxmlformats.org/officeDocument/2006/relationships/hyperlink" Target="https://en.wikipedia.org/wiki/CLU_(programming_language)" TargetMode="External"/><Relationship Id="rId55" Type="http://schemas.openxmlformats.org/officeDocument/2006/relationships/hyperlink" Target="https://en.wikipedia.org/wiki/Swift_(programming_language)" TargetMode="External"/><Relationship Id="rId7" Type="http://schemas.openxmlformats.org/officeDocument/2006/relationships/hyperlink" Target="https://en.wikipedia.org/wiki/Functional_programming" TargetMode="External"/><Relationship Id="rId2" Type="http://schemas.openxmlformats.org/officeDocument/2006/relationships/image" Target="../media/image10.png"/><Relationship Id="rId16" Type="http://schemas.openxmlformats.org/officeDocument/2006/relationships/hyperlink" Target="https://en.wikipedia.org/wiki/Software_developer" TargetMode="External"/><Relationship Id="rId29" Type="http://schemas.openxmlformats.org/officeDocument/2006/relationships/hyperlink" Target="https://en.wikipedia.org/wiki/MacOS" TargetMode="External"/><Relationship Id="rId11" Type="http://schemas.openxmlformats.org/officeDocument/2006/relationships/hyperlink" Target="https://en.wikipedia.org/wiki/Concurrent_programming" TargetMode="External"/><Relationship Id="rId24" Type="http://schemas.openxmlformats.org/officeDocument/2006/relationships/hyperlink" Target="https://en.wikipedia.org/wiki/Type_inference" TargetMode="External"/><Relationship Id="rId32" Type="http://schemas.openxmlformats.org/officeDocument/2006/relationships/hyperlink" Target="https://en.wikipedia.org/wiki/Linux" TargetMode="External"/><Relationship Id="rId37" Type="http://schemas.openxmlformats.org/officeDocument/2006/relationships/hyperlink" Target="https://en.wikipedia.org/wiki/Proprietary_software" TargetMode="External"/><Relationship Id="rId40" Type="http://schemas.openxmlformats.org/officeDocument/2006/relationships/hyperlink" Target="https://en.wikipedia.org/wiki/Filename_extension" TargetMode="External"/><Relationship Id="rId45" Type="http://schemas.openxmlformats.org/officeDocument/2006/relationships/hyperlink" Target="https://en.wikipedia.org/wiki/Rust_(programming_language)" TargetMode="External"/><Relationship Id="rId53" Type="http://schemas.openxmlformats.org/officeDocument/2006/relationships/hyperlink" Target="https://en.wikipedia.org/wiki/Swift_(programming_language)#cite_note-Getting_the_location_of_a_caller-8" TargetMode="External"/><Relationship Id="rId5" Type="http://schemas.openxmlformats.org/officeDocument/2006/relationships/hyperlink" Target="https://en.wikipedia.org/wiki/Protocol_(object-oriented_programming)" TargetMode="External"/><Relationship Id="rId10" Type="http://schemas.openxmlformats.org/officeDocument/2006/relationships/hyperlink" Target="https://en.wikipedia.org/wiki/Declarative_programming" TargetMode="External"/><Relationship Id="rId19" Type="http://schemas.openxmlformats.org/officeDocument/2006/relationships/hyperlink" Target="https://en.wikipedia.org/wiki/Swift_(programming_language)#cite_note-wikidata-0d09ed3549c8081d3791864613dba1a439affed9-v3-3" TargetMode="External"/><Relationship Id="rId31" Type="http://schemas.openxmlformats.org/officeDocument/2006/relationships/hyperlink" Target="https://en.wikipedia.org/wiki/WatchOS" TargetMode="External"/><Relationship Id="rId44" Type="http://schemas.openxmlformats.org/officeDocument/2006/relationships/hyperlink" Target="https://en.wikipedia.org/wiki/Swift_(programming_language)#cite_note-lattner2014-6" TargetMode="External"/><Relationship Id="rId52" Type="http://schemas.openxmlformats.org/officeDocument/2006/relationships/hyperlink" Target="https://en.wikipedia.org/wiki/D_(programming_language)" TargetMode="External"/><Relationship Id="rId4" Type="http://schemas.openxmlformats.org/officeDocument/2006/relationships/hyperlink" Target="https://en.wikipedia.org/wiki/Multi-paradigm_programming_language" TargetMode="External"/><Relationship Id="rId9" Type="http://schemas.openxmlformats.org/officeDocument/2006/relationships/hyperlink" Target="https://en.wikipedia.org/wiki/Block_(programming)" TargetMode="External"/><Relationship Id="rId14" Type="http://schemas.openxmlformats.org/officeDocument/2006/relationships/hyperlink" Target="https://en.wikipedia.org/wiki/Apple_Inc." TargetMode="External"/><Relationship Id="rId22" Type="http://schemas.openxmlformats.org/officeDocument/2006/relationships/hyperlink" Target="https://en.wikipedia.org/wiki/Type_system#Static_type-checking" TargetMode="External"/><Relationship Id="rId27" Type="http://schemas.openxmlformats.org/officeDocument/2006/relationships/hyperlink" Target="https://en.wikipedia.org/wiki/IOS" TargetMode="External"/><Relationship Id="rId30" Type="http://schemas.openxmlformats.org/officeDocument/2006/relationships/hyperlink" Target="https://en.wikipedia.org/wiki/TvOS" TargetMode="External"/><Relationship Id="rId35" Type="http://schemas.openxmlformats.org/officeDocument/2006/relationships/hyperlink" Target="https://en.wikipedia.org/wiki/Software_license" TargetMode="External"/><Relationship Id="rId43" Type="http://schemas.openxmlformats.org/officeDocument/2006/relationships/hyperlink" Target="https://en.wikipedia.org/wiki/Objective-C" TargetMode="External"/><Relationship Id="rId48" Type="http://schemas.openxmlformats.org/officeDocument/2006/relationships/hyperlink" Target="https://en.wikipedia.org/wiki/Python_(programming_language)" TargetMode="External"/><Relationship Id="rId8" Type="http://schemas.openxmlformats.org/officeDocument/2006/relationships/hyperlink" Target="https://en.wikipedia.org/wiki/Imperative_programming" TargetMode="External"/><Relationship Id="rId51" Type="http://schemas.openxmlformats.org/officeDocument/2006/relationships/hyperlink" Target="https://en.wikipedia.org/wiki/Swift_(programming_language)#cite_note-lattner_2014_info_1-7" TargetMode="External"/><Relationship Id="rId3" Type="http://schemas.openxmlformats.org/officeDocument/2006/relationships/hyperlink" Target="https://en.wikipedia.org/wiki/Programming_paradigm" TargetMode="External"/><Relationship Id="rId12" Type="http://schemas.openxmlformats.org/officeDocument/2006/relationships/hyperlink" Target="https://en.wikipedia.org/wiki/Software_design" TargetMode="External"/><Relationship Id="rId17" Type="http://schemas.openxmlformats.org/officeDocument/2006/relationships/hyperlink" Target="https://en.wikipedia.org/wiki/Swift_(programming_language)#cite_note-version1-2" TargetMode="External"/><Relationship Id="rId25" Type="http://schemas.openxmlformats.org/officeDocument/2006/relationships/hyperlink" Target="https://en.wikipedia.org/wiki/Operating_system" TargetMode="External"/><Relationship Id="rId33" Type="http://schemas.openxmlformats.org/officeDocument/2006/relationships/hyperlink" Target="https://en.wikipedia.org/wiki/Windows_10" TargetMode="External"/><Relationship Id="rId38" Type="http://schemas.openxmlformats.org/officeDocument/2006/relationships/hyperlink" Target="https://en.wikipedia.org/wiki/Swift_(programming_language)#cite_note-4" TargetMode="External"/><Relationship Id="rId46" Type="http://schemas.openxmlformats.org/officeDocument/2006/relationships/hyperlink" Target="https://en.wikipedia.org/wiki/Haskell_(programming_language)" TargetMode="External"/><Relationship Id="rId20" Type="http://schemas.openxmlformats.org/officeDocument/2006/relationships/hyperlink" Target="https://en.wikipedia.org/wiki/Software_release_life_cycle#Beta" TargetMode="External"/><Relationship Id="rId41" Type="http://schemas.openxmlformats.org/officeDocument/2006/relationships/hyperlink" Target="https://www.swift.org/" TargetMode="External"/><Relationship Id="rId54" Type="http://schemas.openxmlformats.org/officeDocument/2006/relationships/hyperlink" Target="https://en.wikipedia.org/wiki/Swift_(programming_language)#cite_note-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bject-oriented_programming" TargetMode="External"/><Relationship Id="rId15" Type="http://schemas.openxmlformats.org/officeDocument/2006/relationships/hyperlink" Target="https://en.wikipedia.org/wiki/Swift_(programming_language)#cite_note-1" TargetMode="External"/><Relationship Id="rId23" Type="http://schemas.openxmlformats.org/officeDocument/2006/relationships/hyperlink" Target="https://en.wikipedia.org/wiki/Strong_typing" TargetMode="External"/><Relationship Id="rId28" Type="http://schemas.openxmlformats.org/officeDocument/2006/relationships/hyperlink" Target="https://en.wikipedia.org/wiki/IPadOS" TargetMode="External"/><Relationship Id="rId36" Type="http://schemas.openxmlformats.org/officeDocument/2006/relationships/hyperlink" Target="https://en.wikipedia.org/wiki/Apache_License_2.0" TargetMode="External"/><Relationship Id="rId49" Type="http://schemas.openxmlformats.org/officeDocument/2006/relationships/hyperlink" Target="https://en.wikipedia.org/wiki/C_Sharp_(programming_language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swift/1541053-print" TargetMode="External"/><Relationship Id="rId2" Type="http://schemas.openxmlformats.org/officeDocument/2006/relationships/hyperlink" Target="https://www.onlinegdb.com/online_swift_compil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swift </a:t>
            </a:r>
            <a:r>
              <a:rPr lang="ko-KR" altLang="en-US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ko-KR" altLang="en-US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591944" y="1412776"/>
            <a:ext cx="604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bIns="0" anchorCtr="1">
            <a:spAutoFit/>
          </a:bodyPr>
          <a:lstStyle/>
          <a:p>
            <a:pPr algn="l">
              <a:defRPr/>
            </a:pP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iOS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프로그래밍기초 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주차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(swift 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1)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ko-KR" sz="2400" b="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일반적으로 </a:t>
            </a:r>
            <a:r>
              <a:rPr lang="ko-KR" altLang="en-US" sz="2400" dirty="0" err="1"/>
              <a:t>초깃값을</a:t>
            </a:r>
            <a:r>
              <a:rPr lang="ko-KR" altLang="en-US" sz="2400" dirty="0"/>
              <a:t> 주지 않을 경우에만 </a:t>
            </a:r>
            <a:r>
              <a:rPr lang="ko-KR" altLang="en-US" sz="2400" dirty="0" err="1"/>
              <a:t>자료형을</a:t>
            </a:r>
            <a:r>
              <a:rPr lang="ko-KR" altLang="en-US" sz="2400" dirty="0"/>
              <a:t> 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hlinkClick r:id="rId2"/>
              </a:rPr>
              <a:t>https://developer.apple.com/library/content/documentation/Swift/Conceptual/Swift_Programming_Language/TheBasics.html#//apple_ref/doc/uid/TP40014097-CH5-ID309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welcomeMessage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: String   </a:t>
            </a:r>
            <a:r>
              <a:rPr lang="en-US" altLang="ko-KR" sz="1800" dirty="0">
                <a:latin typeface="Consolas" panose="020B0609020204030204" pitchFamily="49" charset="0"/>
              </a:rPr>
              <a:t>//</a:t>
            </a:r>
            <a:r>
              <a:rPr lang="ko-KR" altLang="en-US" sz="1800" dirty="0" err="1">
                <a:latin typeface="Consolas" panose="020B0609020204030204" pitchFamily="49" charset="0"/>
              </a:rPr>
              <a:t>초깃값이</a:t>
            </a:r>
            <a:r>
              <a:rPr lang="ko-KR" altLang="en-US" sz="1800" dirty="0">
                <a:latin typeface="Consolas" panose="020B0609020204030204" pitchFamily="49" charset="0"/>
              </a:rPr>
              <a:t> 없으므로 </a:t>
            </a:r>
            <a:r>
              <a:rPr lang="ko-KR" altLang="en-US" sz="1800" dirty="0" err="1">
                <a:latin typeface="Consolas" panose="020B0609020204030204" pitchFamily="49" charset="0"/>
              </a:rPr>
              <a:t>자료형을</a:t>
            </a:r>
            <a:r>
              <a:rPr lang="ko-KR" altLang="en-US" sz="1800" dirty="0">
                <a:latin typeface="Consolas" panose="020B0609020204030204" pitchFamily="49" charset="0"/>
              </a:rPr>
              <a:t> 직접 표기함 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dirty="0"/>
              <a:t>It is rare that you need to write type annotations in practice.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0000FF"/>
                </a:solidFill>
              </a:rPr>
              <a:t>If </a:t>
            </a:r>
            <a:r>
              <a:rPr lang="en-US" altLang="ko-KR" sz="1800" dirty="0">
                <a:solidFill>
                  <a:srgbClr val="0000FF"/>
                </a:solidFill>
              </a:rPr>
              <a:t>you provide an initial value for a constant or variable at the point that it is defined, Swift can almost always </a:t>
            </a:r>
            <a:r>
              <a:rPr lang="en-US" altLang="ko-KR" sz="1800" dirty="0">
                <a:solidFill>
                  <a:srgbClr val="FF0000"/>
                </a:solidFill>
              </a:rPr>
              <a:t>infer</a:t>
            </a:r>
            <a:r>
              <a:rPr lang="en-US" altLang="ko-KR" sz="1800" dirty="0">
                <a:solidFill>
                  <a:srgbClr val="0000FF"/>
                </a:solidFill>
              </a:rPr>
              <a:t> the type to be used for that constant or variable.</a:t>
            </a:r>
            <a:r>
              <a:rPr lang="en-US" altLang="ko-KR" sz="1800" dirty="0"/>
              <a:t> </a:t>
            </a:r>
          </a:p>
          <a:p>
            <a:endParaRPr lang="en-US" altLang="ko-KR" sz="1800" dirty="0"/>
          </a:p>
          <a:p>
            <a:r>
              <a:rPr lang="en-US" altLang="ko-KR" sz="1800" dirty="0">
                <a:latin typeface="Consolas" panose="020B0609020204030204" pitchFamily="49" charset="0"/>
              </a:rPr>
              <a:t>let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myAge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 </a:t>
            </a:r>
            <a:r>
              <a:rPr lang="en-US" altLang="ko-KR" sz="1800" dirty="0" smtClean="0">
                <a:latin typeface="Consolas" panose="020B0609020204030204" pitchFamily="49" charset="0"/>
              </a:rPr>
              <a:t>25               //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myAge</a:t>
            </a:r>
            <a:r>
              <a:rPr lang="ko-KR" altLang="en-US" sz="1800" dirty="0" smtClean="0">
                <a:latin typeface="Consolas" panose="020B0609020204030204" pitchFamily="49" charset="0"/>
              </a:rPr>
              <a:t>가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ko-KR" altLang="en-US" sz="1800" dirty="0">
                <a:latin typeface="Consolas" panose="020B0609020204030204" pitchFamily="49" charset="0"/>
              </a:rPr>
              <a:t>형으로 타입 추론됨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let pi = 3.14159             // pi</a:t>
            </a:r>
            <a:r>
              <a:rPr lang="ko-KR" altLang="en-US" sz="1800" dirty="0"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latin typeface="Consolas" panose="020B0609020204030204" pitchFamily="49" charset="0"/>
              </a:rPr>
              <a:t>Double</a:t>
            </a:r>
            <a:r>
              <a:rPr lang="ko-KR" altLang="en-US" sz="1800" dirty="0">
                <a:latin typeface="Consolas" panose="020B0609020204030204" pitchFamily="49" charset="0"/>
              </a:rPr>
              <a:t>형으로 추론됨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let </a:t>
            </a:r>
            <a:r>
              <a:rPr lang="en-US" altLang="ko-KR" sz="1800" dirty="0" err="1">
                <a:latin typeface="Consolas" panose="020B0609020204030204" pitchFamily="49" charset="0"/>
              </a:rPr>
              <a:t>anotherPi</a:t>
            </a:r>
            <a:r>
              <a:rPr lang="en-US" altLang="ko-KR" sz="1800" dirty="0">
                <a:latin typeface="Consolas" panose="020B0609020204030204" pitchFamily="49" charset="0"/>
              </a:rPr>
              <a:t> = 3 + 0.14159  // </a:t>
            </a:r>
            <a:r>
              <a:rPr lang="en-US" altLang="ko-KR" sz="1800" dirty="0" err="1">
                <a:latin typeface="Consolas" panose="020B0609020204030204" pitchFamily="49" charset="0"/>
              </a:rPr>
              <a:t>anotherPi</a:t>
            </a:r>
            <a:r>
              <a:rPr lang="ko-KR" altLang="en-US" sz="1800" dirty="0"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latin typeface="Consolas" panose="020B0609020204030204" pitchFamily="49" charset="0"/>
              </a:rPr>
              <a:t>Double</a:t>
            </a:r>
            <a:r>
              <a:rPr lang="ko-KR" altLang="en-US" sz="1800" dirty="0">
                <a:latin typeface="Consolas" panose="020B0609020204030204" pitchFamily="49" charset="0"/>
              </a:rPr>
              <a:t>형으로 추론됨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데이터 타입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정수</a:t>
            </a:r>
            <a:r>
              <a:rPr lang="en-US" altLang="ko-KR" sz="2000" dirty="0"/>
              <a:t>(</a:t>
            </a:r>
            <a:r>
              <a:rPr lang="ko-KR" altLang="en-US" sz="2000" dirty="0"/>
              <a:t>소수점이 없는 수</a:t>
            </a:r>
            <a:r>
              <a:rPr lang="en-US" altLang="ko-KR" sz="2000" dirty="0"/>
              <a:t>)</a:t>
            </a:r>
            <a:r>
              <a:rPr lang="ko-KR" altLang="en-US" sz="2000" dirty="0"/>
              <a:t>를 저장하는 데 사용</a:t>
            </a:r>
            <a:endParaRPr lang="en-US" altLang="ko-KR" sz="2000" dirty="0"/>
          </a:p>
          <a:p>
            <a:pPr lvl="1"/>
            <a:r>
              <a:rPr lang="ko-KR" altLang="en-US" sz="1600" dirty="0"/>
              <a:t>양수</a:t>
            </a:r>
            <a:r>
              <a:rPr lang="en-US" altLang="ko-KR" sz="1600" dirty="0"/>
              <a:t>, </a:t>
            </a:r>
            <a:r>
              <a:rPr lang="ko-KR" altLang="en-US" sz="1600" dirty="0"/>
              <a:t>음수</a:t>
            </a:r>
            <a:r>
              <a:rPr lang="en-US" altLang="ko-KR" sz="1600" dirty="0"/>
              <a:t>, </a:t>
            </a:r>
            <a:r>
              <a:rPr lang="ko-KR" altLang="en-US" sz="1600" dirty="0"/>
              <a:t>영</a:t>
            </a:r>
            <a:r>
              <a:rPr lang="en-US" altLang="ko-KR" sz="1600" dirty="0"/>
              <a:t>(0) </a:t>
            </a:r>
            <a:r>
              <a:rPr lang="ko-KR" altLang="en-US" sz="1600" dirty="0"/>
              <a:t>값을 담을 수 있는 부호 있는</a:t>
            </a:r>
            <a:r>
              <a:rPr lang="en-US" altLang="ko-KR" sz="1600" dirty="0"/>
              <a:t>(signed) </a:t>
            </a:r>
            <a:r>
              <a:rPr lang="ko-KR" altLang="en-US" sz="1600" dirty="0"/>
              <a:t>정수</a:t>
            </a:r>
            <a:endParaRPr lang="en-US" altLang="ko-KR" sz="1600" dirty="0"/>
          </a:p>
          <a:p>
            <a:pPr lvl="1"/>
            <a:r>
              <a:rPr lang="ko-KR" altLang="en-US" sz="1600" dirty="0"/>
              <a:t>영과 양수만 담을 수 있는 부호 없는</a:t>
            </a:r>
            <a:r>
              <a:rPr lang="en-US" altLang="ko-KR" sz="1600" dirty="0"/>
              <a:t>(unsigned) </a:t>
            </a:r>
            <a:r>
              <a:rPr lang="ko-KR" altLang="en-US" sz="1600" dirty="0"/>
              <a:t>정수</a:t>
            </a:r>
          </a:p>
          <a:p>
            <a:r>
              <a:rPr lang="en-US" altLang="ko-KR" sz="2000" dirty="0"/>
              <a:t>8</a:t>
            </a:r>
            <a:r>
              <a:rPr lang="ko-KR" altLang="en-US" sz="2000" dirty="0"/>
              <a:t>비트</a:t>
            </a:r>
            <a:r>
              <a:rPr lang="en-US" altLang="ko-KR" sz="2000" dirty="0"/>
              <a:t>, 16</a:t>
            </a:r>
            <a:r>
              <a:rPr lang="ko-KR" altLang="en-US" sz="2000" dirty="0"/>
              <a:t>비트</a:t>
            </a:r>
            <a:r>
              <a:rPr lang="en-US" altLang="ko-KR" sz="2000" dirty="0"/>
              <a:t>, 32</a:t>
            </a:r>
            <a:r>
              <a:rPr lang="ko-KR" altLang="en-US" sz="2000" dirty="0"/>
              <a:t>비트</a:t>
            </a:r>
            <a:r>
              <a:rPr lang="en-US" altLang="ko-KR" sz="2000" dirty="0"/>
              <a:t>, 64</a:t>
            </a:r>
            <a:r>
              <a:rPr lang="ko-KR" altLang="en-US" sz="2000" dirty="0"/>
              <a:t>비트 정수를 지원</a:t>
            </a:r>
            <a:endParaRPr lang="en-US" altLang="ko-KR" sz="2000" dirty="0"/>
          </a:p>
          <a:p>
            <a:pPr lvl="1"/>
            <a:r>
              <a:rPr lang="en-US" altLang="ko-KR" sz="1600" dirty="0"/>
              <a:t>Int8, Int16, Int32, Int64 </a:t>
            </a:r>
            <a:r>
              <a:rPr lang="ko-KR" altLang="en-US" sz="1600" dirty="0"/>
              <a:t>타입</a:t>
            </a:r>
            <a:endParaRPr lang="en-US" altLang="ko-KR" sz="1600" dirty="0"/>
          </a:p>
          <a:p>
            <a:r>
              <a:rPr lang="ko-KR" altLang="en-US" sz="2000" dirty="0"/>
              <a:t>부호 없는 정수</a:t>
            </a:r>
            <a:endParaRPr lang="en-US" altLang="ko-KR" sz="2000" dirty="0"/>
          </a:p>
          <a:p>
            <a:pPr lvl="1"/>
            <a:r>
              <a:rPr lang="en-US" altLang="ko-KR" sz="1600" dirty="0"/>
              <a:t>UInt8, UInt16, UInt32, UInt64 </a:t>
            </a:r>
            <a:r>
              <a:rPr lang="ko-KR" altLang="en-US" sz="1600" dirty="0"/>
              <a:t>타입</a:t>
            </a:r>
          </a:p>
          <a:p>
            <a:r>
              <a:rPr lang="ko-KR" altLang="en-US" sz="2000" dirty="0"/>
              <a:t>애플은 특정 크기의 데이터 타입 보다 </a:t>
            </a:r>
            <a:r>
              <a:rPr lang="en-US" altLang="ko-KR" sz="2000" dirty="0" err="1">
                <a:solidFill>
                  <a:srgbClr val="0000FF"/>
                </a:solidFill>
              </a:rPr>
              <a:t>Int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타입을 권장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타입은 해당 코드가 실행되는 플랫폼에 맞는 정수 크기를 사용</a:t>
            </a:r>
            <a:endParaRPr lang="en-US" altLang="ko-KR" sz="1600" dirty="0"/>
          </a:p>
          <a:p>
            <a:pPr lvl="1"/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myAge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20   //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초깃값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이 있으므로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는 일반적으로 생략함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dirty="0" smtClean="0"/>
              <a:t>32</a:t>
            </a:r>
            <a:r>
              <a:rPr lang="ko-KR" altLang="en-US" sz="2000" dirty="0"/>
              <a:t>비트 부호 있는 정수 데이터 타입에 대한 최솟값과 최댓값을 출력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ko-KR" altLang="en-US" sz="2000" dirty="0">
                <a:solidFill>
                  <a:srgbClr val="C00000"/>
                </a:solidFill>
              </a:rPr>
              <a:t>출력하고 싶은 변수나 상수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endParaRPr lang="ko-KR" altLang="en-US" sz="2000" dirty="0">
              <a:solidFill>
                <a:srgbClr val="0000FF"/>
              </a:solidFill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print("Int32 Min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Int32.min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latin typeface="Consolas" panose="020B0609020204030204" pitchFamily="49" charset="0"/>
              </a:rPr>
              <a:t> Int32 Max =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sz="1600" dirty="0">
                <a:latin typeface="Consolas" panose="020B0609020204030204" pitchFamily="49" charset="0"/>
              </a:rPr>
              <a:t>(Int32.max)")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Int32 Min = -2147483648 Int32 Max = 2147483647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 소수점 데이터 타입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Double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소수점이 있는 숫자</a:t>
            </a:r>
            <a:endParaRPr lang="en-US" altLang="ko-KR" sz="2400" dirty="0"/>
          </a:p>
          <a:p>
            <a:pPr lvl="1"/>
            <a:r>
              <a:rPr lang="en-US" altLang="ko-KR" sz="2000" dirty="0"/>
              <a:t>4353.1223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400" dirty="0">
                <a:solidFill>
                  <a:srgbClr val="0000FF"/>
                </a:solidFill>
              </a:rPr>
              <a:t>Float</a:t>
            </a:r>
            <a:r>
              <a:rPr lang="ko-KR" altLang="en-US" sz="2400" dirty="0"/>
              <a:t>와 </a:t>
            </a:r>
            <a:r>
              <a:rPr lang="en-US" altLang="ko-KR" sz="2400" dirty="0">
                <a:solidFill>
                  <a:srgbClr val="0000FF"/>
                </a:solidFill>
              </a:rPr>
              <a:t>Double</a:t>
            </a:r>
            <a:r>
              <a:rPr lang="en-US" altLang="ko-KR" sz="2400" dirty="0"/>
              <a:t> </a:t>
            </a:r>
            <a:r>
              <a:rPr lang="ko-KR" altLang="en-US" sz="2400" dirty="0"/>
              <a:t>타입을 제공</a:t>
            </a:r>
            <a:endParaRPr lang="en-US" altLang="ko-KR" sz="2400" dirty="0"/>
          </a:p>
          <a:p>
            <a:r>
              <a:rPr lang="en-US" altLang="ko-KR" sz="2400" dirty="0"/>
              <a:t>Double </a:t>
            </a:r>
            <a:r>
              <a:rPr lang="ko-KR" altLang="en-US" sz="2400" dirty="0" smtClean="0"/>
              <a:t>타입</a:t>
            </a:r>
            <a:endParaRPr lang="en-US" altLang="ko-KR" sz="2400" dirty="0" smtClean="0"/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64</a:t>
            </a:r>
            <a:r>
              <a:rPr lang="ko-KR" altLang="en-US" sz="2000" dirty="0" smtClean="0">
                <a:solidFill>
                  <a:srgbClr val="0000FF"/>
                </a:solidFill>
              </a:rPr>
              <a:t>비트</a:t>
            </a:r>
            <a:r>
              <a:rPr lang="ko-KR" altLang="en-US" sz="2000" dirty="0" smtClean="0"/>
              <a:t>로</a:t>
            </a:r>
            <a:r>
              <a:rPr lang="ko-KR" altLang="en-US" sz="2000" dirty="0" smtClean="0">
                <a:solidFill>
                  <a:srgbClr val="0000FF"/>
                </a:solidFill>
              </a:rPr>
              <a:t> </a:t>
            </a:r>
            <a:r>
              <a:rPr lang="ko-KR" altLang="en-US" sz="2000" dirty="0"/>
              <a:t>부동 소수점 수를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소수점 </a:t>
            </a:r>
            <a:r>
              <a:rPr lang="en-US" altLang="ko-KR" sz="2000" dirty="0"/>
              <a:t>15</a:t>
            </a:r>
            <a:r>
              <a:rPr lang="ko-KR" altLang="en-US" sz="2000" dirty="0"/>
              <a:t>자리 </a:t>
            </a:r>
            <a:r>
              <a:rPr lang="ko-KR" altLang="en-US" sz="2000" dirty="0" smtClean="0"/>
              <a:t>정확도 </a:t>
            </a:r>
            <a:endParaRPr lang="en-US" altLang="ko-KR" sz="2000" dirty="0"/>
          </a:p>
          <a:p>
            <a:r>
              <a:rPr lang="en-US" altLang="ko-KR" sz="2400" dirty="0"/>
              <a:t>Float </a:t>
            </a:r>
            <a:r>
              <a:rPr lang="ko-KR" altLang="en-US" sz="2400" dirty="0"/>
              <a:t>데이터 </a:t>
            </a:r>
            <a:r>
              <a:rPr lang="ko-KR" altLang="en-US" sz="2400" dirty="0" smtClean="0"/>
              <a:t>타입</a:t>
            </a:r>
            <a:endParaRPr lang="en-US" altLang="ko-KR" sz="2400" dirty="0" smtClean="0"/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32</a:t>
            </a:r>
            <a:r>
              <a:rPr lang="ko-KR" altLang="en-US" sz="2000" dirty="0" smtClean="0">
                <a:solidFill>
                  <a:srgbClr val="0000FF"/>
                </a:solidFill>
              </a:rPr>
              <a:t>비트</a:t>
            </a:r>
            <a:r>
              <a:rPr lang="ko-KR" altLang="en-US" sz="2000" dirty="0" smtClean="0"/>
              <a:t>로</a:t>
            </a:r>
            <a:r>
              <a:rPr lang="ko-KR" altLang="en-US" sz="2000" dirty="0" smtClean="0">
                <a:solidFill>
                  <a:srgbClr val="0000FF"/>
                </a:solidFill>
              </a:rPr>
              <a:t> </a:t>
            </a:r>
            <a:r>
              <a:rPr lang="ko-KR" altLang="en-US" sz="2000" dirty="0"/>
              <a:t>부동 소수점 </a:t>
            </a:r>
            <a:r>
              <a:rPr lang="ko-KR" altLang="en-US" sz="2000" dirty="0" smtClean="0"/>
              <a:t>수를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소수점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자리 정확도</a:t>
            </a:r>
            <a:endParaRPr lang="en-US" altLang="ko-KR" sz="2000" dirty="0"/>
          </a:p>
          <a:p>
            <a:r>
              <a:rPr lang="en-US" altLang="ko-KR" sz="2400" dirty="0">
                <a:solidFill>
                  <a:srgbClr val="0000FF"/>
                </a:solidFill>
              </a:rPr>
              <a:t>Double</a:t>
            </a:r>
            <a:r>
              <a:rPr lang="ko-KR" altLang="en-US" sz="2400" dirty="0">
                <a:solidFill>
                  <a:srgbClr val="0000FF"/>
                </a:solidFill>
              </a:rPr>
              <a:t>형이 기본</a:t>
            </a:r>
            <a:endParaRPr lang="en-US" altLang="ko-KR" sz="2400" dirty="0">
              <a:solidFill>
                <a:srgbClr val="0000FF"/>
              </a:solidFill>
            </a:endParaRPr>
          </a:p>
          <a:p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myWeight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myWeight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 : Double =  58.5  </a:t>
            </a:r>
          </a:p>
          <a:p>
            <a:pPr lvl="1"/>
            <a:r>
              <a:rPr lang="ko-KR" altLang="en-US" sz="2000" dirty="0" err="1">
                <a:solidFill>
                  <a:srgbClr val="FF0000"/>
                </a:solidFill>
              </a:rPr>
              <a:t>초깃값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58.5</a:t>
            </a:r>
            <a:r>
              <a:rPr lang="ko-KR" altLang="en-US" sz="2000" dirty="0">
                <a:solidFill>
                  <a:srgbClr val="FF0000"/>
                </a:solidFill>
              </a:rPr>
              <a:t>이 있으므로 </a:t>
            </a:r>
            <a:r>
              <a:rPr lang="en-US" altLang="ko-KR" sz="2000" dirty="0">
                <a:solidFill>
                  <a:srgbClr val="FF0000"/>
                </a:solidFill>
              </a:rPr>
              <a:t>: Double</a:t>
            </a:r>
            <a:r>
              <a:rPr lang="ko-KR" altLang="en-US" sz="2000" dirty="0">
                <a:solidFill>
                  <a:srgbClr val="FF0000"/>
                </a:solidFill>
              </a:rPr>
              <a:t>은 일반적으로 생략함 </a:t>
            </a:r>
          </a:p>
          <a:p>
            <a:endParaRPr lang="ko-KR" altLang="en-US" sz="2400" dirty="0">
              <a:solidFill>
                <a:srgbClr val="0000FF"/>
              </a:solidFill>
            </a:endParaRPr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ko-KR" altLang="en-US" dirty="0" smtClean="0"/>
              <a:t> 데이터 타입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Bool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 또는 거짓</a:t>
            </a:r>
            <a:r>
              <a:rPr lang="en-US" altLang="ko-KR" dirty="0" smtClean="0"/>
              <a:t>(1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0) </a:t>
            </a:r>
            <a:r>
              <a:rPr lang="ko-KR" altLang="en-US" dirty="0" smtClean="0"/>
              <a:t>조건을 처리할 데이터 타입</a:t>
            </a:r>
          </a:p>
          <a:p>
            <a:r>
              <a:rPr lang="en-US" altLang="ko-KR" dirty="0" smtClean="0"/>
              <a:t>Boolean </a:t>
            </a:r>
            <a:r>
              <a:rPr lang="ko-KR" altLang="en-US" dirty="0" smtClean="0"/>
              <a:t>데이터 타입을 처리하기 위하여 두 개의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상수 값</a:t>
            </a:r>
            <a:r>
              <a:rPr lang="en-US" altLang="ko-KR" dirty="0" smtClean="0"/>
              <a:t>(true/false)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orangesAreOrange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var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orangesAreOrange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= true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초깃값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가 있으므로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Bool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>
                <a:solidFill>
                  <a:srgbClr val="FF0000"/>
                </a:solidFill>
              </a:rPr>
              <a:t>일반적으로 생략함 </a:t>
            </a:r>
          </a:p>
          <a:p>
            <a:pPr lvl="1"/>
            <a:endParaRPr lang="ko-KR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데이터 타입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Character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문장 부호</a:t>
            </a:r>
            <a:r>
              <a:rPr lang="en-US" altLang="ko-KR" sz="2400" dirty="0"/>
              <a:t>, </a:t>
            </a:r>
            <a:r>
              <a:rPr lang="ko-KR" altLang="en-US" sz="2400" dirty="0"/>
              <a:t>심볼 같은 유니코드</a:t>
            </a:r>
            <a:r>
              <a:rPr lang="en-US" altLang="ko-KR" sz="2400" dirty="0"/>
              <a:t>(Unicode) </a:t>
            </a:r>
            <a:r>
              <a:rPr lang="ko-KR" altLang="en-US" sz="2400" dirty="0"/>
              <a:t>문자 하나를 저장</a:t>
            </a:r>
            <a:endParaRPr lang="en-US" altLang="ko-KR" sz="2400" dirty="0"/>
          </a:p>
          <a:p>
            <a:pPr lvl="1"/>
            <a:r>
              <a:rPr lang="ko-KR" altLang="en-US" sz="2000" dirty="0" err="1" smtClean="0"/>
              <a:t>스위프트에서의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문자들은 </a:t>
            </a:r>
            <a:r>
              <a:rPr lang="ko-KR" altLang="en-US" sz="2000" dirty="0" err="1"/>
              <a:t>문자소</a:t>
            </a:r>
            <a:r>
              <a:rPr lang="ko-KR" altLang="en-US" sz="2000" dirty="0"/>
              <a:t> 묶음</a:t>
            </a:r>
            <a:r>
              <a:rPr lang="en-US" altLang="ko-KR" sz="2000" dirty="0"/>
              <a:t>(grapheme cluster)</a:t>
            </a:r>
            <a:r>
              <a:rPr lang="ko-KR" altLang="en-US" sz="2000" dirty="0"/>
              <a:t>의 형태로 저장</a:t>
            </a:r>
            <a:endParaRPr lang="en-US" altLang="ko-KR" sz="2000" dirty="0"/>
          </a:p>
          <a:p>
            <a:pPr lvl="2"/>
            <a:r>
              <a:rPr lang="ko-KR" altLang="en-US" sz="1800" dirty="0" err="1"/>
              <a:t>문자소</a:t>
            </a:r>
            <a:r>
              <a:rPr lang="ko-KR" altLang="en-US" sz="1800" dirty="0"/>
              <a:t> 묶음은 하나의 문자를 표현하기 위하여 유니코드 코드 값들로 이루어짐</a:t>
            </a:r>
            <a:endParaRPr lang="en-US" altLang="ko-KR" sz="1800" dirty="0"/>
          </a:p>
          <a:p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변수명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0000FF"/>
                </a:solidFill>
              </a:rPr>
              <a:t>Character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</a:t>
            </a:r>
            <a:r>
              <a:rPr lang="sv-SE" altLang="ko-KR" sz="2400" dirty="0" smtClean="0"/>
              <a:t>"</a:t>
            </a:r>
            <a:r>
              <a:rPr lang="ko-KR" altLang="en-US" sz="2400" dirty="0" err="1" smtClean="0"/>
              <a:t>초깃값</a:t>
            </a:r>
            <a:r>
              <a:rPr lang="sv-SE" altLang="ko-KR" sz="2400" dirty="0" smtClean="0"/>
              <a:t>"</a:t>
            </a:r>
            <a:endParaRPr lang="en-US" altLang="ko-KR" sz="2400" dirty="0"/>
          </a:p>
          <a:p>
            <a:r>
              <a:rPr lang="ko-KR" altLang="en-US" sz="2400" dirty="0"/>
              <a:t>주의</a:t>
            </a:r>
            <a:r>
              <a:rPr lang="en-US" altLang="ko-KR" sz="2400" dirty="0"/>
              <a:t> : </a:t>
            </a:r>
            <a:r>
              <a:rPr lang="ko-KR" altLang="en-US" sz="2400" dirty="0" err="1"/>
              <a:t>초깃값은</a:t>
            </a:r>
            <a:r>
              <a:rPr lang="ko-KR" altLang="en-US" sz="2400" dirty="0"/>
              <a:t> 작은 따옴표가 아니고 </a:t>
            </a:r>
            <a:r>
              <a:rPr lang="ko-KR" altLang="en-US" sz="2400" dirty="0">
                <a:solidFill>
                  <a:srgbClr val="0000FF"/>
                </a:solidFill>
              </a:rPr>
              <a:t>큰 따옴표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1"/>
            <a:r>
              <a:rPr lang="sv-SE" altLang="ko-KR" sz="2000" dirty="0">
                <a:latin typeface="Consolas" panose="020B0609020204030204" pitchFamily="49" charset="0"/>
              </a:rPr>
              <a:t>var myChar1  : </a:t>
            </a:r>
            <a:r>
              <a:rPr lang="en-US" altLang="ko-KR" sz="2000" dirty="0">
                <a:latin typeface="Consolas" panose="020B0609020204030204" pitchFamily="49" charset="0"/>
              </a:rPr>
              <a:t>Character</a:t>
            </a:r>
            <a:endParaRPr lang="sv-SE" altLang="ko-KR" sz="2000" dirty="0">
              <a:latin typeface="Consolas" panose="020B0609020204030204" pitchFamily="49" charset="0"/>
            </a:endParaRPr>
          </a:p>
          <a:p>
            <a:pPr lvl="1"/>
            <a:r>
              <a:rPr lang="sv-SE" altLang="ko-KR" sz="2000" dirty="0">
                <a:latin typeface="Consolas" panose="020B0609020204030204" pitchFamily="49" charset="0"/>
              </a:rPr>
              <a:t>var myChar2 : </a:t>
            </a:r>
            <a:r>
              <a:rPr lang="en-US" altLang="ko-KR" sz="2000" dirty="0">
                <a:latin typeface="Consolas" panose="020B0609020204030204" pitchFamily="49" charset="0"/>
              </a:rPr>
              <a:t>Character </a:t>
            </a:r>
            <a:r>
              <a:rPr lang="sv-SE" altLang="ko-KR" sz="2000" dirty="0">
                <a:latin typeface="Consolas" panose="020B0609020204030204" pitchFamily="49" charset="0"/>
              </a:rPr>
              <a:t>= ":"</a:t>
            </a:r>
          </a:p>
          <a:p>
            <a:pPr lvl="1"/>
            <a:r>
              <a:rPr lang="sv-SE" altLang="ko-KR" sz="2000" dirty="0" smtClean="0">
                <a:latin typeface="Consolas" panose="020B0609020204030204" pitchFamily="49" charset="0"/>
              </a:rPr>
              <a:t>var myChar3 : </a:t>
            </a:r>
            <a:r>
              <a:rPr lang="en-US" altLang="ko-KR" sz="2000" dirty="0" smtClean="0">
                <a:latin typeface="Consolas" panose="020B0609020204030204" pitchFamily="49" charset="0"/>
              </a:rPr>
              <a:t>Character </a:t>
            </a:r>
            <a:r>
              <a:rPr lang="sv-SE" altLang="ko-KR" sz="2000" dirty="0" smtClean="0">
                <a:latin typeface="Consolas" panose="020B0609020204030204" pitchFamily="49" charset="0"/>
              </a:rPr>
              <a:t>= </a:t>
            </a:r>
            <a:r>
              <a:rPr lang="sv-SE" altLang="ko-KR" sz="2000" dirty="0">
                <a:latin typeface="Consolas" panose="020B0609020204030204" pitchFamily="49" charset="0"/>
              </a:rPr>
              <a:t>"X</a:t>
            </a:r>
            <a:r>
              <a:rPr lang="sv-SE" altLang="ko-KR" sz="2000" dirty="0" smtClean="0">
                <a:latin typeface="Consolas" panose="020B0609020204030204" pitchFamily="49" charset="0"/>
              </a:rPr>
              <a:t>"  //</a:t>
            </a:r>
            <a:r>
              <a:rPr lang="sv-SE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Character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생략불가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 smtClean="0">
                <a:latin typeface="Consolas" panose="020B0609020204030204" pitchFamily="49" charset="0"/>
              </a:rPr>
              <a:t>생략하면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String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형임</a:t>
            </a:r>
            <a:endParaRPr lang="sv-SE" altLang="ko-KR" sz="20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print(type(of</a:t>
            </a:r>
            <a:r>
              <a:rPr lang="en-US" altLang="ko-KR" sz="18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sv-SE" altLang="ko-KR" sz="1800" dirty="0">
                <a:latin typeface="Consolas" panose="020B0609020204030204" pitchFamily="49" charset="0"/>
              </a:rPr>
              <a:t> myChar3</a:t>
            </a:r>
            <a:r>
              <a:rPr lang="en-US" altLang="ko-K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유니코드를 </a:t>
            </a:r>
            <a:r>
              <a:rPr lang="ko-KR" altLang="en-US" sz="2000" dirty="0"/>
              <a:t>이용하여 변수에 </a:t>
            </a:r>
            <a:r>
              <a:rPr lang="ko-KR" altLang="en-US" sz="2000"/>
              <a:t>문자 </a:t>
            </a:r>
            <a:r>
              <a:rPr lang="en-US" altLang="ko-KR" sz="2000"/>
              <a:t>'X'</a:t>
            </a:r>
            <a:r>
              <a:rPr lang="ko-KR" altLang="en-US" sz="2000" smtClean="0"/>
              <a:t>를 </a:t>
            </a:r>
            <a:r>
              <a:rPr lang="ko-KR" altLang="en-US" sz="2000" dirty="0"/>
              <a:t>할당</a:t>
            </a:r>
            <a:endParaRPr lang="sv-SE" altLang="ko-KR" sz="2000" dirty="0"/>
          </a:p>
          <a:p>
            <a:pPr lvl="2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myChar4 = "\u{0058}"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데이터 타입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String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단어나 </a:t>
            </a:r>
            <a:r>
              <a:rPr lang="ko-KR" altLang="en-US" dirty="0"/>
              <a:t>문장을 구성하는 </a:t>
            </a:r>
            <a:r>
              <a:rPr lang="ko-KR" altLang="en-US" dirty="0">
                <a:solidFill>
                  <a:srgbClr val="0000FF"/>
                </a:solidFill>
              </a:rPr>
              <a:t>일련의 문자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/>
              <a:t>문자열 연결</a:t>
            </a:r>
            <a:r>
              <a:rPr lang="en-US" altLang="ko-KR" dirty="0"/>
              <a:t>, </a:t>
            </a:r>
            <a:r>
              <a:rPr lang="ko-KR" altLang="en-US" dirty="0"/>
              <a:t>수정 등의 기능을 포함</a:t>
            </a:r>
          </a:p>
          <a:p>
            <a:pPr>
              <a:defRPr/>
            </a:pPr>
            <a:r>
              <a:rPr lang="ko-KR" altLang="en-US" dirty="0" smtClean="0"/>
              <a:t>문자열 </a:t>
            </a:r>
            <a:r>
              <a:rPr lang="ko-KR" altLang="en-US" dirty="0"/>
              <a:t>보간</a:t>
            </a:r>
            <a:r>
              <a:rPr lang="en-US" altLang="ko-KR" dirty="0"/>
              <a:t>(string interpolation)</a:t>
            </a:r>
            <a:r>
              <a:rPr lang="ko-KR" altLang="en-US" dirty="0"/>
              <a:t>을 사용하여 문자열과 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표현식</a:t>
            </a:r>
            <a:r>
              <a:rPr lang="en-US" altLang="ko-KR" dirty="0"/>
              <a:t>,</a:t>
            </a:r>
            <a:r>
              <a:rPr lang="ko-KR" altLang="en-US" dirty="0"/>
              <a:t> 함수 호출의 조합으로 만들 수도 있음</a:t>
            </a:r>
            <a:endParaRPr lang="en-US" altLang="ko-KR" dirty="0"/>
          </a:p>
          <a:p>
            <a:pPr marL="460375" lvl="1" indent="0">
              <a:buNone/>
              <a:defRPr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Kim" 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// : String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생략하는 것이 일반적임</a:t>
            </a:r>
          </a:p>
          <a:p>
            <a:pPr marL="460375" lvl="1" indent="0">
              <a:buNone/>
              <a:defRPr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"\(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나이는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\(age)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입니다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print(message) // </a:t>
            </a:r>
            <a:r>
              <a:rPr lang="en-US" altLang="ko-KR" sz="2000" dirty="0" smtClean="0"/>
              <a:t>Kim</a:t>
            </a:r>
            <a:r>
              <a:rPr lang="ko-KR" altLang="en-US" sz="2000" dirty="0"/>
              <a:t>의 나이는 </a:t>
            </a:r>
            <a:r>
              <a:rPr lang="en-US" altLang="ko-KR" sz="2000" dirty="0"/>
              <a:t>20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>
              <a:defRPr/>
            </a:pPr>
            <a:r>
              <a:rPr lang="en-US" altLang="ko-KR" sz="1800" dirty="0">
                <a:hlinkClick r:id="rId2"/>
              </a:rPr>
              <a:t>https://developer.apple.com/library/content/documentation/Swift/Conceptual/Swift_Programming_Language/StringsAndCharacters.html#//apple_ref/doc/uid/TP40014097-CH7-ID285</a:t>
            </a:r>
            <a:endParaRPr lang="en-US" altLang="ko-KR" sz="1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이스케이프 시퀀스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Consolas" panose="020B0609020204030204" pitchFamily="49" charset="0"/>
              </a:rPr>
              <a:t>표준 문자 세트뿐만 아니라 문자열에 </a:t>
            </a:r>
            <a:r>
              <a:rPr lang="ko-KR" altLang="en-US" sz="1800" dirty="0" err="1">
                <a:latin typeface="Consolas" panose="020B0609020204030204" pitchFamily="49" charset="0"/>
              </a:rPr>
              <a:t>개행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탭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또는 유니코드 값과 같은 항목을 지정할 수 있는 여러 특수 문자도 있음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sz="1800" dirty="0">
                <a:latin typeface="Consolas" panose="020B0609020204030204" pitchFamily="49" charset="0"/>
              </a:rPr>
              <a:t>이스케이프 시퀀스</a:t>
            </a:r>
            <a:r>
              <a:rPr lang="en-US" altLang="ko-KR" sz="1800" dirty="0">
                <a:latin typeface="Consolas" panose="020B0609020204030204" pitchFamily="49" charset="0"/>
              </a:rPr>
              <a:t>(escape sequence)</a:t>
            </a:r>
          </a:p>
          <a:p>
            <a:r>
              <a:rPr lang="ko-KR" altLang="en-US" sz="1800" dirty="0">
                <a:latin typeface="Consolas" panose="020B0609020204030204" pitchFamily="49" charset="0"/>
              </a:rPr>
              <a:t>특수 문자들은 </a:t>
            </a:r>
            <a:r>
              <a:rPr lang="ko-KR" altLang="en-US" sz="1800" dirty="0" err="1">
                <a:latin typeface="Consolas" panose="020B0609020204030204" pitchFamily="49" charset="0"/>
              </a:rPr>
              <a:t>역슬래시를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접두어로</a:t>
            </a:r>
            <a:r>
              <a:rPr lang="ko-KR" altLang="en-US" sz="1800" dirty="0">
                <a:latin typeface="Consolas" panose="020B0609020204030204" pitchFamily="49" charset="0"/>
              </a:rPr>
              <a:t> 하여 구별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newline = "\n"  // newline</a:t>
            </a:r>
          </a:p>
          <a:p>
            <a:r>
              <a:rPr lang="ko-KR" altLang="en-US" sz="1800" dirty="0" err="1">
                <a:latin typeface="Consolas" panose="020B0609020204030204" pitchFamily="49" charset="0"/>
              </a:rPr>
              <a:t>역슬래시로</a:t>
            </a:r>
            <a:r>
              <a:rPr lang="ko-KR" altLang="en-US" sz="1800" dirty="0">
                <a:latin typeface="Consolas" panose="020B0609020204030204" pitchFamily="49" charset="0"/>
              </a:rPr>
              <a:t> 시작되는 모든 문자는 특수 문자로 간주</a:t>
            </a:r>
          </a:p>
          <a:p>
            <a:r>
              <a:rPr lang="ko-KR" altLang="en-US" sz="1800" dirty="0" err="1">
                <a:latin typeface="Consolas" panose="020B0609020204030204" pitchFamily="49" charset="0"/>
              </a:rPr>
              <a:t>역슬래시</a:t>
            </a:r>
            <a:r>
              <a:rPr lang="ko-KR" altLang="en-US" sz="1800" dirty="0">
                <a:latin typeface="Consolas" panose="020B0609020204030204" pitchFamily="49" charset="0"/>
              </a:rPr>
              <a:t> 문자 자체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latin typeface="Consolas" panose="020B0609020204030204" pitchFamily="49" charset="0"/>
              </a:rPr>
              <a:t> backslash = "\\"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800" dirty="0">
                <a:latin typeface="Consolas" panose="020B0609020204030204" pitchFamily="49" charset="0"/>
              </a:rPr>
              <a:t>일반적으로 많이 사용되는 특수 문자</a:t>
            </a: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\n ― </a:t>
            </a:r>
            <a:r>
              <a:rPr lang="ko-KR" altLang="en-US" sz="1200" dirty="0" err="1">
                <a:latin typeface="Consolas" panose="020B0609020204030204" pitchFamily="49" charset="0"/>
              </a:rPr>
              <a:t>개행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\r ― </a:t>
            </a:r>
            <a:r>
              <a:rPr lang="ko-KR" altLang="en-US" sz="1200" dirty="0" err="1">
                <a:latin typeface="Consolas" panose="020B0609020204030204" pitchFamily="49" charset="0"/>
              </a:rPr>
              <a:t>캐리지</a:t>
            </a:r>
            <a:r>
              <a:rPr lang="ko-KR" altLang="en-US" sz="1200" dirty="0">
                <a:latin typeface="Consolas" panose="020B0609020204030204" pitchFamily="49" charset="0"/>
              </a:rPr>
              <a:t> 리턴</a:t>
            </a:r>
            <a:r>
              <a:rPr lang="en-US" altLang="ko-KR" sz="1200" dirty="0">
                <a:latin typeface="Consolas" panose="020B0609020204030204" pitchFamily="49" charset="0"/>
              </a:rPr>
              <a:t>(carriage return)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\t ― </a:t>
            </a:r>
            <a:r>
              <a:rPr lang="ko-KR" altLang="en-US" sz="1200" dirty="0">
                <a:latin typeface="Consolas" panose="020B0609020204030204" pitchFamily="49" charset="0"/>
              </a:rPr>
              <a:t>수평 탭 </a:t>
            </a: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\\ ― </a:t>
            </a:r>
            <a:r>
              <a:rPr lang="ko-KR" altLang="en-US" sz="1200" dirty="0" err="1">
                <a:latin typeface="Consolas" panose="020B0609020204030204" pitchFamily="49" charset="0"/>
              </a:rPr>
              <a:t>역슬래시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\" ― </a:t>
            </a:r>
            <a:r>
              <a:rPr lang="ko-KR" altLang="en-US" sz="1200" dirty="0">
                <a:latin typeface="Consolas" panose="020B0609020204030204" pitchFamily="49" charset="0"/>
              </a:rPr>
              <a:t>큰따옴표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latin typeface="Consolas" panose="020B0609020204030204" pitchFamily="49" charset="0"/>
              </a:rPr>
              <a:t>문자열 </a:t>
            </a:r>
            <a:r>
              <a:rPr lang="ko-KR" altLang="en-US" sz="1200" dirty="0" err="1">
                <a:latin typeface="Consolas" panose="020B0609020204030204" pitchFamily="49" charset="0"/>
              </a:rPr>
              <a:t>선언부에</a:t>
            </a:r>
            <a:r>
              <a:rPr lang="ko-KR" altLang="en-US" sz="1200" dirty="0">
                <a:latin typeface="Consolas" panose="020B0609020204030204" pitchFamily="49" charset="0"/>
              </a:rPr>
              <a:t> 큰따옴표를 쓰고 싶을 경우에 사용됨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\' ― </a:t>
            </a:r>
            <a:r>
              <a:rPr lang="ko-KR" altLang="en-US" sz="1200" dirty="0">
                <a:latin typeface="Consolas" panose="020B0609020204030204" pitchFamily="49" charset="0"/>
              </a:rPr>
              <a:t>작은따옴표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latin typeface="Consolas" panose="020B0609020204030204" pitchFamily="49" charset="0"/>
              </a:rPr>
              <a:t>문자열 </a:t>
            </a:r>
            <a:r>
              <a:rPr lang="ko-KR" altLang="en-US" sz="1200" dirty="0" err="1">
                <a:latin typeface="Consolas" panose="020B0609020204030204" pitchFamily="49" charset="0"/>
              </a:rPr>
              <a:t>선언부에</a:t>
            </a:r>
            <a:r>
              <a:rPr lang="ko-KR" altLang="en-US" sz="1200" dirty="0">
                <a:latin typeface="Consolas" panose="020B0609020204030204" pitchFamily="49" charset="0"/>
              </a:rPr>
              <a:t> 작은따옴표를 쓰고 싶을 경우에 사용됨</a:t>
            </a:r>
            <a:r>
              <a:rPr lang="en-US" altLang="ko-KR" sz="1200" dirty="0">
                <a:latin typeface="Consolas" panose="020B0609020204030204" pitchFamily="49" charset="0"/>
              </a:rPr>
              <a:t>) 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\u{</a:t>
            </a:r>
            <a:r>
              <a:rPr lang="en-US" altLang="ko-KR" sz="1200" dirty="0" err="1">
                <a:latin typeface="Consolas" panose="020B0609020204030204" pitchFamily="49" charset="0"/>
              </a:rPr>
              <a:t>nn</a:t>
            </a:r>
            <a:r>
              <a:rPr lang="en-US" altLang="ko-KR" sz="1200" dirty="0">
                <a:latin typeface="Consolas" panose="020B0609020204030204" pitchFamily="49" charset="0"/>
              </a:rPr>
              <a:t>} ― </a:t>
            </a:r>
            <a:r>
              <a:rPr lang="en-US" altLang="ko-KR" sz="1200" dirty="0" err="1">
                <a:latin typeface="Consolas" panose="020B0609020204030204" pitchFamily="49" charset="0"/>
              </a:rPr>
              <a:t>nn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위치에 유니코드 문자를 표현하는 두 개의 </a:t>
            </a:r>
            <a:r>
              <a:rPr lang="en-US" altLang="ko-KR" sz="1200" dirty="0"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latin typeface="Consolas" panose="020B0609020204030204" pitchFamily="49" charset="0"/>
              </a:rPr>
              <a:t>진수가 배치되는 </a:t>
            </a:r>
            <a:r>
              <a:rPr lang="en-US" altLang="ko-KR" sz="1200" dirty="0"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latin typeface="Consolas" panose="020B0609020204030204" pitchFamily="49" charset="0"/>
              </a:rPr>
              <a:t>바이트 유니코드 스칼라</a:t>
            </a: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\u{</a:t>
            </a:r>
            <a:r>
              <a:rPr lang="en-US" altLang="ko-KR" sz="1200" dirty="0" err="1">
                <a:latin typeface="Consolas" panose="020B0609020204030204" pitchFamily="49" charset="0"/>
              </a:rPr>
              <a:t>nnnn</a:t>
            </a:r>
            <a:r>
              <a:rPr lang="en-US" altLang="ko-KR" sz="1200" dirty="0">
                <a:latin typeface="Consolas" panose="020B0609020204030204" pitchFamily="49" charset="0"/>
              </a:rPr>
              <a:t>} ― </a:t>
            </a:r>
            <a:r>
              <a:rPr lang="en-US" altLang="ko-KR" sz="1200" dirty="0" err="1">
                <a:latin typeface="Consolas" panose="020B0609020204030204" pitchFamily="49" charset="0"/>
              </a:rPr>
              <a:t>nnnn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위치에 유니코드 문자를 표현하는 네 개의 </a:t>
            </a:r>
            <a:r>
              <a:rPr lang="en-US" altLang="ko-KR" sz="1200" dirty="0"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latin typeface="Consolas" panose="020B0609020204030204" pitchFamily="49" charset="0"/>
              </a:rPr>
              <a:t>진수가 배치되는 </a:t>
            </a:r>
            <a:r>
              <a:rPr lang="en-US" altLang="ko-KR" sz="1200" dirty="0"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latin typeface="Consolas" panose="020B0609020204030204" pitchFamily="49" charset="0"/>
              </a:rPr>
              <a:t>바이트 유니코드 스칼라</a:t>
            </a:r>
          </a:p>
          <a:p>
            <a:pPr lvl="1"/>
            <a:r>
              <a:rPr lang="en-US" altLang="ko-KR" sz="1200" dirty="0">
                <a:latin typeface="Consolas" panose="020B0609020204030204" pitchFamily="49" charset="0"/>
              </a:rPr>
              <a:t>\U{</a:t>
            </a:r>
            <a:r>
              <a:rPr lang="en-US" altLang="ko-KR" sz="1200" dirty="0" err="1">
                <a:latin typeface="Consolas" panose="020B0609020204030204" pitchFamily="49" charset="0"/>
              </a:rPr>
              <a:t>nnnnnnnn</a:t>
            </a:r>
            <a:r>
              <a:rPr lang="en-US" altLang="ko-KR" sz="1200" dirty="0">
                <a:latin typeface="Consolas" panose="020B0609020204030204" pitchFamily="49" charset="0"/>
              </a:rPr>
              <a:t>} ― </a:t>
            </a:r>
            <a:r>
              <a:rPr lang="en-US" altLang="ko-KR" sz="1200" dirty="0" err="1">
                <a:latin typeface="Consolas" panose="020B0609020204030204" pitchFamily="49" charset="0"/>
              </a:rPr>
              <a:t>nnnnnnnn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위치에 유니코드 문자를 표현하는 네 개의 </a:t>
            </a:r>
            <a:r>
              <a:rPr lang="en-US" altLang="ko-KR" sz="1200" dirty="0"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latin typeface="Consolas" panose="020B0609020204030204" pitchFamily="49" charset="0"/>
              </a:rPr>
              <a:t>진수가 배치되는 </a:t>
            </a:r>
            <a:r>
              <a:rPr lang="en-US" altLang="ko-KR" sz="1200" dirty="0">
                <a:latin typeface="Consolas" panose="020B0609020204030204" pitchFamily="49" charset="0"/>
              </a:rPr>
              <a:t>4</a:t>
            </a:r>
            <a:r>
              <a:rPr lang="ko-KR" altLang="en-US" sz="1200" dirty="0">
                <a:latin typeface="Consolas" panose="020B0609020204030204" pitchFamily="49" charset="0"/>
              </a:rPr>
              <a:t>바이트 유니코드 스칼라</a:t>
            </a:r>
          </a:p>
          <a:p>
            <a:endParaRPr lang="ko-KR" alt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var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변수</a:t>
            </a:r>
            <a:r>
              <a:rPr lang="en-US" altLang="ko-KR" dirty="0" smtClean="0"/>
              <a:t>(variable)</a:t>
            </a:r>
            <a:r>
              <a:rPr lang="ko-KR" altLang="en-US" dirty="0" smtClean="0"/>
              <a:t>는 프로그램에서 사용될 데이터를 저장하기 위한 메모리 공간</a:t>
            </a:r>
            <a:endParaRPr lang="en-US" altLang="ko-KR" dirty="0" smtClean="0"/>
          </a:p>
          <a:p>
            <a:r>
              <a:rPr lang="ko-KR" altLang="en-US" dirty="0" smtClean="0"/>
              <a:t>변수에 할당된 값은 </a:t>
            </a:r>
            <a:r>
              <a:rPr lang="ko-KR" altLang="en-US" dirty="0" smtClean="0">
                <a:solidFill>
                  <a:srgbClr val="0000FF"/>
                </a:solidFill>
              </a:rPr>
              <a:t>변경 가능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var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myVariable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10   // :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var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x = 0.0, y = 0.0, z = 0.0</a:t>
            </a:r>
            <a:endParaRPr lang="ko-KR" alt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ko-KR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let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상수</a:t>
            </a:r>
            <a:r>
              <a:rPr lang="en-US" altLang="ko-KR" sz="2000" dirty="0"/>
              <a:t>(constant)</a:t>
            </a:r>
            <a:r>
              <a:rPr lang="ko-KR" altLang="en-US" sz="2000" dirty="0"/>
              <a:t>는 데이터 값을 저장하기 위하여 메모리 내의 명명된 공간을 제공한다는 점에서 변수와 </a:t>
            </a:r>
            <a:r>
              <a:rPr lang="ko-KR" altLang="en-US" sz="2000" dirty="0" err="1"/>
              <a:t>비슷</a:t>
            </a:r>
            <a:endParaRPr lang="en-US" altLang="ko-KR" sz="2000" dirty="0"/>
          </a:p>
          <a:p>
            <a:r>
              <a:rPr lang="ko-KR" altLang="en-US" sz="2000" dirty="0"/>
              <a:t>어떤 값이 </a:t>
            </a:r>
            <a:r>
              <a:rPr lang="ko-KR" altLang="en-US" sz="2000" dirty="0">
                <a:solidFill>
                  <a:srgbClr val="0000FF"/>
                </a:solidFill>
              </a:rPr>
              <a:t>한번 할당되면 이후에 변경될 수 없음</a:t>
            </a:r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ko-KR" altLang="en-US" sz="2000" dirty="0"/>
              <a:t>상수는 코드 내에서 반복적으로 사용되는 값이 있을 경우에 유용</a:t>
            </a:r>
            <a:endParaRPr lang="en-US" altLang="ko-KR" sz="2000" dirty="0"/>
          </a:p>
          <a:p>
            <a:r>
              <a:rPr lang="ko-KR" altLang="en-US" sz="2000" dirty="0"/>
              <a:t>코드 내에서 반복적으로 사용되는 특정 값을 매번 사용하는 것보다</a:t>
            </a:r>
            <a:r>
              <a:rPr lang="en-US" altLang="ko-KR" sz="2000" dirty="0"/>
              <a:t>, </a:t>
            </a:r>
            <a:r>
              <a:rPr lang="ko-KR" altLang="en-US" sz="2000" dirty="0"/>
              <a:t>그 값을 상수에 할당한 다음 코드 내에서 참조하면 코드 읽기가 더 쉬워짐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maximumNumber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l-GR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</a:t>
            </a:r>
            <a:r>
              <a:rPr lang="el-GR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3.14159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ko-KR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🐶🐮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dogcow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"  //[Edit]-[Emoji &amp; Symbols]</a:t>
            </a: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변수나 상수 명은 영문자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숫자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Unicode(</a:t>
            </a:r>
            <a:r>
              <a:rPr lang="ko-KR" altLang="en-US" sz="2000" dirty="0" err="1">
                <a:solidFill>
                  <a:srgbClr val="0000FF"/>
                </a:solidFill>
              </a:rPr>
              <a:t>이모티콘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중국어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한글</a:t>
            </a:r>
            <a:r>
              <a:rPr lang="en-US" altLang="ko-KR" sz="2000" dirty="0">
                <a:solidFill>
                  <a:srgbClr val="0000FF"/>
                </a:solidFill>
              </a:rPr>
              <a:t>….)</a:t>
            </a:r>
            <a:r>
              <a:rPr lang="ko-KR" altLang="en-US" sz="2000" dirty="0">
                <a:solidFill>
                  <a:srgbClr val="0000FF"/>
                </a:solidFill>
              </a:rPr>
              <a:t>도 가능</a:t>
            </a:r>
            <a:endParaRPr lang="en-US" altLang="ko-KR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변수 선언하기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변수는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ko-KR" altLang="en-US" sz="2400" dirty="0"/>
              <a:t>키워드를 이용하여 선언되며</a:t>
            </a:r>
            <a:r>
              <a:rPr lang="en-US" altLang="ko-KR" sz="2400" dirty="0"/>
              <a:t>, </a:t>
            </a:r>
            <a:r>
              <a:rPr lang="ko-KR" altLang="en-US" sz="2400" dirty="0"/>
              <a:t>변수를 생성할 때에 값을 가지고 초기화할 수도 있음</a:t>
            </a:r>
            <a:endParaRPr lang="en-US" altLang="ko-KR" sz="2400" dirty="0"/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userCount</a:t>
            </a:r>
            <a:r>
              <a:rPr lang="en-US" altLang="ko-KR" sz="1800" dirty="0">
                <a:latin typeface="Consolas" panose="020B0609020204030204" pitchFamily="49" charset="0"/>
              </a:rPr>
              <a:t> = 10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userCount</a:t>
            </a:r>
            <a:r>
              <a:rPr lang="en-US" altLang="ko-KR" sz="1800" dirty="0">
                <a:latin typeface="Consolas" panose="020B0609020204030204" pitchFamily="49" charset="0"/>
              </a:rPr>
              <a:t> 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? 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endParaRPr lang="ko-KR" altLang="en-US" sz="18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/>
              <a:t>상수는 </a:t>
            </a:r>
            <a:r>
              <a:rPr lang="en-US" altLang="ko-KR" sz="2400" dirty="0" smtClean="0"/>
              <a:t>let </a:t>
            </a:r>
            <a:r>
              <a:rPr lang="ko-KR" altLang="en-US" sz="2400" dirty="0" smtClean="0"/>
              <a:t>키워드를 사용하여 선언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선언하는 </a:t>
            </a:r>
            <a:r>
              <a:rPr lang="ko-KR" altLang="en-US" sz="1800" dirty="0"/>
              <a:t>시점에서 상수에 값이 할당되어 </a:t>
            </a:r>
            <a:r>
              <a:rPr lang="ko-KR" altLang="en-US" sz="1800" dirty="0" smtClean="0"/>
              <a:t>초기화되고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할당된 </a:t>
            </a:r>
            <a:r>
              <a:rPr lang="ko-KR" altLang="en-US" sz="1800" dirty="0"/>
              <a:t>값을 수정할 수 없음</a:t>
            </a:r>
          </a:p>
          <a:p>
            <a:pPr lvl="1"/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maxUserCount</a:t>
            </a:r>
            <a:r>
              <a:rPr lang="en-US" altLang="ko-KR" sz="1800" dirty="0">
                <a:latin typeface="Consolas" panose="020B0609020204030204" pitchFamily="49" charset="0"/>
              </a:rPr>
              <a:t> = 20</a:t>
            </a:r>
          </a:p>
          <a:p>
            <a:r>
              <a:rPr lang="ko-KR" altLang="en-US" sz="2400" dirty="0">
                <a:solidFill>
                  <a:srgbClr val="0000FF"/>
                </a:solidFill>
              </a:rPr>
              <a:t>애플은 코드의 효율성과 실행 성능을 높이기 위해서 변수</a:t>
            </a:r>
            <a:r>
              <a:rPr lang="en-US" altLang="ko-KR" sz="2400" dirty="0">
                <a:solidFill>
                  <a:srgbClr val="0000FF"/>
                </a:solidFill>
              </a:rPr>
              <a:t>(</a:t>
            </a:r>
            <a:r>
              <a:rPr lang="en-US" altLang="ko-KR" sz="2400" dirty="0" err="1">
                <a:solidFill>
                  <a:srgbClr val="0000FF"/>
                </a:solidFill>
              </a:rPr>
              <a:t>var</a:t>
            </a:r>
            <a:r>
              <a:rPr lang="en-US" altLang="ko-KR" sz="2400" dirty="0">
                <a:solidFill>
                  <a:srgbClr val="0000FF"/>
                </a:solidFill>
              </a:rPr>
              <a:t>)</a:t>
            </a:r>
            <a:r>
              <a:rPr lang="ko-KR" altLang="en-US" sz="2400" dirty="0">
                <a:solidFill>
                  <a:srgbClr val="0000FF"/>
                </a:solidFill>
              </a:rPr>
              <a:t>보다는 상수</a:t>
            </a:r>
            <a:r>
              <a:rPr lang="en-US" altLang="ko-KR" sz="2400" dirty="0">
                <a:solidFill>
                  <a:srgbClr val="0000FF"/>
                </a:solidFill>
              </a:rPr>
              <a:t>(let)</a:t>
            </a:r>
            <a:r>
              <a:rPr lang="ko-KR" altLang="en-US" sz="2400" dirty="0">
                <a:solidFill>
                  <a:srgbClr val="0000FF"/>
                </a:solidFill>
              </a:rPr>
              <a:t>를 사용하라고 </a:t>
            </a:r>
            <a:r>
              <a:rPr lang="ko-KR" altLang="en-US" sz="2400" dirty="0" smtClean="0">
                <a:solidFill>
                  <a:srgbClr val="0000FF"/>
                </a:solidFill>
              </a:rPr>
              <a:t>권장</a:t>
            </a:r>
            <a:endParaRPr lang="ko-KR" altLang="en-US" sz="2400" dirty="0">
              <a:solidFill>
                <a:srgbClr val="0000FF"/>
              </a:solidFill>
            </a:endParaRPr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가능한 모든 소스를 </a:t>
            </a:r>
            <a:r>
              <a:rPr lang="ko-KR" altLang="en-US" dirty="0" smtClean="0">
                <a:solidFill>
                  <a:srgbClr val="FF0000"/>
                </a:solidFill>
              </a:rPr>
              <a:t>변형</a:t>
            </a:r>
            <a:r>
              <a:rPr lang="ko-KR" altLang="en-US" dirty="0" smtClean="0"/>
              <a:t>해서 실행해보고 </a:t>
            </a:r>
            <a:r>
              <a:rPr lang="ko-KR" altLang="en-US" dirty="0" smtClean="0">
                <a:solidFill>
                  <a:srgbClr val="FF0000"/>
                </a:solidFill>
              </a:rPr>
              <a:t>소스만</a:t>
            </a:r>
            <a:r>
              <a:rPr lang="ko-KR" altLang="en-US" dirty="0" smtClean="0"/>
              <a:t> </a:t>
            </a:r>
            <a:r>
              <a:rPr lang="ko-KR" altLang="en-US" smtClean="0"/>
              <a:t>제출하세요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주석은 </a:t>
            </a:r>
            <a:r>
              <a:rPr lang="ko-KR" altLang="en-US" smtClean="0"/>
              <a:t>많을수록 </a:t>
            </a:r>
            <a:r>
              <a:rPr lang="ko-KR" altLang="en-US" smtClean="0"/>
              <a:t>좋아요</a:t>
            </a:r>
            <a:r>
              <a:rPr lang="en-US" altLang="ko-KR" smtClean="0"/>
              <a:t>!</a:t>
            </a:r>
            <a:endParaRPr lang="en-US" altLang="ko-KR" dirty="0" smtClean="0"/>
          </a:p>
          <a:p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r>
              <a:rPr lang="ko-KR" altLang="en-US" smtClean="0">
                <a:solidFill>
                  <a:srgbClr val="FF0000"/>
                </a:solidFill>
              </a:rPr>
              <a:t>결과를 </a:t>
            </a:r>
            <a:r>
              <a:rPr lang="ko-KR" altLang="en-US" smtClean="0">
                <a:solidFill>
                  <a:srgbClr val="FF0000"/>
                </a:solidFill>
              </a:rPr>
              <a:t>주석 처리</a:t>
            </a:r>
            <a:r>
              <a:rPr lang="ko-KR" altLang="en-US" smtClean="0"/>
              <a:t>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8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어노테이션과</a:t>
            </a:r>
            <a:r>
              <a:rPr lang="ko-KR" altLang="en-US" dirty="0" smtClean="0"/>
              <a:t> 타입 추론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스위프트는</a:t>
            </a:r>
            <a:r>
              <a:rPr lang="ko-KR" altLang="en-US" sz="1800" dirty="0"/>
              <a:t> 타입 안전</a:t>
            </a:r>
            <a:r>
              <a:rPr lang="en-US" altLang="ko-KR" sz="1800" dirty="0"/>
              <a:t>(type safe) </a:t>
            </a:r>
            <a:r>
              <a:rPr lang="ko-KR" altLang="en-US" sz="1800" dirty="0"/>
              <a:t>프로그래밍 언어</a:t>
            </a:r>
            <a:endParaRPr lang="en-US" altLang="ko-KR" sz="1800" dirty="0"/>
          </a:p>
          <a:p>
            <a:pPr lvl="1"/>
            <a:r>
              <a:rPr lang="ko-KR" altLang="en-US" sz="1400" dirty="0"/>
              <a:t>변수의 데이터 타입이 식별되면 그 변수는 다른 타입의 데이터를 저장하는 데 사용될 수 없음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변수가 선언된 후에도 다른 데이터 타입을 저장할 수 있는 느슨한 타입</a:t>
            </a:r>
            <a:r>
              <a:rPr lang="en-US" altLang="ko-KR" sz="1400" dirty="0"/>
              <a:t>(loosely typed)</a:t>
            </a:r>
            <a:r>
              <a:rPr lang="ko-KR" altLang="en-US" sz="1400" dirty="0"/>
              <a:t>의 언어와 대조적</a:t>
            </a:r>
          </a:p>
          <a:p>
            <a:r>
              <a:rPr lang="ko-KR" altLang="en-US" sz="1800" dirty="0"/>
              <a:t>상수와 변수의 타입을 식별하는 방법은 두 가지</a:t>
            </a:r>
            <a:endParaRPr lang="en-US" altLang="ko-KR" sz="1800" dirty="0"/>
          </a:p>
          <a:p>
            <a:r>
              <a:rPr lang="ko-KR" altLang="en-US" sz="1800" dirty="0"/>
              <a:t>첫 번째 방법은 변수 또는 상수가 코드 내에서 선언되는 </a:t>
            </a:r>
            <a:r>
              <a:rPr lang="ko-KR" altLang="en-US" sz="1800" dirty="0">
                <a:solidFill>
                  <a:srgbClr val="0000FF"/>
                </a:solidFill>
              </a:rPr>
              <a:t>시점에 타입 </a:t>
            </a:r>
            <a:r>
              <a:rPr lang="ko-KR" altLang="en-US" sz="1800" dirty="0" err="1">
                <a:solidFill>
                  <a:srgbClr val="0000FF"/>
                </a:solidFill>
              </a:rPr>
              <a:t>어노테이션</a:t>
            </a:r>
            <a:r>
              <a:rPr lang="en-US" altLang="ko-KR" sz="1800" dirty="0">
                <a:solidFill>
                  <a:srgbClr val="0000FF"/>
                </a:solidFill>
              </a:rPr>
              <a:t>(type annotation)</a:t>
            </a:r>
            <a:r>
              <a:rPr lang="ko-KR" altLang="en-US" sz="1800" dirty="0"/>
              <a:t>을 사용하는 것</a:t>
            </a:r>
            <a:endParaRPr lang="en-US" altLang="ko-KR" sz="1800" dirty="0"/>
          </a:p>
          <a:p>
            <a:pPr lvl="1"/>
            <a:r>
              <a:rPr lang="ko-KR" altLang="en-US" sz="1400" dirty="0"/>
              <a:t>변수 또는 상수 이름 다음에 타입 선언을 두면 됨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타입의 </a:t>
            </a:r>
            <a:r>
              <a:rPr lang="en-US" altLang="ko-KR" sz="1400" dirty="0" err="1"/>
              <a:t>userCount</a:t>
            </a:r>
            <a:r>
              <a:rPr lang="ko-KR" altLang="en-US" sz="1400" dirty="0"/>
              <a:t> 라는 이름의 변수를 선언</a:t>
            </a:r>
            <a:endParaRPr lang="en-US" altLang="ko-KR" sz="1400" dirty="0"/>
          </a:p>
          <a:p>
            <a:pPr lvl="1"/>
            <a:r>
              <a:rPr lang="en-US" altLang="ko-KR" sz="1400" dirty="0" err="1"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userCount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10  // :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type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annotation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800" dirty="0" err="1"/>
              <a:t>선언부에</a:t>
            </a:r>
            <a:r>
              <a:rPr lang="ko-KR" altLang="en-US" sz="1800" dirty="0"/>
              <a:t> 타입 </a:t>
            </a:r>
            <a:r>
              <a:rPr lang="ko-KR" altLang="en-US" sz="1800" dirty="0" err="1"/>
              <a:t>어노테이션이</a:t>
            </a:r>
            <a:r>
              <a:rPr lang="ko-KR" altLang="en-US" sz="1800" dirty="0"/>
              <a:t> 없으면 </a:t>
            </a:r>
            <a:r>
              <a:rPr lang="ko-KR" altLang="en-US" sz="1800" dirty="0" err="1"/>
              <a:t>스위프트</a:t>
            </a:r>
            <a:r>
              <a:rPr lang="ko-KR" altLang="en-US" sz="1800" dirty="0"/>
              <a:t> 컴파일러는 상수 또는 변수의 타입을 식별하기 위하여 </a:t>
            </a:r>
            <a:r>
              <a:rPr lang="ko-KR" altLang="en-US" sz="1800" dirty="0">
                <a:solidFill>
                  <a:srgbClr val="0000FF"/>
                </a:solidFill>
              </a:rPr>
              <a:t>타입 추론</a:t>
            </a:r>
            <a:r>
              <a:rPr lang="en-US" altLang="ko-KR" sz="1800" dirty="0">
                <a:solidFill>
                  <a:srgbClr val="0000FF"/>
                </a:solidFill>
              </a:rPr>
              <a:t>(type inference)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r>
              <a:rPr lang="ko-KR" altLang="en-US" sz="1800" dirty="0"/>
              <a:t>해당 상수 또는 변수에 값이 할당되는 시점에서 그 값의 타입을 확인하고 그와 같은 타입처럼 사용</a:t>
            </a:r>
            <a:endParaRPr lang="en-US" altLang="ko-KR" sz="1800" dirty="0"/>
          </a:p>
          <a:p>
            <a:pPr lvl="1"/>
            <a:r>
              <a:rPr lang="en-US" altLang="ko-KR" sz="1400" dirty="0" err="1"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signalStrength</a:t>
            </a:r>
            <a:r>
              <a:rPr lang="en-US" altLang="ko-KR" sz="1400" dirty="0">
                <a:latin typeface="Consolas" panose="020B0609020204030204" pitchFamily="49" charset="0"/>
              </a:rPr>
              <a:t> = 2.231     // </a:t>
            </a:r>
            <a:r>
              <a:rPr lang="en-US" altLang="ko-KR" sz="1400" dirty="0" err="1"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signalStrength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: Double </a:t>
            </a:r>
            <a:r>
              <a:rPr lang="en-US" altLang="ko-KR" sz="1400" dirty="0">
                <a:latin typeface="Consolas" panose="020B0609020204030204" pitchFamily="49" charset="0"/>
              </a:rPr>
              <a:t>= 2.231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let </a:t>
            </a:r>
            <a:r>
              <a:rPr lang="en-US" altLang="ko-KR" sz="1400" dirty="0" err="1">
                <a:latin typeface="Consolas" panose="020B0609020204030204" pitchFamily="49" charset="0"/>
              </a:rPr>
              <a:t>companyName</a:t>
            </a:r>
            <a:r>
              <a:rPr lang="en-US" altLang="ko-KR" sz="1400" dirty="0">
                <a:latin typeface="Consolas" panose="020B0609020204030204" pitchFamily="49" charset="0"/>
              </a:rPr>
              <a:t> = "My Company"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/>
              <a:t>signalStrength</a:t>
            </a:r>
            <a:r>
              <a:rPr lang="ko-KR" altLang="en-US" sz="1400" dirty="0"/>
              <a:t>라는 변수를 </a:t>
            </a:r>
            <a:r>
              <a:rPr lang="en-US" altLang="ko-KR" sz="1400" dirty="0"/>
              <a:t>Double </a:t>
            </a:r>
            <a:r>
              <a:rPr lang="ko-KR" altLang="en-US" sz="1400" dirty="0"/>
              <a:t>타입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스위프트의</a:t>
            </a:r>
            <a:r>
              <a:rPr lang="ko-KR" altLang="en-US" sz="1400" dirty="0"/>
              <a:t> 타입 추론에서 모든 부동 소수점 수는 </a:t>
            </a:r>
            <a:r>
              <a:rPr lang="en-US" altLang="ko-KR" sz="1400" dirty="0"/>
              <a:t>Double </a:t>
            </a:r>
            <a:r>
              <a:rPr lang="ko-KR" altLang="en-US" sz="1400" dirty="0"/>
              <a:t>타입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 err="1"/>
              <a:t>companyName</a:t>
            </a:r>
            <a:r>
              <a:rPr lang="ko-KR" altLang="en-US" sz="1400" dirty="0"/>
              <a:t>이라는 상수는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타입으로 간주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endParaRPr lang="ko-KR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</a:t>
            </a:r>
            <a:r>
              <a:rPr lang="ko-KR" altLang="en-US" dirty="0" smtClean="0"/>
              <a:t>입 </a:t>
            </a:r>
            <a:r>
              <a:rPr lang="ko-KR" altLang="en-US" dirty="0" err="1"/>
              <a:t>어노테이션과</a:t>
            </a:r>
            <a:r>
              <a:rPr lang="ko-KR" altLang="en-US" dirty="0"/>
              <a:t> 타입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0000FF"/>
                </a:solidFill>
              </a:rPr>
              <a:t>상수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선언할 </a:t>
            </a:r>
            <a:r>
              <a:rPr lang="ko-KR" altLang="en-US" sz="2000" dirty="0" smtClean="0"/>
              <a:t>때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타입 </a:t>
            </a:r>
            <a:r>
              <a:rPr lang="ko-KR" altLang="en-US" sz="2000" dirty="0" err="1"/>
              <a:t>어노테이션을</a:t>
            </a:r>
            <a:r>
              <a:rPr lang="ko-KR" altLang="en-US" sz="2000" dirty="0"/>
              <a:t> 사용하면 </a:t>
            </a:r>
            <a:r>
              <a:rPr lang="ko-KR" altLang="en-US" sz="2000" dirty="0" smtClean="0"/>
              <a:t>나중에 </a:t>
            </a:r>
            <a:r>
              <a:rPr lang="ko-KR" altLang="en-US" sz="2000" dirty="0"/>
              <a:t>코드에서 값을 할당할 수 있다</a:t>
            </a:r>
            <a:r>
              <a:rPr lang="en-US" altLang="ko-KR" sz="2000" dirty="0"/>
              <a:t>.</a:t>
            </a:r>
          </a:p>
          <a:p>
            <a:pPr marL="455612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bookTitle</a:t>
            </a:r>
            <a:r>
              <a:rPr lang="en-US" altLang="ko-KR" sz="1600" dirty="0">
                <a:latin typeface="Consolas" panose="020B0609020204030204" pitchFamily="49" charset="0"/>
              </a:rPr>
              <a:t>: String</a:t>
            </a:r>
          </a:p>
          <a:p>
            <a:pPr marL="455612" lvl="1" indent="0">
              <a:buNone/>
            </a:pPr>
            <a:r>
              <a:rPr lang="en-US" altLang="ko-KR" sz="16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600" dirty="0" smtClean="0">
                <a:latin typeface="Consolas" panose="020B0609020204030204" pitchFamily="49" charset="0"/>
              </a:rPr>
              <a:t> book = true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if </a:t>
            </a:r>
            <a:r>
              <a:rPr lang="en-US" altLang="ko-KR" sz="1600" dirty="0" smtClean="0">
                <a:latin typeface="Consolas" panose="020B0609020204030204" pitchFamily="49" charset="0"/>
              </a:rPr>
              <a:t>book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bookTitle</a:t>
            </a:r>
            <a:r>
              <a:rPr lang="en-US" altLang="ko-KR" sz="1600" dirty="0">
                <a:latin typeface="Consolas" panose="020B0609020204030204" pitchFamily="49" charset="0"/>
              </a:rPr>
              <a:t> = "</a:t>
            </a:r>
            <a:r>
              <a:rPr lang="en-US" altLang="ko-KR" sz="1600" dirty="0" smtClean="0">
                <a:latin typeface="Consolas" panose="020B0609020204030204" pitchFamily="49" charset="0"/>
              </a:rPr>
              <a:t>iOS"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} else {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bookTitle</a:t>
            </a:r>
            <a:r>
              <a:rPr lang="en-US" altLang="ko-KR" sz="1600" dirty="0">
                <a:latin typeface="Consolas" panose="020B0609020204030204" pitchFamily="49" charset="0"/>
              </a:rPr>
              <a:t> = "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pPr marL="455612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bookTitle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/>
              <a:t>상수에는 </a:t>
            </a:r>
            <a:r>
              <a:rPr lang="ko-KR" altLang="en-US" sz="2000" dirty="0"/>
              <a:t>값을 한 번만 할당할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dirty="0"/>
              <a:t>이미 값이 할당된 상수에 다시 값을 할당하려고 시도한다면 구문 에러</a:t>
            </a:r>
            <a:r>
              <a:rPr lang="en-US" altLang="ko-KR" sz="2000" dirty="0"/>
              <a:t>(syntax error)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발생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20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err="1"/>
              <a:t>튜플은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스위프트</a:t>
            </a:r>
            <a:r>
              <a:rPr lang="ko-KR" altLang="en-US" sz="2000" dirty="0"/>
              <a:t> 프로그래밍 언어에서 가장 </a:t>
            </a:r>
            <a:r>
              <a:rPr lang="ko-KR" altLang="en-US" sz="2000" dirty="0" smtClean="0"/>
              <a:t>강력한 기능 </a:t>
            </a:r>
            <a:r>
              <a:rPr lang="ko-KR" altLang="en-US" sz="2000" dirty="0"/>
              <a:t>중 하나</a:t>
            </a:r>
          </a:p>
          <a:p>
            <a:pPr>
              <a:defRPr/>
            </a:pPr>
            <a:r>
              <a:rPr lang="ko-KR" altLang="en-US" sz="2000" dirty="0">
                <a:solidFill>
                  <a:srgbClr val="0000FF"/>
                </a:solidFill>
              </a:rPr>
              <a:t>여러 값을 하나의 개체에 일시적으로 묶는 </a:t>
            </a:r>
            <a:r>
              <a:rPr lang="ko-KR" altLang="en-US" sz="2000" dirty="0" smtClean="0">
                <a:solidFill>
                  <a:srgbClr val="0000FF"/>
                </a:solidFill>
              </a:rPr>
              <a:t>방법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2000" dirty="0" err="1"/>
              <a:t>튜플에</a:t>
            </a:r>
            <a:r>
              <a:rPr lang="ko-KR" altLang="en-US" sz="2000" dirty="0"/>
              <a:t> 저장되는 항목들은 어떠한 타입도 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저장된 값들이 모두 동일한 타입이어야 한다는 제약도 없음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let </a:t>
            </a:r>
            <a:r>
              <a:rPr lang="en-US" altLang="ko-KR" sz="2000" dirty="0" err="1">
                <a:latin typeface="Consolas" panose="020B0609020204030204" pitchFamily="49" charset="0"/>
              </a:rPr>
              <a:t>myTuple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latin typeface="Consolas" panose="020B0609020204030204" pitchFamily="49" charset="0"/>
              </a:rPr>
              <a:t>10, </a:t>
            </a:r>
            <a:r>
              <a:rPr lang="en-US" altLang="ko-KR" sz="2000" dirty="0" smtClean="0">
                <a:latin typeface="Consolas" panose="020B0609020204030204" pitchFamily="49" charset="0"/>
              </a:rPr>
              <a:t>12.1</a:t>
            </a:r>
            <a:r>
              <a:rPr lang="en-US" altLang="ko-KR" sz="2000" dirty="0">
                <a:latin typeface="Consolas" panose="020B0609020204030204" pitchFamily="49" charset="0"/>
              </a:rPr>
              <a:t>, "Hi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 err="1"/>
              <a:t>튜플의</a:t>
            </a:r>
            <a:r>
              <a:rPr lang="ko-KR" altLang="en-US" sz="2000" dirty="0"/>
              <a:t> 요소들은 여러 다른 방법들을 사용하여 접근할 수 있음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특정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값은 인덱스 위치를 참조하면 간단하게 접근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600" dirty="0"/>
              <a:t>맨 첫 번째 값은 인덱스 </a:t>
            </a:r>
            <a:r>
              <a:rPr lang="en-US" altLang="ko-KR" sz="1600" dirty="0"/>
              <a:t>0 </a:t>
            </a:r>
            <a:endParaRPr lang="ko-KR" altLang="en-US" sz="1600" dirty="0"/>
          </a:p>
          <a:p>
            <a:pPr>
              <a:defRPr/>
            </a:pPr>
            <a:r>
              <a:rPr lang="ko-KR" altLang="en-US" sz="2000" dirty="0"/>
              <a:t>인덱스 </a:t>
            </a:r>
            <a:r>
              <a:rPr lang="en-US" altLang="ko-KR" sz="2000" dirty="0"/>
              <a:t>2 </a:t>
            </a:r>
            <a:r>
              <a:rPr lang="ko-KR" altLang="en-US" sz="2000" dirty="0"/>
              <a:t>위치를 추출하고 그 값을 새로운 문자열 변수에 할당</a:t>
            </a:r>
          </a:p>
          <a:p>
            <a:pPr lvl="1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latin typeface="Consolas" panose="020B0609020204030204" pitchFamily="49" charset="0"/>
              </a:rPr>
              <a:t>myTuple</a:t>
            </a:r>
            <a:r>
              <a:rPr lang="en-US" altLang="ko-KR" sz="1600" dirty="0">
                <a:latin typeface="Consolas" panose="020B0609020204030204" pitchFamily="49" charset="0"/>
              </a:rPr>
              <a:t> = (10, 1</a:t>
            </a:r>
            <a:r>
              <a:rPr lang="en-US" altLang="ko-KR" sz="1600" dirty="0" smtClean="0">
                <a:latin typeface="Consolas" panose="020B0609020204030204" pitchFamily="49" charset="0"/>
              </a:rPr>
              <a:t>2.1</a:t>
            </a:r>
            <a:r>
              <a:rPr lang="en-US" altLang="ko-KR" sz="1600" dirty="0">
                <a:latin typeface="Consolas" panose="020B0609020204030204" pitchFamily="49" charset="0"/>
              </a:rPr>
              <a:t>, "Hi</a:t>
            </a:r>
            <a:r>
              <a:rPr lang="en-US" altLang="ko-KR" sz="1600" dirty="0" smtClean="0">
                <a:latin typeface="Consolas" panose="020B0609020204030204" pitchFamily="49" charset="0"/>
              </a:rPr>
              <a:t>")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myString</a:t>
            </a:r>
            <a:r>
              <a:rPr lang="en-US" altLang="ko-KR" sz="1600" dirty="0">
                <a:latin typeface="Consolas" panose="020B0609020204030204" pitchFamily="49" charset="0"/>
              </a:rPr>
              <a:t> = myTuple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.2</a:t>
            </a:r>
            <a:endParaRPr lang="ko-KR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myString</a:t>
            </a:r>
            <a:r>
              <a:rPr lang="en-US" altLang="ko-KR" sz="1600" dirty="0">
                <a:latin typeface="Consolas" panose="020B0609020204030204" pitchFamily="49" charset="0"/>
              </a:rPr>
              <a:t>)   //</a:t>
            </a:r>
            <a:r>
              <a:rPr lang="ko-KR" altLang="en-US" sz="1600" dirty="0">
                <a:latin typeface="Consolas" panose="020B0609020204030204" pitchFamily="49" charset="0"/>
              </a:rPr>
              <a:t>출력되는 값은</a:t>
            </a:r>
            <a:r>
              <a:rPr lang="en-US" altLang="ko-KR" sz="1600" dirty="0" smtClean="0">
                <a:latin typeface="Consolas" panose="020B0609020204030204" pitchFamily="49" charset="0"/>
              </a:rPr>
              <a:t>? 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740406" y="188640"/>
            <a:ext cx="8153400" cy="533400"/>
          </a:xfrm>
        </p:spPr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 smtClean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단 한 줄의 코드로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모든 값을 추출하여 변수 또는 상수에 할당</a:t>
            </a:r>
            <a:endParaRPr lang="en-US" altLang="ko-KR" sz="2000" dirty="0"/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let </a:t>
            </a:r>
            <a:r>
              <a:rPr lang="en-US" altLang="ko-KR" sz="1600" dirty="0" err="1">
                <a:latin typeface="Consolas" panose="020B0609020204030204" pitchFamily="49" charset="0"/>
              </a:rPr>
              <a:t>myTuple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10, </a:t>
            </a:r>
            <a:r>
              <a:rPr lang="en-US" altLang="ko-KR" sz="1600" dirty="0" smtClean="0">
                <a:latin typeface="Consolas" panose="020B0609020204030204" pitchFamily="49" charset="0"/>
              </a:rPr>
              <a:t>12.1</a:t>
            </a:r>
            <a:r>
              <a:rPr lang="en-US" altLang="ko-KR" sz="1600" dirty="0">
                <a:latin typeface="Consolas" panose="020B0609020204030204" pitchFamily="49" charset="0"/>
              </a:rPr>
              <a:t>, "</a:t>
            </a:r>
            <a:r>
              <a:rPr lang="en-US" altLang="ko-KR" sz="1600" dirty="0" smtClean="0">
                <a:latin typeface="Consolas" panose="020B0609020204030204" pitchFamily="49" charset="0"/>
              </a:rPr>
              <a:t>Hi"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과제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myTuple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자료형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let (</a:t>
            </a:r>
            <a:r>
              <a:rPr lang="en-US" altLang="ko-KR" sz="1600" dirty="0" err="1">
                <a:latin typeface="Consolas" panose="020B0609020204030204" pitchFamily="49" charset="0"/>
              </a:rPr>
              <a:t>myInt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myFloat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myString</a:t>
            </a:r>
            <a:r>
              <a:rPr lang="en-US" altLang="ko-KR" sz="1600" dirty="0">
                <a:latin typeface="Consolas" panose="020B0609020204030204" pitchFamily="49" charset="0"/>
              </a:rPr>
              <a:t>) = </a:t>
            </a:r>
            <a:r>
              <a:rPr lang="en-US" altLang="ko-KR" sz="1600" dirty="0" err="1">
                <a:latin typeface="Consolas" panose="020B0609020204030204" pitchFamily="49" charset="0"/>
              </a:rPr>
              <a:t>myTuple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2000" dirty="0" err="1"/>
              <a:t>튜플의</a:t>
            </a:r>
            <a:r>
              <a:rPr lang="ko-KR" altLang="en-US" sz="2000" dirty="0"/>
              <a:t> 값을 선택적으로 추출하는 데 사용될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무시하고 싶은 값에 </a:t>
            </a:r>
            <a:r>
              <a:rPr lang="ko-KR" altLang="en-US" sz="2000" dirty="0">
                <a:solidFill>
                  <a:srgbClr val="0000FF"/>
                </a:solidFill>
              </a:rPr>
              <a:t>밑줄을 사용하면 그 값은 무시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lvl="1"/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</a:rPr>
              <a:t>myInt</a:t>
            </a:r>
            <a:r>
              <a:rPr lang="en-US" altLang="ko-KR" sz="1600" dirty="0">
                <a:latin typeface="Consolas" panose="020B0609020204030204" pitchFamily="49" charset="0"/>
              </a:rPr>
              <a:t>, _, </a:t>
            </a:r>
            <a:r>
              <a:rPr lang="en-US" altLang="ko-KR" sz="1600" dirty="0" err="1">
                <a:latin typeface="Consolas" panose="020B0609020204030204" pitchFamily="49" charset="0"/>
              </a:rPr>
              <a:t>myString</a:t>
            </a:r>
            <a:r>
              <a:rPr lang="en-US" altLang="ko-KR" sz="1600" dirty="0">
                <a:latin typeface="Consolas" panose="020B0609020204030204" pitchFamily="49" charset="0"/>
              </a:rPr>
              <a:t>) = </a:t>
            </a:r>
            <a:r>
              <a:rPr lang="en-US" altLang="ko-KR" sz="1600" dirty="0" err="1">
                <a:latin typeface="Consolas" panose="020B0609020204030204" pitchFamily="49" charset="0"/>
              </a:rPr>
              <a:t>myTuple</a:t>
            </a:r>
            <a:r>
              <a:rPr lang="en-US" altLang="ko-KR" sz="1600" dirty="0">
                <a:latin typeface="Consolas" panose="020B0609020204030204" pitchFamily="49" charset="0"/>
              </a:rPr>
              <a:t>  //</a:t>
            </a:r>
            <a:r>
              <a:rPr lang="ko-KR" altLang="en-US" sz="1600" dirty="0">
                <a:latin typeface="Consolas" panose="020B0609020204030204" pitchFamily="49" charset="0"/>
              </a:rPr>
              <a:t>부동 소수점 수는 무시</a:t>
            </a:r>
          </a:p>
          <a:p>
            <a:r>
              <a:rPr lang="ko-KR" altLang="en-US" sz="2000" dirty="0" err="1"/>
              <a:t>튜플을</a:t>
            </a:r>
            <a:r>
              <a:rPr lang="ko-KR" altLang="en-US" sz="2000" dirty="0"/>
              <a:t> 생성할 때 </a:t>
            </a:r>
            <a:r>
              <a:rPr lang="ko-KR" altLang="en-US" sz="2000" dirty="0">
                <a:solidFill>
                  <a:srgbClr val="0000FF"/>
                </a:solidFill>
              </a:rPr>
              <a:t>각 값에 이름을 할당</a:t>
            </a:r>
            <a:r>
              <a:rPr lang="ko-KR" altLang="en-US" sz="2000" dirty="0"/>
              <a:t>할 수도 있음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let </a:t>
            </a:r>
            <a:r>
              <a:rPr lang="en-US" altLang="ko-KR" sz="1400" dirty="0" err="1">
                <a:latin typeface="Consolas" panose="020B0609020204030204" pitchFamily="49" charset="0"/>
              </a:rPr>
              <a:t>myTuple</a:t>
            </a:r>
            <a:r>
              <a:rPr lang="en-US" altLang="ko-KR" sz="1400" dirty="0">
                <a:latin typeface="Consolas" panose="020B0609020204030204" pitchFamily="49" charset="0"/>
              </a:rPr>
              <a:t> = (count: 10, length: </a:t>
            </a:r>
            <a:r>
              <a:rPr lang="en-US" altLang="ko-KR" sz="1400" dirty="0" smtClean="0">
                <a:latin typeface="Consolas" panose="020B0609020204030204" pitchFamily="49" charset="0"/>
              </a:rPr>
              <a:t>12.1, </a:t>
            </a:r>
            <a:r>
              <a:rPr lang="en-US" altLang="ko-KR" sz="1400" dirty="0">
                <a:latin typeface="Consolas" panose="020B0609020204030204" pitchFamily="49" charset="0"/>
              </a:rPr>
              <a:t>message: </a:t>
            </a:r>
            <a:r>
              <a:rPr lang="en-US" altLang="ko-KR" sz="1400" dirty="0" smtClean="0">
                <a:latin typeface="Consolas" panose="020B0609020204030204" pitchFamily="49" charset="0"/>
              </a:rPr>
              <a:t>"Hi")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과제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myTuple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자료형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2000" dirty="0" err="1"/>
              <a:t>튜플에</a:t>
            </a:r>
            <a:r>
              <a:rPr lang="ko-KR" altLang="en-US" sz="2000" dirty="0"/>
              <a:t> 저장된 값에 할당된 이름은 각 값을 참조하는 데 사용</a:t>
            </a:r>
            <a:endParaRPr lang="en-US" altLang="ko-KR" sz="2000" dirty="0"/>
          </a:p>
          <a:p>
            <a:r>
              <a:rPr lang="en-US" altLang="ko-KR" sz="2000" dirty="0" err="1"/>
              <a:t>myTuple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</a:t>
            </a:r>
            <a:r>
              <a:rPr lang="en-US" altLang="ko-KR" sz="2000" dirty="0"/>
              <a:t>message </a:t>
            </a:r>
            <a:r>
              <a:rPr lang="ko-KR" altLang="en-US" sz="2000" dirty="0"/>
              <a:t>값을 출력하는 코드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myTuple.message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)   //?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2000" dirty="0" err="1">
                <a:solidFill>
                  <a:srgbClr val="0000FF"/>
                </a:solidFill>
              </a:rPr>
              <a:t>튜플의</a:t>
            </a:r>
            <a:r>
              <a:rPr lang="ko-KR" altLang="en-US" sz="2000" dirty="0">
                <a:solidFill>
                  <a:srgbClr val="0000FF"/>
                </a:solidFill>
              </a:rPr>
              <a:t> 가장 강력한 점은 함수에서 여러 값들을 한 번에 반환하는 </a:t>
            </a:r>
            <a:r>
              <a:rPr lang="ko-KR" altLang="en-US" sz="2000" dirty="0" smtClean="0">
                <a:solidFill>
                  <a:srgbClr val="0000FF"/>
                </a:solidFill>
              </a:rPr>
              <a:t>것</a:t>
            </a:r>
            <a:endParaRPr lang="en-US" altLang="ko-KR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 사소한 실수가 아니다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err="1" smtClean="0"/>
              <a:t>Ios</a:t>
            </a:r>
            <a:r>
              <a:rPr lang="en-US" altLang="ko-KR" sz="3600" dirty="0" smtClean="0"/>
              <a:t> IOS </a:t>
            </a:r>
            <a:r>
              <a:rPr lang="en-US" altLang="ko-KR" sz="3600" dirty="0" err="1" smtClean="0"/>
              <a:t>ios</a:t>
            </a:r>
            <a:r>
              <a:rPr lang="en-US" altLang="ko-KR" sz="3600" dirty="0" smtClean="0"/>
              <a:t> object-c </a:t>
            </a:r>
            <a:r>
              <a:rPr lang="en-US" altLang="ko-KR" sz="3600" dirty="0" err="1" smtClean="0"/>
              <a:t>xcode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cocoapod</a:t>
            </a:r>
            <a:r>
              <a:rPr lang="en-US" altLang="ko-KR" sz="3600" dirty="0" smtClean="0"/>
              <a:t> swift </a:t>
            </a:r>
            <a:r>
              <a:rPr lang="en-US" altLang="ko-KR" sz="3600" dirty="0" err="1" smtClean="0"/>
              <a:t>Swift</a:t>
            </a:r>
            <a:r>
              <a:rPr lang="en-US" altLang="ko-KR" sz="3600" dirty="0" smtClean="0"/>
              <a:t> UI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59" y="1641523"/>
            <a:ext cx="1428750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97" y="2838723"/>
            <a:ext cx="1817196" cy="7143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5085184"/>
            <a:ext cx="2671743" cy="525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20" y="1689395"/>
            <a:ext cx="6067425" cy="895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183" y="4061025"/>
            <a:ext cx="1390650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7191" y="2986116"/>
            <a:ext cx="1562100" cy="1600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03512" y="2632173"/>
            <a:ext cx="314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>
                <a:solidFill>
                  <a:srgbClr val="333333"/>
                </a:solidFill>
                <a:latin typeface="lato"/>
              </a:rPr>
              <a:t>CocoaPods</a:t>
            </a:r>
            <a:r>
              <a:rPr lang="en-US" altLang="ko-KR" b="0" dirty="0">
                <a:solidFill>
                  <a:srgbClr val="333333"/>
                </a:solidFill>
                <a:latin typeface="lato"/>
              </a:rPr>
              <a:t> 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7959" y="3343275"/>
            <a:ext cx="1809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Swift </a:t>
            </a:r>
            <a:r>
              <a:rPr lang="ko-KR" altLang="en-US" dirty="0" smtClean="0"/>
              <a:t>추천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838200"/>
            <a:ext cx="10814992" cy="5410200"/>
          </a:xfrm>
        </p:spPr>
        <p:txBody>
          <a:bodyPr/>
          <a:lstStyle/>
          <a:p>
            <a:r>
              <a:rPr lang="en-US" altLang="ko-KR" sz="2400" dirty="0">
                <a:hlinkClick r:id="rId2"/>
              </a:rPr>
              <a:t>https://docs.swift.org/swift-book/index.html</a:t>
            </a:r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https://docs.swift.org/swift-book/LanguageGuide/TheBasics.html</a:t>
            </a:r>
            <a:endParaRPr lang="en-US" altLang="ko-KR" sz="2400" dirty="0"/>
          </a:p>
          <a:p>
            <a:r>
              <a:rPr lang="en-US" altLang="ko-KR" sz="2400" dirty="0"/>
              <a:t>Swift </a:t>
            </a:r>
            <a:r>
              <a:rPr lang="ko-KR" altLang="en-US" sz="2400" dirty="0"/>
              <a:t>변경 사항 정리</a:t>
            </a:r>
            <a:endParaRPr lang="en-US" altLang="ko-KR" sz="2400" dirty="0"/>
          </a:p>
          <a:p>
            <a:pPr lvl="1"/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docs.swift.org/swift-book/RevisionHistory/RevisionHistory.html</a:t>
            </a:r>
            <a:endParaRPr lang="en-US" altLang="ko-KR" sz="1400" dirty="0" smtClean="0">
              <a:hlinkClick r:id="rId5"/>
            </a:endParaRPr>
          </a:p>
          <a:p>
            <a:pPr lvl="1"/>
            <a:r>
              <a:rPr lang="en-US" altLang="ko-KR" sz="1400" dirty="0">
                <a:hlinkClick r:id="rId6"/>
              </a:rPr>
              <a:t>https://</a:t>
            </a:r>
            <a:r>
              <a:rPr lang="en-US" altLang="ko-KR" sz="1400" dirty="0" smtClean="0">
                <a:hlinkClick r:id="rId6"/>
              </a:rPr>
              <a:t>github.com/apple/swift-evolution</a:t>
            </a:r>
            <a:endParaRPr lang="en-US" altLang="ko-KR" sz="1400" dirty="0" smtClean="0"/>
          </a:p>
          <a:p>
            <a:r>
              <a:rPr lang="en-US" altLang="ko-KR" dirty="0" smtClean="0"/>
              <a:t>raywenderlich.com</a:t>
            </a:r>
            <a:r>
              <a:rPr lang="ko-KR" altLang="en-US" dirty="0"/>
              <a:t>의</a:t>
            </a:r>
            <a:r>
              <a:rPr lang="en-US" altLang="ko-KR" dirty="0"/>
              <a:t> Swift </a:t>
            </a:r>
            <a:r>
              <a:rPr lang="ko-KR" altLang="en-US" dirty="0"/>
              <a:t>스타일가이드</a:t>
            </a:r>
            <a:endParaRPr lang="en-US" altLang="ko-KR" dirty="0"/>
          </a:p>
          <a:p>
            <a:pPr lvl="1"/>
            <a:r>
              <a:rPr lang="en-US" altLang="ko-KR" sz="1400" dirty="0">
                <a:hlinkClick r:id="rId7"/>
              </a:rPr>
              <a:t>https://github.com/swift-kr/swift-style-guide-raywenderlich/blob/master/ko_style_guide.md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wift</a:t>
            </a:r>
            <a:r>
              <a:rPr lang="ko-KR" altLang="en-US" dirty="0" smtClean="0"/>
              <a:t> 문법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online </a:t>
            </a:r>
            <a:r>
              <a:rPr lang="en-US" altLang="ko-KR" sz="3200" dirty="0"/>
              <a:t>S</a:t>
            </a:r>
            <a:r>
              <a:rPr lang="en-US" altLang="ko-KR" sz="3200" dirty="0" smtClean="0"/>
              <a:t>wift compiler</a:t>
            </a:r>
          </a:p>
          <a:p>
            <a:r>
              <a:rPr lang="en-US" altLang="ko-KR" sz="3200" dirty="0"/>
              <a:t>S</a:t>
            </a:r>
            <a:r>
              <a:rPr lang="en-US" altLang="ko-KR" sz="3200" dirty="0" smtClean="0"/>
              <a:t>wift 5.x</a:t>
            </a:r>
            <a:endParaRPr lang="en-US" altLang="ko-KR" sz="3200" dirty="0"/>
          </a:p>
          <a:p>
            <a:pPr lvl="1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www.onlinegdb.com/online_swift_compiler</a:t>
            </a:r>
            <a:endParaRPr lang="en-US" altLang="ko-KR" sz="2000" dirty="0" smtClean="0">
              <a:hlinkClick r:id="rId3"/>
            </a:endParaRPr>
          </a:p>
          <a:p>
            <a:pPr lvl="1"/>
            <a:r>
              <a:rPr lang="en-US" altLang="ko-KR" sz="2000" dirty="0" smtClean="0">
                <a:hlinkClick r:id="rId3"/>
              </a:rPr>
              <a:t>http</a:t>
            </a:r>
            <a:r>
              <a:rPr lang="en-US" altLang="ko-KR" sz="2000" dirty="0">
                <a:hlinkClick r:id="rId3"/>
              </a:rPr>
              <a:t>://online.swiftplayground.run</a:t>
            </a:r>
            <a:r>
              <a:rPr lang="en-US" altLang="ko-KR" sz="2000" dirty="0" smtClean="0">
                <a:hlinkClick r:id="rId3"/>
              </a:rPr>
              <a:t>/</a:t>
            </a:r>
            <a:endParaRPr lang="en-US" altLang="ko-KR" sz="2000" dirty="0"/>
          </a:p>
          <a:p>
            <a:pPr lvl="1"/>
            <a:r>
              <a:rPr lang="en-US" altLang="ko-KR" sz="2000" dirty="0" smtClean="0">
                <a:hlinkClick r:id="rId4"/>
              </a:rPr>
              <a:t>https</a:t>
            </a:r>
            <a:r>
              <a:rPr lang="en-US" altLang="ko-KR" sz="2000" dirty="0">
                <a:hlinkClick r:id="rId4"/>
              </a:rPr>
              <a:t>://</a:t>
            </a:r>
            <a:r>
              <a:rPr lang="en-US" altLang="ko-KR" sz="2000" dirty="0" smtClean="0">
                <a:hlinkClick r:id="rId4"/>
              </a:rPr>
              <a:t>repl.it/languages/swift</a:t>
            </a:r>
            <a:endParaRPr lang="en-US" altLang="ko-KR" sz="2000" dirty="0" smtClean="0"/>
          </a:p>
          <a:p>
            <a:pPr lvl="1"/>
            <a:r>
              <a:rPr lang="en-US" altLang="ko-KR" sz="2000" dirty="0" smtClean="0">
                <a:hlinkClick r:id="rId5"/>
              </a:rPr>
              <a:t>https</a:t>
            </a:r>
            <a:r>
              <a:rPr lang="en-US" altLang="ko-KR" sz="2000" dirty="0">
                <a:hlinkClick r:id="rId5"/>
              </a:rPr>
              <a:t>://www.jdoodle.com/execute-swift-online</a:t>
            </a:r>
            <a:r>
              <a:rPr lang="en-US" altLang="ko-KR" sz="2000" dirty="0" smtClean="0">
                <a:hlinkClick r:id="rId5"/>
              </a:rPr>
              <a:t>/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sz="3200" dirty="0" smtClean="0"/>
              <a:t>Swift 4.0(</a:t>
            </a:r>
            <a:r>
              <a:rPr lang="ko-KR" altLang="en-US" sz="3200" dirty="0" smtClean="0"/>
              <a:t>비추</a:t>
            </a:r>
            <a:r>
              <a:rPr lang="en-US" altLang="ko-KR" sz="3200" dirty="0"/>
              <a:t>)</a:t>
            </a:r>
          </a:p>
          <a:p>
            <a:pPr lvl="1"/>
            <a:r>
              <a:rPr lang="en-US" altLang="ko-KR" sz="2000" dirty="0">
                <a:hlinkClick r:id="rId6"/>
              </a:rPr>
              <a:t>https://www.tutorialspoint.com/compile_swift_online.php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168" y="1412776"/>
            <a:ext cx="3816424" cy="23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15\2015 iOS\Swift_logo_with_tex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16632"/>
            <a:ext cx="1871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15418"/>
              </p:ext>
            </p:extLst>
          </p:nvPr>
        </p:nvGraphicFramePr>
        <p:xfrm>
          <a:off x="1270918" y="986258"/>
          <a:ext cx="9361040" cy="4965655"/>
        </p:xfrm>
        <a:graphic>
          <a:graphicData uri="http://schemas.openxmlformats.org/drawingml/2006/table">
            <a:tbl>
              <a:tblPr/>
              <a:tblGrid>
                <a:gridCol w="1736322">
                  <a:extLst>
                    <a:ext uri="{9D8B030D-6E8A-4147-A177-3AD203B41FA5}">
                      <a16:colId xmlns:a16="http://schemas.microsoft.com/office/drawing/2014/main" val="2523623335"/>
                    </a:ext>
                  </a:extLst>
                </a:gridCol>
                <a:gridCol w="7624718">
                  <a:extLst>
                    <a:ext uri="{9D8B030D-6E8A-4147-A177-3AD203B41FA5}">
                      <a16:colId xmlns:a16="http://schemas.microsoft.com/office/drawing/2014/main" val="19387379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" tooltip="Programming paradigm"/>
                        </a:rPr>
                        <a:t>Paradigm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" tooltip="Multi-paradigm programming language"/>
                        </a:rPr>
                        <a:t>Multi-paradigm</a:t>
                      </a:r>
                      <a:r>
                        <a:rPr lang="en-US" sz="1300">
                          <a:effectLst/>
                        </a:rPr>
                        <a:t>: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5" tooltip="Protocol (object-oriented programming)"/>
                        </a:rPr>
                        <a:t>protocol-oriented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6" tooltip="Object-oriented programming"/>
                        </a:rPr>
                        <a:t>object-oriented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7" tooltip="Functional programming"/>
                        </a:rPr>
                        <a:t>functional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8" tooltip="Imperative programming"/>
                        </a:rPr>
                        <a:t>imperative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9" tooltip="Block (programming)"/>
                        </a:rPr>
                        <a:t>block structured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0" tooltip="Declarative programming"/>
                        </a:rPr>
                        <a:t>declarative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1" tooltip="Concurrent programming"/>
                        </a:rPr>
                        <a:t>concurrent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169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2" tooltip="Software design"/>
                        </a:rPr>
                        <a:t>Designed by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3" tooltip="Chris Lattner"/>
                        </a:rPr>
                        <a:t>Chris Lattner</a:t>
                      </a:r>
                      <a:r>
                        <a:rPr lang="en-US" sz="1300">
                          <a:effectLst/>
                        </a:rPr>
                        <a:t>, Doug Gregor, John McCall, Ted Kremenek, Joe Groff, and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4" tooltip="Apple Inc."/>
                        </a:rPr>
                        <a:t>Apple Inc.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5"/>
                        </a:rPr>
                        <a:t>[1]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50607"/>
                  </a:ext>
                </a:extLst>
              </a:tr>
              <a:tr h="263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6" tooltip="Software developer"/>
                        </a:rPr>
                        <a:t>Developer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4" tooltip="Apple Inc."/>
                        </a:rPr>
                        <a:t>Apple Inc.</a:t>
                      </a:r>
                      <a:r>
                        <a:rPr lang="en-US" sz="1300">
                          <a:effectLst/>
                        </a:rPr>
                        <a:t> and open-source contributors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42850"/>
                  </a:ext>
                </a:extLst>
              </a:tr>
              <a:tr h="263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First appeared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June 2, 2014; 8 years ago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7"/>
                        </a:rPr>
                        <a:t>[2]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11129"/>
                  </a:ext>
                </a:extLst>
              </a:tr>
              <a:tr h="263912">
                <a:tc gridSpan="2">
                  <a:txBody>
                    <a:bodyPr/>
                    <a:lstStyle/>
                    <a:p>
                      <a:pPr algn="ctr" fontAlgn="t"/>
                      <a:endParaRPr lang="ko-KR" alt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36275"/>
                  </a:ext>
                </a:extLst>
              </a:tr>
              <a:tr h="263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18" tooltip="Software release life cycle"/>
                        </a:rPr>
                        <a:t>Stable release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5.6.2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9"/>
                        </a:rPr>
                        <a:t>[3]</a:t>
                      </a:r>
                      <a:r>
                        <a:rPr lang="en-US" sz="1300">
                          <a:effectLst/>
                        </a:rPr>
                        <a:t>  / 15 June 2022; 2 months ago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9634"/>
                  </a:ext>
                </a:extLst>
              </a:tr>
              <a:tr h="263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0" tooltip="Software release life cycle"/>
                        </a:rPr>
                        <a:t>Preview release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5.7 branch (5.8 and 6 coming next)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9746"/>
                  </a:ext>
                </a:extLst>
              </a:tr>
              <a:tr h="263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1" tooltip="Type system"/>
                        </a:rPr>
                        <a:t>Typing discipline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2" tooltip="Type system"/>
                        </a:rPr>
                        <a:t>Static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3" tooltip="Strong typing"/>
                        </a:rPr>
                        <a:t>strong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4" tooltip="Type inference"/>
                        </a:rPr>
                        <a:t>inferred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60716"/>
                  </a:ext>
                </a:extLst>
              </a:tr>
              <a:tr h="34405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5" tooltip="Operating system"/>
                        </a:rPr>
                        <a:t>OS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Apple's operating systems (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6" tooltip="Darwin (operating system)"/>
                        </a:rPr>
                        <a:t>Darwin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7" tooltip="IOS"/>
                        </a:rPr>
                        <a:t>iOS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8" tooltip="IPadOS"/>
                        </a:rPr>
                        <a:t>iPadOS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29" tooltip="MacOS"/>
                        </a:rPr>
                        <a:t>macOS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0" tooltip="TvOS"/>
                        </a:rPr>
                        <a:t>tvOS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1" tooltip="WatchOS"/>
                        </a:rPr>
                        <a:t>watchOS</a:t>
                      </a:r>
                      <a:r>
                        <a:rPr lang="en-US" sz="1300">
                          <a:effectLst/>
                        </a:rPr>
                        <a:t>),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2" tooltip="Linux"/>
                        </a:rPr>
                        <a:t>Linux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3" tooltip="Windows 10"/>
                        </a:rPr>
                        <a:t>Windows 10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4" tooltip="Android (operating system)"/>
                        </a:rPr>
                        <a:t>Android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56864"/>
                  </a:ext>
                </a:extLst>
              </a:tr>
              <a:tr h="46184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5" tooltip="Software license"/>
                        </a:rPr>
                        <a:t>License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6" tooltip="Apache License 2.0"/>
                        </a:rPr>
                        <a:t>Apache License 2.0</a:t>
                      </a:r>
                      <a:r>
                        <a:rPr lang="en-US" sz="1300">
                          <a:effectLst/>
                        </a:rPr>
                        <a:t> (Swift 2.2 and later)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37" tooltip="Proprietary software"/>
                        </a:rPr>
                        <a:t>Proprietary</a:t>
                      </a:r>
                      <a:r>
                        <a:rPr lang="en-US" sz="1300">
                          <a:effectLst/>
                        </a:rPr>
                        <a:t> (up to Swift 2.2)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38"/>
                        </a:rPr>
                        <a:t>[4]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39"/>
                        </a:rPr>
                        <a:t>[5]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83943"/>
                  </a:ext>
                </a:extLst>
              </a:tr>
              <a:tr h="2639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0" tooltip="Filename extension"/>
                        </a:rPr>
                        <a:t>Filename extensions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.swift, .SWIFT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66311"/>
                  </a:ext>
                </a:extLst>
              </a:tr>
              <a:tr h="46184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Website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u="none" strike="noStrike">
                          <a:solidFill>
                            <a:srgbClr val="3366BB"/>
                          </a:solidFill>
                          <a:effectLst/>
                          <a:hlinkClick r:id="rId41"/>
                        </a:rPr>
                        <a:t>www.swift.org</a:t>
                      </a:r>
                      <a:endParaRPr lang="en-US" sz="13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u="none" strike="noStrike">
                          <a:solidFill>
                            <a:srgbClr val="3366BB"/>
                          </a:solidFill>
                          <a:effectLst/>
                          <a:hlinkClick r:id="rId42"/>
                        </a:rPr>
                        <a:t>developer.apple.com/swift/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615893"/>
                  </a:ext>
                </a:extLst>
              </a:tr>
              <a:tr h="2639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Influenced by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5317"/>
                  </a:ext>
                </a:extLst>
              </a:tr>
              <a:tr h="2639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3" tooltip="Objective-C"/>
                        </a:rPr>
                        <a:t>Objective-C</a:t>
                      </a:r>
                      <a:r>
                        <a:rPr lang="en-US" sz="1300">
                          <a:effectLst/>
                        </a:rPr>
                        <a:t>,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44"/>
                        </a:rPr>
                        <a:t>[6]</a:t>
                      </a:r>
                      <a:r>
                        <a:rPr lang="en-US" sz="1300">
                          <a:effectLst/>
                        </a:rPr>
                        <a:t>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5" tooltip="Rust (programming language)"/>
                        </a:rPr>
                        <a:t>Rust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6" tooltip="Haskell (programming language)"/>
                        </a:rPr>
                        <a:t>Haskell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7" tooltip="Ruby (programming language)"/>
                        </a:rPr>
                        <a:t>Ruby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8" tooltip="Python (programming language)"/>
                        </a:rPr>
                        <a:t>Python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9" tooltip="C Sharp (programming language)"/>
                        </a:rPr>
                        <a:t>C#</a:t>
                      </a:r>
                      <a:r>
                        <a:rPr lang="en-US" sz="1300">
                          <a:effectLst/>
                        </a:rPr>
                        <a:t>,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50" tooltip="CLU (programming language)"/>
                        </a:rPr>
                        <a:t>CLU</a:t>
                      </a:r>
                      <a:r>
                        <a:rPr lang="en-US" sz="1300">
                          <a:effectLst/>
                        </a:rPr>
                        <a:t>,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1"/>
                        </a:rPr>
                        <a:t>[7]</a:t>
                      </a:r>
                      <a:r>
                        <a:rPr lang="en-US" sz="1300">
                          <a:effectLst/>
                        </a:rPr>
                        <a:t> </a:t>
                      </a:r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52" tooltip="D (programming language)"/>
                        </a:rPr>
                        <a:t>D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3"/>
                        </a:rPr>
                        <a:t>[8]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01170"/>
                  </a:ext>
                </a:extLst>
              </a:tr>
              <a:tr h="2639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Influenced</a:t>
                      </a: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7621"/>
                  </a:ext>
                </a:extLst>
              </a:tr>
              <a:tr h="2639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solidFill>
                            <a:srgbClr val="0645AD"/>
                          </a:solidFill>
                          <a:effectLst/>
                          <a:hlinkClick r:id="rId45" tooltip="Rust (programming language)"/>
                        </a:rPr>
                        <a:t>Rust</a:t>
                      </a:r>
                      <a:r>
                        <a:rPr lang="en-US" sz="13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4"/>
                        </a:rPr>
                        <a:t>[9]</a:t>
                      </a:r>
                      <a:endParaRPr lang="en-US" sz="1300">
                        <a:effectLst/>
                      </a:endParaRPr>
                    </a:p>
                  </a:txBody>
                  <a:tcPr marL="65978" marR="65978" marT="32989" marB="32989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625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7837" y="5957593"/>
            <a:ext cx="5717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hlinkClick r:id="rId55"/>
              </a:rPr>
              <a:t>https://en.wikipedia.org/wiki/Swift_(programming_language)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49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데이터 타입</a:t>
            </a: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ko-KR" altLang="en-US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자료형</a:t>
            </a: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) </a:t>
            </a:r>
            <a:b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</a:b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상수</a:t>
            </a: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(let),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변수</a:t>
            </a: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)</a:t>
            </a:r>
            <a:endParaRPr lang="ko-KR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data type)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정수형 숫자를 저장하는 변수 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myNumber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 10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myNumber</a:t>
            </a:r>
            <a:r>
              <a:rPr lang="ko-KR" altLang="en-US" sz="1800" dirty="0">
                <a:latin typeface="Consolas" panose="020B0609020204030204" pitchFamily="49" charset="0"/>
              </a:rPr>
              <a:t>라는 이름의 변수를 생성했으며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숫자 </a:t>
            </a:r>
            <a:r>
              <a:rPr lang="en-US" altLang="ko-KR" sz="1800" dirty="0">
                <a:latin typeface="Consolas" panose="020B0609020204030204" pitchFamily="49" charset="0"/>
              </a:rPr>
              <a:t>10</a:t>
            </a:r>
            <a:r>
              <a:rPr lang="ko-KR" altLang="en-US" sz="1800" dirty="0">
                <a:latin typeface="Consolas" panose="020B0609020204030204" pitchFamily="49" charset="0"/>
              </a:rPr>
              <a:t>을 할당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myNumber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 </a:t>
            </a:r>
            <a:r>
              <a:rPr lang="en-US" altLang="ko-KR" sz="1800" dirty="0" smtClean="0">
                <a:latin typeface="Consolas" panose="020B0609020204030204" pitchFamily="49" charset="0"/>
              </a:rPr>
              <a:t>10  //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latin typeface="Consolas" panose="020B0609020204030204" pitchFamily="49" charset="0"/>
              </a:rPr>
              <a:t> x = 10;  // C/C++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위와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같이 </a:t>
            </a:r>
            <a:r>
              <a:rPr lang="ko-KR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초깃값이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있을 경우에는 컴파일러가 타입 추론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(type inference)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을 하므로 데이터 타입을 명시할 필요 없음 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Bool, Character, 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Float, Double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, String, Void </a:t>
            </a:r>
            <a:endParaRPr lang="en-US" altLang="ko-KR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x :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x= 10  </a:t>
            </a: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주의</a:t>
            </a: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error '=' 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must have consistent whitespace on both </a:t>
            </a:r>
            <a:r>
              <a:rPr lang="en-US" altLang="ko-KR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sides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'=' </a:t>
            </a:r>
            <a:r>
              <a:rPr lang="ko-KR" alt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양쪽에</a:t>
            </a:r>
            <a:r>
              <a:rPr lang="en-US" altLang="ko-KR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일관된 공백이</a:t>
            </a:r>
            <a:r>
              <a:rPr lang="en-US" altLang="ko-KR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있어야 함</a:t>
            </a:r>
            <a:endParaRPr lang="en-US" altLang="ko-KR" sz="18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print(x) //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실행결과 주석처리 방법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  <a:hlinkClick r:id="rId2"/>
              </a:rPr>
              <a:t>https</a:t>
            </a:r>
            <a:r>
              <a:rPr lang="en-US" altLang="ko-KR" sz="1800" dirty="0">
                <a:latin typeface="Consolas" panose="020B0609020204030204" pitchFamily="49" charset="0"/>
                <a:hlinkClick r:id="rId2"/>
              </a:rPr>
              <a:t>://</a:t>
            </a:r>
            <a:r>
              <a:rPr lang="en-US" altLang="ko-KR" sz="1800" dirty="0" smtClean="0">
                <a:latin typeface="Consolas" panose="020B0609020204030204" pitchFamily="49" charset="0"/>
                <a:hlinkClick r:id="rId2"/>
              </a:rPr>
              <a:t>www.onlinegdb.com/online_swift_compiler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altLang="ko-KR" sz="1800" dirty="0" smtClean="0">
                <a:latin typeface="Consolas" panose="020B0609020204030204" pitchFamily="49" charset="0"/>
                <a:hlinkClick r:id="rId3"/>
              </a:rPr>
              <a:t>developer.apple.com/documentation/swift/1541053-print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ko-KR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크기가 궁금해요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 //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altLang="ko-K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080"/>
                </a:solidFill>
                <a:latin typeface="Consolas" panose="020B0609020204030204" pitchFamily="49" charset="0"/>
              </a:rPr>
              <a:t>MemoryLayout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ofValue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//8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080"/>
                </a:solidFill>
                <a:latin typeface="Consolas" panose="020B0609020204030204" pitchFamily="49" charset="0"/>
              </a:rPr>
              <a:t>MemoryLayout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size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print(s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88088" y="2780928"/>
            <a:ext cx="4557712" cy="3168352"/>
            <a:chOff x="1231638" y="3390900"/>
            <a:chExt cx="5067300" cy="366040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629" y="4246240"/>
              <a:ext cx="4979318" cy="280506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1638" y="3390900"/>
              <a:ext cx="5067300" cy="533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3472" y="3789040"/>
              <a:ext cx="4457700" cy="45720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 bwMode="auto">
          <a:xfrm>
            <a:off x="6927655" y="2780928"/>
            <a:ext cx="4654745" cy="3168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16080" y="2708920"/>
            <a:ext cx="4766320" cy="33123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4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23018</TotalTime>
  <Words>1876</Words>
  <Application>Microsoft Office PowerPoint</Application>
  <PresentationFormat>와이드스크린</PresentationFormat>
  <Paragraphs>235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lato</vt:lpstr>
      <vt:lpstr>굴림</vt:lpstr>
      <vt:lpstr>돋움</vt:lpstr>
      <vt:lpstr>맑은 고딕</vt:lpstr>
      <vt:lpstr>Arial</vt:lpstr>
      <vt:lpstr>Consolas</vt:lpstr>
      <vt:lpstr>Helvetica</vt:lpstr>
      <vt:lpstr>Marlett</vt:lpstr>
      <vt:lpstr>Tahoma</vt:lpstr>
      <vt:lpstr>Times New Roman</vt:lpstr>
      <vt:lpstr>Tw Cen MT Condensed Extra Bold</vt:lpstr>
      <vt:lpstr>uri</vt:lpstr>
      <vt:lpstr>swift 문법 1</vt:lpstr>
      <vt:lpstr>과제</vt:lpstr>
      <vt:lpstr>절대 사소한 실수가 아니다</vt:lpstr>
      <vt:lpstr>Swift 추천 사이트</vt:lpstr>
      <vt:lpstr>Swift 문법 실습</vt:lpstr>
      <vt:lpstr>PowerPoint 프레젠테이션</vt:lpstr>
      <vt:lpstr>데이터 타입(자료형)  상수(let), 변수(var)</vt:lpstr>
      <vt:lpstr>데이터 타입(자료형, data type)</vt:lpstr>
      <vt:lpstr>자료형의 종류와 크기가 궁금해요 </vt:lpstr>
      <vt:lpstr>일반적으로 초깃값을 주지 않을 경우에만 자료형을 씀 </vt:lpstr>
      <vt:lpstr>정수 데이터 타입 : Int</vt:lpstr>
      <vt:lpstr>부동 소수점 데이터 타입: Double</vt:lpstr>
      <vt:lpstr>부울 데이터 타입 : Bool</vt:lpstr>
      <vt:lpstr>문자 데이터 타입 : Character </vt:lpstr>
      <vt:lpstr>문자열 데이터 타입 : String</vt:lpstr>
      <vt:lpstr>특수 문자/이스케이프 시퀀스</vt:lpstr>
      <vt:lpstr>변수 : var</vt:lpstr>
      <vt:lpstr>상수 : let</vt:lpstr>
      <vt:lpstr>상수와 변수 선언하기</vt:lpstr>
      <vt:lpstr>타입 어노테이션과 타입 추론</vt:lpstr>
      <vt:lpstr>타입 어노테이션과 타입 추론</vt:lpstr>
      <vt:lpstr>튜플(Tuple)</vt:lpstr>
      <vt:lpstr>튜플(Tuple)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02주-2 Swift 문법 1(자료형,변수,상수, tuple)</dc:title>
  <dc:creator>한성현</dc:creator>
  <cp:lastModifiedBy>user</cp:lastModifiedBy>
  <cp:revision>2602</cp:revision>
  <dcterms:created xsi:type="dcterms:W3CDTF">2001-03-18T18:56:01Z</dcterms:created>
  <dcterms:modified xsi:type="dcterms:W3CDTF">2022-09-16T13:03:51Z</dcterms:modified>
</cp:coreProperties>
</file>