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692" r:id="rId3"/>
    <p:sldId id="694" r:id="rId4"/>
    <p:sldId id="708" r:id="rId5"/>
    <p:sldId id="709" r:id="rId6"/>
    <p:sldId id="604" r:id="rId7"/>
    <p:sldId id="710" r:id="rId8"/>
    <p:sldId id="673" r:id="rId9"/>
    <p:sldId id="606" r:id="rId10"/>
    <p:sldId id="674" r:id="rId11"/>
    <p:sldId id="656" r:id="rId12"/>
    <p:sldId id="675" r:id="rId13"/>
    <p:sldId id="704" r:id="rId14"/>
    <p:sldId id="705" r:id="rId15"/>
    <p:sldId id="706" r:id="rId16"/>
    <p:sldId id="707" r:id="rId17"/>
    <p:sldId id="609" r:id="rId18"/>
    <p:sldId id="680" r:id="rId19"/>
    <p:sldId id="681" r:id="rId20"/>
    <p:sldId id="695" r:id="rId21"/>
    <p:sldId id="682" r:id="rId22"/>
    <p:sldId id="683" r:id="rId23"/>
    <p:sldId id="684" r:id="rId24"/>
    <p:sldId id="697" r:id="rId25"/>
    <p:sldId id="653" r:id="rId26"/>
    <p:sldId id="658" r:id="rId27"/>
    <p:sldId id="659" r:id="rId28"/>
    <p:sldId id="711" r:id="rId29"/>
    <p:sldId id="657" r:id="rId30"/>
    <p:sldId id="687" r:id="rId31"/>
    <p:sldId id="690" r:id="rId32"/>
    <p:sldId id="699" r:id="rId33"/>
    <p:sldId id="611" r:id="rId34"/>
    <p:sldId id="612" r:id="rId35"/>
    <p:sldId id="613" r:id="rId36"/>
    <p:sldId id="614" r:id="rId37"/>
    <p:sldId id="615" r:id="rId38"/>
    <p:sldId id="616" r:id="rId39"/>
    <p:sldId id="712" r:id="rId40"/>
    <p:sldId id="618" r:id="rId41"/>
    <p:sldId id="672" r:id="rId42"/>
    <p:sldId id="700" r:id="rId43"/>
    <p:sldId id="701" r:id="rId44"/>
    <p:sldId id="691" r:id="rId45"/>
    <p:sldId id="628" r:id="rId46"/>
    <p:sldId id="661" r:id="rId47"/>
    <p:sldId id="630" r:id="rId48"/>
    <p:sldId id="662" r:id="rId49"/>
    <p:sldId id="663" r:id="rId50"/>
    <p:sldId id="664" r:id="rId51"/>
    <p:sldId id="631" r:id="rId52"/>
    <p:sldId id="632" r:id="rId53"/>
    <p:sldId id="633" r:id="rId54"/>
    <p:sldId id="634" r:id="rId55"/>
    <p:sldId id="636" r:id="rId56"/>
    <p:sldId id="714" r:id="rId57"/>
    <p:sldId id="638" r:id="rId58"/>
    <p:sldId id="639" r:id="rId59"/>
    <p:sldId id="715" r:id="rId60"/>
  </p:sldIdLst>
  <p:sldSz cx="12192000" cy="6858000"/>
  <p:notesSz cx="7004050" cy="92233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sz="4000" b="1" kern="1200">
        <a:solidFill>
          <a:srgbClr val="A47900"/>
        </a:solidFill>
        <a:latin typeface="Tahoma" panose="020B060403050404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CC"/>
    <a:srgbClr val="00664B"/>
    <a:srgbClr val="CCFFFF"/>
    <a:srgbClr val="CCECFF"/>
    <a:srgbClr val="FFFFFF"/>
    <a:srgbClr val="96969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9439" autoAdjust="0"/>
  </p:normalViewPr>
  <p:slideViewPr>
    <p:cSldViewPr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8" y="-102"/>
      </p:cViewPr>
      <p:guideLst>
        <p:guide orient="horz" pos="2905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6706A825-3D70-4615-91D1-DA746201A33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5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92150"/>
            <a:ext cx="61483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14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B46F395D-159F-445D-8378-C5F846EC504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452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53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7178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9502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440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248400" y="8382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48400" y="3619500"/>
            <a:ext cx="5334000" cy="2628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11200" y="152400"/>
            <a:ext cx="10871200" cy="6096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87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334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4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4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11424" y="6525344"/>
            <a:ext cx="17252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745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31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87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838200"/>
            <a:ext cx="10871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11200" y="762000"/>
            <a:ext cx="10871200" cy="0"/>
          </a:xfrm>
          <a:prstGeom prst="line">
            <a:avLst/>
          </a:prstGeom>
          <a:noFill/>
          <a:ln w="38100">
            <a:solidFill>
              <a:srgbClr val="016D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11200" y="6308725"/>
            <a:ext cx="1087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95401" y="6524626"/>
            <a:ext cx="21124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HSH</a:t>
            </a:r>
            <a:r>
              <a:rPr lang="en-US" altLang="ko-KR" sz="1000" b="0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, </a:t>
            </a:r>
            <a:r>
              <a:rPr lang="en-US" altLang="ko-KR" sz="1000" b="0" i="1">
                <a:effectLst>
                  <a:outerShdw blurRad="38100" dist="38100" dir="2700000" algn="tl">
                    <a:srgbClr val="C0C0C0"/>
                  </a:outerShdw>
                </a:effectLst>
                <a:latin typeface="Tw Cen MT Condensed Extra Bold" pitchFamily="34" charset="0"/>
              </a:rPr>
              <a:t>Induk University </a:t>
            </a: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9448800" y="6337301"/>
            <a:ext cx="2133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r"/>
            <a:fld id="{B01557F6-EA3E-4244-88D2-D05D8F39972D}" type="slidenum">
              <a:rPr lang="ko-KR" altLang="en-US" sz="800" i="1">
                <a:latin typeface="Helvetica" panose="020B0604020202020204" pitchFamily="34" charset="0"/>
                <a:ea typeface="굴림" panose="020B0600000101010101" pitchFamily="50" charset="-127"/>
              </a:rPr>
              <a:pPr algn="r"/>
              <a:t>‹#›</a:t>
            </a:fld>
            <a:endParaRPr lang="en-US" altLang="ko-KR" sz="800" i="1">
              <a:latin typeface="Helvetica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Picture 23" descr="Sphere _ iDis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6524625"/>
            <a:ext cx="39793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A47900"/>
          </a:solidFill>
          <a:latin typeface="Tahoma" pitchFamily="34" charset="0"/>
          <a:ea typeface="돋움" pitchFamily="50" charset="-127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800">
          <a:solidFill>
            <a:srgbClr val="00664B"/>
          </a:solidFill>
          <a:latin typeface="+mn-lt"/>
          <a:ea typeface="+mn-ea"/>
          <a:cs typeface="+mn-cs"/>
        </a:defRPr>
      </a:lvl1pPr>
      <a:lvl2pPr marL="685800" indent="-225425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39825" indent="-22383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 sz="2000">
          <a:solidFill>
            <a:schemeClr val="tx1"/>
          </a:solidFill>
          <a:latin typeface="+mn-lt"/>
          <a:ea typeface="+mn-ea"/>
        </a:defRPr>
      </a:lvl3pPr>
      <a:lvl4pPr marL="1601788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5pPr>
      <a:lvl6pPr marL="25130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6pPr>
      <a:lvl7pPr marL="29702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7pPr>
      <a:lvl8pPr marL="34274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8pPr>
      <a:lvl9pPr marL="3884613" indent="-230188" algn="just" rtl="0" eaLnBrk="0" fontAlgn="base" hangingPunct="0">
        <a:spcBef>
          <a:spcPct val="20000"/>
        </a:spcBef>
        <a:spcAft>
          <a:spcPct val="0"/>
        </a:spcAft>
        <a:buSzPct val="50000"/>
        <a:buFont typeface="Marlett" pitchFamily="2" charset="2"/>
        <a:buChar char="g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TheBasic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swift/optiona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prerelease/ios/documentation/Swift/Conceptual/Swift_Programming_Language/TheBasics.html#//apple_ref/doc/uid/TP40014097-CH5-ID33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ass_(computer_programming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GgaCHNH3AE" TargetMode="External"/><Relationship Id="rId2" Type="http://schemas.openxmlformats.org/officeDocument/2006/relationships/hyperlink" Target="https://docs.swift.org/swift-book/LanguageGuide/TypeCasting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prerelease/ios/documentation/Swift/Conceptual/Swift_Programming_Language/TypeCast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swift-programming/operator-precedence-associativity" TargetMode="External"/><Relationship Id="rId2" Type="http://schemas.openxmlformats.org/officeDocument/2006/relationships/hyperlink" Target="https://developer.apple.com/documentation/swift/swift_standard_library/operator_decla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ocs.swift.org/swift-book/LanguageGuide/AdvancedOperators.html" TargetMode="External"/><Relationship Id="rId4" Type="http://schemas.openxmlformats.org/officeDocument/2006/relationships/hyperlink" Target="https://docs.swift.org/swift-book/LanguageGuide/BasicOperator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BasicOperator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swift/153898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Parametric_polymorphis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en.wikipedia.org/wiki/Option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type" TargetMode="External"/><Relationship Id="rId5" Type="http://schemas.openxmlformats.org/officeDocument/2006/relationships/hyperlink" Target="https://en.wikipedia.org/wiki/Programming_languages" TargetMode="External"/><Relationship Id="rId4" Type="http://schemas.openxmlformats.org/officeDocument/2006/relationships/hyperlink" Target="https://en.wikipedia.org/wiki/Nullable_typ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wift.org/swift-book/LanguageGuide/AdvancedOperators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documentation/accelerate/simd" TargetMode="External"/><Relationship Id="rId4" Type="http://schemas.openxmlformats.org/officeDocument/2006/relationships/hyperlink" Target="https://developer.apple.com/documentation/swift/1538988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swift/1541053-print" TargetMode="External"/><Relationship Id="rId2" Type="http://schemas.openxmlformats.org/officeDocument/2006/relationships/hyperlink" Target="https://github.com/apple/swift-evolution/blob/master/proposals/0007-remove-c-style-for-loop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CollectionTyp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wift.org/swift-book/LanguageGuide/CollectionType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ko-KR" sz="7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wift </a:t>
            </a:r>
            <a:r>
              <a:rPr lang="ko-KR" altLang="en-US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7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ko-KR" altLang="en-US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591944" y="1412776"/>
            <a:ext cx="6048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bIns="0" anchorCtr="1">
            <a:spAutoFit/>
          </a:bodyPr>
          <a:lstStyle/>
          <a:p>
            <a:pPr algn="l">
              <a:defRPr/>
            </a:pP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iOS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프로그래밍기초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주차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(Swift </a:t>
            </a:r>
            <a:r>
              <a:rPr lang="ko-KR" altLang="en-US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문법 </a:t>
            </a:r>
            <a:r>
              <a:rPr lang="en-US" altLang="ko-KR" sz="24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ko-KR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sz="2400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ko-KR" sz="2400" b="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 binding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10871200" cy="54102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</a:rPr>
              <a:t> x </a:t>
            </a:r>
            <a:r>
              <a:rPr lang="en-US" altLang="ko-KR" sz="1800" dirty="0">
                <a:solidFill>
                  <a:srgbClr val="666666"/>
                </a:solidFill>
              </a:rPr>
              <a:t>: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008080"/>
                </a:solidFill>
              </a:rPr>
              <a:t>Int</a:t>
            </a:r>
            <a:r>
              <a:rPr lang="en-US" altLang="ko-KR" sz="1800" dirty="0">
                <a:solidFill>
                  <a:srgbClr val="666666"/>
                </a:solidFill>
              </a:rPr>
              <a:t>?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x </a:t>
            </a:r>
            <a:r>
              <a:rPr lang="en-US" altLang="ko-KR" sz="1800" dirty="0">
                <a:solidFill>
                  <a:srgbClr val="666666"/>
                </a:solidFill>
              </a:rPr>
              <a:t>=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9885A"/>
                </a:solidFill>
              </a:rPr>
              <a:t>10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</a:rPr>
              <a:t> xx </a:t>
            </a:r>
            <a:r>
              <a:rPr lang="en-US" altLang="ko-KR" sz="1800" dirty="0">
                <a:solidFill>
                  <a:srgbClr val="666666"/>
                </a:solidFill>
              </a:rPr>
              <a:t>=</a:t>
            </a:r>
            <a:r>
              <a:rPr lang="en-US" altLang="ko-KR" sz="1800" dirty="0">
                <a:solidFill>
                  <a:srgbClr val="000000"/>
                </a:solidFill>
              </a:rPr>
              <a:t> x </a:t>
            </a:r>
            <a:r>
              <a:rPr lang="en-US" altLang="ko-KR" sz="1800" dirty="0" smtClean="0">
                <a:solidFill>
                  <a:srgbClr val="000000"/>
                </a:solidFill>
              </a:rPr>
              <a:t>{ </a:t>
            </a:r>
            <a:r>
              <a:rPr lang="en-US" altLang="ko-KR" sz="1100" dirty="0" smtClean="0">
                <a:cs typeface="Consolas" panose="020B0609020204030204" pitchFamily="49" charset="0"/>
              </a:rPr>
              <a:t>//</a:t>
            </a:r>
            <a:r>
              <a:rPr lang="ko-KR" altLang="en-US" sz="1100" dirty="0" err="1">
                <a:cs typeface="Consolas" panose="020B0609020204030204" pitchFamily="49" charset="0"/>
              </a:rPr>
              <a:t>옵셔널</a:t>
            </a:r>
            <a:r>
              <a:rPr lang="ko-KR" altLang="en-US" sz="1100" dirty="0">
                <a:cs typeface="Consolas" panose="020B0609020204030204" pitchFamily="49" charset="0"/>
              </a:rPr>
              <a:t> </a:t>
            </a:r>
            <a:r>
              <a:rPr lang="ko-KR" altLang="en-US" sz="1100" dirty="0" smtClean="0">
                <a:cs typeface="Consolas" panose="020B0609020204030204" pitchFamily="49" charset="0"/>
              </a:rPr>
              <a:t>변수 </a:t>
            </a:r>
            <a:r>
              <a:rPr lang="en-US" altLang="ko-KR" sz="1100" dirty="0">
                <a:cs typeface="Consolas" panose="020B0609020204030204" pitchFamily="49" charset="0"/>
              </a:rPr>
              <a:t>x</a:t>
            </a:r>
            <a:r>
              <a:rPr lang="ko-KR" altLang="en-US" sz="1100" dirty="0" smtClean="0">
                <a:cs typeface="Consolas" panose="020B0609020204030204" pitchFamily="49" charset="0"/>
              </a:rPr>
              <a:t>가 값</a:t>
            </a:r>
            <a:r>
              <a:rPr lang="en-US" altLang="ko-KR" sz="1100" dirty="0" smtClean="0">
                <a:cs typeface="Consolas" panose="020B0609020204030204" pitchFamily="49" charset="0"/>
              </a:rPr>
              <a:t>(10)</a:t>
            </a:r>
            <a:r>
              <a:rPr lang="ko-KR" altLang="en-US" sz="1100" dirty="0" smtClean="0">
                <a:cs typeface="Consolas" panose="020B0609020204030204" pitchFamily="49" charset="0"/>
              </a:rPr>
              <a:t>이 있으므로 </a:t>
            </a:r>
            <a:r>
              <a:rPr lang="ko-KR" altLang="en-US" sz="1100" dirty="0" err="1">
                <a:cs typeface="Consolas" panose="020B0609020204030204" pitchFamily="49" charset="0"/>
              </a:rPr>
              <a:t>언래핑해서</a:t>
            </a:r>
            <a:r>
              <a:rPr lang="ko-KR" altLang="en-US" sz="1100" dirty="0">
                <a:cs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rgbClr val="0000FF"/>
                </a:solidFill>
                <a:cs typeface="Consolas" panose="020B0609020204030204" pitchFamily="49" charset="0"/>
              </a:rPr>
              <a:t>일반 상수 </a:t>
            </a:r>
            <a:r>
              <a:rPr lang="en-US" altLang="ko-KR" sz="1100" dirty="0" smtClean="0">
                <a:cs typeface="Consolas" panose="020B0609020204030204" pitchFamily="49" charset="0"/>
              </a:rPr>
              <a:t>xx</a:t>
            </a:r>
            <a:r>
              <a:rPr lang="ko-KR" altLang="en-US" sz="1100" dirty="0" smtClean="0">
                <a:cs typeface="Consolas" panose="020B0609020204030204" pitchFamily="49" charset="0"/>
              </a:rPr>
              <a:t>에 </a:t>
            </a:r>
            <a:r>
              <a:rPr lang="ko-KR" altLang="en-US" sz="1100" dirty="0">
                <a:cs typeface="Consolas" panose="020B0609020204030204" pitchFamily="49" charset="0"/>
              </a:rPr>
              <a:t>대입하고 </a:t>
            </a:r>
            <a:r>
              <a:rPr lang="en-US" altLang="ko-KR" sz="1100" dirty="0">
                <a:cs typeface="Consolas" panose="020B0609020204030204" pitchFamily="49" charset="0"/>
              </a:rPr>
              <a:t>if</a:t>
            </a:r>
            <a:r>
              <a:rPr lang="ko-KR" altLang="en-US" sz="1100" dirty="0">
                <a:cs typeface="Consolas" panose="020B0609020204030204" pitchFamily="49" charset="0"/>
              </a:rPr>
              <a:t>문 </a:t>
            </a:r>
            <a:r>
              <a:rPr lang="ko-KR" altLang="en-US" sz="1100" dirty="0" smtClean="0">
                <a:cs typeface="Consolas" panose="020B0609020204030204" pitchFamily="49" charset="0"/>
              </a:rPr>
              <a:t>실행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</a:rPr>
              <a:t>print(x, xx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</a:rPr>
              <a:t>"nil"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</a:rPr>
              <a:t> x1 </a:t>
            </a:r>
            <a:r>
              <a:rPr lang="en-US" altLang="ko-KR" sz="1800" dirty="0">
                <a:solidFill>
                  <a:srgbClr val="666666"/>
                </a:solidFill>
              </a:rPr>
              <a:t>: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008080"/>
                </a:solidFill>
              </a:rPr>
              <a:t>Int</a:t>
            </a:r>
            <a:r>
              <a:rPr lang="en-US" altLang="ko-KR" sz="1800" dirty="0">
                <a:solidFill>
                  <a:srgbClr val="666666"/>
                </a:solidFill>
              </a:rPr>
              <a:t>?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</a:rPr>
              <a:t> xx </a:t>
            </a:r>
            <a:r>
              <a:rPr lang="en-US" altLang="ko-KR" sz="1800" dirty="0">
                <a:solidFill>
                  <a:srgbClr val="666666"/>
                </a:solidFill>
              </a:rPr>
              <a:t>=</a:t>
            </a:r>
            <a:r>
              <a:rPr lang="en-US" altLang="ko-KR" sz="1800" dirty="0">
                <a:solidFill>
                  <a:srgbClr val="000000"/>
                </a:solidFill>
              </a:rPr>
              <a:t> x1 </a:t>
            </a:r>
            <a:r>
              <a:rPr lang="en-US" altLang="ko-KR" sz="1800" dirty="0" smtClean="0">
                <a:solidFill>
                  <a:srgbClr val="000000"/>
                </a:solidFill>
              </a:rPr>
              <a:t>{ </a:t>
            </a:r>
            <a:r>
              <a:rPr lang="en-US" altLang="ko-KR" sz="1100" dirty="0" smtClean="0">
                <a:cs typeface="Consolas" panose="020B0609020204030204" pitchFamily="49" charset="0"/>
              </a:rPr>
              <a:t>//</a:t>
            </a:r>
            <a:r>
              <a:rPr lang="ko-KR" altLang="en-US" sz="1100" dirty="0" err="1">
                <a:cs typeface="Consolas" panose="020B0609020204030204" pitchFamily="49" charset="0"/>
              </a:rPr>
              <a:t>옵셔널</a:t>
            </a:r>
            <a:r>
              <a:rPr lang="ko-KR" altLang="en-US" sz="1100" dirty="0">
                <a:cs typeface="Consolas" panose="020B0609020204030204" pitchFamily="49" charset="0"/>
              </a:rPr>
              <a:t> 변수 </a:t>
            </a:r>
            <a:r>
              <a:rPr lang="en-US" altLang="ko-KR" sz="1100" dirty="0" smtClean="0">
                <a:cs typeface="Consolas" panose="020B0609020204030204" pitchFamily="49" charset="0"/>
              </a:rPr>
              <a:t>x1</a:t>
            </a:r>
            <a:r>
              <a:rPr lang="ko-KR" altLang="en-US" sz="1100" dirty="0">
                <a:cs typeface="Consolas" panose="020B0609020204030204" pitchFamily="49" charset="0"/>
              </a:rPr>
              <a:t>이</a:t>
            </a:r>
            <a:r>
              <a:rPr lang="ko-KR" altLang="en-US" sz="1100" dirty="0" smtClean="0">
                <a:cs typeface="Consolas" panose="020B0609020204030204" pitchFamily="49" charset="0"/>
              </a:rPr>
              <a:t> </a:t>
            </a:r>
            <a:r>
              <a:rPr lang="ko-KR" altLang="en-US" sz="1100" dirty="0">
                <a:cs typeface="Consolas" panose="020B0609020204030204" pitchFamily="49" charset="0"/>
              </a:rPr>
              <a:t>값이 </a:t>
            </a:r>
            <a:r>
              <a:rPr lang="ko-KR" altLang="en-US" sz="1100" dirty="0" smtClean="0">
                <a:cs typeface="Consolas" panose="020B0609020204030204" pitchFamily="49" charset="0"/>
              </a:rPr>
              <a:t>없어서 </a:t>
            </a:r>
            <a:r>
              <a:rPr lang="en-US" altLang="ko-KR" sz="1100" dirty="0" smtClean="0">
                <a:cs typeface="Consolas" panose="020B0609020204030204" pitchFamily="49" charset="0"/>
              </a:rPr>
              <a:t>if</a:t>
            </a:r>
            <a:r>
              <a:rPr lang="ko-KR" altLang="en-US" sz="1100" dirty="0" smtClean="0">
                <a:cs typeface="Consolas" panose="020B0609020204030204" pitchFamily="49" charset="0"/>
              </a:rPr>
              <a:t>문의 조건이 거짓이 되어 </a:t>
            </a:r>
            <a:r>
              <a:rPr lang="en-US" altLang="ko-KR" sz="1100" dirty="0" smtClean="0">
                <a:cs typeface="Consolas" panose="020B0609020204030204" pitchFamily="49" charset="0"/>
              </a:rPr>
              <a:t>if</a:t>
            </a:r>
            <a:r>
              <a:rPr lang="ko-KR" altLang="en-US" sz="1100" dirty="0">
                <a:cs typeface="Consolas" panose="020B0609020204030204" pitchFamily="49" charset="0"/>
              </a:rPr>
              <a:t>문 </a:t>
            </a:r>
            <a:r>
              <a:rPr lang="ko-KR" altLang="en-US" sz="1100" dirty="0" smtClean="0">
                <a:cs typeface="Consolas" panose="020B0609020204030204" pitchFamily="49" charset="0"/>
              </a:rPr>
              <a:t>실행하지 않고 </a:t>
            </a:r>
            <a:r>
              <a:rPr lang="en-US" altLang="ko-KR" sz="1100" dirty="0" smtClean="0">
                <a:cs typeface="Consolas" panose="020B0609020204030204" pitchFamily="49" charset="0"/>
              </a:rPr>
              <a:t>else</a:t>
            </a:r>
            <a:r>
              <a:rPr lang="ko-KR" altLang="en-US" sz="1100" dirty="0" smtClean="0">
                <a:cs typeface="Consolas" panose="020B0609020204030204" pitchFamily="49" charset="0"/>
              </a:rPr>
              <a:t>로 감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</a:t>
            </a:r>
            <a:r>
              <a:rPr lang="en-US" altLang="ko-KR" sz="1800" dirty="0" smtClean="0">
                <a:solidFill>
                  <a:srgbClr val="000000"/>
                </a:solidFill>
              </a:rPr>
              <a:t>print(xx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</a:rPr>
              <a:t>"nil"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135560" y="1180603"/>
            <a:ext cx="2889445" cy="400110"/>
          </a:xfrm>
          <a:prstGeom prst="rect">
            <a:avLst/>
          </a:prstGeom>
          <a:solidFill>
            <a:srgbClr val="CCFFFF"/>
          </a:solidFill>
          <a:ln>
            <a:solidFill>
              <a:srgbClr val="00664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dirty="0" smtClean="0"/>
              <a:t>if let x = x </a:t>
            </a:r>
            <a:r>
              <a:rPr lang="ko-KR" altLang="en-US" sz="2000" b="0" dirty="0" smtClean="0"/>
              <a:t>라고 써도 됨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826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옵셔널을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언래핑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옵셔널</a:t>
            </a:r>
            <a:r>
              <a:rPr lang="ko-KR" altLang="en-US" dirty="0" smtClean="0"/>
              <a:t> 변수를 한번에 </a:t>
            </a:r>
            <a:r>
              <a:rPr lang="ko-KR" altLang="en-US" dirty="0" err="1" smtClean="0"/>
              <a:t>언래핑하는</a:t>
            </a:r>
            <a:r>
              <a:rPr lang="ko-KR" altLang="en-US" dirty="0" smtClean="0"/>
              <a:t> 방법은 </a:t>
            </a:r>
            <a:r>
              <a:rPr lang="ko-KR" altLang="en-US" dirty="0">
                <a:solidFill>
                  <a:srgbClr val="FF0000"/>
                </a:solidFill>
              </a:rPr>
              <a:t>콤</a:t>
            </a:r>
            <a:r>
              <a:rPr lang="ko-KR" altLang="en-US" dirty="0" smtClean="0">
                <a:solidFill>
                  <a:srgbClr val="FF0000"/>
                </a:solidFill>
              </a:rPr>
              <a:t>마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pPr marL="460375" lvl="1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pet1: String?</a:t>
            </a:r>
          </a:p>
          <a:p>
            <a:pPr marL="460375" lvl="1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pet2: String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pet1 = "cat"</a:t>
            </a:r>
          </a:p>
          <a:p>
            <a:pPr marL="460375" lvl="1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pet2 = "dog"</a:t>
            </a:r>
          </a:p>
          <a:p>
            <a:pPr marL="460375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firstPet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pet1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ko-KR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secondPet</a:t>
            </a:r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pet2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0375" lvl="1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print(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firstPet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secondPet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60375" lvl="1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460375" lvl="1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print("nil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9416" y="888449"/>
            <a:ext cx="2880320" cy="5016758"/>
          </a:xfrm>
          <a:prstGeom prst="rect">
            <a:avLst/>
          </a:prstGeom>
          <a:solidFill>
            <a:srgbClr val="FFFFCC"/>
          </a:solidFill>
          <a:ln>
            <a:solidFill>
              <a:srgbClr val="00664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endParaRPr lang="en-US" altLang="ko-KR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?</a:t>
            </a:r>
            <a:endParaRPr lang="en-US" altLang="ko-KR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altLang="ko-KR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endParaRPr lang="en-US" altLang="ko-KR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xx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{</a:t>
            </a:r>
          </a:p>
          <a:p>
            <a:pPr algn="l"/>
            <a:r>
              <a:rPr lang="en-US" altLang="ko-K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print(xx)</a:t>
            </a: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"nil"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{</a:t>
            </a:r>
          </a:p>
          <a:p>
            <a:pPr algn="l"/>
            <a:r>
              <a:rPr lang="en-US" altLang="ko-K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ko-KR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0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"nil"</a:t>
            </a:r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optional binding(</a:t>
            </a:r>
            <a:r>
              <a:rPr lang="ko-KR" altLang="en-US" sz="3200" dirty="0"/>
              <a:t>여러 </a:t>
            </a:r>
            <a:r>
              <a:rPr lang="ko-KR" altLang="en-US" sz="3200" dirty="0" err="1"/>
              <a:t>옵셔널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값 동시에 </a:t>
            </a:r>
            <a:r>
              <a:rPr lang="ko-KR" altLang="en-US" sz="3200" dirty="0" err="1" smtClean="0"/>
              <a:t>언래핑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6" name="줄무늬가 있는 오른쪽 화살표 5"/>
          <p:cNvSpPr/>
          <p:nvPr/>
        </p:nvSpPr>
        <p:spPr bwMode="auto">
          <a:xfrm>
            <a:off x="4520422" y="3144800"/>
            <a:ext cx="1008112" cy="504056"/>
          </a:xfrm>
          <a:prstGeom prst="stripedRightArrow">
            <a:avLst/>
          </a:prstGeom>
          <a:solidFill>
            <a:srgbClr val="0000FF"/>
          </a:solidFill>
          <a:ln w="9525" cap="flat" cmpd="sng" algn="ctr">
            <a:solidFill>
              <a:srgbClr val="0066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772816"/>
            <a:ext cx="4972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두 가지 </a:t>
            </a:r>
            <a:r>
              <a:rPr lang="ko-KR" altLang="en-US" sz="4000" dirty="0" err="1" smtClean="0"/>
              <a:t>옵셔널</a:t>
            </a:r>
            <a:r>
              <a:rPr lang="ko-KR" altLang="en-US" sz="4000" dirty="0" smtClean="0"/>
              <a:t> 타입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>
                <a:solidFill>
                  <a:srgbClr val="0000FF"/>
                </a:solidFill>
              </a:rPr>
              <a:t>옵셔널이</a:t>
            </a:r>
            <a:r>
              <a:rPr lang="ko-KR" altLang="en-US" sz="2000" dirty="0">
                <a:solidFill>
                  <a:srgbClr val="0000FF"/>
                </a:solidFill>
              </a:rPr>
              <a:t> 항상 유효한 값을 가질 경우 </a:t>
            </a:r>
            <a:r>
              <a:rPr lang="ko-KR" altLang="en-US" sz="2000" dirty="0" err="1"/>
              <a:t>옵셔널이</a:t>
            </a:r>
            <a:r>
              <a:rPr lang="ko-KR" altLang="en-US" sz="2000" dirty="0"/>
              <a:t> 암묵적인 </a:t>
            </a:r>
            <a:r>
              <a:rPr lang="ko-KR" altLang="en-US" sz="2000" dirty="0" err="1"/>
              <a:t>언래핑</a:t>
            </a:r>
            <a:r>
              <a:rPr lang="en-US" altLang="ko-KR" sz="2000" dirty="0"/>
              <a:t>(implicitly unwrapped)</a:t>
            </a:r>
            <a:r>
              <a:rPr lang="ko-KR" altLang="en-US" sz="2000" dirty="0"/>
              <a:t>이 되도록 선언할 수도 있음</a:t>
            </a:r>
            <a:endParaRPr lang="en-US" altLang="ko-KR" sz="2000" dirty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클래스의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아웃렛</a:t>
            </a:r>
            <a:r>
              <a:rPr lang="ko-KR" altLang="en-US" sz="2000" dirty="0" smtClean="0">
                <a:solidFill>
                  <a:srgbClr val="FF0000"/>
                </a:solidFill>
              </a:rPr>
              <a:t> 변수 </a:t>
            </a:r>
            <a:r>
              <a:rPr lang="ko-KR" altLang="en-US" sz="2000" dirty="0">
                <a:solidFill>
                  <a:srgbClr val="FF0000"/>
                </a:solidFill>
              </a:rPr>
              <a:t>초기화에서 많이 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자동 생성되는 코드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이러한 방법으로 </a:t>
            </a:r>
            <a:r>
              <a:rPr lang="ko-KR" altLang="en-US" sz="2000" dirty="0" err="1"/>
              <a:t>옵셔널이</a:t>
            </a:r>
            <a:r>
              <a:rPr lang="ko-KR" altLang="en-US" sz="2000" dirty="0"/>
              <a:t> 선언된다면 강제 </a:t>
            </a:r>
            <a:r>
              <a:rPr lang="ko-KR" altLang="en-US" sz="2000" dirty="0" err="1"/>
              <a:t>언래핑이나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옵셔널</a:t>
            </a:r>
            <a:r>
              <a:rPr lang="ko-KR" altLang="en-US" sz="2000" dirty="0"/>
              <a:t> 바인딩을 하지 않아도 값에 접근할 수 있음</a:t>
            </a:r>
            <a:endParaRPr lang="en-US" altLang="ko-KR" sz="2000" dirty="0"/>
          </a:p>
          <a:p>
            <a:r>
              <a:rPr lang="ko-KR" altLang="en-US" sz="2000" dirty="0"/>
              <a:t>암묵적인 </a:t>
            </a:r>
            <a:r>
              <a:rPr lang="ko-KR" altLang="en-US" sz="2000" dirty="0" err="1"/>
              <a:t>언래핑으로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옵셔널을</a:t>
            </a:r>
            <a:r>
              <a:rPr lang="ko-KR" altLang="en-US" sz="2000" dirty="0"/>
              <a:t> 선언하기 위해서는 </a:t>
            </a:r>
            <a:r>
              <a:rPr lang="ko-KR" altLang="en-US" sz="2000" dirty="0" err="1"/>
              <a:t>선언부에</a:t>
            </a:r>
            <a:r>
              <a:rPr lang="ko-KR" altLang="en-US" sz="2000" dirty="0"/>
              <a:t> 물음표</a:t>
            </a:r>
            <a:r>
              <a:rPr lang="en-US" altLang="ko-KR" sz="2000" dirty="0"/>
              <a:t>(?) </a:t>
            </a:r>
            <a:r>
              <a:rPr lang="ko-KR" altLang="en-US" sz="2000" dirty="0"/>
              <a:t>대신에 느낌표</a:t>
            </a:r>
            <a:r>
              <a:rPr lang="en-US" altLang="ko-KR" sz="2000" dirty="0"/>
              <a:t>(!)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 lvl="1"/>
            <a:r>
              <a:rPr lang="es-ES" altLang="ko-KR" sz="1600" dirty="0"/>
              <a:t>var x : Int</a:t>
            </a:r>
            <a:r>
              <a:rPr lang="es-ES" altLang="ko-KR" sz="1600" dirty="0" smtClean="0"/>
              <a:t>?  //</a:t>
            </a:r>
            <a:r>
              <a:rPr lang="ko-KR" altLang="en-US" sz="1600" dirty="0" err="1" smtClean="0"/>
              <a:t>옵셔널</a:t>
            </a:r>
            <a:r>
              <a:rPr lang="ko-KR" altLang="en-US" sz="1600" dirty="0" smtClean="0"/>
              <a:t> 변수 </a:t>
            </a:r>
            <a:r>
              <a:rPr lang="ko-KR" altLang="en-US" sz="1600" dirty="0" err="1" smtClean="0"/>
              <a:t>선언방법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</a:t>
            </a:r>
            <a:endParaRPr lang="es-ES" altLang="ko-KR" sz="1600" dirty="0"/>
          </a:p>
          <a:p>
            <a:pPr lvl="1"/>
            <a:r>
              <a:rPr lang="es-ES" altLang="ko-KR" sz="1600" dirty="0"/>
              <a:t>var y : Int</a:t>
            </a:r>
            <a:r>
              <a:rPr lang="es-ES" altLang="ko-KR" sz="1600" dirty="0" smtClean="0"/>
              <a:t>!  //</a:t>
            </a:r>
            <a:r>
              <a:rPr lang="ko-KR" altLang="en-US" sz="1600" dirty="0" err="1" smtClean="0"/>
              <a:t>옵셔널</a:t>
            </a:r>
            <a:r>
              <a:rPr lang="ko-KR" altLang="en-US" sz="1600" dirty="0" smtClean="0"/>
              <a:t> 변수 </a:t>
            </a:r>
            <a:r>
              <a:rPr lang="ko-KR" altLang="en-US" sz="1600" dirty="0" err="1" smtClean="0"/>
              <a:t>선언방법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endParaRPr lang="es-ES" altLang="ko-KR" sz="2000" dirty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2107"/>
          <a:stretch/>
        </p:blipFill>
        <p:spPr>
          <a:xfrm>
            <a:off x="1919536" y="4005064"/>
            <a:ext cx="7317768" cy="2016224"/>
          </a:xfrm>
          <a:prstGeom prst="rect">
            <a:avLst/>
          </a:prstGeom>
          <a:ln>
            <a:solidFill>
              <a:srgbClr val="00664B"/>
            </a:solidFill>
          </a:ln>
        </p:spPr>
      </p:pic>
    </p:spTree>
    <p:extLst>
      <p:ext uri="{BB962C8B-B14F-4D97-AF65-F5344CB8AC3E}">
        <p14:creationId xmlns:p14="http://schemas.microsoft.com/office/powerpoint/2010/main" val="36911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Implicitly Unwrapped Optional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docs.swift.org/swift-book/LanguageGuide/TheBasics.html</a:t>
            </a:r>
            <a:endParaRPr lang="en-US" altLang="ko-KR" sz="2400" dirty="0" smtClean="0"/>
          </a:p>
          <a:p>
            <a:pPr lvl="1"/>
            <a:r>
              <a:rPr lang="en-US" altLang="ko-KR" dirty="0"/>
              <a:t>You can think of an implicitly unwrapped optional as giving permission for the optional to be force-unwrapped if needed</a:t>
            </a:r>
            <a:r>
              <a:rPr lang="en-US" altLang="ko-KR" dirty="0" smtClean="0"/>
              <a:t>. When </a:t>
            </a:r>
            <a:r>
              <a:rPr lang="en-US" altLang="ko-KR" dirty="0"/>
              <a:t>you use an implicitly unwrapped optional value, Swift first tries to use it as an ordinary optional value; if it can’t be used as an optional, Swift force-unwraps the value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err="1" smtClean="0"/>
              <a:t>옵셔널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값으로 사용하려고 하지만</a:t>
            </a:r>
            <a:r>
              <a:rPr lang="en-US" altLang="ko-KR" sz="2000" dirty="0"/>
              <a:t>, optional</a:t>
            </a:r>
            <a:r>
              <a:rPr lang="ko-KR" altLang="en-US" sz="2000" dirty="0"/>
              <a:t>로 사용할 수 없는 경우 </a:t>
            </a:r>
            <a:r>
              <a:rPr lang="en-US" altLang="ko-KR" sz="2000" dirty="0"/>
              <a:t>Swift</a:t>
            </a:r>
            <a:r>
              <a:rPr lang="ko-KR" altLang="en-US" sz="2000" dirty="0"/>
              <a:t>는 값을 강제로 </a:t>
            </a:r>
            <a:r>
              <a:rPr lang="ko-KR" altLang="en-US" sz="2000" dirty="0" smtClean="0"/>
              <a:t>풀어서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일반형처럼 사용할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Optional</a:t>
            </a:r>
            <a:r>
              <a:rPr lang="ko-KR" altLang="en-US" sz="2000" dirty="0">
                <a:solidFill>
                  <a:srgbClr val="FF0000"/>
                </a:solidFill>
              </a:rPr>
              <a:t>로 사용되지 않으면 자동으로 </a:t>
            </a:r>
            <a:r>
              <a:rPr lang="en-US" altLang="ko-KR" sz="2000" dirty="0">
                <a:solidFill>
                  <a:srgbClr val="FF0000"/>
                </a:solidFill>
              </a:rPr>
              <a:t>unwrap</a:t>
            </a:r>
            <a:r>
              <a:rPr lang="ko-KR" altLang="en-US" sz="2000" dirty="0">
                <a:solidFill>
                  <a:srgbClr val="FF0000"/>
                </a:solidFill>
              </a:rPr>
              <a:t>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sz="20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9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</a:t>
            </a:r>
            <a:r>
              <a:rPr lang="en-US" altLang="ko-KR" dirty="0" smtClean="0"/>
              <a:t>Optional 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? vs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764704"/>
            <a:ext cx="108712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x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? = 1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y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= x!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z = x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x,y,z</a:t>
            </a:r>
            <a:r>
              <a:rPr lang="en-US" altLang="ko-KR" sz="2000" dirty="0">
                <a:latin typeface="Consolas" panose="020B0609020204030204" pitchFamily="49" charset="0"/>
              </a:rPr>
              <a:t>) //Optional(1) 1 Optional(1)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print(type(</a:t>
            </a:r>
            <a:r>
              <a:rPr lang="en-US" altLang="ko-KR" sz="2000" dirty="0" err="1">
                <a:latin typeface="Consolas" panose="020B0609020204030204" pitchFamily="49" charset="0"/>
              </a:rPr>
              <a:t>of:x</a:t>
            </a:r>
            <a:r>
              <a:rPr lang="en-US" altLang="ko-KR" sz="2000" dirty="0">
                <a:latin typeface="Consolas" panose="020B0609020204030204" pitchFamily="49" charset="0"/>
              </a:rPr>
              <a:t>),type(</a:t>
            </a:r>
            <a:r>
              <a:rPr lang="en-US" altLang="ko-KR" sz="2000" dirty="0" err="1">
                <a:latin typeface="Consolas" panose="020B0609020204030204" pitchFamily="49" charset="0"/>
              </a:rPr>
              <a:t>of:y</a:t>
            </a:r>
            <a:r>
              <a:rPr lang="en-US" altLang="ko-KR" sz="2000" dirty="0">
                <a:latin typeface="Consolas" panose="020B0609020204030204" pitchFamily="49" charset="0"/>
              </a:rPr>
              <a:t>),type(</a:t>
            </a:r>
            <a:r>
              <a:rPr lang="en-US" altLang="ko-KR" sz="2000" dirty="0" err="1">
                <a:latin typeface="Consolas" panose="020B0609020204030204" pitchFamily="49" charset="0"/>
              </a:rPr>
              <a:t>of:z</a:t>
            </a:r>
            <a:r>
              <a:rPr lang="en-US" altLang="ko-K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//Optional&lt;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Optional&lt;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a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! </a:t>
            </a:r>
            <a:r>
              <a:rPr lang="en-US" altLang="ko-KR" sz="2000">
                <a:latin typeface="Consolas" panose="020B0609020204030204" pitchFamily="49" charset="0"/>
              </a:rPr>
              <a:t>= </a:t>
            </a:r>
            <a:r>
              <a:rPr lang="en-US" altLang="ko-KR" sz="2000">
                <a:latin typeface="Consolas" panose="020B0609020204030204" pitchFamily="49" charset="0"/>
              </a:rPr>
              <a:t>1 </a:t>
            </a:r>
            <a:r>
              <a:rPr lang="en-US" altLang="ko-KR" sz="2000" smtClean="0">
                <a:latin typeface="Consolas" panose="020B0609020204030204" pitchFamily="49" charset="0"/>
              </a:rPr>
              <a:t>//implicitly </a:t>
            </a:r>
            <a:r>
              <a:rPr lang="en-US" altLang="ko-KR" sz="2000">
                <a:latin typeface="Consolas" panose="020B0609020204030204" pitchFamily="49" charset="0"/>
              </a:rPr>
              <a:t>unwrapped optional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b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>
                <a:latin typeface="Consolas" panose="020B0609020204030204" pitchFamily="49" charset="0"/>
              </a:rPr>
              <a:t>a </a:t>
            </a:r>
            <a:r>
              <a:rPr lang="en-US" altLang="ko-KR" sz="2000" smtClean="0">
                <a:latin typeface="Consolas" panose="020B0609020204030204" pitchFamily="49" charset="0"/>
              </a:rPr>
              <a:t> //</a:t>
            </a:r>
            <a:r>
              <a:rPr lang="en-US" altLang="ko-KR" sz="2000" dirty="0">
                <a:latin typeface="Consolas" panose="020B0609020204030204" pitchFamily="49" charset="0"/>
              </a:rPr>
              <a:t>Optional</a:t>
            </a:r>
            <a:r>
              <a:rPr lang="ko-KR" altLang="en-US" sz="2000" dirty="0">
                <a:latin typeface="Consolas" panose="020B0609020204030204" pitchFamily="49" charset="0"/>
              </a:rPr>
              <a:t>로 사용되지 않으면 자동으로 </a:t>
            </a:r>
            <a:r>
              <a:rPr lang="en-US" altLang="ko-KR" sz="2000" dirty="0">
                <a:latin typeface="Consolas" panose="020B0609020204030204" pitchFamily="49" charset="0"/>
              </a:rPr>
              <a:t>unwrap</a:t>
            </a:r>
            <a:r>
              <a:rPr lang="ko-KR" altLang="en-US" sz="2000" dirty="0">
                <a:latin typeface="Consolas" panose="020B0609020204030204" pitchFamily="49" charset="0"/>
              </a:rPr>
              <a:t>함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c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= a!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d = a  //Optional</a:t>
            </a:r>
            <a:r>
              <a:rPr lang="ko-KR" altLang="en-US" sz="2000" dirty="0">
                <a:latin typeface="Consolas" panose="020B0609020204030204" pitchFamily="49" charset="0"/>
              </a:rPr>
              <a:t>로 사용될 수 있으므로 </a:t>
            </a:r>
            <a:r>
              <a:rPr lang="en-US" altLang="ko-KR" sz="2000" dirty="0">
                <a:latin typeface="Consolas" panose="020B0609020204030204" pitchFamily="49" charset="0"/>
              </a:rPr>
              <a:t>Optional</a:t>
            </a:r>
            <a:r>
              <a:rPr lang="ko-KR" altLang="en-US" sz="2000" dirty="0" err="1">
                <a:latin typeface="Consolas" panose="020B0609020204030204" pitchFamily="49" charset="0"/>
              </a:rPr>
              <a:t>형임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let e = a + 1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a,b,c,d,e</a:t>
            </a:r>
            <a:r>
              <a:rPr lang="en-US" altLang="ko-KR" sz="2000" dirty="0">
                <a:latin typeface="Consolas" panose="020B0609020204030204" pitchFamily="49" charset="0"/>
              </a:rPr>
              <a:t>) //Optional(1) 1 1 Optional(1) 2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print(type(</a:t>
            </a:r>
            <a:r>
              <a:rPr lang="en-US" altLang="ko-KR" sz="2000" dirty="0" err="1">
                <a:latin typeface="Consolas" panose="020B0609020204030204" pitchFamily="49" charset="0"/>
              </a:rPr>
              <a:t>of:a</a:t>
            </a:r>
            <a:r>
              <a:rPr lang="en-US" altLang="ko-KR" sz="2000" dirty="0">
                <a:latin typeface="Consolas" panose="020B0609020204030204" pitchFamily="49" charset="0"/>
              </a:rPr>
              <a:t>),type(</a:t>
            </a:r>
            <a:r>
              <a:rPr lang="en-US" altLang="ko-KR" sz="2000" dirty="0" err="1">
                <a:latin typeface="Consolas" panose="020B0609020204030204" pitchFamily="49" charset="0"/>
              </a:rPr>
              <a:t>of:b</a:t>
            </a:r>
            <a:r>
              <a:rPr lang="en-US" altLang="ko-KR" sz="2000" dirty="0">
                <a:latin typeface="Consolas" panose="020B0609020204030204" pitchFamily="49" charset="0"/>
              </a:rPr>
              <a:t>),type(</a:t>
            </a:r>
            <a:r>
              <a:rPr lang="en-US" altLang="ko-KR" sz="2000" dirty="0" err="1">
                <a:latin typeface="Consolas" panose="020B0609020204030204" pitchFamily="49" charset="0"/>
              </a:rPr>
              <a:t>of:c</a:t>
            </a:r>
            <a:r>
              <a:rPr lang="en-US" altLang="ko-KR" sz="2000" dirty="0">
                <a:latin typeface="Consolas" panose="020B0609020204030204" pitchFamily="49" charset="0"/>
              </a:rPr>
              <a:t>),type(</a:t>
            </a:r>
            <a:r>
              <a:rPr lang="en-US" altLang="ko-KR" sz="2000" dirty="0" err="1">
                <a:latin typeface="Consolas" panose="020B0609020204030204" pitchFamily="49" charset="0"/>
              </a:rPr>
              <a:t>of:d</a:t>
            </a:r>
            <a:r>
              <a:rPr lang="en-US" altLang="ko-KR" sz="2000" dirty="0">
                <a:latin typeface="Consolas" panose="020B0609020204030204" pitchFamily="49" charset="0"/>
              </a:rPr>
              <a:t>), type(</a:t>
            </a:r>
            <a:r>
              <a:rPr lang="en-US" altLang="ko-KR" sz="2000" dirty="0" err="1">
                <a:latin typeface="Consolas" panose="020B0609020204030204" pitchFamily="49" charset="0"/>
              </a:rPr>
              <a:t>of:e</a:t>
            </a:r>
            <a:r>
              <a:rPr lang="en-US" altLang="ko-K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//Optional&lt;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Optional&lt;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5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!</a:t>
            </a:r>
            <a:r>
              <a:rPr lang="ko-KR" altLang="en-US" dirty="0" smtClean="0"/>
              <a:t>형을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로 갖는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class </a:t>
            </a:r>
            <a:r>
              <a:rPr lang="en-US" altLang="ko-KR" sz="1800" dirty="0" err="1">
                <a:latin typeface="Consolas" panose="020B0609020204030204" pitchFamily="49" charset="0"/>
              </a:rPr>
              <a:t>MyAge</a:t>
            </a:r>
            <a:r>
              <a:rPr lang="en-US" altLang="ko-KR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age 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latin typeface="Consolas" panose="020B0609020204030204" pitchFamily="49" charset="0"/>
              </a:rPr>
              <a:t>!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init</a:t>
            </a:r>
            <a:r>
              <a:rPr lang="en-US" altLang="ko-KR" sz="1800" dirty="0">
                <a:latin typeface="Consolas" panose="020B0609020204030204" pitchFamily="49" charset="0"/>
              </a:rPr>
              <a:t>(age: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 </a:t>
            </a:r>
            <a:r>
              <a:rPr lang="en-US" altLang="ko-KR" sz="1800" dirty="0" err="1">
                <a:latin typeface="Consolas" panose="020B0609020204030204" pitchFamily="49" charset="0"/>
              </a:rPr>
              <a:t>self.age</a:t>
            </a:r>
            <a:r>
              <a:rPr lang="en-US" altLang="ko-KR" sz="1800" dirty="0"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func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printAge</a:t>
            </a:r>
            <a:r>
              <a:rPr lang="en-US" altLang="ko-KR" sz="18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print(age) //optional(1)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print(age+1)  //2, age! + 1 </a:t>
            </a:r>
            <a:r>
              <a:rPr lang="ko-KR" altLang="en-US" sz="1800" dirty="0">
                <a:latin typeface="Consolas" panose="020B0609020204030204" pitchFamily="49" charset="0"/>
              </a:rPr>
              <a:t>라고 쓰지 않아도 됨</a:t>
            </a:r>
          </a:p>
          <a:p>
            <a:pPr marL="0" indent="0">
              <a:buNone/>
            </a:pPr>
            <a:r>
              <a:rPr lang="ko-KR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ko-KR" sz="1800" dirty="0">
                <a:latin typeface="Consolas" panose="020B0609020204030204" pitchFamily="49" charset="0"/>
              </a:rPr>
              <a:t>let age1 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print(age1) //1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let age2  = age + 2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   print(age2) //3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han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MyAge</a:t>
            </a:r>
            <a:r>
              <a:rPr lang="en-US" altLang="ko-KR" sz="1800" dirty="0">
                <a:latin typeface="Consolas" panose="020B0609020204030204" pitchFamily="49" charset="0"/>
              </a:rPr>
              <a:t>(age:1)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han.printAge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2107"/>
          <a:stretch/>
        </p:blipFill>
        <p:spPr>
          <a:xfrm>
            <a:off x="4655840" y="4005064"/>
            <a:ext cx="7317768" cy="2016224"/>
          </a:xfrm>
          <a:prstGeom prst="rect">
            <a:avLst/>
          </a:prstGeom>
          <a:ln>
            <a:solidFill>
              <a:srgbClr val="00664B"/>
            </a:solidFill>
          </a:ln>
        </p:spPr>
      </p:pic>
    </p:spTree>
    <p:extLst>
      <p:ext uri="{BB962C8B-B14F-4D97-AF65-F5344CB8AC3E}">
        <p14:creationId xmlns:p14="http://schemas.microsoft.com/office/powerpoint/2010/main" val="16847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옵셔널을 사용하나요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>
                <a:solidFill>
                  <a:srgbClr val="0000FF"/>
                </a:solidFill>
              </a:rPr>
              <a:t>옵셔널</a:t>
            </a:r>
            <a:r>
              <a:rPr lang="ko-KR" altLang="en-US" sz="2400" dirty="0">
                <a:solidFill>
                  <a:srgbClr val="0000FF"/>
                </a:solidFill>
              </a:rPr>
              <a:t> 타입만이 값을 갖지 않는다는 의미의 </a:t>
            </a:r>
            <a:r>
              <a:rPr lang="en-US" altLang="ko-KR" sz="2400" dirty="0">
                <a:solidFill>
                  <a:srgbClr val="0000FF"/>
                </a:solidFill>
              </a:rPr>
              <a:t>nil</a:t>
            </a:r>
            <a:r>
              <a:rPr lang="ko-KR" altLang="en-US" sz="2400" dirty="0">
                <a:solidFill>
                  <a:srgbClr val="0000FF"/>
                </a:solidFill>
              </a:rPr>
              <a:t> 값을 가질 수 있음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en-US" altLang="ko-KR" sz="2400" dirty="0"/>
              <a:t>You set an </a:t>
            </a:r>
            <a:r>
              <a:rPr lang="en-US" altLang="ko-KR" sz="2400" dirty="0">
                <a:solidFill>
                  <a:srgbClr val="0000FF"/>
                </a:solidFill>
              </a:rPr>
              <a:t>optional variable </a:t>
            </a:r>
            <a:r>
              <a:rPr lang="en-US" altLang="ko-KR" sz="2400" dirty="0"/>
              <a:t>to a </a:t>
            </a:r>
            <a:r>
              <a:rPr lang="en-US" altLang="ko-KR" sz="2400" dirty="0">
                <a:solidFill>
                  <a:srgbClr val="0000FF"/>
                </a:solidFill>
              </a:rPr>
              <a:t>valueless state </a:t>
            </a:r>
            <a:r>
              <a:rPr lang="en-US" altLang="ko-KR" sz="2400" dirty="0"/>
              <a:t>by assigning it the special value </a:t>
            </a:r>
            <a:r>
              <a:rPr lang="en-US" altLang="ko-KR" sz="2400" dirty="0">
                <a:solidFill>
                  <a:srgbClr val="0000FF"/>
                </a:solidFill>
              </a:rPr>
              <a:t>nil.</a:t>
            </a:r>
          </a:p>
          <a:p>
            <a:r>
              <a:rPr lang="en-US" altLang="ko-KR" sz="2400" dirty="0" smtClean="0"/>
              <a:t>nil </a:t>
            </a:r>
            <a:r>
              <a:rPr lang="ko-KR" altLang="en-US" sz="2400" dirty="0" smtClean="0"/>
              <a:t>값을 </a:t>
            </a:r>
            <a:r>
              <a:rPr lang="ko-KR" altLang="en-US" sz="2400" dirty="0" err="1"/>
              <a:t>옵셔널이</a:t>
            </a:r>
            <a:r>
              <a:rPr lang="ko-KR" altLang="en-US" sz="2400" dirty="0"/>
              <a:t> 아닌 변수나 상수에 </a:t>
            </a:r>
            <a:r>
              <a:rPr lang="ko-KR" altLang="en-US" sz="2400" dirty="0" smtClean="0"/>
              <a:t>할당할 수 없음</a:t>
            </a:r>
            <a:endParaRPr lang="en-US" altLang="ko-KR" sz="2400" dirty="0"/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myInt</a:t>
            </a:r>
            <a:r>
              <a:rPr lang="en-US" altLang="ko-KR" sz="2000" dirty="0">
                <a:latin typeface="Consolas" panose="020B0609020204030204" pitchFamily="49" charset="0"/>
              </a:rPr>
              <a:t> = nil // </a:t>
            </a:r>
            <a:r>
              <a:rPr lang="en-US" altLang="ko-KR" sz="2000" dirty="0" smtClean="0">
                <a:latin typeface="Consolas" panose="020B0609020204030204" pitchFamily="49" charset="0"/>
              </a:rPr>
              <a:t>error</a:t>
            </a:r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? = nil // OK</a:t>
            </a:r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myInt</a:t>
            </a:r>
            <a:r>
              <a:rPr lang="en-US" altLang="ko-KR" sz="2000" dirty="0">
                <a:latin typeface="Consolas" panose="020B0609020204030204" pitchFamily="49" charset="0"/>
              </a:rPr>
              <a:t> :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? // </a:t>
            </a:r>
            <a:r>
              <a:rPr lang="en-US" altLang="ko-KR" sz="2000" dirty="0" smtClean="0">
                <a:latin typeface="Consolas" panose="020B0609020204030204" pitchFamily="49" charset="0"/>
              </a:rPr>
              <a:t>OK, </a:t>
            </a:r>
            <a:r>
              <a:rPr lang="ko-KR" altLang="en-US" sz="2000" dirty="0">
                <a:latin typeface="Consolas" panose="020B0609020204030204" pitchFamily="49" charset="0"/>
              </a:rPr>
              <a:t>위와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같은 코드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변수는 초기화하지 않으면 자동으로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r>
              <a:rPr lang="ko-KR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로 초기화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var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mystring</a:t>
            </a:r>
            <a:r>
              <a:rPr lang="en-US" altLang="ko-KR" sz="2000" dirty="0">
                <a:latin typeface="Consolas" panose="020B0609020204030204" pitchFamily="49" charset="0"/>
              </a:rPr>
              <a:t> : String = nil </a:t>
            </a:r>
            <a:r>
              <a:rPr lang="en-US" altLang="ko-KR" sz="2000">
                <a:latin typeface="Consolas" panose="020B0609020204030204" pitchFamily="49" charset="0"/>
              </a:rPr>
              <a:t>// </a:t>
            </a:r>
            <a:r>
              <a:rPr lang="en-US" altLang="ko-KR" sz="2000" smtClean="0">
                <a:latin typeface="Consolas" panose="020B0609020204030204" pitchFamily="49" charset="0"/>
              </a:rPr>
              <a:t>error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let </a:t>
            </a:r>
            <a:r>
              <a:rPr lang="en-US" altLang="ko-KR" sz="2000" dirty="0" err="1">
                <a:latin typeface="Consolas" panose="020B0609020204030204" pitchFamily="49" charset="0"/>
              </a:rPr>
              <a:t>myConstant</a:t>
            </a:r>
            <a:r>
              <a:rPr lang="en-US" altLang="ko-KR" sz="2000" dirty="0">
                <a:latin typeface="Consolas" panose="020B0609020204030204" pitchFamily="49" charset="0"/>
              </a:rPr>
              <a:t> = nil </a:t>
            </a:r>
            <a:r>
              <a:rPr lang="en-US" altLang="ko-KR" sz="2000">
                <a:latin typeface="Consolas" panose="020B0609020204030204" pitchFamily="49" charset="0"/>
              </a:rPr>
              <a:t>// </a:t>
            </a:r>
            <a:r>
              <a:rPr lang="en-US" altLang="ko-KR" sz="2000" smtClean="0">
                <a:latin typeface="Consolas" panose="020B0609020204030204" pitchFamily="49" charset="0"/>
              </a:rPr>
              <a:t>error</a:t>
            </a:r>
            <a:r>
              <a:rPr lang="en-US" altLang="ko-KR" sz="200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형을 지정해야 함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2977" b="62107"/>
          <a:stretch/>
        </p:blipFill>
        <p:spPr>
          <a:xfrm>
            <a:off x="8688288" y="2132856"/>
            <a:ext cx="2709256" cy="2016224"/>
          </a:xfrm>
          <a:prstGeom prst="rect">
            <a:avLst/>
          </a:prstGeom>
          <a:ln>
            <a:solidFill>
              <a:srgbClr val="00664B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nil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Consolas" panose="020B0609020204030204" pitchFamily="49" charset="0"/>
              </a:rPr>
              <a:t>You set an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optional variable </a:t>
            </a:r>
            <a:r>
              <a:rPr lang="en-US" altLang="ko-KR" sz="2000" dirty="0">
                <a:latin typeface="Consolas" panose="020B0609020204030204" pitchFamily="49" charset="0"/>
              </a:rPr>
              <a:t>to a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valueless state </a:t>
            </a:r>
            <a:r>
              <a:rPr lang="en-US" altLang="ko-KR" sz="2000" dirty="0">
                <a:latin typeface="Consolas" panose="020B0609020204030204" pitchFamily="49" charset="0"/>
              </a:rPr>
              <a:t>by assigning it the special value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2000" dirty="0" err="1">
                <a:latin typeface="Consolas" panose="020B0609020204030204" pitchFamily="49" charset="0"/>
              </a:rPr>
              <a:t>옵셔널</a:t>
            </a:r>
            <a:r>
              <a:rPr lang="ko-KR" altLang="en-US" sz="2000" dirty="0">
                <a:latin typeface="Consolas" panose="020B0609020204030204" pitchFamily="49" charset="0"/>
              </a:rPr>
              <a:t> 변수에 </a:t>
            </a:r>
            <a:r>
              <a:rPr lang="en-US" altLang="ko-KR" sz="2000" dirty="0">
                <a:latin typeface="Consolas" panose="020B0609020204030204" pitchFamily="49" charset="0"/>
              </a:rPr>
              <a:t>nil</a:t>
            </a:r>
            <a:r>
              <a:rPr lang="ko-KR" altLang="en-US" sz="2000" dirty="0">
                <a:latin typeface="Consolas" panose="020B0609020204030204" pitchFamily="49" charset="0"/>
              </a:rPr>
              <a:t>을 할당하면 값이 없는 상태가 된다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serverResponseCode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? = 404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latin typeface="Consolas" panose="020B0609020204030204" pitchFamily="49" charset="0"/>
              </a:rPr>
              <a:t>serverResponseCode</a:t>
            </a:r>
            <a:r>
              <a:rPr lang="en-US" altLang="ko-KR" sz="1600" dirty="0">
                <a:latin typeface="Consolas" panose="020B0609020204030204" pitchFamily="49" charset="0"/>
              </a:rPr>
              <a:t> contains an actual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value of 404</a:t>
            </a:r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serverResponseCode</a:t>
            </a:r>
            <a:r>
              <a:rPr lang="en-US" altLang="ko-KR" sz="1600" dirty="0">
                <a:latin typeface="Consolas" panose="020B0609020204030204" pitchFamily="49" charset="0"/>
              </a:rPr>
              <a:t> = nil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latin typeface="Consolas" panose="020B0609020204030204" pitchFamily="49" charset="0"/>
              </a:rPr>
              <a:t>serverResponseCode</a:t>
            </a:r>
            <a:r>
              <a:rPr lang="en-US" altLang="ko-KR" sz="1600" dirty="0">
                <a:latin typeface="Consolas" panose="020B0609020204030204" pitchFamily="49" charset="0"/>
              </a:rPr>
              <a:t> now contains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no value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nil cannot be used with </a:t>
            </a:r>
            <a:r>
              <a:rPr lang="en-US" altLang="ko-KR" sz="2000" dirty="0" err="1">
                <a:latin typeface="Consolas" panose="020B0609020204030204" pitchFamily="49" charset="0"/>
              </a:rPr>
              <a:t>nonoptional</a:t>
            </a:r>
            <a:r>
              <a:rPr lang="en-US" altLang="ko-KR" sz="2000" dirty="0">
                <a:latin typeface="Consolas" panose="020B0609020204030204" pitchFamily="49" charset="0"/>
              </a:rPr>
              <a:t> constants and variables. If a constant or variable in your code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needs to work with the absence of a value under certain conditions</a:t>
            </a:r>
            <a:r>
              <a:rPr lang="en-US" altLang="ko-KR" sz="2000" dirty="0">
                <a:latin typeface="Consolas" panose="020B0609020204030204" pitchFamily="49" charset="0"/>
              </a:rPr>
              <a:t>, always declare it as an optional value of the appropriate type. 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상수나 변수가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값이 없는 상태가 존재한다면 </a:t>
            </a:r>
            <a:r>
              <a:rPr lang="ko-KR" altLang="en-US" sz="2000" dirty="0" err="1">
                <a:latin typeface="Consolas" panose="020B0609020204030204" pitchFamily="49" charset="0"/>
              </a:rPr>
              <a:t>옵셔널</a:t>
            </a:r>
            <a:r>
              <a:rPr lang="ko-KR" altLang="en-US" sz="2000" dirty="0">
                <a:latin typeface="Consolas" panose="020B0609020204030204" pitchFamily="49" charset="0"/>
              </a:rPr>
              <a:t> 타입으로 선언해야 한다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옵셔널 변수와 </a:t>
            </a:r>
            <a:r>
              <a:rPr lang="en-US" altLang="ko-KR" smtClean="0"/>
              <a:t>nil</a:t>
            </a:r>
            <a:endParaRPr lang="ko-KR" altLang="en-US" smtClean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If you define an optional variable without providing a default value, the variable is automatically set to nil for you: </a:t>
            </a:r>
          </a:p>
          <a:p>
            <a:r>
              <a:rPr lang="ko-KR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변수에 </a:t>
            </a:r>
            <a:r>
              <a:rPr lang="ko-KR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초깃값을</a:t>
            </a:r>
            <a:r>
              <a:rPr lang="ko-KR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할당하지 않으면 자동으로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r>
              <a:rPr lang="ko-KR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이 할당됨 </a:t>
            </a:r>
            <a:endParaRPr lang="en-US" altLang="ko-K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surveyAnswer</a:t>
            </a:r>
            <a:r>
              <a:rPr lang="en-US" altLang="ko-KR" sz="1800" dirty="0">
                <a:latin typeface="Consolas" panose="020B0609020204030204" pitchFamily="49" charset="0"/>
              </a:rPr>
              <a:t>: String?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// </a:t>
            </a:r>
            <a:r>
              <a:rPr lang="en-US" altLang="ko-KR" sz="1800" dirty="0" err="1">
                <a:latin typeface="Consolas" panose="020B0609020204030204" pitchFamily="49" charset="0"/>
              </a:rPr>
              <a:t>surveyAnswer</a:t>
            </a:r>
            <a:r>
              <a:rPr lang="en-US" altLang="ko-KR" sz="1800" dirty="0">
                <a:latin typeface="Consolas" panose="020B0609020204030204" pitchFamily="49" charset="0"/>
              </a:rPr>
              <a:t> is automatically set to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Swift’s nil is not the same as nil in Objective-C.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 Objective-C, nil is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 pointer to a nonexistent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20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 Swift, nil is not a pointer—it is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the absence of a value of a certain type</a:t>
            </a:r>
            <a:r>
              <a:rPr lang="en-US" altLang="ko-KR" sz="2000" dirty="0">
                <a:latin typeface="Consolas" panose="020B0609020204030204" pitchFamily="49" charset="0"/>
              </a:rPr>
              <a:t>. </a:t>
            </a:r>
            <a:r>
              <a:rPr lang="en-US" altLang="ko-KR" sz="2000" dirty="0" err="1">
                <a:latin typeface="Consolas" panose="020B0609020204030204" pitchFamily="49" charset="0"/>
              </a:rPr>
              <a:t>Optionals</a:t>
            </a:r>
            <a:r>
              <a:rPr lang="en-US" altLang="ko-KR" sz="2000" dirty="0">
                <a:latin typeface="Consolas" panose="020B0609020204030204" pitchFamily="49" charset="0"/>
              </a:rPr>
              <a:t> of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any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can be set to nil, not just object types. 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가능한 모든 소스를 </a:t>
            </a:r>
            <a:r>
              <a:rPr lang="ko-KR" altLang="en-US" dirty="0" smtClean="0">
                <a:solidFill>
                  <a:srgbClr val="0000FF"/>
                </a:solidFill>
              </a:rPr>
              <a:t>변형</a:t>
            </a:r>
            <a:r>
              <a:rPr lang="ko-KR" altLang="en-US" dirty="0" smtClean="0"/>
              <a:t>해서 실행해보고 소스만 제출하세요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 변형하라는 소스는 반드시 </a:t>
            </a:r>
            <a:r>
              <a:rPr lang="ko-KR" altLang="en-US" dirty="0"/>
              <a:t>변</a:t>
            </a:r>
            <a:r>
              <a:rPr lang="ko-KR" altLang="en-US" dirty="0" smtClean="0"/>
              <a:t>형하세요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 작성하라는 예제 </a:t>
            </a:r>
            <a:endParaRPr lang="en-US" altLang="ko-KR" dirty="0" smtClean="0"/>
          </a:p>
          <a:p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smtClean="0"/>
              <a:t>소스와 실행 결과에 </a:t>
            </a:r>
            <a:r>
              <a:rPr lang="ko-KR" altLang="en-US" smtClean="0">
                <a:solidFill>
                  <a:srgbClr val="0000FF"/>
                </a:solidFill>
              </a:rPr>
              <a:t>주석처리</a:t>
            </a:r>
            <a:r>
              <a:rPr lang="ko-KR" altLang="en-US" smtClean="0"/>
              <a:t>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8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/>
              <a:t>옵셔널은</a:t>
            </a:r>
            <a:r>
              <a:rPr lang="ko-KR" altLang="en-US" b="0" dirty="0"/>
              <a:t> 연관 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(associated value)</a:t>
            </a:r>
            <a:r>
              <a:rPr lang="ko-KR" altLang="en-US" b="0" dirty="0" smtClean="0"/>
              <a:t>을 </a:t>
            </a:r>
            <a:r>
              <a:rPr lang="ko-KR" altLang="en-US" b="0" dirty="0"/>
              <a:t>갖는 </a:t>
            </a:r>
            <a:r>
              <a:rPr lang="en-US" altLang="ko-KR" b="0" dirty="0" err="1" smtClean="0"/>
              <a:t>enum</a:t>
            </a:r>
            <a:endParaRPr lang="ko-KR" altLang="en-US" b="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55440" y="1916832"/>
            <a:ext cx="5709840" cy="410445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800">
                <a:solidFill>
                  <a:srgbClr val="00664B"/>
                </a:solidFill>
                <a:latin typeface="+mj-ea"/>
                <a:ea typeface="+mj-ea"/>
                <a:cs typeface="Consolas" panose="020B0609020204030204" pitchFamily="49" charset="0"/>
              </a:defRPr>
            </a:lvl1pPr>
            <a:lvl2pPr marL="6858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 sz="24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2pPr>
            <a:lvl3pPr marL="11398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 sz="200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3pPr>
            <a:lvl4pPr marL="16017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n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defRPr>
            </a:lvl5pPr>
            <a:lvl6pPr marL="25130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30188" algn="just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arlett" pitchFamily="2" charset="2"/>
              <a:buChar char="g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 Optional&lt;Wrapped&gt; {</a:t>
            </a:r>
          </a:p>
          <a:p>
            <a:pPr marL="0" indent="0">
              <a:buNone/>
            </a:pPr>
            <a:r>
              <a:rPr lang="en-US" altLang="ko-KR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  case </a:t>
            </a:r>
            <a:r>
              <a:rPr lang="en-US" altLang="ko-KR" sz="24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altLang="ko-KR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  case </a:t>
            </a:r>
            <a:r>
              <a:rPr lang="en-US" altLang="ko-KR" sz="24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some(Wrapped)</a:t>
            </a:r>
          </a:p>
          <a:p>
            <a:pPr marL="0" indent="0">
              <a:buNone/>
            </a:pPr>
            <a:r>
              <a:rPr lang="en-US" altLang="ko-KR" sz="2400" b="0" kern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}//</a:t>
            </a:r>
            <a:r>
              <a:rPr lang="ko-KR" altLang="en-US" sz="2400" b="0" kern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실습 </a:t>
            </a:r>
            <a:r>
              <a:rPr lang="ko-KR" altLang="en-US" sz="2400" b="0" kern="0" smtClean="0">
                <a:solidFill>
                  <a:srgbClr val="0000FF"/>
                </a:solidFill>
                <a:latin typeface="Consolas" panose="020B0609020204030204" pitchFamily="49" charset="0"/>
              </a:rPr>
              <a:t>할 </a:t>
            </a:r>
            <a:r>
              <a:rPr lang="ko-KR" altLang="en-US" sz="2400" b="0" kern="0" smtClean="0">
                <a:solidFill>
                  <a:srgbClr val="0000FF"/>
                </a:solidFill>
                <a:latin typeface="Consolas" panose="020B0609020204030204" pitchFamily="49" charset="0"/>
              </a:rPr>
              <a:t>경우</a:t>
            </a:r>
            <a:r>
              <a:rPr lang="en-US" altLang="ko-KR" sz="2400" b="0" kern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0" kern="0" smtClean="0">
                <a:solidFill>
                  <a:srgbClr val="0000FF"/>
                </a:solidFill>
                <a:latin typeface="Consolas" panose="020B0609020204030204" pitchFamily="49" charset="0"/>
              </a:rPr>
              <a:t>아래 소스부터 작성</a:t>
            </a:r>
            <a:endParaRPr lang="en-US" altLang="ko-KR" sz="2400" b="0" kern="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kern="0" dirty="0" err="1">
                <a:latin typeface="Consolas" panose="020B0609020204030204" pitchFamily="49" charset="0"/>
              </a:rPr>
              <a:t>var</a:t>
            </a:r>
            <a:r>
              <a:rPr lang="en-US" altLang="ko-KR" sz="2400" b="0" kern="0" dirty="0">
                <a:latin typeface="Consolas" panose="020B0609020204030204" pitchFamily="49" charset="0"/>
              </a:rPr>
              <a:t> 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x : </a:t>
            </a:r>
            <a:r>
              <a:rPr lang="en-US" altLang="ko-KR" sz="2400" b="0" kern="0" dirty="0" err="1">
                <a:latin typeface="Consolas" panose="020B0609020204030204" pitchFamily="49" charset="0"/>
              </a:rPr>
              <a:t>Int</a:t>
            </a:r>
            <a:r>
              <a:rPr lang="en-US" altLang="ko-KR" sz="2400" b="0" kern="0" dirty="0">
                <a:latin typeface="Consolas" panose="020B0609020204030204" pitchFamily="49" charset="0"/>
              </a:rPr>
              <a:t>? = 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20  //.</a:t>
            </a:r>
            <a:r>
              <a:rPr lang="en-US" altLang="ko-KR" sz="2400" b="0" kern="0" dirty="0">
                <a:latin typeface="Consolas" panose="020B0609020204030204" pitchFamily="49" charset="0"/>
              </a:rPr>
              <a:t>some(20) </a:t>
            </a:r>
            <a:endParaRPr lang="en-US" altLang="ko-KR" sz="2400" b="0" kern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kern="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 y : </a:t>
            </a:r>
            <a:r>
              <a:rPr lang="en-US" altLang="ko-KR" sz="2400" b="0" kern="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? = </a:t>
            </a:r>
            <a:r>
              <a:rPr lang="en-US" altLang="ko-KR" sz="2400" b="0" kern="0" dirty="0" err="1" smtClean="0">
                <a:latin typeface="Consolas" panose="020B0609020204030204" pitchFamily="49" charset="0"/>
              </a:rPr>
              <a:t>Optional.some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altLang="ko-KR" sz="2400" b="0" kern="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 z : </a:t>
            </a:r>
            <a:r>
              <a:rPr lang="en-US" altLang="ko-KR" sz="2400" b="0" kern="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? </a:t>
            </a:r>
            <a:r>
              <a:rPr lang="en-US" altLang="ko-KR" sz="2400" b="0" kern="0" smtClean="0">
                <a:latin typeface="Consolas" panose="020B0609020204030204" pitchFamily="49" charset="0"/>
              </a:rPr>
              <a:t>= </a:t>
            </a:r>
            <a:r>
              <a:rPr lang="en-US" altLang="ko-KR" sz="2400" b="0" kern="0" smtClean="0">
                <a:latin typeface="Consolas" panose="020B0609020204030204" pitchFamily="49" charset="0"/>
              </a:rPr>
              <a:t>Optional.none </a:t>
            </a:r>
            <a:r>
              <a:rPr lang="en-US" altLang="ko-KR" sz="1800" b="0" kern="0" smtClean="0">
                <a:latin typeface="Consolas" panose="020B0609020204030204" pitchFamily="49" charset="0"/>
              </a:rPr>
              <a:t>//nil</a:t>
            </a:r>
            <a:endParaRPr lang="en-US" altLang="ko-KR" sz="1800" b="0" kern="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kern="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 x1 : Optional&lt;</a:t>
            </a:r>
            <a:r>
              <a:rPr lang="en-US" altLang="ko-KR" sz="2400" b="0" kern="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&gt; = 30 </a:t>
            </a:r>
          </a:p>
          <a:p>
            <a:pPr marL="0" indent="0">
              <a:buNone/>
            </a:pPr>
            <a:r>
              <a:rPr lang="en-US" altLang="ko-KR" sz="2400" b="0" kern="0" dirty="0">
                <a:latin typeface="Consolas" panose="020B0609020204030204" pitchFamily="49" charset="0"/>
              </a:rPr>
              <a:t>print(x, y, z, x1</a:t>
            </a:r>
            <a:r>
              <a:rPr lang="en-US" altLang="ko-KR" sz="2400" b="0" kern="0" dirty="0" smtClean="0">
                <a:latin typeface="Consolas" panose="020B0609020204030204" pitchFamily="49" charset="0"/>
              </a:rPr>
              <a:t>)  </a:t>
            </a:r>
            <a:endParaRPr lang="en-US" altLang="ko-KR" sz="2400" b="0" kern="0" dirty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055440" y="3717032"/>
            <a:ext cx="57098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11200" y="838200"/>
            <a:ext cx="10871200" cy="2878832"/>
          </a:xfrm>
        </p:spPr>
        <p:txBody>
          <a:bodyPr/>
          <a:lstStyle/>
          <a:p>
            <a:r>
              <a:rPr lang="ko-KR" altLang="en-US" dirty="0" err="1" smtClean="0">
                <a:latin typeface="Consolas" panose="020B0609020204030204" pitchFamily="49" charset="0"/>
              </a:rPr>
              <a:t>열거형에서</a:t>
            </a:r>
            <a:r>
              <a:rPr lang="ko-KR" altLang="en-US" dirty="0" smtClean="0">
                <a:latin typeface="Consolas" panose="020B0609020204030204" pitchFamily="49" charset="0"/>
              </a:rPr>
              <a:t> 설명함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hlinkClick r:id="rId2"/>
              </a:rPr>
              <a:t>https://developer.apple.com/documentation/swift/optional</a:t>
            </a:r>
            <a:endParaRPr lang="en-US" altLang="ko-KR" dirty="0"/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If Statements and Forced Unwrapping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You can use an if statement to find out whether an optional contains a value by comparing the optional against nil. You perform this comparison with the “equal to” operator (==) or the “not equal to” operator (!=). 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 an optional has a value, it is considered to be “not equal to” nil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if 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!= nil {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     print("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contains some integer value.")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// prints "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contains some integer value.“</a:t>
            </a:r>
          </a:p>
          <a:p>
            <a:pPr marL="290513" indent="-285750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Once you’re sure that the optional does contain a value,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you can access its underlying value by adding an exclamation mark (!) </a:t>
            </a:r>
            <a:r>
              <a:rPr lang="en-US" altLang="ko-KR" sz="1600" dirty="0">
                <a:latin typeface="Consolas" panose="020B0609020204030204" pitchFamily="49" charset="0"/>
              </a:rPr>
              <a:t>to the end of the </a:t>
            </a:r>
            <a:r>
              <a:rPr lang="en-US" altLang="ko-KR" sz="1600" dirty="0" err="1">
                <a:latin typeface="Consolas" panose="020B0609020204030204" pitchFamily="49" charset="0"/>
              </a:rPr>
              <a:t>optional’s</a:t>
            </a:r>
            <a:r>
              <a:rPr lang="en-US" altLang="ko-KR" sz="1600" dirty="0">
                <a:latin typeface="Consolas" panose="020B0609020204030204" pitchFamily="49" charset="0"/>
              </a:rPr>
              <a:t> name. The exclamation mark effectively says, “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 know that this optional definitely has a value; please use it</a:t>
            </a:r>
            <a:r>
              <a:rPr lang="en-US" altLang="ko-KR" sz="1600" dirty="0">
                <a:latin typeface="Consolas" panose="020B0609020204030204" pitchFamily="49" charset="0"/>
              </a:rPr>
              <a:t>.” This is known as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forced unwrapping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of the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optional’s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value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if 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!= nil {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    print("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has an integer value of \(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200" dirty="0">
                <a:latin typeface="Consolas" panose="020B0609020204030204" pitchFamily="49" charset="0"/>
              </a:rPr>
              <a:t>).")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r>
              <a:rPr lang="en-US" altLang="ko-KR" sz="1200" dirty="0">
                <a:latin typeface="Consolas" panose="020B0609020204030204" pitchFamily="49" charset="0"/>
              </a:rPr>
              <a:t>// prints "</a:t>
            </a:r>
            <a:r>
              <a:rPr lang="en-US" altLang="ko-KR" sz="1200" dirty="0" err="1">
                <a:latin typeface="Consolas" panose="020B0609020204030204" pitchFamily="49" charset="0"/>
              </a:rPr>
              <a:t>convertedNumber</a:t>
            </a:r>
            <a:r>
              <a:rPr lang="en-US" altLang="ko-KR" sz="1200" dirty="0">
                <a:latin typeface="Consolas" panose="020B0609020204030204" pitchFamily="49" charset="0"/>
              </a:rPr>
              <a:t> has an integer value of 123.“</a:t>
            </a:r>
          </a:p>
          <a:p>
            <a:pPr marL="290513" indent="-285750">
              <a:defRPr/>
            </a:pPr>
            <a:r>
              <a:rPr lang="ko-KR" altLang="en-US" sz="1600" dirty="0">
                <a:latin typeface="Consolas" panose="020B0609020204030204" pitchFamily="49" charset="0"/>
              </a:rPr>
              <a:t>반드시 </a:t>
            </a:r>
            <a:r>
              <a:rPr lang="en-US" altLang="ko-KR" sz="1600" dirty="0">
                <a:latin typeface="Consolas" panose="020B0609020204030204" pitchFamily="49" charset="0"/>
              </a:rPr>
              <a:t>if</a:t>
            </a:r>
            <a:r>
              <a:rPr lang="ko-KR" altLang="en-US" sz="1600" dirty="0">
                <a:latin typeface="Consolas" panose="020B0609020204030204" pitchFamily="49" charset="0"/>
              </a:rPr>
              <a:t>문으로 </a:t>
            </a:r>
            <a:r>
              <a:rPr lang="en-US" altLang="ko-KR" sz="1600" dirty="0">
                <a:latin typeface="Consolas" panose="020B0609020204030204" pitchFamily="49" charset="0"/>
              </a:rPr>
              <a:t>nil</a:t>
            </a:r>
            <a:r>
              <a:rPr lang="ko-KR" altLang="en-US" sz="1600" dirty="0">
                <a:latin typeface="Consolas" panose="020B0609020204030204" pitchFamily="49" charset="0"/>
              </a:rPr>
              <a:t>이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아닌지 확인한 후 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  <a:r>
              <a:rPr lang="ko-KR" altLang="en-US" sz="1600" dirty="0">
                <a:latin typeface="Consolas" panose="020B0609020204030204" pitchFamily="49" charset="0"/>
              </a:rPr>
              <a:t>를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이용하여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값에 접근함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Optional Binding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You use </a:t>
            </a:r>
            <a:r>
              <a:rPr lang="en-US" altLang="ko-KR" sz="2000" i="1" dirty="0">
                <a:latin typeface="Consolas" panose="020B0609020204030204" pitchFamily="49" charset="0"/>
              </a:rPr>
              <a:t>optional binding</a:t>
            </a:r>
            <a:r>
              <a:rPr lang="en-US" altLang="ko-KR" sz="2000" dirty="0">
                <a:latin typeface="Consolas" panose="020B0609020204030204" pitchFamily="49" charset="0"/>
              </a:rPr>
              <a:t> to find out whether an optional contains a value, and if so, to make that value available as a temporary constant or variable. </a:t>
            </a:r>
          </a:p>
          <a:p>
            <a:pPr lvl="1">
              <a:defRPr/>
            </a:pPr>
            <a:r>
              <a:rPr lang="en-US" altLang="ko-KR" sz="1600" i="1" dirty="0">
                <a:latin typeface="Consolas" panose="020B0609020204030204" pitchFamily="49" charset="0"/>
              </a:rPr>
              <a:t>optional binding</a:t>
            </a:r>
            <a:r>
              <a:rPr lang="ko-KR" altLang="en-US" sz="1600" i="1" dirty="0">
                <a:latin typeface="Consolas" panose="020B0609020204030204" pitchFamily="49" charset="0"/>
              </a:rPr>
              <a:t>은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옵셔널이</a:t>
            </a:r>
            <a:r>
              <a:rPr lang="ko-KR" altLang="en-US" sz="1600" dirty="0">
                <a:latin typeface="Consolas" panose="020B0609020204030204" pitchFamily="49" charset="0"/>
              </a:rPr>
              <a:t> 값을 가져 상수나 변수로 가능한지 찾는 것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Optional binding can be used with if and while statements to check for a value inside an optional, and to extract that value into a constant or variable, as part of a single action. </a:t>
            </a:r>
          </a:p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Write an optional binding for an if statement as follows: </a:t>
            </a:r>
          </a:p>
          <a:p>
            <a:pPr marL="460375" lvl="1" indent="0"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 let </a:t>
            </a:r>
            <a:r>
              <a:rPr lang="en-US" altLang="ko-KR" sz="1600" i="1" dirty="0" err="1">
                <a:latin typeface="Consolas" panose="020B0609020204030204" pitchFamily="49" charset="0"/>
              </a:rPr>
              <a:t>constantName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i="1" dirty="0" err="1">
                <a:latin typeface="Consolas" panose="020B0609020204030204" pitchFamily="49" charset="0"/>
              </a:rPr>
              <a:t>someOptional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 marL="460375" lvl="1" indent="0">
              <a:buNone/>
              <a:defRPr/>
            </a:pPr>
            <a:r>
              <a:rPr lang="en-US" altLang="ko-KR" sz="1600" i="1" dirty="0">
                <a:latin typeface="Consolas" panose="020B0609020204030204" pitchFamily="49" charset="0"/>
              </a:rPr>
              <a:t>statements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You can rewrite the </a:t>
            </a:r>
            <a:r>
              <a:rPr lang="en-US" altLang="ko-KR" sz="14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400" dirty="0">
                <a:latin typeface="Consolas" panose="020B0609020204030204" pitchFamily="49" charset="0"/>
              </a:rPr>
              <a:t> example from the </a:t>
            </a:r>
            <a:r>
              <a:rPr lang="en-US" altLang="ko-KR" sz="1400" dirty="0" err="1">
                <a:latin typeface="Consolas" panose="020B0609020204030204" pitchFamily="49" charset="0"/>
                <a:hlinkClick r:id="rId2"/>
              </a:rPr>
              <a:t>Optionals</a:t>
            </a:r>
            <a:r>
              <a:rPr lang="en-US" altLang="ko-KR" sz="1400" dirty="0">
                <a:latin typeface="Consolas" panose="020B0609020204030204" pitchFamily="49" charset="0"/>
              </a:rPr>
              <a:t> section to use optional binding rather than forced unwrapping: 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let 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 = "123"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if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100" dirty="0"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) {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  print("\'\(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)\' has an integer value of \(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actualNumber</a:t>
            </a:r>
            <a:r>
              <a:rPr lang="en-US" altLang="ko-KR" sz="1100" dirty="0">
                <a:latin typeface="Consolas" panose="020B0609020204030204" pitchFamily="49" charset="0"/>
              </a:rPr>
              <a:t>)")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} else {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  print("\'\(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)\' could not be converted to an integer")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// prints "'123' has an integer value of 123"</a:t>
            </a:r>
          </a:p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This code can be read as: </a:t>
            </a:r>
          </a:p>
          <a:p>
            <a:pPr lvl="1">
              <a:defRPr/>
            </a:pPr>
            <a:r>
              <a:rPr lang="en-US" altLang="ko-KR" sz="1100" dirty="0">
                <a:latin typeface="Consolas" panose="020B0609020204030204" pitchFamily="49" charset="0"/>
              </a:rPr>
              <a:t>“If the optional </a:t>
            </a:r>
            <a:r>
              <a:rPr lang="en-US" altLang="ko-KR" sz="1100" dirty="0" err="1"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</a:rPr>
              <a:t> returned by </a:t>
            </a:r>
            <a:r>
              <a:rPr lang="en-US" altLang="ko-KR" sz="1100" dirty="0" err="1"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contains a value</a:t>
            </a:r>
            <a:r>
              <a:rPr lang="en-US" altLang="ko-KR" sz="1100" dirty="0">
                <a:latin typeface="Consolas" panose="020B0609020204030204" pitchFamily="49" charset="0"/>
              </a:rPr>
              <a:t>, set a new constant called </a:t>
            </a:r>
            <a:r>
              <a:rPr lang="en-US" altLang="ko-KR" sz="11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100" dirty="0">
                <a:latin typeface="Consolas" panose="020B0609020204030204" pitchFamily="49" charset="0"/>
              </a:rPr>
              <a:t> to the value contained in the optional.” </a:t>
            </a:r>
          </a:p>
          <a:p>
            <a:pPr lvl="1">
              <a:defRPr/>
            </a:pPr>
            <a:r>
              <a:rPr lang="en-US" altLang="ko-KR" sz="1100" dirty="0" err="1"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possibleNumber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r>
              <a:rPr lang="ko-KR" altLang="en-US" sz="1100" dirty="0">
                <a:latin typeface="Consolas" panose="020B0609020204030204" pitchFamily="49" charset="0"/>
              </a:rPr>
              <a:t>로 </a:t>
            </a:r>
            <a:r>
              <a:rPr lang="ko-KR" altLang="en-US" sz="1100" dirty="0" err="1">
                <a:latin typeface="Consolas" panose="020B0609020204030204" pitchFamily="49" charset="0"/>
              </a:rPr>
              <a:t>리턴된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 err="1">
                <a:latin typeface="Consolas" panose="020B0609020204030204" pitchFamily="49" charset="0"/>
              </a:rPr>
              <a:t>옵셔널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Int</a:t>
            </a:r>
            <a:r>
              <a:rPr lang="ko-KR" altLang="en-US" sz="1100" dirty="0">
                <a:latin typeface="Consolas" panose="020B0609020204030204" pitchFamily="49" charset="0"/>
              </a:rPr>
              <a:t>가 값을 가지면 </a:t>
            </a:r>
            <a:r>
              <a:rPr lang="en-US" altLang="ko-KR" sz="1100" dirty="0" err="1">
                <a:latin typeface="Consolas" panose="020B0609020204030204" pitchFamily="49" charset="0"/>
              </a:rPr>
              <a:t>actualNumber</a:t>
            </a:r>
            <a:r>
              <a:rPr lang="ko-KR" altLang="en-US" sz="1100" dirty="0">
                <a:latin typeface="Consolas" panose="020B0609020204030204" pitchFamily="49" charset="0"/>
              </a:rPr>
              <a:t>에 할당</a:t>
            </a:r>
            <a:endParaRPr lang="en-US" altLang="ko-KR" sz="11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If the conversion is successful, the </a:t>
            </a:r>
            <a:r>
              <a:rPr lang="en-US" altLang="ko-KR" sz="14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400" dirty="0">
                <a:latin typeface="Consolas" panose="020B0609020204030204" pitchFamily="49" charset="0"/>
              </a:rPr>
              <a:t> constant becomes available for use within the first branch of the if statement. It has already been initialized with the value contained </a:t>
            </a:r>
            <a:r>
              <a:rPr lang="en-US" altLang="ko-KR" sz="1400" i="1" dirty="0">
                <a:latin typeface="Consolas" panose="020B0609020204030204" pitchFamily="49" charset="0"/>
              </a:rPr>
              <a:t>within</a:t>
            </a:r>
            <a:r>
              <a:rPr lang="en-US" altLang="ko-KR" sz="1400" dirty="0">
                <a:latin typeface="Consolas" panose="020B0609020204030204" pitchFamily="49" charset="0"/>
              </a:rPr>
              <a:t> the optional, and so there is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no need to use the ! </a:t>
            </a:r>
            <a:r>
              <a:rPr lang="en-US" altLang="ko-KR" sz="1400" dirty="0">
                <a:latin typeface="Consolas" panose="020B0609020204030204" pitchFamily="49" charset="0"/>
              </a:rPr>
              <a:t>suffix to access its value. </a:t>
            </a:r>
          </a:p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In this example, </a:t>
            </a:r>
            <a:r>
              <a:rPr lang="en-US" altLang="ko-KR" sz="14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400" dirty="0">
                <a:latin typeface="Consolas" panose="020B0609020204030204" pitchFamily="49" charset="0"/>
              </a:rPr>
              <a:t> is simply used to print the result of the conversion. </a:t>
            </a:r>
          </a:p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You can use both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constants and variables </a:t>
            </a:r>
            <a:r>
              <a:rPr lang="en-US" altLang="ko-KR" sz="1400" dirty="0">
                <a:latin typeface="Consolas" panose="020B0609020204030204" pitchFamily="49" charset="0"/>
              </a:rPr>
              <a:t>with optional binding. </a:t>
            </a:r>
          </a:p>
          <a:p>
            <a:pPr>
              <a:defRPr/>
            </a:pPr>
            <a:r>
              <a:rPr lang="en-US" altLang="ko-KR" sz="1400" dirty="0">
                <a:latin typeface="Consolas" panose="020B0609020204030204" pitchFamily="49" charset="0"/>
              </a:rPr>
              <a:t>If you wanted to manipulate the value of </a:t>
            </a:r>
            <a:r>
              <a:rPr lang="en-US" altLang="ko-KR" sz="14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400" dirty="0">
                <a:latin typeface="Consolas" panose="020B0609020204030204" pitchFamily="49" charset="0"/>
              </a:rPr>
              <a:t> within the first branch of the if statement, you could write if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actualNumber</a:t>
            </a:r>
            <a:r>
              <a:rPr lang="en-US" altLang="ko-KR" sz="1400" dirty="0">
                <a:latin typeface="Consolas" panose="020B0609020204030204" pitchFamily="49" charset="0"/>
              </a:rPr>
              <a:t> instead, and the value contained within the optional would be made available as a variable rather than a constant. </a:t>
            </a:r>
          </a:p>
          <a:p>
            <a:pPr>
              <a:defRPr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400" dirty="0"/>
              <a:t>클래스 </a:t>
            </a:r>
            <a:r>
              <a:rPr lang="en-US" altLang="ko-KR" sz="4400" dirty="0"/>
              <a:t>vs. </a:t>
            </a:r>
            <a:r>
              <a:rPr lang="ko-KR" altLang="en-US" sz="4400" dirty="0"/>
              <a:t>객체 </a:t>
            </a:r>
            <a:r>
              <a:rPr lang="en-US" altLang="ko-KR" sz="4400" dirty="0"/>
              <a:t>vs. </a:t>
            </a:r>
            <a:r>
              <a:rPr lang="ko-KR" altLang="en-US" sz="4400" dirty="0"/>
              <a:t>인스턴스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4941167"/>
            <a:ext cx="61926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</a:rPr>
              <a:t>When an </a:t>
            </a:r>
            <a:r>
              <a:rPr lang="en-US" altLang="ko-KR" sz="1800" dirty="0">
                <a:solidFill>
                  <a:srgbClr val="0000FF"/>
                </a:solidFill>
              </a:rPr>
              <a:t>object</a:t>
            </a:r>
            <a:r>
              <a:rPr lang="en-US" altLang="ko-KR" sz="1800" b="0" dirty="0">
                <a:solidFill>
                  <a:schemeClr val="tx1"/>
                </a:solidFill>
              </a:rPr>
              <a:t> is created by a constructor of the </a:t>
            </a:r>
            <a:r>
              <a:rPr lang="en-US" altLang="ko-KR" sz="1800" dirty="0">
                <a:solidFill>
                  <a:srgbClr val="0000FF"/>
                </a:solidFill>
              </a:rPr>
              <a:t>class</a:t>
            </a:r>
            <a:r>
              <a:rPr lang="en-US" altLang="ko-KR" sz="1800" b="0" dirty="0">
                <a:solidFill>
                  <a:schemeClr val="tx1"/>
                </a:solidFill>
              </a:rPr>
              <a:t>, the resulting object is called an </a:t>
            </a:r>
            <a:r>
              <a:rPr lang="en-US" altLang="ko-KR" sz="1800" dirty="0">
                <a:solidFill>
                  <a:srgbClr val="0000FF"/>
                </a:solidFill>
              </a:rPr>
              <a:t>instance</a:t>
            </a:r>
            <a:r>
              <a:rPr lang="en-US" altLang="ko-KR" sz="1800" b="0" dirty="0">
                <a:solidFill>
                  <a:schemeClr val="tx1"/>
                </a:solidFill>
              </a:rPr>
              <a:t> of the class.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</a:rPr>
              <a:t>클래스로부터 만들어진 객체를 </a:t>
            </a:r>
            <a:r>
              <a:rPr lang="ko-KR" altLang="en-US" sz="1800" b="0" dirty="0" err="1">
                <a:solidFill>
                  <a:schemeClr val="tx1"/>
                </a:solidFill>
              </a:rPr>
              <a:t>인스턴스라</a:t>
            </a:r>
            <a:r>
              <a:rPr lang="ko-KR" altLang="en-US" sz="1800" b="0" dirty="0">
                <a:solidFill>
                  <a:schemeClr val="tx1"/>
                </a:solidFill>
              </a:rPr>
              <a:t>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1225" y="836712"/>
            <a:ext cx="7291388" cy="3960813"/>
            <a:chOff x="657225" y="1412875"/>
            <a:chExt cx="7291388" cy="3960813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3810000" y="1627188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클래스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4183063" y="208915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314700" y="147637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3254375" y="1412875"/>
              <a:ext cx="2092325" cy="10747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3740150" y="1484784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클래스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4113213" y="201771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개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3249613" y="196850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6472238" y="391318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7218363" y="3900488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 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6518275" y="440055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5837238" y="378777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5775325" y="372427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6057453" y="3840163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7148513" y="3827463"/>
              <a:ext cx="119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 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6448425" y="432911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메리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5770563" y="427990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3995738" y="393858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3995738" y="440055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해피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2" name="Rectangle 22"/>
            <p:cNvSpPr>
              <a:spLocks noChangeArrowheads="1"/>
            </p:cNvSpPr>
            <p:nvPr/>
          </p:nvSpPr>
          <p:spPr bwMode="auto">
            <a:xfrm>
              <a:off x="3314700" y="378777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3243561" y="3804992"/>
              <a:ext cx="2092325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3491880" y="3867150"/>
              <a:ext cx="15388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05" name="Rectangle 25"/>
            <p:cNvSpPr>
              <a:spLocks noChangeArrowheads="1"/>
            </p:cNvSpPr>
            <p:nvPr/>
          </p:nvSpPr>
          <p:spPr bwMode="auto">
            <a:xfrm>
              <a:off x="3927475" y="4329113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 err="1">
                  <a:solidFill>
                    <a:srgbClr val="000000"/>
                  </a:solidFill>
                </a:rPr>
                <a:t>해피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06" name="Rectangle 26"/>
            <p:cNvSpPr>
              <a:spLocks noChangeArrowheads="1"/>
            </p:cNvSpPr>
            <p:nvPr/>
          </p:nvSpPr>
          <p:spPr bwMode="auto">
            <a:xfrm>
              <a:off x="3249613" y="4279900"/>
              <a:ext cx="2100263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07" name="Rectangle 27"/>
            <p:cNvSpPr>
              <a:spLocks noChangeArrowheads="1"/>
            </p:cNvSpPr>
            <p:nvPr/>
          </p:nvSpPr>
          <p:spPr bwMode="auto">
            <a:xfrm>
              <a:off x="1403350" y="3938588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객체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8" name="Rectangle 28"/>
            <p:cNvSpPr>
              <a:spLocks noChangeArrowheads="1"/>
            </p:cNvSpPr>
            <p:nvPr/>
          </p:nvSpPr>
          <p:spPr bwMode="auto">
            <a:xfrm>
              <a:off x="1217613" y="440055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80808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722313" y="3787775"/>
              <a:ext cx="2111375" cy="10937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0" name="Rectangle 30"/>
            <p:cNvSpPr>
              <a:spLocks noChangeArrowheads="1"/>
            </p:cNvSpPr>
            <p:nvPr/>
          </p:nvSpPr>
          <p:spPr bwMode="auto">
            <a:xfrm>
              <a:off x="661988" y="3724275"/>
              <a:ext cx="2093913" cy="10747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1" name="Rectangle 31"/>
            <p:cNvSpPr>
              <a:spLocks noChangeArrowheads="1"/>
            </p:cNvSpPr>
            <p:nvPr/>
          </p:nvSpPr>
          <p:spPr bwMode="auto">
            <a:xfrm>
              <a:off x="971600" y="3789040"/>
              <a:ext cx="153828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 err="1">
                  <a:solidFill>
                    <a:srgbClr val="000000"/>
                  </a:solidFill>
                </a:rPr>
                <a:t>인스턴스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24612" name="Rectangle 32"/>
            <p:cNvSpPr>
              <a:spLocks noChangeArrowheads="1"/>
            </p:cNvSpPr>
            <p:nvPr/>
          </p:nvSpPr>
          <p:spPr bwMode="auto">
            <a:xfrm>
              <a:off x="1147763" y="4329113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>
                  <a:solidFill>
                    <a:srgbClr val="000000"/>
                  </a:solidFill>
                </a:rPr>
                <a:t>멍멍이</a:t>
              </a:r>
              <a:endParaRPr kumimoji="1" lang="ko-KR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13" name="Rectangle 33"/>
            <p:cNvSpPr>
              <a:spLocks noChangeArrowheads="1"/>
            </p:cNvSpPr>
            <p:nvPr/>
          </p:nvSpPr>
          <p:spPr bwMode="auto">
            <a:xfrm>
              <a:off x="657225" y="4279900"/>
              <a:ext cx="2101850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4" name="Freeform 34"/>
            <p:cNvSpPr>
              <a:spLocks/>
            </p:cNvSpPr>
            <p:nvPr/>
          </p:nvSpPr>
          <p:spPr bwMode="auto">
            <a:xfrm>
              <a:off x="1979613" y="2547938"/>
              <a:ext cx="2257425" cy="1119188"/>
            </a:xfrm>
            <a:custGeom>
              <a:avLst/>
              <a:gdLst>
                <a:gd name="T0" fmla="*/ 474 w 4267"/>
                <a:gd name="T1" fmla="*/ 7 h 2115"/>
                <a:gd name="T2" fmla="*/ 471 w 4267"/>
                <a:gd name="T3" fmla="*/ 0 h 2115"/>
                <a:gd name="T4" fmla="*/ 0 w 4267"/>
                <a:gd name="T5" fmla="*/ 228 h 2115"/>
                <a:gd name="T6" fmla="*/ 3 w 4267"/>
                <a:gd name="T7" fmla="*/ 235 h 2115"/>
                <a:gd name="T8" fmla="*/ 474 w 4267"/>
                <a:gd name="T9" fmla="*/ 7 h 2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7" h="2115">
                  <a:moveTo>
                    <a:pt x="4267" y="63"/>
                  </a:moveTo>
                  <a:lnTo>
                    <a:pt x="4239" y="0"/>
                  </a:lnTo>
                  <a:lnTo>
                    <a:pt x="0" y="2052"/>
                  </a:lnTo>
                  <a:lnTo>
                    <a:pt x="28" y="2115"/>
                  </a:lnTo>
                  <a:lnTo>
                    <a:pt x="4267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35"/>
            <p:cNvSpPr>
              <a:spLocks/>
            </p:cNvSpPr>
            <p:nvPr/>
          </p:nvSpPr>
          <p:spPr bwMode="auto">
            <a:xfrm>
              <a:off x="1847850" y="3576638"/>
              <a:ext cx="173038" cy="146050"/>
            </a:xfrm>
            <a:custGeom>
              <a:avLst/>
              <a:gdLst>
                <a:gd name="T0" fmla="*/ 23 w 327"/>
                <a:gd name="T1" fmla="*/ 0 h 275"/>
                <a:gd name="T2" fmla="*/ 0 w 327"/>
                <a:gd name="T3" fmla="*/ 30 h 275"/>
                <a:gd name="T4" fmla="*/ 36 w 327"/>
                <a:gd name="T5" fmla="*/ 31 h 275"/>
                <a:gd name="T6" fmla="*/ 23 w 327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7" h="275">
                  <a:moveTo>
                    <a:pt x="204" y="0"/>
                  </a:moveTo>
                  <a:lnTo>
                    <a:pt x="0" y="269"/>
                  </a:lnTo>
                  <a:lnTo>
                    <a:pt x="327" y="27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Rectangle 36"/>
            <p:cNvSpPr>
              <a:spLocks noChangeArrowheads="1"/>
            </p:cNvSpPr>
            <p:nvPr/>
          </p:nvSpPr>
          <p:spPr bwMode="auto">
            <a:xfrm>
              <a:off x="4283075" y="2563813"/>
              <a:ext cx="33338" cy="996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617" name="Freeform 37"/>
            <p:cNvSpPr>
              <a:spLocks/>
            </p:cNvSpPr>
            <p:nvPr/>
          </p:nvSpPr>
          <p:spPr bwMode="auto">
            <a:xfrm>
              <a:off x="4221163" y="3559175"/>
              <a:ext cx="155575" cy="160338"/>
            </a:xfrm>
            <a:custGeom>
              <a:avLst/>
              <a:gdLst>
                <a:gd name="T0" fmla="*/ 0 w 293"/>
                <a:gd name="T1" fmla="*/ 0 h 303"/>
                <a:gd name="T2" fmla="*/ 16 w 293"/>
                <a:gd name="T3" fmla="*/ 34 h 303"/>
                <a:gd name="T4" fmla="*/ 33 w 293"/>
                <a:gd name="T5" fmla="*/ 0 h 303"/>
                <a:gd name="T6" fmla="*/ 0 w 293"/>
                <a:gd name="T7" fmla="*/ 0 h 3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303">
                  <a:moveTo>
                    <a:pt x="0" y="0"/>
                  </a:moveTo>
                  <a:lnTo>
                    <a:pt x="146" y="303"/>
                  </a:lnTo>
                  <a:lnTo>
                    <a:pt x="2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Freeform 38"/>
            <p:cNvSpPr>
              <a:spLocks/>
            </p:cNvSpPr>
            <p:nvPr/>
          </p:nvSpPr>
          <p:spPr bwMode="auto">
            <a:xfrm>
              <a:off x="4362450" y="2547938"/>
              <a:ext cx="2255838" cy="1050925"/>
            </a:xfrm>
            <a:custGeom>
              <a:avLst/>
              <a:gdLst>
                <a:gd name="T0" fmla="*/ 3 w 4264"/>
                <a:gd name="T1" fmla="*/ 0 h 1987"/>
                <a:gd name="T2" fmla="*/ 0 w 4264"/>
                <a:gd name="T3" fmla="*/ 7 h 1987"/>
                <a:gd name="T4" fmla="*/ 471 w 4264"/>
                <a:gd name="T5" fmla="*/ 221 h 1987"/>
                <a:gd name="T6" fmla="*/ 474 w 4264"/>
                <a:gd name="T7" fmla="*/ 214 h 1987"/>
                <a:gd name="T8" fmla="*/ 3 w 4264"/>
                <a:gd name="T9" fmla="*/ 0 h 19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4" h="1987">
                  <a:moveTo>
                    <a:pt x="27" y="0"/>
                  </a:moveTo>
                  <a:lnTo>
                    <a:pt x="0" y="63"/>
                  </a:lnTo>
                  <a:lnTo>
                    <a:pt x="4236" y="1987"/>
                  </a:lnTo>
                  <a:lnTo>
                    <a:pt x="4264" y="192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39"/>
            <p:cNvSpPr>
              <a:spLocks/>
            </p:cNvSpPr>
            <p:nvPr/>
          </p:nvSpPr>
          <p:spPr bwMode="auto">
            <a:xfrm>
              <a:off x="6577013" y="3508375"/>
              <a:ext cx="174625" cy="147638"/>
            </a:xfrm>
            <a:custGeom>
              <a:avLst/>
              <a:gdLst>
                <a:gd name="T0" fmla="*/ 0 w 331"/>
                <a:gd name="T1" fmla="*/ 31 h 279"/>
                <a:gd name="T2" fmla="*/ 37 w 331"/>
                <a:gd name="T3" fmla="*/ 29 h 279"/>
                <a:gd name="T4" fmla="*/ 13 w 331"/>
                <a:gd name="T5" fmla="*/ 0 h 279"/>
                <a:gd name="T6" fmla="*/ 0 w 331"/>
                <a:gd name="T7" fmla="*/ 31 h 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1" h="279">
                  <a:moveTo>
                    <a:pt x="0" y="279"/>
                  </a:moveTo>
                  <a:lnTo>
                    <a:pt x="331" y="262"/>
                  </a:lnTo>
                  <a:lnTo>
                    <a:pt x="119" y="0"/>
                  </a:lnTo>
                  <a:lnTo>
                    <a:pt x="0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0" name="Text Box 40"/>
            <p:cNvSpPr txBox="1">
              <a:spLocks noChangeArrowheads="1"/>
            </p:cNvSpPr>
            <p:nvPr/>
          </p:nvSpPr>
          <p:spPr bwMode="auto">
            <a:xfrm>
              <a:off x="6067425" y="1806575"/>
              <a:ext cx="493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24581" name="Text Box 41"/>
            <p:cNvSpPr txBox="1">
              <a:spLocks noChangeArrowheads="1"/>
            </p:cNvSpPr>
            <p:nvPr/>
          </p:nvSpPr>
          <p:spPr bwMode="auto">
            <a:xfrm>
              <a:off x="1495425" y="5006975"/>
              <a:ext cx="698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x</a:t>
              </a:r>
            </a:p>
          </p:txBody>
        </p:sp>
        <p:sp>
          <p:nvSpPr>
            <p:cNvPr id="24582" name="Text Box 42"/>
            <p:cNvSpPr txBox="1">
              <a:spLocks noChangeArrowheads="1"/>
            </p:cNvSpPr>
            <p:nvPr/>
          </p:nvSpPr>
          <p:spPr bwMode="auto">
            <a:xfrm>
              <a:off x="6448425" y="5006975"/>
              <a:ext cx="6810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z</a:t>
              </a:r>
            </a:p>
          </p:txBody>
        </p:sp>
        <p:sp>
          <p:nvSpPr>
            <p:cNvPr id="24583" name="Text Box 43"/>
            <p:cNvSpPr txBox="1">
              <a:spLocks noChangeArrowheads="1"/>
            </p:cNvSpPr>
            <p:nvPr/>
          </p:nvSpPr>
          <p:spPr bwMode="auto">
            <a:xfrm>
              <a:off x="3857625" y="5006975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en-US" altLang="ko-KR" sz="1800">
                  <a:solidFill>
                    <a:srgbClr val="000000"/>
                  </a:solidFill>
                </a:rPr>
                <a:t>int y</a:t>
              </a:r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3419872" y="2747139"/>
              <a:ext cx="1731243" cy="461665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lIns="0" tIns="0" rIns="0" bIns="0">
              <a:spAutoFit/>
            </a:bodyPr>
            <a:lstStyle>
              <a:lvl1pPr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A47900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algn="l" eaLnBrk="1" latinLnBrk="1" hangingPunct="1"/>
              <a:r>
                <a:rPr kumimoji="1" lang="ko-KR" altLang="en-US" sz="3000" b="0" dirty="0">
                  <a:solidFill>
                    <a:srgbClr val="000000"/>
                  </a:solidFill>
                </a:rPr>
                <a:t>  객    체  </a:t>
              </a:r>
              <a:endParaRPr kumimoji="1" lang="ko-KR" altLang="en-US" sz="24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40598" y="5837202"/>
            <a:ext cx="715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hlinkClick r:id="rId2"/>
              </a:rPr>
              <a:t>https://en.wikipedia.org/wiki/Class_(computer_programming)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938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1217448" cy="533400"/>
          </a:xfrm>
        </p:spPr>
        <p:txBody>
          <a:bodyPr/>
          <a:lstStyle/>
          <a:p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0000FF"/>
                </a:solidFill>
              </a:rPr>
              <a:t>as</a:t>
            </a:r>
            <a:r>
              <a:rPr lang="ko-KR" altLang="en-US" sz="2800" smtClean="0">
                <a:solidFill>
                  <a:srgbClr val="0000FF"/>
                </a:solidFill>
              </a:rPr>
              <a:t>로 </a:t>
            </a:r>
            <a:r>
              <a:rPr lang="en-US" altLang="ko-KR" sz="2800" smtClean="0">
                <a:solidFill>
                  <a:srgbClr val="0000FF"/>
                </a:solidFill>
              </a:rPr>
              <a:t>upcasting : </a:t>
            </a:r>
            <a:r>
              <a:rPr lang="ko-KR" altLang="en-US" sz="2800" smtClean="0">
                <a:solidFill>
                  <a:srgbClr val="0000FF"/>
                </a:solidFill>
              </a:rPr>
              <a:t>자식인스턴스를 부모클래스로 변환</a:t>
            </a:r>
            <a:r>
              <a:rPr lang="en-US" altLang="ko-KR" sz="2800" smtClean="0"/>
              <a:t>)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 dirty="0">
                <a:solidFill>
                  <a:srgbClr val="0000FF"/>
                </a:solidFill>
              </a:rPr>
              <a:t>상속 관계가 있는 클래스들끼리만 타입 캐스팅 가능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800" dirty="0" smtClean="0"/>
              <a:t>자식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부모로부터 상속받아 더 많은 것을 가지고 있음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인스턴스를 부모로 캐스팅하는 것은 문제가 없음</a:t>
            </a:r>
            <a:endParaRPr lang="en-US" altLang="ko-KR" sz="1800" dirty="0" smtClean="0"/>
          </a:p>
          <a:p>
            <a:pPr>
              <a:defRPr/>
            </a:pP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연산자</a:t>
            </a:r>
            <a:r>
              <a:rPr lang="ko-KR" altLang="en-US" sz="1800" dirty="0"/>
              <a:t>를 이용한 타입 변환</a:t>
            </a:r>
            <a:r>
              <a:rPr lang="en-US" altLang="ko-KR" sz="1800" dirty="0"/>
              <a:t>(type casting)</a:t>
            </a:r>
          </a:p>
          <a:p>
            <a:pPr lvl="1">
              <a:defRPr/>
            </a:pPr>
            <a:r>
              <a:rPr lang="ko-KR" altLang="en-US" sz="1400" dirty="0" err="1">
                <a:solidFill>
                  <a:srgbClr val="FF0000"/>
                </a:solidFill>
              </a:rPr>
              <a:t>자식인스턴스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as</a:t>
            </a:r>
            <a:r>
              <a:rPr lang="ko-KR" altLang="en-US" sz="1400" dirty="0">
                <a:solidFill>
                  <a:srgbClr val="FF0000"/>
                </a:solidFill>
              </a:rPr>
              <a:t>  부모클래스 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en-US" altLang="ko-KR" sz="1400" dirty="0" err="1">
                <a:solidFill>
                  <a:srgbClr val="FF0000"/>
                </a:solidFill>
              </a:rPr>
              <a:t>upcasting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안전한 캐스팅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자식이 추상화됨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ko-KR" altLang="en-US" sz="1400" dirty="0" err="1"/>
              <a:t>업캐스팅은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객체를 부모 </a:t>
            </a:r>
            <a:r>
              <a:rPr lang="ko-KR" altLang="en-US" sz="1400" dirty="0"/>
              <a:t>클래스의 객체로 형 변환</a:t>
            </a:r>
            <a:endParaRPr lang="en-US" altLang="ko-KR" sz="1400" dirty="0"/>
          </a:p>
          <a:p>
            <a:pPr lvl="1">
              <a:defRPr/>
            </a:pPr>
            <a:r>
              <a:rPr lang="ko-KR" altLang="en-US" sz="1400" dirty="0"/>
              <a:t>형 변환은 성공할 것이기 때문에 보장된 변환</a:t>
            </a:r>
            <a:r>
              <a:rPr lang="en-US" altLang="ko-KR" sz="1400" dirty="0"/>
              <a:t>(guaranteed conversion)</a:t>
            </a:r>
          </a:p>
          <a:p>
            <a:pPr lvl="1">
              <a:defRPr/>
            </a:pPr>
            <a:r>
              <a:rPr lang="en-US" altLang="ko-KR" sz="1400" dirty="0" err="1"/>
              <a:t>UIButton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UIControl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자식 </a:t>
            </a:r>
            <a:r>
              <a:rPr lang="ko-KR" altLang="en-US" sz="1400" dirty="0"/>
              <a:t>클래스이므로 </a:t>
            </a:r>
            <a:r>
              <a:rPr lang="ko-KR" altLang="en-US" sz="1400" dirty="0" smtClean="0"/>
              <a:t>안전하게 </a:t>
            </a:r>
            <a:r>
              <a:rPr lang="ko-KR" altLang="en-US" sz="1400" dirty="0"/>
              <a:t>형 변환</a:t>
            </a:r>
            <a:endParaRPr lang="en-US" altLang="ko-KR" sz="1400" dirty="0"/>
          </a:p>
          <a:p>
            <a:pPr lvl="1">
              <a:defRPr/>
            </a:pPr>
            <a:r>
              <a:rPr lang="en-US" altLang="ko-KR" sz="1400" dirty="0"/>
              <a:t>let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UIButton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UIButton</a:t>
            </a:r>
            <a:r>
              <a:rPr lang="en-US" altLang="ko-KR" sz="1400" dirty="0"/>
              <a:t>()</a:t>
            </a:r>
          </a:p>
          <a:p>
            <a:pPr lvl="1">
              <a:defRPr/>
            </a:pPr>
            <a:r>
              <a:rPr lang="en-US" altLang="ko-KR" sz="1400" dirty="0"/>
              <a:t>let </a:t>
            </a:r>
            <a:r>
              <a:rPr lang="en-US" altLang="ko-KR" sz="1400" dirty="0" err="1"/>
              <a:t>myControl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myButton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UIControl</a:t>
            </a:r>
            <a:r>
              <a:rPr lang="en-US" altLang="ko-KR" sz="1400" dirty="0"/>
              <a:t>  //</a:t>
            </a:r>
            <a:r>
              <a:rPr lang="ko-KR" altLang="en-US" sz="1400" dirty="0" err="1"/>
              <a:t>자식</a:t>
            </a:r>
            <a:r>
              <a:rPr lang="ko-KR" altLang="en-US" sz="1400" dirty="0" err="1">
                <a:solidFill>
                  <a:srgbClr val="FF0000"/>
                </a:solidFill>
              </a:rPr>
              <a:t>인스턴스</a:t>
            </a:r>
            <a:r>
              <a:rPr lang="ko-KR" altLang="en-US" sz="1400" dirty="0"/>
              <a:t> </a:t>
            </a:r>
            <a:r>
              <a:rPr lang="en-US" altLang="ko-KR" sz="1400" dirty="0"/>
              <a:t>as </a:t>
            </a:r>
            <a:r>
              <a:rPr lang="ko-KR" altLang="en-US" sz="1400" dirty="0"/>
              <a:t>부모 </a:t>
            </a:r>
            <a:r>
              <a:rPr lang="ko-KR" altLang="en-US" sz="1400" dirty="0">
                <a:solidFill>
                  <a:srgbClr val="0000FF"/>
                </a:solidFill>
              </a:rPr>
              <a:t>클래스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ko-KR" altLang="en-US" sz="1400" dirty="0" err="1">
                <a:solidFill>
                  <a:srgbClr val="0000FF"/>
                </a:solidFill>
              </a:rPr>
              <a:t>자식인스턴스인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myButton</a:t>
            </a:r>
            <a:r>
              <a:rPr lang="ko-KR" altLang="en-US" sz="1400" dirty="0">
                <a:solidFill>
                  <a:srgbClr val="0000FF"/>
                </a:solidFill>
              </a:rPr>
              <a:t>을 부모 </a:t>
            </a:r>
            <a:r>
              <a:rPr lang="ko-KR" altLang="en-US" sz="1400" dirty="0" err="1">
                <a:solidFill>
                  <a:srgbClr val="0000FF"/>
                </a:solidFill>
              </a:rPr>
              <a:t>클래스형으로</a:t>
            </a:r>
            <a:r>
              <a:rPr lang="ko-KR" altLang="en-US" sz="1400" dirty="0">
                <a:solidFill>
                  <a:srgbClr val="0000FF"/>
                </a:solidFill>
              </a:rPr>
              <a:t> 형 변환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>
              <a:defRPr/>
            </a:pPr>
            <a:endParaRPr lang="ko-KR" altLang="en-US" sz="1800" dirty="0"/>
          </a:p>
        </p:txBody>
      </p:sp>
      <p:pic>
        <p:nvPicPr>
          <p:cNvPr id="7170" name="Picture 2" descr="File:Uikit tree 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933056"/>
            <a:ext cx="2880320" cy="176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160136" y="4850335"/>
            <a:ext cx="1263216" cy="62606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ko-KR" altLang="en-US" sz="2000" b="0" dirty="0">
                <a:solidFill>
                  <a:srgbClr val="000000"/>
                </a:solidFill>
              </a:rPr>
              <a:t>자식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359696" y="4077072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ko-KR" altLang="en-US" sz="2000" b="0" dirty="0">
                <a:solidFill>
                  <a:schemeClr val="tx1"/>
                </a:solidFill>
              </a:rPr>
              <a:t>부모</a:t>
            </a:r>
          </a:p>
        </p:txBody>
      </p:sp>
      <p:cxnSp>
        <p:nvCxnSpPr>
          <p:cNvPr id="8" name="직선 화살표 연결선 7"/>
          <p:cNvCxnSpPr>
            <a:stCxn id="4" idx="0"/>
            <a:endCxn id="7" idx="2"/>
          </p:cNvCxnSpPr>
          <p:nvPr/>
        </p:nvCxnSpPr>
        <p:spPr bwMode="auto">
          <a:xfrm flipV="1">
            <a:off x="3791744" y="4437112"/>
            <a:ext cx="0" cy="41322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63752" y="4407496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 err="1" smtClean="0">
                <a:solidFill>
                  <a:schemeClr val="tx1"/>
                </a:solidFill>
              </a:rPr>
              <a:t>upcasting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1584" y="5445224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자식인스턴스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as</a:t>
            </a:r>
            <a:r>
              <a:rPr lang="ko-KR" altLang="en-US" sz="2000" dirty="0">
                <a:solidFill>
                  <a:schemeClr val="tx1"/>
                </a:solidFill>
              </a:rPr>
              <a:t>  부모클래스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1361464" cy="533400"/>
          </a:xfrm>
        </p:spPr>
        <p:txBody>
          <a:bodyPr/>
          <a:lstStyle/>
          <a:p>
            <a:r>
              <a:rPr lang="ko-KR" altLang="en-US" sz="2800" dirty="0" smtClean="0"/>
              <a:t>형 변환</a:t>
            </a:r>
            <a:r>
              <a:rPr lang="en-US" altLang="ko-KR" sz="2800" dirty="0" smtClean="0"/>
              <a:t>(</a:t>
            </a:r>
            <a:r>
              <a:rPr lang="en-US" altLang="ko-KR" sz="2800" dirty="0" smtClean="0">
                <a:solidFill>
                  <a:srgbClr val="0000FF"/>
                </a:solidFill>
              </a:rPr>
              <a:t>as! as?</a:t>
            </a:r>
            <a:r>
              <a:rPr lang="ko-KR" altLang="en-US" sz="2800" smtClean="0">
                <a:solidFill>
                  <a:srgbClr val="0000FF"/>
                </a:solidFill>
              </a:rPr>
              <a:t>로</a:t>
            </a:r>
            <a:r>
              <a:rPr lang="en-US" altLang="ko-KR" sz="2800" smtClean="0">
                <a:solidFill>
                  <a:srgbClr val="0000FF"/>
                </a:solidFill>
              </a:rPr>
              <a:t> </a:t>
            </a:r>
            <a:r>
              <a:rPr lang="en-US" altLang="ko-KR" sz="2800" smtClean="0">
                <a:solidFill>
                  <a:srgbClr val="0000FF"/>
                </a:solidFill>
              </a:rPr>
              <a:t>downcasting:</a:t>
            </a:r>
            <a:r>
              <a:rPr lang="ko-KR" altLang="en-US" sz="2800" smtClean="0">
                <a:solidFill>
                  <a:srgbClr val="0000FF"/>
                </a:solidFill>
              </a:rPr>
              <a:t>부모인스턴스를 자식클래스로 변환</a:t>
            </a:r>
            <a:r>
              <a:rPr lang="en-US" altLang="ko-KR" sz="2800" smtClean="0"/>
              <a:t>)</a:t>
            </a:r>
            <a:endParaRPr lang="ko-KR" altLang="en-US" sz="28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600" dirty="0" smtClean="0"/>
              <a:t>다운캐스팅은 부모 인스턴스를 자식 클래스로 </a:t>
            </a:r>
            <a:r>
              <a:rPr lang="ko-KR" altLang="en-US" sz="1600" dirty="0"/>
              <a:t>변환하는 데 사용</a:t>
            </a:r>
            <a:endParaRPr lang="en-US" altLang="ko-KR" sz="1600" dirty="0"/>
          </a:p>
          <a:p>
            <a:pPr>
              <a:defRPr/>
            </a:pPr>
            <a:r>
              <a:rPr lang="ko-KR" altLang="en-US" sz="1600" dirty="0"/>
              <a:t>성공 확신이 있으면 </a:t>
            </a:r>
            <a:r>
              <a:rPr lang="en-US" altLang="ko-KR" sz="1600" dirty="0"/>
              <a:t>as! </a:t>
            </a:r>
            <a:r>
              <a:rPr lang="ko-KR" altLang="en-US" sz="1600" dirty="0"/>
              <a:t>키워드를 사용하며</a:t>
            </a:r>
            <a:r>
              <a:rPr lang="en-US" altLang="ko-KR" sz="1600" dirty="0"/>
              <a:t> </a:t>
            </a:r>
            <a:r>
              <a:rPr lang="ko-KR" altLang="en-US" sz="1600" dirty="0"/>
              <a:t>강제 변환</a:t>
            </a:r>
            <a:r>
              <a:rPr lang="en-US" altLang="ko-KR" sz="1600" dirty="0"/>
              <a:t>(forced conversion)</a:t>
            </a:r>
          </a:p>
          <a:p>
            <a:pPr lvl="1">
              <a:defRPr/>
            </a:pPr>
            <a:r>
              <a:rPr lang="ko-KR" altLang="en-US" sz="1200" dirty="0"/>
              <a:t>변환이 안되면 </a:t>
            </a:r>
            <a:r>
              <a:rPr lang="en-US" altLang="ko-KR" sz="1200" dirty="0"/>
              <a:t>crash</a:t>
            </a:r>
          </a:p>
          <a:p>
            <a:pPr>
              <a:defRPr/>
            </a:pPr>
            <a:r>
              <a:rPr lang="ko-KR" altLang="en-US" sz="1600" dirty="0"/>
              <a:t>성공 확신이 없으면 </a:t>
            </a:r>
            <a:r>
              <a:rPr lang="en-US" altLang="ko-KR" sz="1600" dirty="0"/>
              <a:t>as?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안전하게 변환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200" dirty="0"/>
              <a:t>변환이 안되면 </a:t>
            </a:r>
            <a:r>
              <a:rPr lang="en-US" altLang="ko-KR" sz="1200" dirty="0"/>
              <a:t>nil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리턴하므로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옵셔널</a:t>
            </a:r>
            <a:r>
              <a:rPr lang="ko-KR" altLang="en-US" sz="1200" dirty="0"/>
              <a:t> 타입으로 반환함</a:t>
            </a:r>
            <a:endParaRPr lang="en-US" altLang="ko-KR" sz="1200" dirty="0"/>
          </a:p>
          <a:p>
            <a:pPr marL="460375" lvl="1" indent="0">
              <a:buNone/>
              <a:defRPr/>
            </a:pP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endParaRPr lang="en-US" altLang="ko-KR" sz="900" dirty="0"/>
          </a:p>
          <a:p>
            <a:pPr>
              <a:defRPr/>
            </a:pPr>
            <a:r>
              <a:rPr lang="ko-KR" altLang="en-US" sz="1600" dirty="0" err="1">
                <a:solidFill>
                  <a:srgbClr val="0000FF"/>
                </a:solidFill>
              </a:rPr>
              <a:t>부모인스턴스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as!  </a:t>
            </a:r>
            <a:r>
              <a:rPr lang="ko-KR" altLang="en-US" sz="1600" dirty="0">
                <a:solidFill>
                  <a:srgbClr val="0000FF"/>
                </a:solidFill>
              </a:rPr>
              <a:t>자식클래스 </a:t>
            </a:r>
            <a:r>
              <a:rPr lang="en-US" altLang="ko-KR" sz="1600" dirty="0">
                <a:solidFill>
                  <a:srgbClr val="0000FF"/>
                </a:solidFill>
              </a:rPr>
              <a:t>// </a:t>
            </a:r>
            <a:r>
              <a:rPr lang="en-US" altLang="ko-KR" sz="1600" dirty="0" err="1">
                <a:solidFill>
                  <a:srgbClr val="0000FF"/>
                </a:solidFill>
              </a:rPr>
              <a:t>downcasting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일반 타입으로 </a:t>
            </a:r>
            <a:r>
              <a:rPr lang="ko-KR" altLang="en-US" sz="1600" dirty="0" smtClean="0">
                <a:solidFill>
                  <a:srgbClr val="0000FF"/>
                </a:solidFill>
              </a:rPr>
              <a:t>반환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4763" indent="0"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</a:rPr>
              <a:t>		             </a:t>
            </a:r>
            <a:r>
              <a:rPr lang="en-US" altLang="ko-KR" sz="1600" dirty="0" smtClean="0">
                <a:solidFill>
                  <a:srgbClr val="0000FF"/>
                </a:solidFill>
              </a:rPr>
              <a:t>     // </a:t>
            </a:r>
            <a:r>
              <a:rPr lang="ko-KR" altLang="en-US" sz="1600" dirty="0">
                <a:solidFill>
                  <a:srgbClr val="0000FF"/>
                </a:solidFill>
              </a:rPr>
              <a:t>다운캐스팅이 반드시 성공할 것이라는 확신이 있을 때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600" dirty="0" err="1">
                <a:solidFill>
                  <a:srgbClr val="0000FF"/>
                </a:solidFill>
              </a:rPr>
              <a:t>부모인스턴스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as?  </a:t>
            </a:r>
            <a:r>
              <a:rPr lang="ko-KR" altLang="en-US" sz="1600" dirty="0">
                <a:solidFill>
                  <a:srgbClr val="0000FF"/>
                </a:solidFill>
              </a:rPr>
              <a:t>자식클래스 </a:t>
            </a:r>
            <a:r>
              <a:rPr lang="en-US" altLang="ko-KR" sz="1600" dirty="0">
                <a:solidFill>
                  <a:srgbClr val="0000FF"/>
                </a:solidFill>
              </a:rPr>
              <a:t>// </a:t>
            </a:r>
            <a:r>
              <a:rPr lang="en-US" altLang="ko-KR" sz="1600" dirty="0" err="1">
                <a:solidFill>
                  <a:srgbClr val="0000FF"/>
                </a:solidFill>
              </a:rPr>
              <a:t>downcasting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 err="1">
                <a:solidFill>
                  <a:srgbClr val="0000FF"/>
                </a:solidFill>
              </a:rPr>
              <a:t>옵셔널</a:t>
            </a:r>
            <a:r>
              <a:rPr lang="ko-KR" altLang="en-US" sz="1600" dirty="0">
                <a:solidFill>
                  <a:srgbClr val="0000FF"/>
                </a:solidFill>
              </a:rPr>
              <a:t> 타입으로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반환</a:t>
            </a:r>
            <a:r>
              <a:rPr lang="en-US" altLang="ko-KR" sz="1600" dirty="0">
                <a:solidFill>
                  <a:srgbClr val="0000FF"/>
                </a:solidFill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</a:rPr>
              <a:t>확신이 없을 </a:t>
            </a:r>
            <a:r>
              <a:rPr lang="ko-KR" altLang="en-US" sz="1600" dirty="0">
                <a:solidFill>
                  <a:srgbClr val="0000FF"/>
                </a:solidFill>
              </a:rPr>
              <a:t>경우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docs.swift.org/swift-book/LanguageGuide/TypeCasting.html</a:t>
            </a:r>
            <a:endParaRPr lang="en-US" altLang="ko-KR" sz="1600" dirty="0" smtClean="0"/>
          </a:p>
          <a:p>
            <a:pPr>
              <a:defRPr/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://youtu.be/XGgaCHNH3AE</a:t>
            </a:r>
            <a:endParaRPr lang="en-US" altLang="ko-KR" sz="1600" dirty="0"/>
          </a:p>
          <a:p>
            <a:pPr lvl="1">
              <a:defRPr/>
            </a:pPr>
            <a:endParaRPr lang="en-US" altLang="ko-KR" sz="1200" dirty="0"/>
          </a:p>
          <a:p>
            <a:pPr>
              <a:defRPr/>
            </a:pP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4508291"/>
            <a:ext cx="1720343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896439" y="4706319"/>
            <a:ext cx="1263216" cy="62606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ko-KR" altLang="en-US" sz="2000" b="0" dirty="0">
                <a:solidFill>
                  <a:srgbClr val="000000"/>
                </a:solidFill>
              </a:rPr>
              <a:t>자식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095999" y="39330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r>
              <a:rPr lang="ko-KR" altLang="en-US" sz="2000" b="0" dirty="0">
                <a:solidFill>
                  <a:schemeClr val="tx1"/>
                </a:solidFill>
              </a:rPr>
              <a:t>부모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6528047" y="4300418"/>
            <a:ext cx="0" cy="42484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64153" y="426348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 err="1" smtClean="0">
                <a:solidFill>
                  <a:schemeClr val="tx1"/>
                </a:solidFill>
              </a:rPr>
              <a:t>downcasting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9306" y="5356629"/>
            <a:ext cx="326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chemeClr val="tx1"/>
                </a:solidFill>
              </a:rPr>
              <a:t>부모인스턴스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as?  </a:t>
            </a:r>
            <a:r>
              <a:rPr lang="ko-KR" altLang="en-US" sz="1800" dirty="0">
                <a:solidFill>
                  <a:schemeClr val="tx1"/>
                </a:solidFill>
              </a:rPr>
              <a:t>자식클래스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 err="1">
                <a:solidFill>
                  <a:schemeClr val="tx1"/>
                </a:solidFill>
              </a:rPr>
              <a:t>부모인스턴스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as!  </a:t>
            </a:r>
            <a:r>
              <a:rPr lang="ko-KR" altLang="en-US" sz="1800" dirty="0">
                <a:solidFill>
                  <a:schemeClr val="tx1"/>
                </a:solidFill>
              </a:rPr>
              <a:t>자식클래스</a:t>
            </a:r>
          </a:p>
        </p:txBody>
      </p:sp>
    </p:spTree>
    <p:extLst>
      <p:ext uri="{BB962C8B-B14F-4D97-AF65-F5344CB8AC3E}">
        <p14:creationId xmlns:p14="http://schemas.microsoft.com/office/powerpoint/2010/main" val="1206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</a:t>
            </a:r>
            <a:r>
              <a:rPr lang="ko-KR" altLang="en-US" dirty="0"/>
              <a:t>변환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as! as?</a:t>
            </a:r>
            <a:r>
              <a:rPr lang="ko-KR" altLang="en-US" dirty="0">
                <a:solidFill>
                  <a:srgbClr val="0000FF"/>
                </a:solidFill>
              </a:rPr>
              <a:t>로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downcasting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UIScrollView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UITextView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클래스로 변환하기 위해서는 다운캐스팅 작업이 필요</a:t>
            </a:r>
            <a:endParaRPr lang="en-US" altLang="ko-KR" sz="1600" dirty="0"/>
          </a:p>
          <a:p>
            <a:r>
              <a:rPr lang="ko-KR" altLang="en-US" sz="1600" dirty="0"/>
              <a:t>다음 코드는 </a:t>
            </a:r>
            <a:r>
              <a:rPr lang="en-US" altLang="ko-KR" sz="1600" dirty="0" err="1"/>
              <a:t>UIScrollView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UITextView</a:t>
            </a:r>
            <a:r>
              <a:rPr lang="ko-KR" altLang="en-US" sz="1600" dirty="0"/>
              <a:t>로 다운캐스팅하기 위해서 보장된 변환인 </a:t>
            </a:r>
            <a:r>
              <a:rPr lang="ko-KR" altLang="en-US" sz="1600" dirty="0" err="1"/>
              <a:t>업캐스팅</a:t>
            </a:r>
            <a:r>
              <a:rPr lang="ko-KR" altLang="en-US" sz="1600" dirty="0"/>
              <a:t> 방법을 사용하고 있음</a:t>
            </a:r>
            <a:endParaRPr lang="en-US" altLang="ko-KR" sz="1600" dirty="0"/>
          </a:p>
          <a:p>
            <a:pPr lvl="1"/>
            <a:r>
              <a:rPr lang="en-US" altLang="ko-KR" sz="1200" dirty="0"/>
              <a:t>let </a:t>
            </a:r>
            <a:r>
              <a:rPr lang="en-US" altLang="ko-KR" sz="1200" dirty="0" err="1"/>
              <a:t>myScrollView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UIScrollView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UIScrollView</a:t>
            </a:r>
            <a:r>
              <a:rPr lang="en-US" altLang="ko-KR" sz="1200" dirty="0"/>
              <a:t>()  //</a:t>
            </a:r>
            <a:r>
              <a:rPr lang="ko-KR" altLang="en-US" sz="1200" dirty="0"/>
              <a:t>부모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lvl="1"/>
            <a:r>
              <a:rPr lang="en-US" altLang="ko-KR" sz="1200" dirty="0"/>
              <a:t>let </a:t>
            </a:r>
            <a:r>
              <a:rPr lang="en-US" altLang="ko-KR" sz="1200" dirty="0" err="1"/>
              <a:t>myTextView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myScrollView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   //</a:t>
            </a:r>
            <a:r>
              <a:rPr lang="ko-KR" altLang="en-US" sz="1200" dirty="0"/>
              <a:t>부모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 </a:t>
            </a:r>
            <a:r>
              <a:rPr lang="en-US" altLang="ko-KR" sz="1200" dirty="0"/>
              <a:t>as </a:t>
            </a:r>
            <a:r>
              <a:rPr lang="ko-KR" altLang="en-US" sz="1200" dirty="0"/>
              <a:t>자식클래스  </a:t>
            </a:r>
            <a:endParaRPr lang="en-US" altLang="ko-KR" sz="1200" dirty="0"/>
          </a:p>
          <a:p>
            <a:r>
              <a:rPr lang="ko-KR" altLang="en-US" sz="1600" dirty="0"/>
              <a:t>이 코드를 컴파일하면 다음과 같은 에러가 </a:t>
            </a:r>
            <a:r>
              <a:rPr lang="ko-KR" altLang="en-US" sz="1600" dirty="0" smtClean="0"/>
              <a:t>발생</a:t>
            </a:r>
            <a:endParaRPr lang="en-US" altLang="ko-KR" sz="1600" dirty="0"/>
          </a:p>
          <a:p>
            <a:pPr lvl="1"/>
            <a:r>
              <a:rPr lang="en-US" altLang="ko-KR" sz="1200" dirty="0"/>
              <a:t>＇</a:t>
            </a:r>
            <a:r>
              <a:rPr lang="en-US" altLang="ko-KR" sz="1200" dirty="0" err="1"/>
              <a:t>UIScrollView</a:t>
            </a:r>
            <a:r>
              <a:rPr lang="en-US" altLang="ko-KR" sz="1200" dirty="0"/>
              <a:t>＇ is not convertible to ＇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＇</a:t>
            </a:r>
          </a:p>
          <a:p>
            <a:pPr lvl="1"/>
            <a:r>
              <a:rPr lang="en-US" altLang="ko-KR" sz="1200" dirty="0" err="1"/>
              <a:t>UIScrollView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인스턴스로</a:t>
            </a:r>
            <a:r>
              <a:rPr lang="ko-KR" altLang="en-US" sz="1200" dirty="0"/>
              <a:t> 변환하는 것을 안전하게 할 수 없다</a:t>
            </a:r>
            <a:r>
              <a:rPr lang="en-US" altLang="ko-KR" sz="1200" dirty="0"/>
              <a:t>.</a:t>
            </a:r>
          </a:p>
          <a:p>
            <a:r>
              <a:rPr lang="ko-KR" altLang="en-US" sz="1600" dirty="0"/>
              <a:t>다운캐스팅 변환은 반드시 </a:t>
            </a:r>
            <a:r>
              <a:rPr lang="en-US" altLang="ko-KR" sz="1600" dirty="0"/>
              <a:t>as!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사용해야함</a:t>
            </a:r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myTextView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myScrollView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as! </a:t>
            </a:r>
            <a:r>
              <a:rPr lang="en-US" altLang="ko-KR" sz="1600" dirty="0" err="1"/>
              <a:t>UITextView</a:t>
            </a:r>
            <a:r>
              <a:rPr lang="en-US" altLang="ko-KR" sz="1600" dirty="0"/>
              <a:t>  //</a:t>
            </a:r>
            <a:r>
              <a:rPr lang="ko-KR" altLang="en-US" sz="1600" dirty="0" smtClean="0"/>
              <a:t>부모인스턴스 </a:t>
            </a:r>
            <a:r>
              <a:rPr lang="en-US" altLang="ko-KR" sz="1600" dirty="0"/>
              <a:t>as! </a:t>
            </a:r>
            <a:r>
              <a:rPr lang="ko-KR" altLang="en-US" sz="1600" dirty="0" err="1" smtClean="0"/>
              <a:t>자식클래스</a:t>
            </a:r>
            <a:endParaRPr lang="en-US" altLang="ko-KR" sz="1600" dirty="0"/>
          </a:p>
          <a:p>
            <a:r>
              <a:rPr lang="ko-KR" altLang="en-US" sz="1600" dirty="0"/>
              <a:t>다운캐스팅을 하는 또 다른 방법은 </a:t>
            </a:r>
            <a:r>
              <a:rPr lang="en-US" altLang="ko-KR" sz="1600" dirty="0"/>
              <a:t>as?</a:t>
            </a:r>
            <a:r>
              <a:rPr lang="ko-KR" altLang="en-US" sz="1600" dirty="0"/>
              <a:t>를 이용하여 </a:t>
            </a:r>
            <a:r>
              <a:rPr lang="ko-KR" altLang="en-US" sz="1600" dirty="0" err="1"/>
              <a:t>옵셔널</a:t>
            </a:r>
            <a:r>
              <a:rPr lang="ko-KR" altLang="en-US" sz="1600" dirty="0"/>
              <a:t> 바인딩을 하는 것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만약에 변환이 성공적으로 수행된다면 지정된 타입의 </a:t>
            </a:r>
            <a:r>
              <a:rPr lang="ko-KR" altLang="en-US" sz="1600" dirty="0" err="1"/>
              <a:t>옵셔널</a:t>
            </a:r>
            <a:r>
              <a:rPr lang="ko-KR" altLang="en-US" sz="1600" dirty="0"/>
              <a:t> 값이 반환될 것이며</a:t>
            </a:r>
            <a:r>
              <a:rPr lang="en-US" altLang="ko-KR" sz="1600" dirty="0"/>
              <a:t>, </a:t>
            </a:r>
            <a:r>
              <a:rPr lang="ko-KR" altLang="en-US" sz="1600" dirty="0"/>
              <a:t>실패했다면 </a:t>
            </a:r>
            <a:r>
              <a:rPr lang="ko-KR" altLang="en-US" sz="1600" dirty="0" err="1"/>
              <a:t>옵셔널</a:t>
            </a:r>
            <a:r>
              <a:rPr lang="ko-KR" altLang="en-US" sz="1600" dirty="0"/>
              <a:t> 값은 </a:t>
            </a:r>
            <a:r>
              <a:rPr lang="en-US" altLang="ko-KR" sz="1600" dirty="0"/>
              <a:t>nil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marL="460375" lvl="1" indent="0">
              <a:buNone/>
            </a:pPr>
            <a:r>
              <a:rPr lang="en-US" altLang="ko-KR" sz="1200" dirty="0"/>
              <a:t>if let </a:t>
            </a:r>
            <a:r>
              <a:rPr lang="en-US" altLang="ko-KR" sz="1200" dirty="0" err="1"/>
              <a:t>classB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classA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as? 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 //</a:t>
            </a:r>
            <a:r>
              <a:rPr lang="ko-KR" altLang="en-US" sz="1200" dirty="0" err="1" smtClean="0"/>
              <a:t>옵셔널형이므로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옵셔널</a:t>
            </a:r>
            <a:r>
              <a:rPr lang="ko-KR" altLang="en-US" sz="1200" dirty="0" smtClean="0"/>
              <a:t> 바인딩을 수행  </a:t>
            </a:r>
            <a:endParaRPr lang="en-US" altLang="ko-KR" sz="1200" dirty="0"/>
          </a:p>
          <a:p>
            <a:pPr marL="460375" lvl="1" indent="0">
              <a:buNone/>
            </a:pPr>
            <a:r>
              <a:rPr lang="en-US" altLang="ko-KR" sz="1200" dirty="0"/>
              <a:t>print</a:t>
            </a:r>
            <a:r>
              <a:rPr lang="en-US" altLang="ko-KR" sz="1200" dirty="0" smtClean="0"/>
              <a:t>(＂Type </a:t>
            </a:r>
            <a:r>
              <a:rPr lang="en-US" altLang="ko-KR" sz="1200" dirty="0"/>
              <a:t>cast to 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succeeded＂)</a:t>
            </a:r>
            <a:endParaRPr lang="en-US" altLang="ko-KR" sz="1200" dirty="0"/>
          </a:p>
          <a:p>
            <a:pPr marL="460375" lvl="1" indent="0">
              <a:buNone/>
            </a:pPr>
            <a:r>
              <a:rPr lang="en-US" altLang="ko-KR" sz="1200" dirty="0"/>
              <a:t>} else {</a:t>
            </a:r>
          </a:p>
          <a:p>
            <a:pPr marL="460375" lvl="1" indent="0">
              <a:buNone/>
            </a:pPr>
            <a:r>
              <a:rPr lang="en-US" altLang="ko-KR" sz="1200" dirty="0"/>
              <a:t>print</a:t>
            </a:r>
            <a:r>
              <a:rPr lang="en-US" altLang="ko-KR" sz="1200" dirty="0" smtClean="0"/>
              <a:t>(＂Type </a:t>
            </a:r>
            <a:r>
              <a:rPr lang="en-US" altLang="ko-KR" sz="1200" dirty="0"/>
              <a:t>cast to </a:t>
            </a:r>
            <a:r>
              <a:rPr lang="en-US" altLang="ko-KR" sz="1200" dirty="0" err="1"/>
              <a:t>UITextView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failed＂)</a:t>
            </a:r>
            <a:endParaRPr lang="en-US" altLang="ko-KR" sz="1200" dirty="0"/>
          </a:p>
          <a:p>
            <a:pPr marL="460375" lvl="1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4" name="Picture 2" descr="Swift 2 downcas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4293096"/>
            <a:ext cx="300656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prepare</a:t>
            </a:r>
            <a:r>
              <a:rPr lang="ko-KR" altLang="en-US" sz="3200" dirty="0" smtClean="0"/>
              <a:t>메서드에서 사용 예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다음 학기 </a:t>
            </a:r>
            <a:r>
              <a:rPr lang="en-US" altLang="ko-KR" sz="2400" dirty="0"/>
              <a:t>[</a:t>
            </a:r>
            <a:r>
              <a:rPr lang="ko-KR" altLang="en-US" sz="2400" dirty="0" smtClean="0"/>
              <a:t>박스 오피스 앱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 소스</a:t>
            </a:r>
            <a:endParaRPr lang="en-US" altLang="ko-KR" sz="2400" dirty="0" smtClean="0"/>
          </a:p>
          <a:p>
            <a:r>
              <a:rPr lang="en-US" altLang="ko-KR" sz="2400" dirty="0" err="1" smtClean="0"/>
              <a:t>segue.destination</a:t>
            </a:r>
            <a:r>
              <a:rPr lang="ko-KR" altLang="en-US" sz="2400" dirty="0" smtClean="0"/>
              <a:t>을 </a:t>
            </a:r>
            <a:r>
              <a:rPr lang="en-US" altLang="ko-KR" sz="2400" dirty="0" err="1" smtClean="0"/>
              <a:t>DetailViewController</a:t>
            </a:r>
            <a:r>
              <a:rPr lang="ko-KR" altLang="en-US" sz="2400" dirty="0" smtClean="0"/>
              <a:t>형으로 다운 캐스팅</a:t>
            </a:r>
            <a:endParaRPr lang="en-US" altLang="ko-KR" sz="2400" dirty="0" smtClean="0"/>
          </a:p>
          <a:p>
            <a:r>
              <a:rPr lang="en-US" altLang="ko-KR" sz="2400" dirty="0" err="1" smtClean="0"/>
              <a:t>dest</a:t>
            </a:r>
            <a:r>
              <a:rPr lang="ko-KR" altLang="en-US" sz="2400" dirty="0" smtClean="0"/>
              <a:t>로 </a:t>
            </a:r>
            <a:r>
              <a:rPr lang="en-US" altLang="ko-KR" sz="2400" dirty="0" err="1" smtClean="0"/>
              <a:t>DetailViewController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movieName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접근 가능</a:t>
            </a:r>
            <a:endParaRPr lang="en-US" altLang="ko-KR" sz="2400" dirty="0" smtClean="0"/>
          </a:p>
          <a:p>
            <a:endParaRPr lang="en-US" altLang="ko-KR" sz="3200" dirty="0" smtClean="0"/>
          </a:p>
          <a:p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1" y="2204864"/>
            <a:ext cx="7930123" cy="7610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2" y="3004546"/>
            <a:ext cx="7930123" cy="150457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760296" y="4667414"/>
            <a:ext cx="2933720" cy="1451249"/>
            <a:chOff x="6509441" y="4004383"/>
            <a:chExt cx="4608511" cy="224401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9441" y="4004384"/>
              <a:ext cx="1080120" cy="224401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4004" y="4004383"/>
              <a:ext cx="1086199" cy="224401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4598" y="4004384"/>
              <a:ext cx="1074136" cy="22440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46672" y="4004383"/>
              <a:ext cx="1071280" cy="2244017"/>
            </a:xfrm>
            <a:prstGeom prst="rect">
              <a:avLst/>
            </a:prstGeom>
          </p:spPr>
        </p:pic>
      </p:grpSp>
      <p:sp>
        <p:nvSpPr>
          <p:cNvPr id="7" name="모서리가 둥근 직사각형 6"/>
          <p:cNvSpPr/>
          <p:nvPr/>
        </p:nvSpPr>
        <p:spPr bwMode="auto">
          <a:xfrm>
            <a:off x="4871864" y="2467957"/>
            <a:ext cx="432048" cy="21602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231904" y="3758597"/>
            <a:ext cx="432048" cy="21602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8040" y="4414608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0375" lvl="1" indent="0">
              <a:buNone/>
              <a:defRPr/>
            </a:pPr>
            <a:endParaRPr lang="en-US" altLang="ko-KR" sz="900"/>
          </a:p>
          <a:p>
            <a:pPr>
              <a:defRPr/>
            </a:pPr>
            <a:r>
              <a:rPr lang="ko-KR" altLang="en-US" sz="1600">
                <a:solidFill>
                  <a:srgbClr val="0000FF"/>
                </a:solidFill>
              </a:rPr>
              <a:t>부모인스턴스 </a:t>
            </a:r>
            <a:r>
              <a:rPr lang="en-US" altLang="ko-KR" sz="1600" smtClean="0">
                <a:solidFill>
                  <a:srgbClr val="0000FF"/>
                </a:solidFill>
              </a:rPr>
              <a:t>as!(as?)  </a:t>
            </a:r>
            <a:r>
              <a:rPr lang="ko-KR" altLang="en-US" sz="1600">
                <a:solidFill>
                  <a:srgbClr val="0000FF"/>
                </a:solidFill>
              </a:rPr>
              <a:t>자식클래스 </a:t>
            </a:r>
            <a:r>
              <a:rPr lang="en-US" altLang="ko-KR" sz="1600">
                <a:solidFill>
                  <a:srgbClr val="0000FF"/>
                </a:solidFill>
              </a:rPr>
              <a:t>// downcasting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검사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is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>
                <a:solidFill>
                  <a:srgbClr val="0000FF"/>
                </a:solidFill>
              </a:rPr>
              <a:t>is </a:t>
            </a:r>
            <a:r>
              <a:rPr lang="ko-KR" altLang="en-US" sz="2400" dirty="0">
                <a:solidFill>
                  <a:srgbClr val="0000FF"/>
                </a:solidFill>
              </a:rPr>
              <a:t>키워드</a:t>
            </a:r>
            <a:r>
              <a:rPr lang="ko-KR" altLang="en-US" sz="2400" dirty="0"/>
              <a:t>를 이용하여 값의 타입 검사</a:t>
            </a:r>
            <a:r>
              <a:rPr lang="en-US" altLang="ko-KR" sz="2400" dirty="0"/>
              <a:t>(type check)</a:t>
            </a:r>
          </a:p>
          <a:p>
            <a:pPr lvl="1">
              <a:defRPr/>
            </a:pPr>
            <a:r>
              <a:rPr lang="ko-KR" altLang="en-US" sz="1800" dirty="0"/>
              <a:t>지정된 객체가 </a:t>
            </a:r>
            <a:r>
              <a:rPr lang="en-US" altLang="ko-KR" sz="1800" dirty="0" err="1"/>
              <a:t>MyClass</a:t>
            </a:r>
            <a:r>
              <a:rPr lang="ko-KR" altLang="en-US" sz="1800" dirty="0"/>
              <a:t>라는 이름의 클래스의 </a:t>
            </a:r>
            <a:r>
              <a:rPr lang="ko-KR" altLang="en-US" sz="1800" dirty="0" err="1"/>
              <a:t>인스턴스인지</a:t>
            </a:r>
            <a:r>
              <a:rPr lang="ko-KR" altLang="en-US" sz="1800" dirty="0"/>
              <a:t> 검사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 err="1"/>
              <a:t>인스턴스가</a:t>
            </a:r>
            <a:r>
              <a:rPr lang="ko-KR" altLang="en-US" sz="1800" dirty="0"/>
              <a:t> 해당 클래스인가</a:t>
            </a:r>
            <a:r>
              <a:rPr lang="en-US" altLang="ko-KR" sz="1800" dirty="0"/>
              <a:t>?</a:t>
            </a:r>
          </a:p>
          <a:p>
            <a:pPr lvl="2">
              <a:defRPr/>
            </a:pP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en-US" altLang="ko-KR" sz="1400" dirty="0"/>
              <a:t>is</a:t>
            </a:r>
            <a:r>
              <a:rPr lang="ko-KR" altLang="en-US" sz="1400" dirty="0"/>
              <a:t> 클래스 </a:t>
            </a:r>
          </a:p>
          <a:p>
            <a:pPr lvl="1">
              <a:defRPr/>
            </a:pPr>
            <a:r>
              <a:rPr lang="en-US" altLang="ko-KR" sz="1800" dirty="0"/>
              <a:t>if </a:t>
            </a:r>
            <a:r>
              <a:rPr lang="en-US" altLang="ko-KR" sz="1800" dirty="0" err="1"/>
              <a:t>myobject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is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MyClass</a:t>
            </a:r>
            <a:r>
              <a:rPr lang="en-US" altLang="ko-KR" sz="1800" dirty="0"/>
              <a:t> {</a:t>
            </a:r>
            <a:endParaRPr lang="ko-KR" altLang="en-US" sz="1800" dirty="0"/>
          </a:p>
          <a:p>
            <a:pPr marL="460375" lvl="1" indent="0">
              <a:buNone/>
              <a:defRPr/>
            </a:pPr>
            <a:r>
              <a:rPr lang="en-US" altLang="ko-KR" sz="1800" dirty="0"/>
              <a:t>       // </a:t>
            </a:r>
            <a:r>
              <a:rPr lang="en-US" altLang="ko-KR" sz="1800" dirty="0" err="1"/>
              <a:t>myobject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MyClass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인스턴스이다</a:t>
            </a:r>
            <a:endParaRPr lang="ko-KR" altLang="en-US" sz="1800" dirty="0"/>
          </a:p>
          <a:p>
            <a:pPr marL="460375" lvl="1" indent="0">
              <a:buNone/>
              <a:defRPr/>
            </a:pPr>
            <a:r>
              <a:rPr lang="en-US" altLang="ko-KR" sz="1800" dirty="0"/>
              <a:t>    </a:t>
            </a:r>
            <a:r>
              <a:rPr lang="en-US" altLang="ko-KR" sz="1800" dirty="0" smtClean="0"/>
              <a:t>}</a:t>
            </a:r>
          </a:p>
          <a:p>
            <a:pPr marL="460375" lvl="1" indent="0">
              <a:buNone/>
              <a:defRPr/>
            </a:pPr>
            <a:endParaRPr lang="en-US" altLang="ko-KR" sz="1800" dirty="0" smtClean="0"/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class A {}</a:t>
            </a:r>
          </a:p>
          <a:p>
            <a:pPr marL="460375" lvl="1" indent="0">
              <a:buNone/>
              <a:defRPr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a : A = A()</a:t>
            </a: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if a is A{</a:t>
            </a: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  print("Yes")</a:t>
            </a: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779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6600" dirty="0" err="1"/>
              <a:t>옵셔널</a:t>
            </a:r>
            <a:r>
              <a:rPr lang="en-US" altLang="ko-KR" sz="6600" dirty="0"/>
              <a:t>(optional)</a:t>
            </a:r>
            <a:endParaRPr lang="ko-KR" altLang="en-US" sz="6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6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Any</a:t>
            </a:r>
            <a:r>
              <a:rPr lang="ko-KR" altLang="en-US" smtClean="0"/>
              <a:t>와</a:t>
            </a:r>
            <a:r>
              <a:rPr lang="en-US" altLang="ko-KR" smtClean="0"/>
              <a:t> AnyObject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AnyObject</a:t>
            </a:r>
            <a:r>
              <a:rPr lang="en-US" altLang="ko-KR" sz="2400" dirty="0" smtClean="0"/>
              <a:t>(protocol)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solidFill>
                  <a:srgbClr val="0000FF"/>
                </a:solidFill>
              </a:rPr>
              <a:t>AnyObject</a:t>
            </a:r>
            <a:r>
              <a:rPr lang="en-US" altLang="ko-KR" sz="2000" dirty="0"/>
              <a:t> can represent </a:t>
            </a:r>
            <a:r>
              <a:rPr lang="en-US" altLang="ko-KR" sz="2000" dirty="0">
                <a:solidFill>
                  <a:srgbClr val="0000FF"/>
                </a:solidFill>
              </a:rPr>
              <a:t>an </a:t>
            </a:r>
            <a:r>
              <a:rPr lang="en-US" altLang="ko-KR" sz="2000" dirty="0">
                <a:solidFill>
                  <a:srgbClr val="FF0000"/>
                </a:solidFill>
              </a:rPr>
              <a:t>instance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of any class type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범용 타입</a:t>
            </a:r>
            <a:endParaRPr lang="en-US" altLang="ko-KR" sz="2000" dirty="0"/>
          </a:p>
          <a:p>
            <a:pPr lvl="1"/>
            <a:r>
              <a:rPr lang="ko-KR" altLang="en-US" sz="2000" dirty="0"/>
              <a:t>상속관계가 아니라도 타입 캐스팅 가능한 타입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0000FF"/>
                </a:solidFill>
              </a:rPr>
              <a:t>어떤 클래스의 객체도 저장 가능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r>
              <a:rPr lang="ko-KR" altLang="en-US" sz="2000" dirty="0"/>
              <a:t>가장 추상화된 최상위 </a:t>
            </a:r>
            <a:r>
              <a:rPr lang="ko-KR" altLang="en-US" sz="2000" dirty="0" smtClean="0"/>
              <a:t>개념</a:t>
            </a:r>
            <a:r>
              <a:rPr lang="en-US" altLang="ko-KR" sz="2000" dirty="0" smtClean="0"/>
              <a:t>(Objective-C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id)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0000FF"/>
                </a:solidFill>
              </a:rPr>
              <a:t>클래스만 허용하며 구조체나 </a:t>
            </a:r>
            <a:r>
              <a:rPr lang="ko-KR" altLang="en-US" sz="2000" dirty="0" err="1">
                <a:solidFill>
                  <a:srgbClr val="0000FF"/>
                </a:solidFill>
              </a:rPr>
              <a:t>열거형은</a:t>
            </a:r>
            <a:r>
              <a:rPr lang="ko-KR" altLang="en-US" sz="2000" dirty="0">
                <a:solidFill>
                  <a:srgbClr val="0000FF"/>
                </a:solidFill>
              </a:rPr>
              <a:t> 허용하지 않음 </a:t>
            </a:r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sz="2400" dirty="0"/>
              <a:t>Any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Any</a:t>
            </a:r>
            <a:r>
              <a:rPr lang="en-US" altLang="ko-KR" sz="2000" dirty="0"/>
              <a:t> can represent </a:t>
            </a:r>
            <a:r>
              <a:rPr lang="en-US" altLang="ko-KR" sz="2000" dirty="0">
                <a:solidFill>
                  <a:srgbClr val="0000FF"/>
                </a:solidFill>
              </a:rPr>
              <a:t>an instance of any type at all, including function types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>
                <a:solidFill>
                  <a:srgbClr val="0000FF"/>
                </a:solidFill>
              </a:rPr>
              <a:t>클래스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구조체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 err="1">
                <a:solidFill>
                  <a:srgbClr val="0000FF"/>
                </a:solidFill>
              </a:rPr>
              <a:t>열거형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함수타입도 가능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lvl="1"/>
            <a:r>
              <a:rPr lang="en-US" altLang="ko-KR" sz="1600" dirty="0">
                <a:hlinkClick r:id="rId2"/>
              </a:rPr>
              <a:t>https://developer.apple.com/library/prerelease/ios/documentation/Swift/Conceptual/Swift_Programming_Language/TypeCasting.html</a:t>
            </a:r>
            <a:endParaRPr lang="en-US" altLang="ko-KR" sz="1600" dirty="0"/>
          </a:p>
          <a:p>
            <a:pPr lvl="1"/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44272" y="1844824"/>
            <a:ext cx="3010544" cy="2000548"/>
          </a:xfrm>
          <a:prstGeom prst="rect">
            <a:avLst/>
          </a:prstGeom>
          <a:solidFill>
            <a:srgbClr val="CCFFFF"/>
          </a:solidFill>
          <a:ln>
            <a:solidFill>
              <a:srgbClr val="00664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x: 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Any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of:x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of:x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= 3.5</a:t>
            </a: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of:x</a:t>
            </a:r>
            <a:r>
              <a:rPr lang="ko-KR" altLang="en-US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  <a:endParaRPr lang="en-US" altLang="ko-KR" sz="1800" b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//type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검사해서 사용</a:t>
            </a:r>
            <a:endParaRPr lang="ko-KR" altLang="en-US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연산자</a:t>
            </a:r>
            <a:r>
              <a:rPr lang="en-US" altLang="ko-KR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sz="6600" dirty="0" smtClean="0"/>
              <a:t>operator)</a:t>
            </a:r>
            <a:endParaRPr lang="ko-KR" altLang="en-US" sz="6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7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우선순위와 </a:t>
            </a:r>
            <a:r>
              <a:rPr lang="ko-KR" altLang="en-US" dirty="0" err="1" smtClean="0"/>
              <a:t>결합성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developer.apple.com/documentation/swift/swift_standard_library/operator_declarations</a:t>
            </a:r>
            <a:endParaRPr lang="en-US" altLang="ko-KR" sz="1800" dirty="0">
              <a:hlinkClick r:id="rId3"/>
            </a:endParaRPr>
          </a:p>
          <a:p>
            <a:r>
              <a:rPr lang="en-US" altLang="ko-KR" sz="1800" dirty="0" smtClean="0">
                <a:hlinkClick r:id="rId3"/>
              </a:rPr>
              <a:t>https</a:t>
            </a:r>
            <a:r>
              <a:rPr lang="en-US" altLang="ko-KR" sz="1800" dirty="0">
                <a:hlinkClick r:id="rId3"/>
              </a:rPr>
              <a:t>://</a:t>
            </a:r>
            <a:r>
              <a:rPr lang="en-US" altLang="ko-KR" sz="1800" dirty="0" smtClean="0">
                <a:hlinkClick r:id="rId3"/>
              </a:rPr>
              <a:t>www.programiz.com/swift-programming/operator-precedence-associativity</a:t>
            </a:r>
            <a:endParaRPr lang="en-US" altLang="ko-KR" sz="1800" dirty="0" smtClean="0"/>
          </a:p>
          <a:p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smtClean="0">
                <a:hlinkClick r:id="rId4"/>
              </a:rPr>
              <a:t>docs.swift.org/swift-book/LanguageGuide/BasicOperators.html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 smtClean="0">
                <a:hlinkClick r:id="rId5"/>
              </a:rPr>
              <a:t>https</a:t>
            </a:r>
            <a:r>
              <a:rPr lang="en-US" altLang="ko-KR" sz="1800" dirty="0">
                <a:hlinkClick r:id="rId5"/>
              </a:rPr>
              <a:t>://</a:t>
            </a:r>
            <a:r>
              <a:rPr lang="en-US" altLang="ko-KR" sz="1800" dirty="0" smtClean="0">
                <a:hlinkClick r:id="rId5"/>
              </a:rPr>
              <a:t>docs.swift.org/swift-book/LanguageGuide/AdvancedOperators.html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96" y="2186501"/>
            <a:ext cx="4351257" cy="4061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2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할당 연산자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2" indent="-230188"/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docs.swift.org/swift-book/LanguageGuide/BasicOperators.html</a:t>
            </a:r>
            <a:endParaRPr lang="en-US" altLang="ko-KR" sz="2800" dirty="0" smtClean="0"/>
          </a:p>
          <a:p>
            <a:r>
              <a:rPr lang="ko-KR" altLang="en-US" sz="2400" dirty="0" smtClean="0"/>
              <a:t>할당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(=)</a:t>
            </a:r>
            <a:r>
              <a:rPr lang="ko-KR" altLang="en-US" sz="2400" dirty="0"/>
              <a:t>는 두 개의 </a:t>
            </a:r>
            <a:r>
              <a:rPr lang="ko-KR" altLang="en-US" sz="2400" dirty="0" err="1"/>
              <a:t>피연산자를</a:t>
            </a:r>
            <a:r>
              <a:rPr lang="ko-KR" altLang="en-US" sz="2400" dirty="0"/>
              <a:t> 가짐</a:t>
            </a:r>
            <a:endParaRPr lang="en-US" altLang="ko-KR" sz="2400" dirty="0"/>
          </a:p>
          <a:p>
            <a:r>
              <a:rPr lang="ko-KR" altLang="en-US" sz="2400" dirty="0"/>
              <a:t>왼쪽에 있는 </a:t>
            </a:r>
            <a:r>
              <a:rPr lang="ko-KR" altLang="en-US" sz="2400" dirty="0" err="1"/>
              <a:t>피연산자는</a:t>
            </a:r>
            <a:r>
              <a:rPr lang="ko-KR" altLang="en-US" sz="2400" dirty="0"/>
              <a:t> 값이 할당되는 변수 또는 상수이며</a:t>
            </a:r>
            <a:r>
              <a:rPr lang="en-US" altLang="ko-KR" sz="2400" dirty="0"/>
              <a:t>, </a:t>
            </a:r>
            <a:r>
              <a:rPr lang="ko-KR" altLang="en-US" sz="2400" dirty="0"/>
              <a:t>오른쪽에 있는 </a:t>
            </a:r>
            <a:r>
              <a:rPr lang="ko-KR" altLang="en-US" sz="2400" dirty="0" err="1"/>
              <a:t>피연산자는</a:t>
            </a:r>
            <a:r>
              <a:rPr lang="ko-KR" altLang="en-US" sz="2400" dirty="0"/>
              <a:t> 할당할 값</a:t>
            </a:r>
            <a:endParaRPr lang="en-US" altLang="ko-KR" sz="2400" dirty="0"/>
          </a:p>
          <a:p>
            <a:r>
              <a:rPr lang="ko-KR" altLang="en-US" sz="2400" dirty="0"/>
              <a:t>오른쪽 </a:t>
            </a:r>
            <a:r>
              <a:rPr lang="ko-KR" altLang="en-US" sz="2400" dirty="0" err="1"/>
              <a:t>피연산자는</a:t>
            </a:r>
            <a:r>
              <a:rPr lang="ko-KR" altLang="en-US" sz="2400" dirty="0"/>
              <a:t> 주로 </a:t>
            </a:r>
            <a:r>
              <a:rPr lang="ko-KR" altLang="en-US" sz="2400" dirty="0" err="1"/>
              <a:t>산술식</a:t>
            </a:r>
            <a:r>
              <a:rPr lang="ko-KR" altLang="en-US" sz="2400" dirty="0"/>
              <a:t> 또는 논리식을 수행하는 표현식이며</a:t>
            </a:r>
            <a:r>
              <a:rPr lang="en-US" altLang="ko-KR" sz="2400" dirty="0"/>
              <a:t>, </a:t>
            </a:r>
            <a:r>
              <a:rPr lang="ko-KR" altLang="en-US" sz="2400" dirty="0"/>
              <a:t>그 결과는 왼쪽 </a:t>
            </a:r>
            <a:r>
              <a:rPr lang="ko-KR" altLang="en-US" sz="2400" dirty="0" err="1"/>
              <a:t>피연산자인</a:t>
            </a:r>
            <a:r>
              <a:rPr lang="ko-KR" altLang="en-US" sz="2400" dirty="0"/>
              <a:t> 변수나 상수에 할당</a:t>
            </a:r>
            <a:endParaRPr lang="en-US" altLang="ko-KR" sz="2400" dirty="0"/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x: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?   // </a:t>
            </a:r>
            <a:r>
              <a:rPr lang="ko-KR" altLang="en-US" sz="1800" dirty="0" err="1">
                <a:latin typeface="Consolas" panose="020B0609020204030204" pitchFamily="49" charset="0"/>
              </a:rPr>
              <a:t>옵셔널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변수를 선언함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y = 10   </a:t>
            </a:r>
            <a:r>
              <a:rPr lang="en-US" altLang="ko-KR" sz="1800" dirty="0" smtClean="0">
                <a:latin typeface="Consolas" panose="020B0609020204030204" pitchFamily="49" charset="0"/>
              </a:rPr>
              <a:t> // </a:t>
            </a:r>
            <a:r>
              <a:rPr lang="ko-KR" altLang="en-US" sz="1800" dirty="0" smtClean="0">
                <a:latin typeface="Consolas" panose="020B0609020204030204" pitchFamily="49" charset="0"/>
              </a:rPr>
              <a:t>일반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변수를 선언하고 초기화함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= 10       </a:t>
            </a:r>
            <a:r>
              <a:rPr lang="en-US" altLang="ko-KR" sz="1800" dirty="0" smtClean="0">
                <a:latin typeface="Consolas" panose="020B0609020204030204" pitchFamily="49" charset="0"/>
              </a:rPr>
              <a:t> // </a:t>
            </a:r>
            <a:r>
              <a:rPr lang="ko-KR" altLang="en-US" sz="1800" dirty="0">
                <a:latin typeface="Consolas" panose="020B0609020204030204" pitchFamily="49" charset="0"/>
              </a:rPr>
              <a:t>값을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할당함</a:t>
            </a:r>
            <a:r>
              <a:rPr lang="en-US" altLang="ko-KR" sz="1800" dirty="0">
                <a:latin typeface="Consolas" panose="020B0609020204030204" pitchFamily="49" charset="0"/>
              </a:rPr>
              <a:t>, Optional(10)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= x! + y    // x + y</a:t>
            </a:r>
            <a:r>
              <a:rPr lang="ko-KR" altLang="en-US" sz="1800" dirty="0">
                <a:latin typeface="Consolas" panose="020B0609020204030204" pitchFamily="49" charset="0"/>
              </a:rPr>
              <a:t>의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할당함</a:t>
            </a:r>
            <a:r>
              <a:rPr lang="en-US" altLang="ko-KR" sz="1800" dirty="0">
                <a:latin typeface="Consolas" panose="020B0609020204030204" pitchFamily="49" charset="0"/>
              </a:rPr>
              <a:t>, Optional(20)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= y         </a:t>
            </a:r>
            <a:r>
              <a:rPr lang="en-US" altLang="ko-KR" sz="1800" dirty="0" smtClean="0">
                <a:latin typeface="Consolas" panose="020B0609020204030204" pitchFamily="49" charset="0"/>
              </a:rPr>
              <a:t>//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의 값을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할당함</a:t>
            </a:r>
            <a:r>
              <a:rPr lang="en-US" altLang="ko-KR" sz="1800" dirty="0">
                <a:latin typeface="Consolas" panose="020B0609020204030204" pitchFamily="49" charset="0"/>
              </a:rPr>
              <a:t>, Optional(10)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/>
            <a:endParaRPr lang="ko-KR" altLang="en-US" sz="1800" b="1" dirty="0"/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보통 두 개의 </a:t>
            </a:r>
            <a:r>
              <a:rPr lang="ko-KR" altLang="en-US" sz="2400" dirty="0" err="1"/>
              <a:t>피연산자를</a:t>
            </a:r>
            <a:r>
              <a:rPr lang="ko-KR" altLang="en-US" sz="2400" dirty="0"/>
              <a:t> 받는 이항</a:t>
            </a:r>
            <a:r>
              <a:rPr lang="en-US" altLang="ko-KR" sz="2400" dirty="0"/>
              <a:t>(binary) </a:t>
            </a:r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예외로는 값이 음수임을 가리키는 </a:t>
            </a:r>
            <a:r>
              <a:rPr lang="ko-KR" altLang="en-US" sz="2400" dirty="0" err="1"/>
              <a:t>단항</a:t>
            </a:r>
            <a:r>
              <a:rPr lang="ko-KR" altLang="en-US" sz="2400" dirty="0"/>
              <a:t> 마이너스 연산자</a:t>
            </a:r>
            <a:r>
              <a:rPr lang="en-US" altLang="ko-KR" sz="2400" dirty="0"/>
              <a:t>(unary negative operator)</a:t>
            </a:r>
            <a:r>
              <a:rPr lang="ko-KR" altLang="en-US" sz="2400" dirty="0"/>
              <a:t>인 ‘ </a:t>
            </a:r>
            <a:r>
              <a:rPr lang="en-US" altLang="ko-KR" sz="2400" dirty="0"/>
              <a:t>- ’ </a:t>
            </a:r>
          </a:p>
          <a:p>
            <a:r>
              <a:rPr lang="en-US" altLang="ko-KR" sz="2400" dirty="0" err="1"/>
              <a:t>var</a:t>
            </a:r>
            <a:r>
              <a:rPr lang="en-US" altLang="ko-KR" sz="2400" dirty="0"/>
              <a:t> x = -10 // </a:t>
            </a:r>
            <a:r>
              <a:rPr lang="ko-KR" altLang="en-US" sz="2400" dirty="0"/>
              <a:t>변수 </a:t>
            </a:r>
            <a:r>
              <a:rPr lang="en-US" altLang="ko-KR" sz="2400" dirty="0"/>
              <a:t>x</a:t>
            </a:r>
            <a:r>
              <a:rPr lang="ko-KR" altLang="en-US" sz="2400" dirty="0"/>
              <a:t>에 </a:t>
            </a:r>
            <a:r>
              <a:rPr lang="en-US" altLang="ko-KR" sz="2400" dirty="0"/>
              <a:t>-10</a:t>
            </a:r>
            <a:r>
              <a:rPr lang="ko-KR" altLang="en-US" sz="2400" dirty="0"/>
              <a:t>을 할당하기 위해 사용되는 </a:t>
            </a:r>
            <a:r>
              <a:rPr lang="ko-KR" altLang="en-US" sz="2400" dirty="0" err="1"/>
              <a:t>단항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연산자</a:t>
            </a:r>
          </a:p>
          <a:p>
            <a:r>
              <a:rPr lang="en-US" altLang="ko-KR" sz="2400" dirty="0"/>
              <a:t>x = x – 5 // x</a:t>
            </a:r>
            <a:r>
              <a:rPr lang="ko-KR" altLang="en-US" sz="2400" dirty="0"/>
              <a:t>에서 </a:t>
            </a:r>
            <a:r>
              <a:rPr lang="en-US" altLang="ko-KR" sz="2400" dirty="0"/>
              <a:t>5</a:t>
            </a:r>
            <a:r>
              <a:rPr lang="ko-KR" altLang="en-US" sz="2400" dirty="0"/>
              <a:t>를 빼는 뺄셈 연산자</a:t>
            </a:r>
          </a:p>
          <a:p>
            <a:pPr lvl="1"/>
            <a:r>
              <a:rPr lang="en-US" altLang="ko-KR" sz="1400" b="1" dirty="0"/>
              <a:t>- (</a:t>
            </a:r>
            <a:r>
              <a:rPr lang="ko-KR" altLang="en-US" sz="1400" b="1" dirty="0" err="1"/>
              <a:t>단항</a:t>
            </a:r>
            <a:r>
              <a:rPr lang="en-US" altLang="ko-KR" sz="1400" b="1" dirty="0"/>
              <a:t>)  	</a:t>
            </a:r>
            <a:r>
              <a:rPr lang="ko-KR" altLang="en-US" sz="1400" b="1" dirty="0"/>
              <a:t>변수 또는 </a:t>
            </a:r>
            <a:r>
              <a:rPr lang="ko-KR" altLang="en-US" sz="1400" b="1" dirty="0" err="1"/>
              <a:t>표현식의</a:t>
            </a:r>
            <a:r>
              <a:rPr lang="ko-KR" altLang="en-US" sz="1400" b="1" dirty="0"/>
              <a:t> 값을 음수로 만듦</a:t>
            </a:r>
          </a:p>
          <a:p>
            <a:pPr lvl="1"/>
            <a:r>
              <a:rPr lang="ko-KR" altLang="en-US" sz="1400" b="1" dirty="0"/>
              <a:t>*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곱셈</a:t>
            </a:r>
          </a:p>
          <a:p>
            <a:pPr lvl="1"/>
            <a:r>
              <a:rPr lang="en-US" altLang="ko-KR" sz="1400" b="1" dirty="0"/>
              <a:t>/ 		</a:t>
            </a:r>
            <a:r>
              <a:rPr lang="ko-KR" altLang="en-US" sz="1400" b="1" dirty="0"/>
              <a:t>나눗셈</a:t>
            </a:r>
          </a:p>
          <a:p>
            <a:pPr lvl="1"/>
            <a:r>
              <a:rPr lang="en-US" altLang="ko-KR" sz="1400" b="1" dirty="0"/>
              <a:t>+ 		</a:t>
            </a:r>
            <a:r>
              <a:rPr lang="ko-KR" altLang="en-US" sz="1400" b="1" dirty="0"/>
              <a:t>덧셈</a:t>
            </a:r>
          </a:p>
          <a:p>
            <a:pPr lvl="1"/>
            <a:r>
              <a:rPr lang="en-US" altLang="ko-KR" sz="1400" b="1" dirty="0"/>
              <a:t>- 		</a:t>
            </a:r>
            <a:r>
              <a:rPr lang="ko-KR" altLang="en-US" sz="1400" b="1" dirty="0"/>
              <a:t>뺄셈</a:t>
            </a:r>
          </a:p>
          <a:p>
            <a:pPr lvl="1"/>
            <a:r>
              <a:rPr lang="en-US" altLang="ko-KR" sz="1400" b="1" dirty="0"/>
              <a:t>% 	</a:t>
            </a:r>
            <a:r>
              <a:rPr lang="ko-KR" altLang="en-US" sz="1400" b="1" dirty="0"/>
              <a:t>나머지 연산</a:t>
            </a:r>
          </a:p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안에 여러 개의 연산자를 사용할 수 있음</a:t>
            </a:r>
          </a:p>
          <a:p>
            <a:pPr lvl="1"/>
            <a:r>
              <a:rPr lang="en-US" altLang="ko-KR" sz="1800" dirty="0"/>
              <a:t>x = y * 10 + z - 5 / 4</a:t>
            </a:r>
            <a:endParaRPr lang="ko-KR" altLang="en-US" sz="1800" dirty="0"/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할당 연산자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x = x + y</a:t>
            </a:r>
          </a:p>
          <a:p>
            <a:r>
              <a:rPr lang="en-US" altLang="ko-KR" sz="2400" dirty="0"/>
              <a:t>x += y</a:t>
            </a:r>
            <a:endParaRPr lang="ko-KR" altLang="en-US" sz="2400" dirty="0"/>
          </a:p>
          <a:p>
            <a:r>
              <a:rPr lang="ko-KR" altLang="en-US" sz="2400" dirty="0"/>
              <a:t>변수 </a:t>
            </a:r>
            <a:r>
              <a:rPr lang="en-US" altLang="ko-KR" sz="2400" dirty="0"/>
              <a:t>x</a:t>
            </a:r>
            <a:r>
              <a:rPr lang="ko-KR" altLang="en-US" sz="2400" dirty="0"/>
              <a:t>값과 변수 </a:t>
            </a:r>
            <a:r>
              <a:rPr lang="en-US" altLang="ko-KR" sz="2400" dirty="0"/>
              <a:t>y</a:t>
            </a:r>
            <a:r>
              <a:rPr lang="ko-KR" altLang="en-US" sz="2400" dirty="0"/>
              <a:t>값을 더하고 그 결과를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에 저장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+= y 	x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를 더하고 그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-= y 	x</a:t>
            </a:r>
            <a:r>
              <a:rPr lang="ko-KR" altLang="en-US" sz="1800" dirty="0">
                <a:latin typeface="Consolas" panose="020B0609020204030204" pitchFamily="49" charset="0"/>
              </a:rPr>
              <a:t>에서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를 빼고 그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*= y 	x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를 곱하고 그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/= y 	x</a:t>
            </a:r>
            <a:r>
              <a:rPr lang="ko-KR" altLang="en-US" sz="1800" dirty="0"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로 나누고 그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%= y 	x</a:t>
            </a:r>
            <a:r>
              <a:rPr lang="ko-KR" altLang="en-US" sz="1800" dirty="0"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로 나눈 나머지를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&amp;= y 	x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의 </a:t>
            </a:r>
            <a:r>
              <a:rPr lang="en-US" altLang="ko-KR" sz="1800" dirty="0">
                <a:latin typeface="Consolas" panose="020B0609020204030204" pitchFamily="49" charset="0"/>
              </a:rPr>
              <a:t>bit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AND </a:t>
            </a:r>
            <a:r>
              <a:rPr lang="ko-KR" altLang="en-US" sz="1800" dirty="0">
                <a:latin typeface="Consolas" panose="020B0609020204030204" pitchFamily="49" charset="0"/>
              </a:rPr>
              <a:t>연산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|= y 	x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y</a:t>
            </a:r>
            <a:r>
              <a:rPr lang="ko-KR" altLang="en-US" sz="1800" dirty="0">
                <a:latin typeface="Consolas" panose="020B0609020204030204" pitchFamily="49" charset="0"/>
              </a:rPr>
              <a:t>의 </a:t>
            </a:r>
            <a:r>
              <a:rPr lang="en-US" altLang="ko-KR" sz="1800" dirty="0">
                <a:latin typeface="Consolas" panose="020B0609020204030204" pitchFamily="49" charset="0"/>
              </a:rPr>
              <a:t>bit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OR </a:t>
            </a:r>
            <a:r>
              <a:rPr lang="ko-KR" altLang="en-US" sz="1800" dirty="0">
                <a:latin typeface="Consolas" panose="020B0609020204030204" pitchFamily="49" charset="0"/>
              </a:rPr>
              <a:t>연산 결과를 </a:t>
            </a:r>
            <a:r>
              <a:rPr lang="en-US" altLang="ko-KR" sz="1800" dirty="0">
                <a:latin typeface="Consolas" panose="020B0609020204030204" pitchFamily="49" charset="0"/>
              </a:rPr>
              <a:t>x</a:t>
            </a:r>
            <a:r>
              <a:rPr lang="ko-KR" altLang="en-US" sz="1800" dirty="0">
                <a:latin typeface="Consolas" panose="020B0609020204030204" pitchFamily="49" charset="0"/>
              </a:rPr>
              <a:t>에 할당</a:t>
            </a:r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증가 연산자와 감소 연산자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</a:p>
          <a:p>
            <a:r>
              <a:rPr lang="en-US" altLang="ko-KR" dirty="0"/>
              <a:t>x = x + 1 // x </a:t>
            </a:r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</a:p>
          <a:p>
            <a:r>
              <a:rPr lang="en-US" altLang="ko-KR" dirty="0"/>
              <a:t>x = x - 1  // x </a:t>
            </a:r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</a:p>
          <a:p>
            <a:r>
              <a:rPr lang="ko-KR" altLang="en-US" dirty="0"/>
              <a:t>위의 </a:t>
            </a:r>
            <a:r>
              <a:rPr lang="ko-KR" altLang="en-US" dirty="0" err="1"/>
              <a:t>표현식은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증감</a:t>
            </a:r>
            <a:endParaRPr lang="en-US" altLang="ko-KR" dirty="0"/>
          </a:p>
          <a:p>
            <a:r>
              <a:rPr lang="ko-KR" altLang="en-US" dirty="0"/>
              <a:t>이러한 방법 대신 </a:t>
            </a:r>
            <a:r>
              <a:rPr lang="en-US" altLang="ko-KR" dirty="0"/>
              <a:t>++ </a:t>
            </a:r>
            <a:r>
              <a:rPr lang="ko-KR" altLang="en-US" dirty="0"/>
              <a:t>연산자와 </a:t>
            </a:r>
            <a:r>
              <a:rPr lang="en-US" altLang="ko-KR" dirty="0"/>
              <a:t>--</a:t>
            </a:r>
            <a:r>
              <a:rPr lang="ko-KR" altLang="en-US" dirty="0"/>
              <a:t>연산자를 </a:t>
            </a:r>
            <a:r>
              <a:rPr lang="ko-KR" altLang="en-US" dirty="0" smtClean="0"/>
              <a:t>사용할 수도 있었음</a:t>
            </a:r>
            <a:endParaRPr lang="en-US" altLang="ko-KR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x++ // x</a:t>
            </a:r>
            <a:r>
              <a:rPr lang="ko-KR" altLang="en-US" sz="2000" dirty="0">
                <a:latin typeface="Consolas" panose="020B0609020204030204" pitchFamily="49" charset="0"/>
              </a:rPr>
              <a:t>를 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증가시킴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Swift 3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에서 없어짐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, x+=1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x--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en-US" altLang="ko-KR" sz="2000" dirty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를 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감소시킴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Swift 3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에서 없어짐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, x-=1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비교의 결과로 </a:t>
            </a:r>
            <a:r>
              <a:rPr lang="ko-KR" altLang="en-US" sz="2000" dirty="0" err="1"/>
              <a:t>불리언</a:t>
            </a:r>
            <a:r>
              <a:rPr lang="en-US" altLang="ko-KR" sz="2000" dirty="0"/>
              <a:t>(Boolean) </a:t>
            </a:r>
            <a:r>
              <a:rPr lang="ko-KR" altLang="en-US" sz="2000" dirty="0"/>
              <a:t>값을 반환</a:t>
            </a:r>
            <a:endParaRPr lang="en-US" altLang="ko-KR" sz="2000" dirty="0"/>
          </a:p>
          <a:p>
            <a:pPr marL="454025" lvl="1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result: Bool?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x = 10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var</a:t>
            </a:r>
            <a:r>
              <a:rPr lang="en-US" altLang="ko-KR" sz="1800" dirty="0">
                <a:latin typeface="Consolas" panose="020B0609020204030204" pitchFamily="49" charset="0"/>
              </a:rPr>
              <a:t> y = 20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4025" lvl="1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result = x &lt; y  </a:t>
            </a:r>
            <a:r>
              <a:rPr lang="en-US" altLang="ko-KR" sz="1800" dirty="0" smtClean="0">
                <a:latin typeface="Consolas" panose="020B0609020204030204" pitchFamily="49" charset="0"/>
              </a:rPr>
              <a:t>//</a:t>
            </a:r>
            <a:r>
              <a:rPr lang="en-US" altLang="ko-KR" sz="1800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x </a:t>
            </a:r>
            <a:r>
              <a:rPr lang="en-US" altLang="ko-KR" sz="2000" dirty="0">
                <a:latin typeface="Consolas" panose="020B0609020204030204" pitchFamily="49" charset="0"/>
              </a:rPr>
              <a:t>==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가 같다면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반환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 &gt;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보다 크면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반환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 &gt;=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보다 크거나 같다면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반환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 &lt;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보다 작다면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반환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 &lt;=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보다 작거나 같다면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반환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 != y 	</a:t>
            </a:r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</a:rPr>
              <a:t>y</a:t>
            </a:r>
            <a:r>
              <a:rPr lang="ko-KR" altLang="en-US" sz="2000" dirty="0">
                <a:latin typeface="Consolas" panose="020B0609020204030204" pitchFamily="49" charset="0"/>
              </a:rPr>
              <a:t>가 같지 않다면 </a:t>
            </a:r>
            <a:r>
              <a:rPr lang="en-US" altLang="ko-KR" sz="2000" dirty="0"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latin typeface="Consolas" panose="020B0609020204030204" pitchFamily="49" charset="0"/>
              </a:rPr>
              <a:t>를 </a:t>
            </a:r>
            <a:r>
              <a:rPr lang="ko-KR" altLang="en-US" sz="2000" dirty="0" smtClean="0">
                <a:latin typeface="Consolas" panose="020B0609020204030204" pitchFamily="49" charset="0"/>
              </a:rPr>
              <a:t>반환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/>
          </a:p>
          <a:p>
            <a:r>
              <a:rPr lang="en-US" altLang="ko-KR" sz="2000" dirty="0"/>
              <a:t>== operator checks if their </a:t>
            </a:r>
            <a:r>
              <a:rPr lang="en-US" altLang="ko-KR" sz="2000" dirty="0">
                <a:solidFill>
                  <a:srgbClr val="0000FF"/>
                </a:solidFill>
              </a:rPr>
              <a:t>instance values </a:t>
            </a:r>
            <a:r>
              <a:rPr lang="en-US" altLang="ko-KR" sz="2000" dirty="0"/>
              <a:t>are equal, "equal to</a:t>
            </a:r>
            <a:r>
              <a:rPr lang="en-US" altLang="ko-KR" sz="2000" dirty="0" smtClean="0"/>
              <a:t>"</a:t>
            </a:r>
            <a:endParaRPr lang="en-US" altLang="ko-KR" sz="2000" dirty="0"/>
          </a:p>
          <a:p>
            <a:r>
              <a:rPr lang="en-US" altLang="ko-KR" sz="2000" dirty="0"/>
              <a:t>=== operator checks if the </a:t>
            </a:r>
            <a:r>
              <a:rPr lang="en-US" altLang="ko-KR" sz="2000" dirty="0">
                <a:solidFill>
                  <a:srgbClr val="0000FF"/>
                </a:solidFill>
              </a:rPr>
              <a:t>references point the same instance</a:t>
            </a:r>
            <a:r>
              <a:rPr lang="en-US" altLang="ko-KR" sz="2000" dirty="0"/>
              <a:t>, "identical </a:t>
            </a:r>
            <a:r>
              <a:rPr lang="en-US" altLang="ko-KR" sz="2000" dirty="0" smtClean="0"/>
              <a:t>to"</a:t>
            </a:r>
          </a:p>
          <a:p>
            <a:pPr lvl="1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developer.apple.com/documentation/swift/1538988</a:t>
            </a:r>
            <a:endParaRPr lang="en-US" altLang="ko-KR" sz="1600" dirty="0"/>
          </a:p>
          <a:p>
            <a:endParaRPr lang="en-US" altLang="ko-KR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7824192" y="3429000"/>
            <a:ext cx="4125664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person1 = 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person2 = person1</a:t>
            </a:r>
          </a:p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 person3 = 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(person1 === person2) // 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1600" b="0" dirty="0">
                <a:solidFill>
                  <a:schemeClr val="tx1"/>
                </a:solidFill>
                <a:latin typeface="Consolas" panose="020B0609020204030204" pitchFamily="49" charset="0"/>
              </a:rPr>
              <a:t>(person1 === person3) // </a:t>
            </a:r>
            <a:r>
              <a:rPr lang="ko-KR" altLang="en-US" sz="16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6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불리언</a:t>
            </a:r>
            <a:r>
              <a:rPr lang="ko-KR" altLang="en-US" dirty="0" smtClean="0"/>
              <a:t> 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NOT(!), AND(&amp;&amp;), OR(||)</a:t>
            </a:r>
            <a:r>
              <a:rPr lang="ko-KR" altLang="en-US" dirty="0"/>
              <a:t>와 </a:t>
            </a:r>
            <a:r>
              <a:rPr lang="en-US" altLang="ko-KR" dirty="0"/>
              <a:t>XOR(^)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NOT(!) </a:t>
            </a:r>
            <a:r>
              <a:rPr lang="ko-KR" altLang="en-US" dirty="0"/>
              <a:t>연산자는 </a:t>
            </a:r>
            <a:r>
              <a:rPr lang="ko-KR" altLang="en-US" dirty="0" err="1"/>
              <a:t>불리언</a:t>
            </a:r>
            <a:r>
              <a:rPr lang="ko-KR" altLang="en-US" dirty="0"/>
              <a:t> 값 또는 </a:t>
            </a:r>
            <a:r>
              <a:rPr lang="ko-KR" altLang="en-US" dirty="0" err="1"/>
              <a:t>표현식의</a:t>
            </a:r>
            <a:r>
              <a:rPr lang="ko-KR" altLang="en-US" dirty="0"/>
              <a:t> 결과를 현재와 반대로 바꿈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flag = true // </a:t>
            </a:r>
            <a:r>
              <a:rPr lang="ko-KR" altLang="en-US" dirty="0"/>
              <a:t>변수는 참</a:t>
            </a:r>
          </a:p>
          <a:p>
            <a:pPr>
              <a:defRPr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secondFlag</a:t>
            </a:r>
            <a:r>
              <a:rPr lang="en-US" altLang="ko-KR" dirty="0"/>
              <a:t> = !flag // </a:t>
            </a:r>
            <a:r>
              <a:rPr lang="en-US" altLang="ko-KR" dirty="0" err="1"/>
              <a:t>secondFlag</a:t>
            </a:r>
            <a:r>
              <a:rPr lang="ko-KR" altLang="en-US" dirty="0"/>
              <a:t>는 거짓으로 설정됨</a:t>
            </a:r>
          </a:p>
          <a:p>
            <a:pPr>
              <a:defRPr/>
            </a:pPr>
            <a:r>
              <a:rPr lang="en-US" altLang="ko-KR" dirty="0"/>
              <a:t>OR(||) </a:t>
            </a:r>
            <a:r>
              <a:rPr lang="ko-KR" altLang="en-US" dirty="0"/>
              <a:t>연산자는 두 개의 </a:t>
            </a:r>
            <a:r>
              <a:rPr lang="ko-KR" altLang="en-US" dirty="0" err="1"/>
              <a:t>피연산자</a:t>
            </a:r>
            <a:r>
              <a:rPr lang="ko-KR" altLang="en-US" dirty="0"/>
              <a:t> 중에 하나라도 참이면 참</a:t>
            </a:r>
            <a:r>
              <a:rPr lang="en-US" altLang="ko-KR" dirty="0"/>
              <a:t>(true)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두 개 모두 거짓이면 거짓</a:t>
            </a:r>
            <a:r>
              <a:rPr lang="en-US" altLang="ko-KR" dirty="0"/>
              <a:t>(false)</a:t>
            </a:r>
            <a:r>
              <a:rPr lang="ko-KR" altLang="en-US" dirty="0"/>
              <a:t>을 반환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 연산자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2400" dirty="0"/>
              <a:t>닫힌 범위 연산자</a:t>
            </a:r>
            <a:r>
              <a:rPr lang="en-US" altLang="ko-KR" sz="2400" dirty="0"/>
              <a:t>(closed range operator)</a:t>
            </a:r>
            <a:endParaRPr lang="ko-KR" altLang="en-US" sz="2400" dirty="0"/>
          </a:p>
          <a:p>
            <a:pPr lvl="1" algn="l"/>
            <a:r>
              <a:rPr lang="en-US" altLang="ko-KR" sz="2000" dirty="0"/>
              <a:t>x...y</a:t>
            </a:r>
            <a:endParaRPr lang="ko-KR" altLang="en-US" sz="2000" dirty="0"/>
          </a:p>
          <a:p>
            <a:pPr lvl="2" algn="l"/>
            <a:r>
              <a:rPr lang="en-US" altLang="ko-KR" sz="1400" dirty="0"/>
              <a:t>x</a:t>
            </a:r>
            <a:r>
              <a:rPr lang="ko-KR" altLang="en-US" sz="1400" dirty="0"/>
              <a:t>에서 시작하여 </a:t>
            </a:r>
            <a:r>
              <a:rPr lang="en-US" altLang="ko-KR" sz="1400" dirty="0"/>
              <a:t>y</a:t>
            </a:r>
            <a:r>
              <a:rPr lang="ko-KR" altLang="en-US" sz="1400" dirty="0"/>
              <a:t>로 끝나는 범위에 포함된 숫자</a:t>
            </a:r>
            <a:endParaRPr lang="en-US" altLang="ko-KR" sz="1400" dirty="0"/>
          </a:p>
          <a:p>
            <a:pPr lvl="1" algn="l"/>
            <a:r>
              <a:rPr lang="en-US" altLang="ko-KR" sz="2000" dirty="0"/>
              <a:t>5…8</a:t>
            </a:r>
            <a:endParaRPr lang="ko-KR" altLang="en-US" sz="2000" dirty="0"/>
          </a:p>
          <a:p>
            <a:pPr lvl="2" algn="l"/>
            <a:r>
              <a:rPr lang="en-US" altLang="ko-KR" sz="1400" dirty="0"/>
              <a:t>5, 6, 7, 8</a:t>
            </a:r>
            <a:endParaRPr lang="ko-KR" altLang="en-US" sz="1400" dirty="0"/>
          </a:p>
          <a:p>
            <a:pPr algn="l"/>
            <a:r>
              <a:rPr lang="ko-KR" altLang="en-US" sz="2400" dirty="0"/>
              <a:t>반 열린 범위 연산자</a:t>
            </a:r>
            <a:r>
              <a:rPr lang="en-US" altLang="ko-KR" sz="2400" dirty="0"/>
              <a:t>(half-open range operator)</a:t>
            </a:r>
            <a:endParaRPr lang="ko-KR" altLang="en-US" sz="2400" dirty="0"/>
          </a:p>
          <a:p>
            <a:pPr lvl="1" algn="l"/>
            <a:r>
              <a:rPr lang="en-US" altLang="ko-KR" sz="2000" dirty="0"/>
              <a:t>x..&lt;y</a:t>
            </a:r>
            <a:endParaRPr lang="ko-KR" altLang="en-US" sz="2000" dirty="0"/>
          </a:p>
          <a:p>
            <a:pPr lvl="2" algn="l"/>
            <a:r>
              <a:rPr lang="en-US" altLang="ko-KR" sz="1400" dirty="0"/>
              <a:t>x</a:t>
            </a:r>
            <a:r>
              <a:rPr lang="ko-KR" altLang="en-US" sz="1400" dirty="0"/>
              <a:t>부터 시작하여 </a:t>
            </a:r>
            <a:r>
              <a:rPr lang="en-US" altLang="ko-KR" sz="1400" dirty="0"/>
              <a:t>y</a:t>
            </a:r>
            <a:r>
              <a:rPr lang="ko-KR" altLang="en-US" sz="1400" dirty="0"/>
              <a:t>가 포함되지 않는 모든 숫자</a:t>
            </a:r>
            <a:endParaRPr lang="en-US" altLang="ko-KR" sz="1400" dirty="0"/>
          </a:p>
          <a:p>
            <a:pPr lvl="1" algn="l"/>
            <a:r>
              <a:rPr lang="en-US" altLang="ko-KR" sz="2000" dirty="0"/>
              <a:t>5..&lt;8</a:t>
            </a:r>
          </a:p>
          <a:p>
            <a:pPr lvl="2" algn="l"/>
            <a:r>
              <a:rPr lang="en-US" altLang="ko-KR" sz="1400" dirty="0"/>
              <a:t>5, 6, 7</a:t>
            </a:r>
          </a:p>
          <a:p>
            <a:pPr algn="l"/>
            <a:r>
              <a:rPr lang="en-US" altLang="ko-KR" sz="2400" dirty="0"/>
              <a:t>One-Sided Ranges</a:t>
            </a:r>
          </a:p>
          <a:p>
            <a:pPr lvl="1"/>
            <a:r>
              <a:rPr lang="en-US" altLang="ko-KR" sz="1800" dirty="0"/>
              <a:t>let names = ["A", "B", "C", "D"]</a:t>
            </a:r>
          </a:p>
          <a:p>
            <a:pPr marL="460375" lvl="1" indent="0">
              <a:buNone/>
            </a:pPr>
            <a:r>
              <a:rPr lang="en-US" altLang="ko-KR" sz="1800" dirty="0"/>
              <a:t>   for name in names[2...] {  //[...2], [..&lt;2</a:t>
            </a:r>
            <a:r>
              <a:rPr lang="en-US" altLang="ko-KR" sz="1800" dirty="0" smtClean="0"/>
              <a:t>]  </a:t>
            </a:r>
            <a:r>
              <a:rPr lang="en-US" altLang="ko-KR" sz="1800" dirty="0" smtClean="0">
                <a:solidFill>
                  <a:srgbClr val="FF0000"/>
                </a:solidFill>
              </a:rPr>
              <a:t>//</a:t>
            </a:r>
            <a:r>
              <a:rPr lang="ko-KR" altLang="en-US" sz="1800" dirty="0" smtClean="0">
                <a:solidFill>
                  <a:srgbClr val="FF0000"/>
                </a:solidFill>
              </a:rPr>
              <a:t>과제</a:t>
            </a:r>
            <a:r>
              <a:rPr lang="en-US" altLang="ko-KR" sz="1800" dirty="0" smtClean="0">
                <a:solidFill>
                  <a:srgbClr val="FF0000"/>
                </a:solidFill>
              </a:rPr>
              <a:t>: </a:t>
            </a:r>
            <a:r>
              <a:rPr lang="ko-KR" altLang="en-US" sz="1800" dirty="0" smtClean="0">
                <a:solidFill>
                  <a:srgbClr val="FF0000"/>
                </a:solidFill>
              </a:rPr>
              <a:t>실행 결과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en-US" altLang="ko-KR" sz="1800" dirty="0"/>
              <a:t>      print(name)  </a:t>
            </a:r>
          </a:p>
          <a:p>
            <a:pPr marL="460375" lvl="1" indent="0">
              <a:buNone/>
            </a:pPr>
            <a:r>
              <a:rPr lang="en-US" altLang="ko-KR" sz="1800" dirty="0"/>
              <a:t>   } // C</a:t>
            </a:r>
          </a:p>
          <a:p>
            <a:pPr marL="460375" lvl="1" indent="0">
              <a:buNone/>
            </a:pPr>
            <a:r>
              <a:rPr lang="en-US" altLang="ko-KR" sz="1800" dirty="0"/>
              <a:t>     // D</a:t>
            </a:r>
            <a:endParaRPr lang="ko-KR" altLang="en-US" sz="1800" dirty="0"/>
          </a:p>
          <a:p>
            <a:pPr lvl="1" algn="l"/>
            <a:endParaRPr lang="ko-KR" altLang="en-US" sz="1800" dirty="0"/>
          </a:p>
          <a:p>
            <a:pPr algn="l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9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Option </a:t>
            </a:r>
            <a:r>
              <a:rPr lang="en-US" altLang="ko-KR" b="0" dirty="0" smtClean="0"/>
              <a:t>type/</a:t>
            </a:r>
            <a:r>
              <a:rPr lang="en-US" altLang="ko-KR" b="0" dirty="0" err="1" smtClean="0"/>
              <a:t>Nullable</a:t>
            </a:r>
            <a:r>
              <a:rPr lang="en-US" altLang="ko-KR" b="0" dirty="0" smtClean="0"/>
              <a:t>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1600" dirty="0">
                <a:latin typeface="+mj-lt"/>
                <a:hlinkClick r:id="rId2"/>
              </a:rPr>
              <a:t>https://en.wikipedia.org/wiki/Option_type</a:t>
            </a:r>
            <a:r>
              <a:rPr lang="ko-KR" altLang="en-US" sz="1600" dirty="0">
                <a:latin typeface="+mj-lt"/>
              </a:rPr>
              <a:t> </a:t>
            </a:r>
            <a:endParaRPr lang="en-US" altLang="ko-KR" sz="1600" dirty="0" smtClean="0">
              <a:latin typeface="+mj-lt"/>
            </a:endParaRPr>
          </a:p>
          <a:p>
            <a:pPr lvl="1" algn="l"/>
            <a:r>
              <a:rPr lang="en-US" altLang="ko-KR" sz="1400" dirty="0" smtClean="0">
                <a:latin typeface="+mj-lt"/>
              </a:rPr>
              <a:t>An</a:t>
            </a:r>
            <a:r>
              <a:rPr lang="en-US" altLang="ko-KR" sz="1400" dirty="0">
                <a:latin typeface="+mj-lt"/>
              </a:rPr>
              <a:t> </a:t>
            </a:r>
            <a:r>
              <a:rPr lang="en-US" altLang="ko-KR" sz="1400" b="1" dirty="0">
                <a:latin typeface="+mj-lt"/>
              </a:rPr>
              <a:t>option type</a:t>
            </a:r>
            <a:r>
              <a:rPr lang="en-US" altLang="ko-KR" sz="1400" dirty="0">
                <a:latin typeface="+mj-lt"/>
              </a:rPr>
              <a:t> or </a:t>
            </a:r>
            <a:r>
              <a:rPr lang="en-US" altLang="ko-KR" sz="1400" b="1" dirty="0">
                <a:latin typeface="+mj-lt"/>
              </a:rPr>
              <a:t>maybe type</a:t>
            </a:r>
            <a:r>
              <a:rPr lang="en-US" altLang="ko-KR" sz="1400" dirty="0">
                <a:latin typeface="+mj-lt"/>
              </a:rPr>
              <a:t> is a </a:t>
            </a:r>
            <a:r>
              <a:rPr lang="en-US" altLang="ko-KR" sz="1400" dirty="0">
                <a:latin typeface="+mj-lt"/>
                <a:hlinkClick r:id="rId3" tooltip="Parametric polymorphism"/>
              </a:rPr>
              <a:t>polymorphic type</a:t>
            </a:r>
            <a:r>
              <a:rPr lang="en-US" altLang="ko-KR" sz="1400" dirty="0">
                <a:latin typeface="+mj-lt"/>
              </a:rPr>
              <a:t> that represents encapsulation of an optional value; e.g., it is used as the return type of functions which 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may or may not return a meaningful value </a:t>
            </a:r>
            <a:r>
              <a:rPr lang="en-US" altLang="ko-KR" sz="1400" dirty="0">
                <a:latin typeface="+mj-lt"/>
              </a:rPr>
              <a:t>when they are applied.</a:t>
            </a:r>
          </a:p>
          <a:p>
            <a:pPr algn="l"/>
            <a:r>
              <a:rPr lang="en-US" altLang="ko-KR" sz="1600" dirty="0">
                <a:latin typeface="+mj-lt"/>
                <a:hlinkClick r:id="rId4"/>
              </a:rPr>
              <a:t>https://</a:t>
            </a:r>
            <a:r>
              <a:rPr lang="en-US" altLang="ko-KR" sz="1600" dirty="0" smtClean="0">
                <a:latin typeface="+mj-lt"/>
                <a:hlinkClick r:id="rId4"/>
              </a:rPr>
              <a:t>en.wikipedia.org/wiki/Nullable_type</a:t>
            </a:r>
            <a:endParaRPr lang="en-US" altLang="ko-KR" sz="1600" dirty="0" smtClean="0">
              <a:latin typeface="+mj-lt"/>
            </a:endParaRPr>
          </a:p>
          <a:p>
            <a:pPr lvl="1" algn="l"/>
            <a:r>
              <a:rPr lang="en-US" altLang="ko-KR" sz="1200" b="1" dirty="0" err="1">
                <a:latin typeface="+mj-lt"/>
              </a:rPr>
              <a:t>Nullable</a:t>
            </a:r>
            <a:r>
              <a:rPr lang="en-US" altLang="ko-KR" sz="1200" b="1" dirty="0">
                <a:latin typeface="+mj-lt"/>
              </a:rPr>
              <a:t> types</a:t>
            </a:r>
            <a:r>
              <a:rPr lang="en-US" altLang="ko-KR" sz="1200" dirty="0">
                <a:latin typeface="+mj-lt"/>
              </a:rPr>
              <a:t> are a feature of some </a:t>
            </a:r>
            <a:r>
              <a:rPr lang="en-US" altLang="ko-KR" sz="1200" dirty="0">
                <a:latin typeface="+mj-lt"/>
                <a:hlinkClick r:id="rId5" tooltip="Programming languages"/>
              </a:rPr>
              <a:t>programming languages</a:t>
            </a:r>
            <a:r>
              <a:rPr lang="en-US" altLang="ko-KR" sz="1200" dirty="0">
                <a:latin typeface="+mj-lt"/>
              </a:rPr>
              <a:t> which </a:t>
            </a:r>
            <a:r>
              <a:rPr lang="en-US" altLang="ko-KR" sz="1200" dirty="0">
                <a:solidFill>
                  <a:srgbClr val="0000FF"/>
                </a:solidFill>
                <a:latin typeface="+mj-lt"/>
              </a:rPr>
              <a:t>allow the value to be set to the special value </a:t>
            </a:r>
            <a:r>
              <a:rPr lang="en-US" altLang="ko-KR" sz="1200" b="1" dirty="0">
                <a:solidFill>
                  <a:srgbClr val="0000FF"/>
                </a:solidFill>
                <a:latin typeface="+mj-lt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+mj-lt"/>
              </a:rPr>
              <a:t> instead of the usual possible values of the </a:t>
            </a:r>
            <a:r>
              <a:rPr lang="en-US" altLang="ko-KR" sz="1200" dirty="0">
                <a:solidFill>
                  <a:srgbClr val="0000FF"/>
                </a:solidFill>
                <a:latin typeface="+mj-lt"/>
                <a:hlinkClick r:id="rId6" tooltip="Data type"/>
              </a:rPr>
              <a:t>data type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112" y="2193164"/>
            <a:ext cx="3456384" cy="4017964"/>
          </a:xfrm>
          <a:prstGeom prst="rect">
            <a:avLst/>
          </a:prstGeom>
          <a:ln>
            <a:solidFill>
              <a:srgbClr val="00664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432" y="2492896"/>
            <a:ext cx="5457955" cy="3384376"/>
          </a:xfrm>
          <a:prstGeom prst="rect">
            <a:avLst/>
          </a:prstGeom>
          <a:ln>
            <a:solidFill>
              <a:srgbClr val="00664B"/>
            </a:solidFill>
          </a:ln>
        </p:spPr>
      </p:pic>
      <p:sp>
        <p:nvSpPr>
          <p:cNvPr id="6" name="모서리가 둥근 직사각형 5"/>
          <p:cNvSpPr/>
          <p:nvPr/>
        </p:nvSpPr>
        <p:spPr bwMode="auto">
          <a:xfrm>
            <a:off x="7120738" y="2420888"/>
            <a:ext cx="2664296" cy="144016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120738" y="3581329"/>
            <a:ext cx="2664296" cy="144016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7120738" y="4907916"/>
            <a:ext cx="2664296" cy="144016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normalizeH="0" baseline="0" smtClean="0">
              <a:ln>
                <a:noFill/>
              </a:ln>
              <a:solidFill>
                <a:srgbClr val="A47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0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?:</a:t>
            </a:r>
            <a:endParaRPr lang="ko-KR" altLang="en-US" dirty="0" smtClean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비교 연산을 빠르게 하기 위해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r>
              <a:rPr lang="en-US" altLang="ko-KR" sz="2000" dirty="0"/>
              <a:t>(ternary operator)</a:t>
            </a:r>
            <a:r>
              <a:rPr lang="ko-KR" altLang="en-US" sz="2000" dirty="0"/>
              <a:t>를 지원</a:t>
            </a:r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조건</a:t>
            </a:r>
            <a:r>
              <a:rPr lang="en-US" altLang="ko-KR" sz="2000" dirty="0"/>
              <a:t>] ? [</a:t>
            </a:r>
            <a:r>
              <a:rPr lang="ko-KR" altLang="en-US" sz="2000" dirty="0"/>
              <a:t>참 표현식</a:t>
            </a:r>
            <a:r>
              <a:rPr lang="en-US" altLang="ko-KR" sz="2000" dirty="0"/>
              <a:t>] : [</a:t>
            </a:r>
            <a:r>
              <a:rPr lang="ko-KR" altLang="en-US" sz="2000" dirty="0"/>
              <a:t>거짓 표현식</a:t>
            </a:r>
            <a:r>
              <a:rPr lang="en-US" altLang="ko-KR" sz="2000" dirty="0"/>
              <a:t>]</a:t>
            </a:r>
            <a:endParaRPr lang="ko-KR" altLang="en-US" sz="2000" dirty="0"/>
          </a:p>
          <a:p>
            <a:r>
              <a:rPr lang="ko-KR" altLang="en-US" sz="2000" dirty="0" err="1"/>
              <a:t>삼항</a:t>
            </a:r>
            <a:r>
              <a:rPr lang="ko-KR" altLang="en-US" sz="2000" dirty="0"/>
              <a:t> 연산자는 </a:t>
            </a:r>
            <a:r>
              <a:rPr lang="en-US" altLang="ko-KR" sz="2000" dirty="0"/>
              <a:t>[</a:t>
            </a:r>
            <a:r>
              <a:rPr lang="ko-KR" altLang="en-US" sz="2000" dirty="0"/>
              <a:t>조건</a:t>
            </a:r>
            <a:r>
              <a:rPr lang="en-US" altLang="ko-KR" sz="2000" dirty="0"/>
              <a:t>] </a:t>
            </a:r>
            <a:r>
              <a:rPr lang="ko-KR" altLang="en-US" sz="2000" dirty="0"/>
              <a:t>부분을 계산하여 참</a:t>
            </a:r>
            <a:r>
              <a:rPr lang="en-US" altLang="ko-KR" sz="2000" dirty="0"/>
              <a:t>(true) </a:t>
            </a:r>
            <a:r>
              <a:rPr lang="ko-KR" altLang="en-US" sz="2000" dirty="0"/>
              <a:t>혹은 거짓</a:t>
            </a:r>
            <a:r>
              <a:rPr lang="en-US" altLang="ko-KR" sz="2000" dirty="0"/>
              <a:t>(false)</a:t>
            </a:r>
            <a:r>
              <a:rPr lang="ko-KR" altLang="en-US" sz="2000" dirty="0"/>
              <a:t>을 확인하여 결과가 참이면 </a:t>
            </a:r>
            <a:r>
              <a:rPr lang="en-US" altLang="ko-KR" sz="2000" dirty="0"/>
              <a:t>[</a:t>
            </a:r>
            <a:r>
              <a:rPr lang="ko-KR" altLang="en-US" sz="2000" dirty="0"/>
              <a:t>참 표현식</a:t>
            </a:r>
            <a:r>
              <a:rPr lang="en-US" altLang="ko-KR" sz="2000" dirty="0"/>
              <a:t>] </a:t>
            </a:r>
            <a:r>
              <a:rPr lang="ko-KR" altLang="en-US" sz="2000" dirty="0"/>
              <a:t>부분이 실행되며</a:t>
            </a:r>
            <a:r>
              <a:rPr lang="en-US" altLang="ko-KR" sz="2000" dirty="0"/>
              <a:t>, </a:t>
            </a:r>
            <a:r>
              <a:rPr lang="ko-KR" altLang="en-US" sz="2000" dirty="0"/>
              <a:t>거짓이면 </a:t>
            </a:r>
            <a:r>
              <a:rPr lang="en-US" altLang="ko-KR" sz="2000" dirty="0"/>
              <a:t>[</a:t>
            </a:r>
            <a:r>
              <a:rPr lang="ko-KR" altLang="en-US" sz="2000" dirty="0"/>
              <a:t>거짓 표현식</a:t>
            </a:r>
            <a:r>
              <a:rPr lang="en-US" altLang="ko-KR" sz="2000" dirty="0"/>
              <a:t>] </a:t>
            </a:r>
            <a:r>
              <a:rPr lang="ko-KR" altLang="en-US" sz="2000" dirty="0"/>
              <a:t>부분을 수행</a:t>
            </a:r>
            <a:endParaRPr lang="en-US" altLang="ko-KR" sz="2000" dirty="0"/>
          </a:p>
          <a:p>
            <a:pPr marL="460375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x = </a:t>
            </a:r>
            <a:r>
              <a:rPr lang="en-US" altLang="ko-KR" sz="1600" dirty="0" smtClean="0">
                <a:latin typeface="Consolas" panose="020B0609020204030204" pitchFamily="49" charset="0"/>
              </a:rPr>
              <a:t>1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460375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y = </a:t>
            </a:r>
            <a:r>
              <a:rPr lang="en-US" altLang="ko-KR" sz="1600" dirty="0" smtClean="0">
                <a:latin typeface="Consolas" panose="020B0609020204030204" pitchFamily="49" charset="0"/>
              </a:rPr>
              <a:t>2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460375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print("Largest number is \(x &gt; y ? x : y)")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가 </a:t>
            </a:r>
            <a:r>
              <a:rPr lang="en-US" altLang="ko-KR" sz="2000" dirty="0"/>
              <a:t>y</a:t>
            </a:r>
            <a:r>
              <a:rPr lang="ko-KR" altLang="en-US" sz="2000" dirty="0"/>
              <a:t>보다 큰지를 검사하면</a:t>
            </a:r>
            <a:r>
              <a:rPr lang="en-US" altLang="ko-KR" sz="2000" dirty="0"/>
              <a:t> </a:t>
            </a:r>
            <a:r>
              <a:rPr lang="ko-KR" altLang="en-US" sz="2000" dirty="0"/>
              <a:t>거짓이며</a:t>
            </a:r>
            <a:r>
              <a:rPr lang="en-US" altLang="ko-KR" sz="2000" dirty="0"/>
              <a:t>, y</a:t>
            </a:r>
            <a:r>
              <a:rPr lang="ko-KR" altLang="en-US" sz="2000" dirty="0"/>
              <a:t>가 사용자에게 표시</a:t>
            </a:r>
          </a:p>
          <a:p>
            <a:r>
              <a:rPr lang="en-US" altLang="ko-KR" sz="2000" dirty="0"/>
              <a:t>Largest number is </a:t>
            </a:r>
            <a:r>
              <a:rPr lang="en-US" altLang="ko-KR" sz="2000" dirty="0" smtClean="0"/>
              <a:t>2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Nil-Coalescing </a:t>
            </a:r>
            <a:r>
              <a:rPr lang="en-US" altLang="ko-KR" b="0" dirty="0" smtClean="0"/>
              <a:t>Operator (Nil</a:t>
            </a:r>
            <a:r>
              <a:rPr lang="ko-KR" altLang="en-US" b="0" dirty="0" err="1" smtClean="0"/>
              <a:t>합병연산자</a:t>
            </a:r>
            <a:r>
              <a:rPr lang="en-US" altLang="ko-KR" b="0" dirty="0" smtClean="0"/>
              <a:t>) </a:t>
            </a:r>
            <a:r>
              <a:rPr lang="en-US" altLang="ko-KR" b="0" dirty="0" smtClean="0">
                <a:solidFill>
                  <a:srgbClr val="0000FF"/>
                </a:solidFill>
              </a:rPr>
              <a:t>??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옵셔널변수</a:t>
            </a:r>
            <a:r>
              <a:rPr lang="ko-KR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일 때 할당되는 값  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옵셔널</a:t>
            </a:r>
            <a:r>
              <a:rPr lang="ko-KR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변수의 값이 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ko-KR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이면 </a:t>
            </a:r>
            <a:r>
              <a:rPr lang="en-US" altLang="ko-KR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 </a:t>
            </a:r>
            <a:r>
              <a:rPr lang="ko-KR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다음 </a:t>
            </a:r>
            <a:r>
              <a:rPr lang="ko-KR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값으로 </a:t>
            </a:r>
            <a:r>
              <a:rPr lang="ko-KR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할당됨</a:t>
            </a:r>
            <a:endParaRPr lang="en-US" altLang="ko-KR" sz="2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옵셔널 변수의 값이 </a:t>
            </a:r>
            <a:r>
              <a:rPr lang="en-US" altLang="ko-KR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ko-KR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 아니면 언래핑된 값이 나옴</a:t>
            </a:r>
            <a:endParaRPr lang="en-US" altLang="ko-KR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"black"</a:t>
            </a:r>
          </a:p>
          <a:p>
            <a:pPr marL="455612" lvl="1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userDefinedColor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String?   // defaults to nil</a:t>
            </a:r>
          </a:p>
          <a:p>
            <a:pPr marL="455612" lvl="1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userDefinedColor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??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defaultColor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ko-KR" sz="16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이므로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defaultColor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인 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할당됨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//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userDefinedColor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"red"</a:t>
            </a:r>
          </a:p>
          <a:p>
            <a:pPr marL="455612" lvl="1" indent="0"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userDefinedColor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??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defaultColor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ko-KR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</a:t>
            </a:r>
            <a:r>
              <a:rPr lang="ko-KR" alt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아니므로 </a:t>
            </a:r>
            <a:r>
              <a:rPr lang="ko-KR" alt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언래핑된</a:t>
            </a:r>
            <a:r>
              <a:rPr lang="ko-KR" alt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ko-KR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할당됨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//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red, 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주의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optional(red)</a:t>
            </a:r>
            <a:r>
              <a:rPr lang="ko-KR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아님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</a:pP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0176" y="1124744"/>
            <a:ext cx="3990195" cy="196977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defaultAge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= 1</a:t>
            </a:r>
          </a:p>
          <a:p>
            <a:pPr algn="l"/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age :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? </a:t>
            </a: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age = 3</a:t>
            </a: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print(age) 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값은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ko-KR" sz="1800" b="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myAge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 = age ?? </a:t>
            </a:r>
            <a:r>
              <a:rPr lang="en-US" altLang="ko-KR" sz="18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defaultAge</a:t>
            </a:r>
            <a:endParaRPr lang="en-US" altLang="ko-KR" sz="18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//age</a:t>
            </a:r>
            <a:r>
              <a:rPr lang="ko-KR" altLang="en-US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ko-KR" altLang="en-US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이</a:t>
            </a:r>
            <a:r>
              <a:rPr lang="en-US" altLang="ko-KR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0" smtClean="0">
                <a:solidFill>
                  <a:schemeClr val="tx1"/>
                </a:solidFill>
                <a:latin typeface="Consolas" panose="020B0609020204030204" pitchFamily="49" charset="0"/>
              </a:rPr>
              <a:t>아니므로 언래핑된 값이 나옴</a:t>
            </a:r>
            <a:endParaRPr lang="en-US" altLang="ko-KR" sz="1400" b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0" smtClean="0">
                <a:solidFill>
                  <a:schemeClr val="tx1"/>
                </a:solidFill>
                <a:latin typeface="Consolas" panose="020B0609020204030204" pitchFamily="49" charset="0"/>
              </a:rPr>
              <a:t>print(myAge</a:t>
            </a:r>
            <a:r>
              <a:rPr lang="en-US" altLang="ko-KR" sz="1800" b="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값은</a:t>
            </a:r>
            <a:r>
              <a:rPr lang="en-US" altLang="ko-KR" sz="18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우선순위와 </a:t>
            </a:r>
            <a:r>
              <a:rPr lang="ko-KR" altLang="en-US" dirty="0" err="1" smtClean="0"/>
              <a:t>결합성</a:t>
            </a:r>
            <a:r>
              <a:rPr lang="en-US" altLang="ko-KR" dirty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73"/>
          <a:stretch/>
        </p:blipFill>
        <p:spPr>
          <a:xfrm>
            <a:off x="767408" y="908720"/>
            <a:ext cx="5123540" cy="5172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79" b="1679"/>
          <a:stretch/>
        </p:blipFill>
        <p:spPr>
          <a:xfrm>
            <a:off x="6146800" y="908721"/>
            <a:ext cx="5072195" cy="5112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62148" y="6046227"/>
            <a:ext cx="5352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hlinkClick r:id="rId4"/>
              </a:rPr>
              <a:t>https://</a:t>
            </a:r>
            <a:r>
              <a:rPr lang="ko-KR" altLang="en-US" sz="1200" b="0" dirty="0" smtClean="0">
                <a:hlinkClick r:id="rId4"/>
              </a:rPr>
              <a:t>docs.swift.org/swift-book/LanguageGuide/AdvancedOperators.html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2785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우선순위와 </a:t>
            </a:r>
            <a:r>
              <a:rPr lang="ko-KR" altLang="en-US" dirty="0" err="1"/>
              <a:t>결합성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545" b="1316"/>
          <a:stretch/>
        </p:blipFill>
        <p:spPr>
          <a:xfrm>
            <a:off x="767186" y="921925"/>
            <a:ext cx="5207149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19" b="2437"/>
          <a:stretch/>
        </p:blipFill>
        <p:spPr>
          <a:xfrm>
            <a:off x="6240016" y="908720"/>
            <a:ext cx="5214863" cy="5256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39416" y="5661248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0" dirty="0">
                <a:hlinkClick r:id="rId4"/>
              </a:rPr>
              <a:t>https://</a:t>
            </a:r>
            <a:r>
              <a:rPr lang="en-US" altLang="ko-KR" sz="1400" b="0" dirty="0" smtClean="0">
                <a:hlinkClick r:id="rId4"/>
              </a:rPr>
              <a:t>developer.apple.com/documentation/swift/1538988</a:t>
            </a:r>
            <a:endParaRPr lang="en-US" altLang="ko-KR" sz="1400" b="0" dirty="0">
              <a:hlinkClick r:id="rId5"/>
            </a:endParaRPr>
          </a:p>
          <a:p>
            <a:pPr algn="l"/>
            <a:r>
              <a:rPr lang="ko-KR" altLang="en-US" sz="1400" b="0" dirty="0" smtClean="0">
                <a:hlinkClick r:id="rId5"/>
              </a:rPr>
              <a:t>https</a:t>
            </a:r>
            <a:r>
              <a:rPr lang="ko-KR" altLang="en-US" sz="1400" b="0" dirty="0">
                <a:hlinkClick r:id="rId5"/>
              </a:rPr>
              <a:t>://</a:t>
            </a:r>
            <a:r>
              <a:rPr lang="ko-KR" altLang="en-US" sz="1400" b="0" dirty="0" smtClean="0">
                <a:hlinkClick r:id="rId5"/>
              </a:rPr>
              <a:t>developer.apple.com/documentation/accelerate/simd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7042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2027238"/>
            <a:ext cx="8458200" cy="2049462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ko-KR" altLang="en-US" sz="9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제어문</a:t>
            </a:r>
            <a:endParaRPr lang="ko-KR" altLang="en-US" sz="9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1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</a:p>
        </p:txBody>
      </p:sp>
      <p:sp>
        <p:nvSpPr>
          <p:cNvPr id="583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조건</a:t>
            </a:r>
            <a:r>
              <a:rPr lang="en-US" altLang="ko-KR" smtClean="0"/>
              <a:t>-</a:t>
            </a:r>
            <a:r>
              <a:rPr lang="ko-KR" altLang="en-US" smtClean="0"/>
              <a:t>증가</a:t>
            </a:r>
            <a:r>
              <a:rPr lang="en-US" altLang="ko-KR" smtClean="0"/>
              <a:t>(condition-increment) for </a:t>
            </a:r>
            <a:r>
              <a:rPr lang="ko-KR" altLang="en-US" smtClean="0"/>
              <a:t>문</a:t>
            </a:r>
            <a:endParaRPr lang="en-US" altLang="ko-KR" smtClean="0"/>
          </a:p>
          <a:p>
            <a:r>
              <a:rPr lang="en-US" altLang="ko-KR" smtClean="0"/>
              <a:t>for-in </a:t>
            </a:r>
            <a:r>
              <a:rPr lang="ko-KR" altLang="en-US" smtClean="0"/>
              <a:t>반복문</a:t>
            </a:r>
            <a:endParaRPr lang="en-US" altLang="ko-KR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-</a:t>
            </a:r>
            <a:r>
              <a:rPr lang="ko-KR" altLang="en-US" dirty="0" smtClean="0"/>
              <a:t>증가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없어진 문법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93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Swift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에서 없어진 문법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dirty="0" smtClean="0">
                <a:hlinkClick r:id="rId2"/>
              </a:rPr>
              <a:t>Remove </a:t>
            </a:r>
            <a:r>
              <a:rPr lang="en-US" altLang="ko-KR" dirty="0">
                <a:hlinkClick r:id="rId2"/>
              </a:rPr>
              <a:t>C-style for-loops with conditions and </a:t>
            </a:r>
            <a:r>
              <a:rPr lang="en-US" altLang="ko-KR" dirty="0" err="1">
                <a:hlinkClick r:id="rId2"/>
              </a:rPr>
              <a:t>incrementers</a:t>
            </a:r>
            <a:endParaRPr lang="ko-KR" altLang="en-US" dirty="0">
              <a:solidFill>
                <a:srgbClr val="FF0000"/>
              </a:solidFill>
            </a:endParaRP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ko-KR" altLang="en-US" sz="2000" dirty="0">
                <a:latin typeface="Consolas" panose="020B0609020204030204" pitchFamily="49" charset="0"/>
              </a:rPr>
              <a:t>초기화</a:t>
            </a:r>
            <a:r>
              <a:rPr lang="en-US" altLang="ko-KR" sz="2000" dirty="0">
                <a:latin typeface="Consolas" panose="020B0609020204030204" pitchFamily="49" charset="0"/>
              </a:rPr>
              <a:t>; </a:t>
            </a:r>
            <a:r>
              <a:rPr lang="ko-KR" altLang="en-US" sz="2000" dirty="0" err="1">
                <a:latin typeface="Consolas" panose="020B0609020204030204" pitchFamily="49" charset="0"/>
              </a:rPr>
              <a:t>조건식</a:t>
            </a:r>
            <a:r>
              <a:rPr lang="en-US" altLang="ko-KR" sz="2000" dirty="0">
                <a:latin typeface="Consolas" panose="020B0609020204030204" pitchFamily="49" charset="0"/>
              </a:rPr>
              <a:t>; </a:t>
            </a:r>
            <a:r>
              <a:rPr lang="ko-KR" altLang="en-US" sz="2000" dirty="0" err="1">
                <a:latin typeface="Consolas" panose="020B0609020204030204" pitchFamily="49" charset="0"/>
              </a:rPr>
              <a:t>증감식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{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// </a:t>
            </a:r>
            <a:r>
              <a:rPr lang="ko-KR" altLang="en-US" sz="2000" dirty="0">
                <a:latin typeface="Consolas" panose="020B0609020204030204" pitchFamily="49" charset="0"/>
              </a:rPr>
              <a:t>실행될 구문</a:t>
            </a: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for </a:t>
            </a:r>
            <a:r>
              <a:rPr lang="en-US" altLang="ko-KR" sz="2000" dirty="0" err="1">
                <a:latin typeface="Consolas" panose="020B0609020204030204" pitchFamily="49" charset="0"/>
              </a:rPr>
              <a:t>var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10;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+=1 {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nn-NO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for i in 0..&lt;10 </a:t>
            </a:r>
            <a:r>
              <a:rPr lang="ko-KR" alt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로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수정해야 함</a:t>
            </a:r>
          </a:p>
          <a:p>
            <a:pPr marL="460375" lvl="1" indent="0">
              <a:buNone/>
              <a:defRPr/>
            </a:pPr>
            <a:r>
              <a:rPr lang="en-US" altLang="ko-KR" sz="2000" dirty="0" smtClean="0">
                <a:latin typeface="Consolas" panose="020B0609020204030204" pitchFamily="49" charset="0"/>
              </a:rPr>
              <a:t>   print(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}  //error: C-style for statement has been removed in </a:t>
            </a:r>
            <a:r>
              <a:rPr lang="en-US" altLang="ko-KR" sz="2000">
                <a:latin typeface="Consolas" panose="020B0609020204030204" pitchFamily="49" charset="0"/>
              </a:rPr>
              <a:t>Swift </a:t>
            </a:r>
            <a:r>
              <a:rPr lang="en-US" altLang="ko-KR" sz="2000" smtClean="0">
                <a:latin typeface="Consolas" panose="020B0609020204030204" pitchFamily="49" charset="0"/>
              </a:rPr>
              <a:t>3</a:t>
            </a:r>
            <a:endParaRPr lang="en-US" altLang="ko-KR" sz="2000" b="1" dirty="0"/>
          </a:p>
          <a:p>
            <a:pPr marL="460375" lvl="1" indent="0">
              <a:buNone/>
              <a:defRPr/>
            </a:pPr>
            <a:r>
              <a:rPr lang="en-US" altLang="ko-KR" sz="2000" b="1" dirty="0">
                <a:hlinkClick r:id="rId3"/>
              </a:rPr>
              <a:t>https://</a:t>
            </a:r>
            <a:r>
              <a:rPr lang="en-US" altLang="ko-KR" sz="2000" b="1" dirty="0" smtClean="0">
                <a:hlinkClick r:id="rId3"/>
              </a:rPr>
              <a:t>developer.apple.com/documentation/swift/1541053-print</a:t>
            </a:r>
            <a:endParaRPr lang="en-US" altLang="ko-KR" sz="2000" b="1" dirty="0" smtClean="0"/>
          </a:p>
          <a:p>
            <a:pPr marL="460375" lvl="1" indent="0">
              <a:buNone/>
              <a:defRPr/>
            </a:pP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4437112"/>
            <a:ext cx="3312368" cy="21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for-in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sp>
        <p:nvSpPr>
          <p:cNvPr id="604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/>
              <a:t>for-in </a:t>
            </a:r>
            <a:r>
              <a:rPr lang="ko-KR" altLang="en-US" sz="2400" dirty="0" err="1"/>
              <a:t>반복문은</a:t>
            </a:r>
            <a:r>
              <a:rPr lang="ko-KR" altLang="en-US" sz="2400" dirty="0"/>
              <a:t> 컬렉션 또는 숫자 범위 내에 있는 </a:t>
            </a:r>
            <a:r>
              <a:rPr lang="ko-KR" altLang="en-US" sz="2400" dirty="0" smtClean="0"/>
              <a:t>목록을 </a:t>
            </a:r>
            <a:r>
              <a:rPr lang="ko-KR" altLang="en-US" sz="2400" dirty="0"/>
              <a:t>반복</a:t>
            </a:r>
          </a:p>
          <a:p>
            <a:pPr marL="460375" lvl="1" indent="0">
              <a:buNone/>
              <a:defRPr/>
            </a:pPr>
            <a:r>
              <a:rPr lang="en-US" altLang="ko-KR" sz="1800" b="1" dirty="0" smtClean="0">
                <a:solidFill>
                  <a:srgbClr val="0000FF"/>
                </a:solidFill>
              </a:rPr>
              <a:t>for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/>
              <a:t>상수명</a:t>
            </a:r>
            <a:r>
              <a:rPr lang="ko-KR" altLang="en-US" sz="1800" b="1" dirty="0"/>
              <a:t> </a:t>
            </a:r>
            <a:r>
              <a:rPr lang="en-US" altLang="ko-KR" sz="1800" b="1" dirty="0">
                <a:solidFill>
                  <a:srgbClr val="0000FF"/>
                </a:solidFill>
              </a:rPr>
              <a:t>in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컬렉션 또는 범위 </a:t>
            </a:r>
            <a:r>
              <a:rPr lang="en-US" altLang="ko-KR" sz="1800" b="1" dirty="0"/>
              <a:t>{</a:t>
            </a:r>
            <a:endParaRPr lang="ko-KR" altLang="en-US" sz="1800" b="1" dirty="0"/>
          </a:p>
          <a:p>
            <a:pPr marL="460375" lvl="1" indent="0">
              <a:buNone/>
              <a:defRPr/>
            </a:pPr>
            <a:r>
              <a:rPr lang="en-US" altLang="ko-KR" sz="1800" b="1" dirty="0"/>
              <a:t>// </a:t>
            </a:r>
            <a:r>
              <a:rPr lang="ko-KR" altLang="en-US" sz="1800" b="1" dirty="0"/>
              <a:t>실행될 코드</a:t>
            </a:r>
          </a:p>
          <a:p>
            <a:pPr marL="460375" lvl="1" indent="0">
              <a:buNone/>
              <a:defRPr/>
            </a:pPr>
            <a:r>
              <a:rPr lang="en-US" altLang="ko-KR" sz="1800" b="1" dirty="0"/>
              <a:t>}</a:t>
            </a:r>
            <a:endParaRPr lang="ko-KR" altLang="en-US" sz="1800" b="1" dirty="0"/>
          </a:p>
          <a:p>
            <a:pPr>
              <a:defRPr/>
            </a:pPr>
            <a:r>
              <a:rPr lang="en-US" altLang="ko-KR" sz="2400">
                <a:solidFill>
                  <a:srgbClr val="0000FF"/>
                </a:solidFill>
              </a:rPr>
              <a:t>'</a:t>
            </a:r>
            <a:r>
              <a:rPr lang="ko-KR" altLang="en-US" sz="2400" smtClean="0">
                <a:solidFill>
                  <a:srgbClr val="0000FF"/>
                </a:solidFill>
              </a:rPr>
              <a:t>상수명</a:t>
            </a:r>
            <a:r>
              <a:rPr lang="en-US" altLang="ko-KR" sz="2400">
                <a:solidFill>
                  <a:srgbClr val="0000FF"/>
                </a:solidFill>
              </a:rPr>
              <a:t>'</a:t>
            </a:r>
            <a:r>
              <a:rPr lang="ko-KR" altLang="en-US" sz="2400" smtClean="0"/>
              <a:t>은 </a:t>
            </a:r>
            <a:r>
              <a:rPr lang="ko-KR" altLang="en-US" sz="2400" dirty="0" err="1"/>
              <a:t>반복문이</a:t>
            </a:r>
            <a:r>
              <a:rPr lang="ko-KR" altLang="en-US" sz="2400" dirty="0"/>
              <a:t> 돌면서 컬렉션 또는 범위에서 가져온 </a:t>
            </a:r>
            <a:r>
              <a:rPr lang="ko-KR" altLang="en-US" sz="2400" dirty="0">
                <a:solidFill>
                  <a:srgbClr val="0000FF"/>
                </a:solidFill>
              </a:rPr>
              <a:t>항목을 담게 될 상수</a:t>
            </a:r>
          </a:p>
          <a:p>
            <a:pPr>
              <a:defRPr/>
            </a:pPr>
            <a:r>
              <a:rPr lang="en-US" altLang="ko-KR" sz="2400"/>
              <a:t>'</a:t>
            </a:r>
            <a:r>
              <a:rPr lang="ko-KR" altLang="en-US" sz="2400" smtClean="0"/>
              <a:t>컬렉션 </a:t>
            </a:r>
            <a:r>
              <a:rPr lang="ko-KR" altLang="en-US" sz="2400"/>
              <a:t>또는 </a:t>
            </a:r>
            <a:r>
              <a:rPr lang="ko-KR" altLang="en-US" sz="2400" smtClean="0"/>
              <a:t>범위</a:t>
            </a:r>
            <a:r>
              <a:rPr lang="en-US" altLang="ko-KR" sz="2400"/>
              <a:t>'</a:t>
            </a:r>
            <a:r>
              <a:rPr lang="ko-KR" altLang="en-US" sz="2400" smtClean="0"/>
              <a:t>는 </a:t>
            </a:r>
            <a:r>
              <a:rPr lang="ko-KR" altLang="en-US" sz="2400" dirty="0" err="1"/>
              <a:t>반복문이</a:t>
            </a:r>
            <a:r>
              <a:rPr lang="ko-KR" altLang="en-US" sz="2400" dirty="0"/>
              <a:t> 반복되면서 현재의 항목을 참조</a:t>
            </a:r>
          </a:p>
          <a:p>
            <a:pPr lvl="1">
              <a:defRPr/>
            </a:pPr>
            <a:r>
              <a:rPr lang="ko-KR" altLang="en-US" sz="1800" dirty="0"/>
              <a:t>문자열 값들의 배열이거나 범위 연산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문자들로 </a:t>
            </a:r>
            <a:r>
              <a:rPr lang="ko-KR" altLang="en-US" sz="1800" dirty="0"/>
              <a:t>구성된 문자열일 수 있음</a:t>
            </a:r>
            <a:endParaRPr lang="en-US" altLang="ko-KR" sz="1800" dirty="0"/>
          </a:p>
          <a:p>
            <a:pPr marL="455612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for index in 1...5 {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</a:rPr>
              <a:t> print(index)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ko-KR" sz="1800" dirty="0"/>
              <a:t>index</a:t>
            </a:r>
            <a:r>
              <a:rPr lang="ko-KR" altLang="en-US" sz="1800" dirty="0"/>
              <a:t>라는 이름의 상수에 현재 항목이 할당되면서 시작</a:t>
            </a:r>
            <a:endParaRPr lang="en-US" altLang="ko-KR" sz="1800" dirty="0"/>
          </a:p>
          <a:p>
            <a:pPr>
              <a:defRPr/>
            </a:pP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참조체</a:t>
            </a:r>
            <a:r>
              <a:rPr lang="en-US" altLang="ko-KR" dirty="0" smtClean="0"/>
              <a:t>(</a:t>
            </a:r>
            <a:r>
              <a:rPr lang="en-US" altLang="ko-KR" dirty="0" err="1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생략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2" lvl="1" indent="0">
              <a:buNone/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_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 1...5 {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5612" lvl="1" indent="0">
              <a:buNone/>
              <a:defRPr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in 1...5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5612" lvl="1" indent="0">
              <a:buNone/>
              <a:defRPr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("\(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안녕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455612" lvl="1" indent="0">
              <a:buNone/>
              <a:defRPr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87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항목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416" y="836712"/>
            <a:ext cx="10742984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names = ["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"B", "C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"D"]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name in names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print(name)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docs.swift.org/swift-book/LanguageGuide/CollectionTypes.html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3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 vs Optional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10</a:t>
            </a:r>
          </a:p>
          <a:p>
            <a:pPr lvl="1" algn="l"/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2" algn="l"/>
            <a:r>
              <a:rPr lang="en-US" altLang="ko-KR" dirty="0" err="1" smtClean="0"/>
              <a:t>Int</a:t>
            </a:r>
            <a:r>
              <a:rPr lang="ko-KR" altLang="en-US" dirty="0" smtClean="0"/>
              <a:t>형 값을 저장</a:t>
            </a:r>
            <a:endParaRPr lang="en-US" altLang="ko-KR" dirty="0" smtClean="0"/>
          </a:p>
          <a:p>
            <a:pPr lvl="2" algn="l"/>
            <a:r>
              <a:rPr lang="en-US" altLang="ko-KR" dirty="0" err="1" smtClean="0"/>
              <a:t>var</a:t>
            </a:r>
            <a:r>
              <a:rPr lang="en-US" altLang="ko-KR" dirty="0" smtClean="0"/>
              <a:t> x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= 10  //</a:t>
            </a:r>
          </a:p>
          <a:p>
            <a:pPr algn="l"/>
            <a:r>
              <a:rPr lang="en-US" altLang="ko-KR" dirty="0" smtClean="0"/>
              <a:t>Optional(10)</a:t>
            </a:r>
          </a:p>
          <a:p>
            <a:pPr lvl="1" algn="l"/>
            <a:r>
              <a:rPr lang="en-US" altLang="ko-KR" dirty="0" err="1" smtClean="0"/>
              <a:t>Int</a:t>
            </a:r>
            <a:r>
              <a:rPr lang="en-US" altLang="ko-KR" dirty="0" smtClean="0"/>
              <a:t>?</a:t>
            </a:r>
          </a:p>
          <a:p>
            <a:pPr lvl="1" algn="l"/>
            <a:r>
              <a:rPr lang="en-US" altLang="ko-KR" dirty="0" err="1" smtClean="0"/>
              <a:t>Int</a:t>
            </a:r>
            <a:r>
              <a:rPr lang="en-US" altLang="ko-KR" dirty="0" smtClean="0"/>
              <a:t>!</a:t>
            </a:r>
          </a:p>
          <a:p>
            <a:pPr lvl="2" algn="l"/>
            <a:r>
              <a:rPr lang="en-US" altLang="ko-KR" dirty="0" err="1" smtClean="0"/>
              <a:t>Int</a:t>
            </a:r>
            <a:r>
              <a:rPr lang="ko-KR" altLang="en-US" dirty="0" smtClean="0"/>
              <a:t>형 값을 저장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값이 없음</a:t>
            </a:r>
            <a:r>
              <a:rPr lang="en-US" altLang="ko-KR" dirty="0" smtClean="0"/>
              <a:t>(nil)</a:t>
            </a:r>
          </a:p>
          <a:p>
            <a:pPr lvl="2" algn="l"/>
            <a:r>
              <a:rPr lang="en-US" altLang="ko-KR" dirty="0" err="1" smtClean="0"/>
              <a:t>var</a:t>
            </a:r>
            <a:r>
              <a:rPr lang="en-US" altLang="ko-KR" dirty="0" smtClean="0"/>
              <a:t> y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? = 10  //</a:t>
            </a:r>
          </a:p>
          <a:p>
            <a:pPr lvl="2" algn="l"/>
            <a:r>
              <a:rPr lang="en-US" altLang="ko-KR" dirty="0" err="1" smtClean="0"/>
              <a:t>var</a:t>
            </a:r>
            <a:r>
              <a:rPr lang="en-US" altLang="ko-KR" dirty="0" smtClean="0"/>
              <a:t> z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!          //</a:t>
            </a:r>
          </a:p>
          <a:p>
            <a:pPr lvl="2"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1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</a:t>
            </a:r>
            <a:r>
              <a:rPr lang="ko-KR" altLang="en-US" dirty="0"/>
              <a:t>항목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let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numberOfLegs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["Spider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": 8,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"Ant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": 6, 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"Dog": 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4]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//dictionary</a:t>
            </a:r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key:value</a:t>
            </a:r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형식의 배열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animalName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legCount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in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numberOfLegs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    print("\(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animalName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)s have \(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legCount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) legs")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// </a:t>
            </a:r>
            <a:r>
              <a:rPr lang="en-US" altLang="ko-KR" sz="2400" dirty="0" smtClean="0">
                <a:latin typeface="Consolas" panose="020B0609020204030204" pitchFamily="49" charset="0"/>
              </a:rPr>
              <a:t>Spiders </a:t>
            </a:r>
            <a:r>
              <a:rPr lang="en-US" altLang="ko-KR" sz="2400" dirty="0">
                <a:latin typeface="Consolas" panose="020B0609020204030204" pitchFamily="49" charset="0"/>
              </a:rPr>
              <a:t>have 8 legs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// A</a:t>
            </a:r>
            <a:r>
              <a:rPr lang="en-US" altLang="ko-KR" sz="2400" dirty="0" smtClean="0">
                <a:latin typeface="Consolas" panose="020B0609020204030204" pitchFamily="49" charset="0"/>
              </a:rPr>
              <a:t>nts </a:t>
            </a:r>
            <a:r>
              <a:rPr lang="en-US" altLang="ko-KR" sz="2400" dirty="0">
                <a:latin typeface="Consolas" panose="020B0609020204030204" pitchFamily="49" charset="0"/>
              </a:rPr>
              <a:t>have 6 legs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// </a:t>
            </a:r>
            <a:r>
              <a:rPr lang="en-US" altLang="ko-KR" sz="2400" dirty="0" smtClean="0">
                <a:latin typeface="Consolas" panose="020B0609020204030204" pitchFamily="49" charset="0"/>
              </a:rPr>
              <a:t>Dogs </a:t>
            </a:r>
            <a:r>
              <a:rPr lang="en-US" altLang="ko-KR" sz="2400" dirty="0">
                <a:latin typeface="Consolas" panose="020B0609020204030204" pitchFamily="49" charset="0"/>
              </a:rPr>
              <a:t>have 4 </a:t>
            </a:r>
            <a:r>
              <a:rPr lang="en-US" altLang="ko-KR" sz="2400" dirty="0" smtClean="0">
                <a:latin typeface="Consolas" panose="020B0609020204030204" pitchFamily="49" charset="0"/>
              </a:rPr>
              <a:t>legs</a:t>
            </a:r>
          </a:p>
          <a:p>
            <a:pPr marL="0" indent="0"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altLang="ko-KR" sz="2000" dirty="0" smtClean="0">
                <a:latin typeface="Consolas" panose="020B0609020204030204" pitchFamily="49" charset="0"/>
                <a:hlinkClick r:id="rId2"/>
              </a:rPr>
              <a:t>docs.swift.org/swift-book/LanguageGuide/CollectionTypes.html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sp>
        <p:nvSpPr>
          <p:cNvPr id="62467" name="내용 개체 틀 2"/>
          <p:cNvSpPr>
            <a:spLocks noGrp="1"/>
          </p:cNvSpPr>
          <p:nvPr>
            <p:ph idx="1"/>
          </p:nvPr>
        </p:nvSpPr>
        <p:spPr>
          <a:xfrm>
            <a:off x="711200" y="836712"/>
            <a:ext cx="10871200" cy="5410200"/>
          </a:xfrm>
        </p:spPr>
        <p:txBody>
          <a:bodyPr/>
          <a:lstStyle/>
          <a:p>
            <a:r>
              <a:rPr lang="en-US" altLang="ko-KR" sz="1800" dirty="0"/>
              <a:t>for </a:t>
            </a:r>
            <a:r>
              <a:rPr lang="ko-KR" altLang="en-US" sz="1800" dirty="0" err="1"/>
              <a:t>반복문은</a:t>
            </a:r>
            <a:r>
              <a:rPr lang="ko-KR" altLang="en-US" sz="1800" dirty="0"/>
              <a:t> 몇 번 정도 반복해야 할지를 이미 아는 경우에 사용하기 적합</a:t>
            </a:r>
            <a:endParaRPr lang="en-US" altLang="ko-KR" sz="1800" dirty="0"/>
          </a:p>
          <a:p>
            <a:r>
              <a:rPr lang="ko-KR" altLang="en-US" sz="1800" dirty="0"/>
              <a:t>어떠한 조건이 되기 전에 대체 몇 번 정도 반복해야 할지를 알 수는 없지만 그 조건을 만족할 때까지는 반복해야 하는 경우 </a:t>
            </a:r>
            <a:r>
              <a:rPr lang="en-US" altLang="ko-KR" sz="1800" dirty="0"/>
              <a:t>while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사용</a:t>
            </a:r>
          </a:p>
          <a:p>
            <a:r>
              <a:rPr lang="ko-KR" altLang="en-US" sz="1800" dirty="0" smtClean="0"/>
              <a:t>지정된 </a:t>
            </a:r>
            <a:r>
              <a:rPr lang="ko-KR" altLang="en-US" sz="1800" dirty="0"/>
              <a:t>조건을 만족할 때까지 작업을 반복</a:t>
            </a:r>
            <a:endParaRPr lang="en-US" altLang="ko-KR" sz="1800" dirty="0"/>
          </a:p>
          <a:p>
            <a:pPr marL="454025" lvl="1" indent="0">
              <a:buNone/>
            </a:pPr>
            <a:r>
              <a:rPr lang="en-US" altLang="ko-KR" sz="1400" b="1" dirty="0"/>
              <a:t>while </a:t>
            </a:r>
            <a:r>
              <a:rPr lang="ko-KR" altLang="en-US" sz="1400" b="1" dirty="0" err="1"/>
              <a:t>조건식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{</a:t>
            </a:r>
            <a:endParaRPr lang="ko-KR" altLang="en-US" sz="1400" b="1" dirty="0"/>
          </a:p>
          <a:p>
            <a:pPr marL="454025" lvl="1" indent="0">
              <a:buNone/>
            </a:pPr>
            <a:r>
              <a:rPr lang="en-US" altLang="ko-KR" sz="1400" b="1" dirty="0"/>
              <a:t>// </a:t>
            </a:r>
            <a:r>
              <a:rPr lang="ko-KR" altLang="en-US" sz="1400" b="1" dirty="0" smtClean="0"/>
              <a:t>반복 코드</a:t>
            </a:r>
            <a:endParaRPr lang="ko-KR" altLang="en-US" sz="1400" b="1" dirty="0"/>
          </a:p>
          <a:p>
            <a:pPr marL="454025" lvl="1" indent="0">
              <a:buNone/>
            </a:pPr>
            <a:r>
              <a:rPr lang="en-US" altLang="ko-KR" sz="1400" b="1" dirty="0"/>
              <a:t>}</a:t>
            </a:r>
            <a:endParaRPr lang="ko-KR" altLang="en-US" sz="1400" b="1" dirty="0"/>
          </a:p>
          <a:p>
            <a:r>
              <a:rPr lang="en-US" altLang="ko-KR" sz="1800" dirty="0" err="1" smtClean="0"/>
              <a:t>myCount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변수가 </a:t>
            </a:r>
            <a:r>
              <a:rPr lang="en-US" altLang="ko-KR" sz="1800" dirty="0" smtClean="0"/>
              <a:t>1000</a:t>
            </a:r>
            <a:r>
              <a:rPr lang="ko-KR" altLang="en-US" sz="1800" dirty="0" smtClean="0"/>
              <a:t>보다 </a:t>
            </a:r>
            <a:r>
              <a:rPr lang="ko-KR" altLang="en-US" sz="1800" dirty="0"/>
              <a:t>크지 않을 때까지 </a:t>
            </a:r>
            <a:r>
              <a:rPr lang="ko-KR" altLang="en-US" sz="1800" dirty="0" smtClean="0"/>
              <a:t>반복</a:t>
            </a:r>
            <a:r>
              <a:rPr lang="en-US" altLang="ko-KR" sz="1800" dirty="0" smtClean="0"/>
              <a:t>, 1000</a:t>
            </a:r>
            <a:r>
              <a:rPr lang="ko-KR" altLang="en-US" sz="1800" dirty="0" smtClean="0"/>
              <a:t>이 </a:t>
            </a:r>
            <a:r>
              <a:rPr lang="ko-KR" altLang="en-US" sz="1800" dirty="0"/>
              <a:t>되는 </a:t>
            </a:r>
            <a:r>
              <a:rPr lang="ko-KR" altLang="en-US" sz="1800" dirty="0" smtClean="0"/>
              <a:t>시점에 </a:t>
            </a:r>
            <a:r>
              <a:rPr lang="ko-KR" altLang="en-US" sz="1800" dirty="0" err="1"/>
              <a:t>반복문이</a:t>
            </a:r>
            <a:r>
              <a:rPr lang="ko-KR" altLang="en-US" sz="1800" dirty="0"/>
              <a:t> 종료</a:t>
            </a:r>
            <a:endParaRPr lang="en-US" altLang="ko-KR" sz="1800" dirty="0"/>
          </a:p>
          <a:p>
            <a:endParaRPr lang="ko-KR" altLang="en-US" sz="1800" dirty="0"/>
          </a:p>
          <a:p>
            <a:pPr marL="454025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var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myCount</a:t>
            </a:r>
            <a:r>
              <a:rPr lang="en-US" altLang="ko-KR" sz="2000" dirty="0">
                <a:latin typeface="Consolas" panose="020B0609020204030204" pitchFamily="49" charset="0"/>
              </a:rPr>
              <a:t> = 0</a:t>
            </a:r>
          </a:p>
          <a:p>
            <a:pPr marL="454025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while </a:t>
            </a:r>
            <a:r>
              <a:rPr lang="en-US" altLang="ko-KR" sz="2000" dirty="0" err="1">
                <a:latin typeface="Consolas" panose="020B0609020204030204" pitchFamily="49" charset="0"/>
              </a:rPr>
              <a:t>myCount</a:t>
            </a:r>
            <a:r>
              <a:rPr lang="en-US" altLang="ko-KR" sz="2000" dirty="0">
                <a:latin typeface="Consolas" panose="020B0609020204030204" pitchFamily="49" charset="0"/>
              </a:rPr>
              <a:t> &lt; </a:t>
            </a:r>
            <a:r>
              <a:rPr lang="en-US" altLang="ko-KR" sz="2000" dirty="0" smtClean="0">
                <a:latin typeface="Consolas" panose="020B0609020204030204" pitchFamily="49" charset="0"/>
              </a:rPr>
              <a:t>1000 </a:t>
            </a:r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pPr marL="454025" lvl="1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myCount</a:t>
            </a:r>
            <a:r>
              <a:rPr lang="en-US" altLang="ko-KR" sz="2000" dirty="0">
                <a:latin typeface="Consolas" panose="020B0609020204030204" pitchFamily="49" charset="0"/>
              </a:rPr>
              <a:t>+=1</a:t>
            </a:r>
          </a:p>
          <a:p>
            <a:pPr marL="454025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myCount</a:t>
            </a:r>
            <a:r>
              <a:rPr lang="en-US" altLang="ko-KR" sz="2000" dirty="0" smtClean="0">
                <a:latin typeface="Consolas" panose="020B0609020204030204" pitchFamily="49" charset="0"/>
              </a:rPr>
              <a:t>)  //</a:t>
            </a:r>
            <a:r>
              <a:rPr lang="ko-KR" altLang="en-US" sz="2000" dirty="0" smtClean="0">
                <a:latin typeface="Consolas" panose="020B0609020204030204" pitchFamily="49" charset="0"/>
              </a:rPr>
              <a:t>결과는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repeat-while </a:t>
            </a:r>
            <a:r>
              <a:rPr lang="ko-KR" altLang="en-US" sz="3200" dirty="0" err="1"/>
              <a:t>반복문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/>
              <a:t>swift 1.x</a:t>
            </a:r>
            <a:r>
              <a:rPr lang="ko-KR" altLang="en-US" sz="2400" dirty="0"/>
              <a:t>의 </a:t>
            </a:r>
            <a:r>
              <a:rPr lang="en-US" altLang="ko-KR" sz="2400" dirty="0"/>
              <a:t>do … while </a:t>
            </a:r>
            <a:r>
              <a:rPr lang="ko-KR" altLang="en-US" sz="2400" dirty="0" err="1"/>
              <a:t>반복문을</a:t>
            </a:r>
            <a:r>
              <a:rPr lang="en-US" altLang="ko-KR" sz="2400" dirty="0"/>
              <a:t> </a:t>
            </a:r>
            <a:r>
              <a:rPr lang="ko-KR" altLang="en-US" sz="2400" dirty="0"/>
              <a:t>대신하는 문</a:t>
            </a: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repeat … while </a:t>
            </a:r>
            <a:r>
              <a:rPr lang="ko-KR" altLang="en-US" sz="2400" dirty="0"/>
              <a:t>반복문의 몸체는 적어도 한번은 </a:t>
            </a:r>
            <a:r>
              <a:rPr lang="ko-KR" altLang="en-US" sz="2400" dirty="0" smtClean="0"/>
              <a:t>실행</a:t>
            </a:r>
            <a:endParaRPr lang="en-US" altLang="ko-KR" sz="2400" dirty="0" smtClean="0"/>
          </a:p>
          <a:p>
            <a:pPr>
              <a:defRPr/>
            </a:pPr>
            <a:endParaRPr lang="en-US" altLang="ko-KR" sz="2400" dirty="0"/>
          </a:p>
          <a:p>
            <a:pPr marL="460375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repeat {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2000" dirty="0" smtClean="0">
                <a:latin typeface="Consolas" panose="020B0609020204030204" pitchFamily="49" charset="0"/>
              </a:rPr>
              <a:t>//</a:t>
            </a:r>
          </a:p>
          <a:p>
            <a:pPr marL="460375" lvl="1" indent="0">
              <a:buNone/>
              <a:defRPr/>
            </a:pPr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r>
              <a:rPr lang="en-US" altLang="ko-KR" sz="2000" dirty="0">
                <a:latin typeface="Consolas" panose="020B0609020204030204" pitchFamily="49" charset="0"/>
              </a:rPr>
              <a:t>while </a:t>
            </a:r>
            <a:r>
              <a:rPr lang="ko-KR" altLang="en-US" sz="2000" dirty="0" err="1">
                <a:latin typeface="Consolas" panose="020B0609020204030204" pitchFamily="49" charset="0"/>
              </a:rPr>
              <a:t>조건식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2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10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repeat {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=i-1</a:t>
            </a:r>
          </a:p>
          <a:p>
            <a:pPr marL="455612" lvl="1" indent="0">
              <a:buNone/>
              <a:defRPr/>
            </a:pPr>
            <a:r>
              <a:rPr lang="en-US" altLang="ko-KR" sz="2000" dirty="0">
                <a:latin typeface="Consolas" panose="020B0609020204030204" pitchFamily="49" charset="0"/>
              </a:rPr>
              <a:t>  print(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)   </a:t>
            </a:r>
            <a:r>
              <a:rPr lang="en-US" altLang="ko-KR" sz="2000" dirty="0" smtClean="0">
                <a:latin typeface="Consolas" panose="020B0609020204030204" pitchFamily="49" charset="0"/>
              </a:rPr>
              <a:t>//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 결과</a:t>
            </a:r>
          </a:p>
          <a:p>
            <a:pPr marL="455612" lvl="1" indent="0">
              <a:buNone/>
              <a:defRPr/>
            </a:pPr>
            <a:r>
              <a:rPr lang="en-US" altLang="ko-KR" sz="2000" dirty="0" smtClean="0">
                <a:latin typeface="Consolas" panose="020B0609020204030204" pitchFamily="49" charset="0"/>
              </a:rPr>
              <a:t>} while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 0)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반복문에서</a:t>
            </a:r>
            <a:r>
              <a:rPr lang="ko-KR" altLang="en-US" dirty="0" smtClean="0"/>
              <a:t> 빠져나오기</a:t>
            </a:r>
            <a:r>
              <a:rPr lang="en-US" altLang="ko-KR" dirty="0" smtClean="0"/>
              <a:t>(break)</a:t>
            </a:r>
            <a:endParaRPr lang="ko-KR" altLang="en-US" dirty="0" smtClean="0"/>
          </a:p>
        </p:txBody>
      </p:sp>
      <p:sp>
        <p:nvSpPr>
          <p:cNvPr id="645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반복문이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완료되는 </a:t>
            </a:r>
            <a:r>
              <a:rPr lang="ko-KR" altLang="en-US" sz="2400" dirty="0" smtClean="0"/>
              <a:t>조건 전에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빠져나오는 어떤 조건을 만들 수도 있음</a:t>
            </a:r>
            <a:endParaRPr lang="en-US" altLang="ko-KR" sz="2400" dirty="0"/>
          </a:p>
          <a:p>
            <a:pPr lvl="1"/>
            <a:r>
              <a:rPr lang="ko-KR" altLang="en-US" sz="1800" dirty="0"/>
              <a:t>특히 무한 루프를 생성할 경우</a:t>
            </a:r>
            <a:endParaRPr lang="en-US" altLang="ko-KR" sz="1800" dirty="0"/>
          </a:p>
          <a:p>
            <a:r>
              <a:rPr lang="ko-KR" altLang="en-US" sz="2400" dirty="0" err="1"/>
              <a:t>반복문에서</a:t>
            </a:r>
            <a:r>
              <a:rPr lang="ko-KR" altLang="en-US" sz="2400" dirty="0"/>
              <a:t> 빠져나오기 위하여 </a:t>
            </a:r>
            <a:r>
              <a:rPr lang="en-US" altLang="ko-KR" sz="2400" dirty="0" smtClean="0"/>
              <a:t>break </a:t>
            </a:r>
            <a:r>
              <a:rPr lang="ko-KR" altLang="en-US" sz="2400" dirty="0" smtClean="0"/>
              <a:t>문 사용</a:t>
            </a:r>
            <a:endParaRPr lang="en-US" altLang="ko-KR" sz="2400" dirty="0"/>
          </a:p>
          <a:p>
            <a:r>
              <a:rPr lang="ko-KR" altLang="en-US" sz="2400" dirty="0"/>
              <a:t>현재의 </a:t>
            </a:r>
            <a:r>
              <a:rPr lang="ko-KR" altLang="en-US" sz="2400" dirty="0" err="1"/>
              <a:t>반복문에서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빠져나와서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바로 다음에 있는 코드를 실행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sz="24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중요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!!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에러 수정 과제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error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: expected '{' after 'if' condition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</a:p>
        </p:txBody>
      </p:sp>
      <p:sp>
        <p:nvSpPr>
          <p:cNvPr id="655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문은 </a:t>
            </a:r>
            <a:r>
              <a:rPr lang="ko-KR" altLang="en-US" dirty="0" err="1">
                <a:solidFill>
                  <a:srgbClr val="0000FF"/>
                </a:solidFill>
              </a:rPr>
              <a:t>반복문에서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continue</a:t>
            </a:r>
            <a:r>
              <a:rPr lang="ko-KR" altLang="en-US" dirty="0" smtClean="0">
                <a:solidFill>
                  <a:srgbClr val="0000FF"/>
                </a:solidFill>
              </a:rPr>
              <a:t>문 </a:t>
            </a:r>
            <a:r>
              <a:rPr lang="ko-KR" altLang="en-US" dirty="0">
                <a:solidFill>
                  <a:srgbClr val="0000FF"/>
                </a:solidFill>
              </a:rPr>
              <a:t>이후의 모든 코드를 건너뛰고 반복문의 상단 시작 위치로 돌아감</a:t>
            </a:r>
            <a:r>
              <a:rPr lang="en-US" altLang="ko-KR" dirty="0"/>
              <a:t> 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.10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continue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lvl="1" indent="0">
              <a:buNone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표현식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{</a:t>
            </a:r>
            <a:endParaRPr lang="ko-KR" altLang="en-US" sz="1600" b="1" dirty="0">
              <a:solidFill>
                <a:srgbClr val="0000FF"/>
              </a:solidFill>
            </a:endParaRPr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표현식이 참일 경우 수행될 </a:t>
            </a:r>
            <a:r>
              <a:rPr lang="ko-KR" altLang="en-US" sz="1600" b="1" dirty="0" err="1"/>
              <a:t>스위프트</a:t>
            </a:r>
            <a:r>
              <a:rPr lang="ko-KR" altLang="en-US" sz="1600" b="1" dirty="0"/>
              <a:t> 코드</a:t>
            </a:r>
          </a:p>
          <a:p>
            <a:pPr marL="454025" lvl="1" indent="0">
              <a:buNone/>
            </a:pPr>
            <a:r>
              <a:rPr lang="en-US" altLang="ko-KR" sz="1600" b="1" dirty="0">
                <a:solidFill>
                  <a:srgbClr val="0000FF"/>
                </a:solidFill>
              </a:rPr>
              <a:t>}</a:t>
            </a:r>
            <a:endParaRPr lang="ko-KR" altLang="en-US" sz="1600" b="1" dirty="0">
              <a:solidFill>
                <a:srgbClr val="0000FF"/>
              </a:solidFill>
            </a:endParaRPr>
          </a:p>
          <a:p>
            <a:r>
              <a:rPr lang="ko-KR" altLang="en-US" sz="2000" dirty="0"/>
              <a:t>다른 프로그래밍 언어들과는 다르게</a:t>
            </a:r>
            <a:r>
              <a:rPr lang="en-US" altLang="ko-KR" sz="2000"/>
              <a:t>, </a:t>
            </a:r>
            <a:r>
              <a:rPr lang="en-US" altLang="ko-KR" sz="2000" smtClean="0">
                <a:solidFill>
                  <a:srgbClr val="FF0000"/>
                </a:solidFill>
              </a:rPr>
              <a:t>Sw</a:t>
            </a:r>
            <a:r>
              <a:rPr lang="en-US" altLang="ko-KR" sz="2000" smtClean="0">
                <a:solidFill>
                  <a:srgbClr val="FF0000"/>
                </a:solidFill>
              </a:rPr>
              <a:t>ift</a:t>
            </a:r>
            <a:r>
              <a:rPr lang="ko-KR" altLang="en-US" sz="2000" smtClean="0">
                <a:solidFill>
                  <a:srgbClr val="FF0000"/>
                </a:solidFill>
              </a:rPr>
              <a:t>에서는 </a:t>
            </a:r>
            <a:r>
              <a:rPr lang="en-US" altLang="ko-KR" sz="2000" dirty="0">
                <a:solidFill>
                  <a:srgbClr val="FF0000"/>
                </a:solidFill>
              </a:rPr>
              <a:t>if </a:t>
            </a:r>
            <a:r>
              <a:rPr lang="ko-KR" altLang="en-US" sz="2000" dirty="0">
                <a:solidFill>
                  <a:srgbClr val="FF0000"/>
                </a:solidFill>
              </a:rPr>
              <a:t>문 다음의 실행 코드가 한 줄이라도 중</a:t>
            </a:r>
            <a:r>
              <a:rPr lang="ko-KR" altLang="en-US" sz="2000" dirty="0" smtClean="0">
                <a:solidFill>
                  <a:srgbClr val="FF0000"/>
                </a:solidFill>
              </a:rPr>
              <a:t>괄호</a:t>
            </a:r>
            <a:r>
              <a:rPr lang="en-US" altLang="ko-KR" sz="2000" dirty="0">
                <a:solidFill>
                  <a:srgbClr val="FF0000"/>
                </a:solidFill>
              </a:rPr>
              <a:t>({})</a:t>
            </a:r>
            <a:r>
              <a:rPr lang="ko-KR" altLang="en-US" sz="2000" dirty="0">
                <a:solidFill>
                  <a:srgbClr val="FF0000"/>
                </a:solidFill>
              </a:rPr>
              <a:t>를 필수적으로 사용해야 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기본적으로 ‘</a:t>
            </a:r>
            <a:r>
              <a:rPr lang="ko-KR" altLang="en-US" sz="2000" dirty="0" err="1"/>
              <a:t>불리언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’이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으로 </a:t>
            </a:r>
            <a:r>
              <a:rPr lang="ko-KR" altLang="en-US" sz="2000"/>
              <a:t>판단되면 </a:t>
            </a:r>
            <a:r>
              <a:rPr lang="ko-KR" altLang="en-US" sz="2000" smtClean="0"/>
              <a:t>중괄호로 </a:t>
            </a:r>
            <a:r>
              <a:rPr lang="ko-KR" altLang="en-US" sz="2000" dirty="0"/>
              <a:t>감싸인 </a:t>
            </a:r>
            <a:r>
              <a:rPr lang="ko-KR" altLang="en-US" sz="2000" dirty="0" smtClean="0"/>
              <a:t>코드 실행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r>
              <a:rPr lang="ko-KR" altLang="en-US" sz="2000" dirty="0"/>
              <a:t>‘</a:t>
            </a:r>
            <a:r>
              <a:rPr lang="ko-KR" altLang="en-US" sz="2000" dirty="0" err="1"/>
              <a:t>불리언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’이 거짓</a:t>
            </a:r>
            <a:r>
              <a:rPr lang="en-US" altLang="ko-KR" sz="2000" dirty="0"/>
              <a:t>(false)</a:t>
            </a:r>
            <a:r>
              <a:rPr lang="ko-KR" altLang="en-US" sz="2000"/>
              <a:t>이면 </a:t>
            </a:r>
            <a:r>
              <a:rPr lang="ko-KR" altLang="en-US" sz="2000" smtClean="0"/>
              <a:t>중괄호로 </a:t>
            </a:r>
            <a:r>
              <a:rPr lang="ko-KR" altLang="en-US" sz="2000" dirty="0"/>
              <a:t>감싸인 코드는 </a:t>
            </a:r>
            <a:r>
              <a:rPr lang="ko-KR" altLang="en-US" sz="2000" dirty="0" smtClean="0"/>
              <a:t>건너뜀</a:t>
            </a:r>
            <a:endParaRPr lang="en-US" altLang="ko-KR" sz="2000" dirty="0"/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"5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보다 큽니다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조건에서 콤마의 의미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a = 1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b = 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c = 3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d = </a:t>
            </a:r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if a &lt; b </a:t>
            </a:r>
            <a:r>
              <a:rPr lang="en-US" altLang="ko-KR" sz="2400" dirty="0">
                <a:solidFill>
                  <a:srgbClr val="FF0000"/>
                </a:solidFill>
              </a:rPr>
              <a:t>&amp;&amp;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d </a:t>
            </a:r>
            <a:r>
              <a:rPr lang="en-US" altLang="ko-KR" sz="2400" dirty="0">
                <a:solidFill>
                  <a:schemeClr val="tx1"/>
                </a:solidFill>
              </a:rPr>
              <a:t>&gt; c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print("yes")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if a &lt; b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dirty="0" smtClean="0">
                <a:solidFill>
                  <a:schemeClr val="tx1"/>
                </a:solidFill>
              </a:rPr>
              <a:t>d </a:t>
            </a:r>
            <a:r>
              <a:rPr lang="en-US" altLang="ko-KR" sz="2400" dirty="0">
                <a:solidFill>
                  <a:schemeClr val="tx1"/>
                </a:solidFill>
              </a:rPr>
              <a:t>&gt; c </a:t>
            </a:r>
            <a:r>
              <a:rPr lang="en-US" altLang="ko-KR" sz="2400" dirty="0" smtClean="0">
                <a:solidFill>
                  <a:schemeClr val="tx1"/>
                </a:solidFill>
              </a:rPr>
              <a:t>{ </a:t>
            </a:r>
            <a:r>
              <a:rPr lang="en-US" altLang="ko-KR" sz="2400" smtClean="0">
                <a:solidFill>
                  <a:srgbClr val="FF0000"/>
                </a:solidFill>
              </a:rPr>
              <a:t>//</a:t>
            </a:r>
            <a:r>
              <a:rPr lang="ko-KR" altLang="en-US" sz="2400" smtClean="0">
                <a:solidFill>
                  <a:srgbClr val="FF0000"/>
                </a:solidFill>
              </a:rPr>
              <a:t>과제</a:t>
            </a:r>
            <a:r>
              <a:rPr lang="en-US" altLang="ko-KR" sz="2400" smtClean="0">
                <a:solidFill>
                  <a:srgbClr val="FF0000"/>
                </a:solidFill>
              </a:rPr>
              <a:t>, if</a:t>
            </a:r>
            <a:r>
              <a:rPr lang="ko-KR" altLang="en-US" sz="2400" smtClean="0">
                <a:solidFill>
                  <a:srgbClr val="FF0000"/>
                </a:solidFill>
              </a:rPr>
              <a:t>문에서 콤마는 </a:t>
            </a:r>
            <a:r>
              <a:rPr lang="en-US" altLang="ko-KR" sz="2400" smtClean="0">
                <a:solidFill>
                  <a:srgbClr val="FF0000"/>
                </a:solidFill>
              </a:rPr>
              <a:t>AND(&amp;&amp;)</a:t>
            </a:r>
            <a:r>
              <a:rPr lang="ko-KR" altLang="en-US" sz="2400" smtClean="0">
                <a:solidFill>
                  <a:srgbClr val="FF0000"/>
                </a:solidFill>
              </a:rPr>
              <a:t>의</a:t>
            </a:r>
            <a:r>
              <a:rPr lang="en-US" altLang="ko-KR" sz="2400" smtClean="0">
                <a:solidFill>
                  <a:srgbClr val="FF0000"/>
                </a:solidFill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</a:rPr>
              <a:t>의미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    print("yes")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}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-else</a:t>
            </a:r>
            <a:r>
              <a:rPr lang="ko-KR" altLang="en-US" dirty="0" smtClean="0"/>
              <a:t>문 </a:t>
            </a:r>
          </a:p>
        </p:txBody>
      </p:sp>
      <p:sp>
        <p:nvSpPr>
          <p:cNvPr id="686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if </a:t>
            </a:r>
            <a:r>
              <a:rPr lang="ko-KR" altLang="en-US" sz="2000" dirty="0"/>
              <a:t>문의 다른 변형으로</a:t>
            </a:r>
            <a:r>
              <a:rPr lang="en-US" altLang="ko-KR" sz="2000" dirty="0"/>
              <a:t>, if </a:t>
            </a:r>
            <a:r>
              <a:rPr lang="ko-KR" altLang="en-US" sz="2000" dirty="0"/>
              <a:t>문의 표현식이 거짓</a:t>
            </a:r>
            <a:r>
              <a:rPr lang="en-US" altLang="ko-KR" sz="2000" dirty="0"/>
              <a:t>(false)</a:t>
            </a:r>
            <a:r>
              <a:rPr lang="ko-KR" altLang="en-US" sz="2000" dirty="0"/>
              <a:t>으로 평가될 경우에도 수행될 코드를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marL="454025" lvl="1" indent="0">
              <a:buNone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불리언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표현식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{</a:t>
            </a:r>
            <a:endParaRPr lang="ko-KR" altLang="en-US" sz="1600" b="1" dirty="0"/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/>
              <a:t>표현식이 참일 경우 실행되는 코드</a:t>
            </a:r>
          </a:p>
          <a:p>
            <a:pPr marL="454025" lvl="1" indent="0">
              <a:buNone/>
            </a:pPr>
            <a:r>
              <a:rPr lang="en-US" altLang="ko-KR" sz="1600" b="1" dirty="0"/>
              <a:t>} else {</a:t>
            </a:r>
            <a:endParaRPr lang="ko-KR" altLang="en-US" sz="1600" b="1" dirty="0"/>
          </a:p>
          <a:p>
            <a:pPr marL="454025" lvl="1" indent="0">
              <a:buNone/>
            </a:pPr>
            <a:r>
              <a:rPr lang="en-US" altLang="ko-KR" sz="1600" b="1" dirty="0"/>
              <a:t>// </a:t>
            </a:r>
            <a:r>
              <a:rPr lang="ko-KR" altLang="en-US" sz="1600" b="1" dirty="0"/>
              <a:t>표현식이 거짓일 경우 실행되는 코드</a:t>
            </a:r>
          </a:p>
          <a:p>
            <a:pPr marL="454025" lvl="1" indent="0">
              <a:buNone/>
            </a:pPr>
            <a:r>
              <a:rPr lang="en-US" altLang="ko-KR" sz="1600" b="1" dirty="0"/>
              <a:t>}</a:t>
            </a:r>
            <a:endParaRPr lang="ko-KR" altLang="en-US" sz="1600" b="1" dirty="0"/>
          </a:p>
          <a:p>
            <a:pPr marL="454025" lvl="1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x %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짝수입니다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홀수입니다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</a:p>
        </p:txBody>
      </p:sp>
      <p:sp>
        <p:nvSpPr>
          <p:cNvPr id="696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다양한 </a:t>
            </a:r>
            <a:r>
              <a:rPr lang="ko-KR" altLang="en-US" sz="2000" dirty="0"/>
              <a:t>조건을 바탕으로 결정해야 할 </a:t>
            </a:r>
            <a:r>
              <a:rPr lang="ko-KR" altLang="en-US" sz="2000" dirty="0" smtClean="0"/>
              <a:t>때 다중 </a:t>
            </a:r>
            <a:r>
              <a:rPr lang="en-US" altLang="ko-KR" sz="2000" dirty="0" smtClean="0"/>
              <a:t>if-else</a:t>
            </a:r>
            <a:r>
              <a:rPr lang="ko-KR" altLang="en-US" sz="2000" dirty="0" smtClean="0"/>
              <a:t>구문을 사용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남성이군요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여성이군요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당신은 대한민국 사람이 아니군요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!\n"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if-else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BMI </a:t>
            </a:r>
            <a:r>
              <a:rPr lang="ko-KR" altLang="en-US" dirty="0" smtClean="0"/>
              <a:t>계산 결과 판정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60.0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170.0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weight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0.0001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// kg/m*m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"2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단계 비만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18.5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정상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body 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저체중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"BMI: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판정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666666"/>
                </a:solidFill>
                <a:latin typeface="Consolas" panose="020B0609020204030204" pitchFamily="49" charset="0"/>
              </a:rPr>
              <a:t>\(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75920" y="2492896"/>
            <a:ext cx="5942652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과제</a:t>
            </a:r>
            <a:r>
              <a:rPr lang="en-US" altLang="ko-KR" sz="2800" dirty="0" smtClean="0"/>
              <a:t> : switch-case</a:t>
            </a:r>
            <a:r>
              <a:rPr lang="ko-KR" altLang="en-US" sz="2800" dirty="0" smtClean="0"/>
              <a:t>문으로 변경하기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547046" y="3429000"/>
            <a:ext cx="3600400" cy="1877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미만이면 </a:t>
            </a:r>
            <a:r>
              <a:rPr lang="ko-KR" altLang="en-US" sz="2000" b="0" kern="0" dirty="0" err="1">
                <a:solidFill>
                  <a:srgbClr val="00664B"/>
                </a:solidFill>
                <a:latin typeface="Tahoma"/>
                <a:ea typeface="돋움"/>
              </a:rPr>
              <a:t>저체중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18.5∼25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정상</a:t>
            </a:r>
            <a:endParaRPr lang="en-US" altLang="ko-KR" sz="2000" b="0" kern="0" dirty="0">
              <a:solidFill>
                <a:srgbClr val="00664B"/>
              </a:solidFill>
              <a:latin typeface="Tahoma"/>
              <a:ea typeface="돋움"/>
            </a:endParaRP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25∼30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'1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30∼40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미만은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'2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</a:p>
          <a:p>
            <a:pPr marL="230188" lvl="0" indent="-230188" algn="just">
              <a:spcBef>
                <a:spcPct val="20000"/>
              </a:spcBef>
              <a:buSzPct val="50000"/>
              <a:buFont typeface="Marlett" pitchFamily="2" charset="2"/>
              <a:buChar char="g"/>
            </a:pP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40 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이상이면 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'3</a:t>
            </a:r>
            <a:r>
              <a:rPr lang="ko-KR" altLang="en-US" sz="2000" b="0" kern="0" dirty="0">
                <a:solidFill>
                  <a:srgbClr val="00664B"/>
                </a:solidFill>
                <a:latin typeface="Tahoma"/>
                <a:ea typeface="돋움"/>
              </a:rPr>
              <a:t>단계 비만</a:t>
            </a:r>
            <a:r>
              <a:rPr lang="en-US" altLang="ko-KR" sz="2000" b="0" kern="0" dirty="0">
                <a:solidFill>
                  <a:srgbClr val="00664B"/>
                </a:solidFill>
                <a:latin typeface="Tahoma"/>
                <a:ea typeface="돋움"/>
              </a:rPr>
              <a:t>'</a:t>
            </a:r>
            <a:endParaRPr lang="ko-KR" altLang="en-US" sz="2000" b="0" kern="0" dirty="0">
              <a:solidFill>
                <a:srgbClr val="00664B"/>
              </a:solidFill>
              <a:latin typeface="Tahoma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357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매우 중요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 smtClean="0">
                <a:solidFill>
                  <a:srgbClr val="FF0000"/>
                </a:solidFill>
              </a:rPr>
              <a:t>값을 </a:t>
            </a:r>
            <a:r>
              <a:rPr lang="ko-KR" altLang="en-US" sz="2000" dirty="0">
                <a:solidFill>
                  <a:srgbClr val="FF0000"/>
                </a:solidFill>
              </a:rPr>
              <a:t>반환할 때 오류가 발생할 가능성이 있는 값은 </a:t>
            </a:r>
            <a:r>
              <a:rPr lang="ko-KR" altLang="en-US" sz="2000" dirty="0" err="1">
                <a:solidFill>
                  <a:srgbClr val="FF0000"/>
                </a:solidFill>
              </a:rPr>
              <a:t>옵셔널</a:t>
            </a:r>
            <a:r>
              <a:rPr lang="ko-KR" altLang="en-US" sz="2000" dirty="0">
                <a:solidFill>
                  <a:srgbClr val="FF0000"/>
                </a:solidFill>
              </a:rPr>
              <a:t> 타입이라는 객체로 감싸서 반환함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123") </a:t>
            </a:r>
            <a:r>
              <a:rPr lang="ko-KR" altLang="en-US" sz="1600" dirty="0"/>
              <a:t>은 </a:t>
            </a:r>
            <a:r>
              <a:rPr lang="en-US" altLang="ko-KR" sz="1600" dirty="0" smtClean="0"/>
              <a:t>123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아닌 </a:t>
            </a:r>
            <a:r>
              <a:rPr lang="en-US" altLang="ko-KR" sz="1600" dirty="0" smtClean="0"/>
              <a:t>Optional(123)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리턴함</a:t>
            </a:r>
            <a:r>
              <a:rPr lang="en-US" altLang="ko-KR" sz="1600" dirty="0"/>
              <a:t>,print(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123")),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 </a:t>
            </a:r>
            <a:r>
              <a:rPr lang="en-US" altLang="ko-KR" sz="1600" dirty="0"/>
              <a:t>initializer</a:t>
            </a:r>
          </a:p>
          <a:p>
            <a:pPr lvl="1"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("Hi") </a:t>
            </a:r>
            <a:r>
              <a:rPr lang="ko-KR" altLang="en-US" sz="1600" dirty="0"/>
              <a:t>은 정수 값을 반환할 수 없음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아무런 값도 반환할 수 없다는 의미로 </a:t>
            </a:r>
            <a:r>
              <a:rPr lang="en-US" altLang="ko-KR" sz="1600" dirty="0">
                <a:solidFill>
                  <a:srgbClr val="FF0000"/>
                </a:solidFill>
              </a:rPr>
              <a:t>nil</a:t>
            </a:r>
            <a:r>
              <a:rPr lang="ko-KR" altLang="en-US" sz="1600" dirty="0">
                <a:solidFill>
                  <a:srgbClr val="FF0000"/>
                </a:solidFill>
              </a:rPr>
              <a:t>을 반환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Swift</a:t>
            </a:r>
            <a:r>
              <a:rPr lang="ko-KR" altLang="en-US" sz="1600" dirty="0">
                <a:solidFill>
                  <a:srgbClr val="FF0000"/>
                </a:solidFill>
              </a:rPr>
              <a:t>에서 기본 </a:t>
            </a:r>
            <a:r>
              <a:rPr lang="ko-KR" altLang="en-US" sz="1600" dirty="0" err="1">
                <a:solidFill>
                  <a:srgbClr val="FF0000"/>
                </a:solidFill>
              </a:rPr>
              <a:t>자료형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, Double, String </a:t>
            </a:r>
            <a:r>
              <a:rPr lang="ko-KR" altLang="en-US" sz="1600" dirty="0">
                <a:solidFill>
                  <a:srgbClr val="FF0000"/>
                </a:solidFill>
              </a:rPr>
              <a:t>등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</a:rPr>
              <a:t>nil</a:t>
            </a:r>
            <a:r>
              <a:rPr lang="ko-KR" altLang="en-US" sz="1600" dirty="0">
                <a:solidFill>
                  <a:srgbClr val="FF0000"/>
                </a:solidFill>
              </a:rPr>
              <a:t>값을 저장할 수 없음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sz="1600" dirty="0" smtClean="0">
                <a:solidFill>
                  <a:srgbClr val="FF0000"/>
                </a:solidFill>
              </a:rPr>
              <a:t>nil</a:t>
            </a:r>
            <a:r>
              <a:rPr lang="ko-KR" altLang="en-US" sz="1600" dirty="0">
                <a:solidFill>
                  <a:srgbClr val="FF0000"/>
                </a:solidFill>
              </a:rPr>
              <a:t>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저장하려면 </a:t>
            </a:r>
            <a:r>
              <a:rPr lang="ko-KR" altLang="en-US" sz="1600" dirty="0" err="1">
                <a:solidFill>
                  <a:srgbClr val="FF0000"/>
                </a:solidFill>
              </a:rPr>
              <a:t>옵셔널</a:t>
            </a:r>
            <a:r>
              <a:rPr lang="ko-KR" altLang="en-US" sz="1600" dirty="0">
                <a:solidFill>
                  <a:srgbClr val="FF0000"/>
                </a:solidFill>
              </a:rPr>
              <a:t> 타입으로 선언해야 함  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ko-KR" altLang="en-US" sz="2000" dirty="0" err="1"/>
              <a:t>옵셔널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타입은 </a:t>
            </a:r>
            <a:r>
              <a:rPr lang="ko-KR" altLang="en-US" sz="2000" dirty="0">
                <a:solidFill>
                  <a:srgbClr val="0000FF"/>
                </a:solidFill>
              </a:rPr>
              <a:t>변수 또는 상수에 아무런 값이 할당되지 않는 상황을 안전하게 처리</a:t>
            </a:r>
            <a:r>
              <a:rPr lang="ko-KR" altLang="en-US" sz="2000" dirty="0"/>
              <a:t>하기 위한 방법 제공</a:t>
            </a:r>
          </a:p>
          <a:p>
            <a:pPr>
              <a:defRPr/>
            </a:pPr>
            <a:r>
              <a:rPr lang="ko-KR" altLang="en-US" sz="2000" dirty="0" err="1" smtClean="0"/>
              <a:t>옵셔널</a:t>
            </a:r>
            <a:r>
              <a:rPr lang="ko-KR" altLang="en-US" sz="2000" dirty="0" smtClean="0"/>
              <a:t> 타입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변수를 </a:t>
            </a:r>
            <a:r>
              <a:rPr lang="ko-KR" altLang="en-US" sz="2000" dirty="0">
                <a:solidFill>
                  <a:srgbClr val="FF0000"/>
                </a:solidFill>
              </a:rPr>
              <a:t>선언</a:t>
            </a:r>
            <a:r>
              <a:rPr lang="ko-KR" altLang="en-US" sz="2000" dirty="0"/>
              <a:t>하기 위해서는 </a:t>
            </a:r>
            <a:r>
              <a:rPr lang="ko-KR" altLang="en-US" sz="2000" dirty="0">
                <a:solidFill>
                  <a:srgbClr val="0000FF"/>
                </a:solidFill>
              </a:rPr>
              <a:t>타입 </a:t>
            </a:r>
            <a:r>
              <a:rPr lang="ko-KR" altLang="en-US" sz="2000" dirty="0" err="1">
                <a:solidFill>
                  <a:srgbClr val="0000FF"/>
                </a:solidFill>
              </a:rPr>
              <a:t>선언부</a:t>
            </a:r>
            <a:r>
              <a:rPr lang="ko-KR" altLang="en-US" sz="2000" dirty="0">
                <a:solidFill>
                  <a:srgbClr val="0000FF"/>
                </a:solidFill>
              </a:rPr>
              <a:t> 뒤에 </a:t>
            </a:r>
            <a:r>
              <a:rPr lang="ko-KR" altLang="en-US" sz="2000" dirty="0"/>
              <a:t>“</a:t>
            </a:r>
            <a:r>
              <a:rPr lang="en-US" altLang="ko-KR" sz="2000" dirty="0">
                <a:solidFill>
                  <a:srgbClr val="0000FF"/>
                </a:solidFill>
              </a:rPr>
              <a:t>?</a:t>
            </a:r>
            <a:r>
              <a:rPr lang="en-US" altLang="ko-KR" sz="2000" dirty="0"/>
              <a:t>” </a:t>
            </a:r>
            <a:r>
              <a:rPr lang="ko-KR" altLang="en-US" sz="2000" dirty="0"/>
              <a:t>문자를 씀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600" dirty="0">
                <a:solidFill>
                  <a:srgbClr val="0000FF"/>
                </a:solidFill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</a:rPr>
              <a:t>: </a:t>
            </a:r>
            <a:r>
              <a:rPr lang="ko-KR" altLang="en-US" sz="1600" dirty="0" err="1">
                <a:solidFill>
                  <a:srgbClr val="0000FF"/>
                </a:solidFill>
              </a:rPr>
              <a:t>변수명</a:t>
            </a:r>
            <a:r>
              <a:rPr lang="ko-KR" altLang="en-US" sz="1600" dirty="0">
                <a:solidFill>
                  <a:srgbClr val="0000FF"/>
                </a:solidFill>
              </a:rPr>
              <a:t> 뒤에 </a:t>
            </a:r>
            <a:r>
              <a:rPr lang="en-US" altLang="ko-KR" sz="1600" dirty="0">
                <a:solidFill>
                  <a:srgbClr val="0000FF"/>
                </a:solidFill>
              </a:rPr>
              <a:t>“?”</a:t>
            </a:r>
            <a:r>
              <a:rPr lang="ko-KR" altLang="en-US" sz="1600" dirty="0">
                <a:solidFill>
                  <a:srgbClr val="0000FF"/>
                </a:solidFill>
              </a:rPr>
              <a:t>하는 것 아님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000" dirty="0"/>
              <a:t>index</a:t>
            </a:r>
            <a:r>
              <a:rPr lang="ko-KR" altLang="en-US" sz="2000" dirty="0"/>
              <a:t>라는 이름의 </a:t>
            </a:r>
            <a:r>
              <a:rPr lang="ko-KR" altLang="en-US" sz="2000" dirty="0" err="1"/>
              <a:t>옵셔널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ko-KR" altLang="en-US" sz="2000" dirty="0"/>
              <a:t>변수를 선언</a:t>
            </a:r>
          </a:p>
          <a:p>
            <a:pPr lvl="1">
              <a:defRPr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index: </a:t>
            </a:r>
            <a:r>
              <a:rPr lang="en-US" altLang="ko-KR" sz="1600" dirty="0" err="1"/>
              <a:t>Int</a:t>
            </a:r>
            <a:r>
              <a:rPr lang="en-US" altLang="ko-KR" sz="1600" dirty="0">
                <a:solidFill>
                  <a:srgbClr val="0000FF"/>
                </a:solidFill>
              </a:rPr>
              <a:t>?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sz="1600" dirty="0"/>
              <a:t>index </a:t>
            </a:r>
            <a:r>
              <a:rPr lang="ko-KR" altLang="en-US" sz="1600" dirty="0"/>
              <a:t>변수는 정수 값을 갖거나 아무 값도 갖지 않을 수 있음</a:t>
            </a:r>
            <a:r>
              <a:rPr lang="en-US" altLang="ko-KR" sz="1600" dirty="0"/>
              <a:t>(nil)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옵셔널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타입 </a:t>
            </a:r>
            <a:r>
              <a:rPr lang="ko-KR" altLang="en-US" sz="3200" dirty="0">
                <a:solidFill>
                  <a:srgbClr val="0000FF"/>
                </a:solidFill>
              </a:rPr>
              <a:t>강제 </a:t>
            </a:r>
            <a:r>
              <a:rPr lang="ko-KR" altLang="en-US" sz="3200" dirty="0" err="1">
                <a:solidFill>
                  <a:srgbClr val="0000FF"/>
                </a:solidFill>
              </a:rPr>
              <a:t>언래핑</a:t>
            </a:r>
            <a:r>
              <a:rPr lang="en-US" altLang="ko-KR" sz="3200" dirty="0">
                <a:solidFill>
                  <a:srgbClr val="0000FF"/>
                </a:solidFill>
              </a:rPr>
              <a:t>(forced unwrapping) 1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798512"/>
            <a:ext cx="10814992" cy="5366791"/>
          </a:xfrm>
        </p:spPr>
        <p:txBody>
          <a:bodyPr/>
          <a:lstStyle/>
          <a:p>
            <a:pPr algn="l">
              <a:defRPr/>
            </a:pPr>
            <a:r>
              <a:rPr lang="ko-KR" altLang="en-US" sz="2400" dirty="0" err="1" smtClean="0"/>
              <a:t>옵셔널</a:t>
            </a:r>
            <a:r>
              <a:rPr lang="ko-KR" altLang="en-US" sz="2400" dirty="0" smtClean="0"/>
              <a:t> 변수에 값이 있으면 </a:t>
            </a:r>
            <a:r>
              <a:rPr lang="ko-KR" altLang="en-US" sz="2400" dirty="0" err="1" smtClean="0"/>
              <a:t>옵셔널로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"</a:t>
            </a:r>
            <a:r>
              <a:rPr lang="ko-KR" altLang="en-US" sz="2400" dirty="0" err="1" smtClean="0"/>
              <a:t>래핑되었다</a:t>
            </a:r>
            <a:r>
              <a:rPr lang="en-US" altLang="ko-KR" sz="2400" dirty="0"/>
              <a:t>(wrapped</a:t>
            </a:r>
            <a:r>
              <a:rPr lang="en-US" altLang="ko-KR" sz="2400" dirty="0" smtClean="0"/>
              <a:t>)"</a:t>
            </a:r>
            <a:r>
              <a:rPr lang="ko-KR" altLang="en-US" sz="2400" dirty="0" smtClean="0"/>
              <a:t>고 </a:t>
            </a:r>
            <a:r>
              <a:rPr lang="ko-KR" altLang="en-US" sz="2400" dirty="0"/>
              <a:t>함</a:t>
            </a:r>
            <a:endParaRPr lang="en-US" altLang="ko-KR" sz="2400" dirty="0"/>
          </a:p>
          <a:p>
            <a:pPr algn="l">
              <a:defRPr/>
            </a:pPr>
            <a:r>
              <a:rPr lang="ko-KR" altLang="en-US" sz="2400" dirty="0" err="1"/>
              <a:t>옵셔널에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래핑된</a:t>
            </a:r>
            <a:r>
              <a:rPr lang="ko-KR" altLang="en-US" sz="2400" dirty="0"/>
              <a:t> 값은 강제 </a:t>
            </a:r>
            <a:r>
              <a:rPr lang="ko-KR" altLang="en-US" sz="2400" dirty="0" err="1"/>
              <a:t>언래핑</a:t>
            </a:r>
            <a:r>
              <a:rPr lang="en-US" altLang="ko-KR" sz="2400" dirty="0"/>
              <a:t>(forced unwrapping)</a:t>
            </a:r>
            <a:r>
              <a:rPr lang="ko-KR" altLang="en-US" sz="2400" dirty="0"/>
              <a:t>으로 </a:t>
            </a:r>
            <a:r>
              <a:rPr lang="ko-KR" altLang="en-US" sz="2400" dirty="0" err="1" smtClean="0"/>
              <a:t>풀어줌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x :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?  //</a:t>
            </a:r>
            <a:r>
              <a:rPr lang="ko-KR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정수형 변수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선언</a:t>
            </a:r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latin typeface="Consolas" panose="020B0609020204030204" pitchFamily="49" charset="0"/>
              </a:rPr>
              <a:t> y :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= 0</a:t>
            </a:r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x = 10  // </a:t>
            </a:r>
            <a:r>
              <a:rPr lang="ko-KR" altLang="en-US" sz="2400" dirty="0">
                <a:latin typeface="Consolas" panose="020B0609020204030204" pitchFamily="49" charset="0"/>
              </a:rPr>
              <a:t>주석처리하면</a:t>
            </a:r>
            <a:r>
              <a:rPr lang="en-US" altLang="ko-KR" sz="2400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print(x)  // Optional(10)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print(x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2400" dirty="0">
                <a:latin typeface="Consolas" panose="020B0609020204030204" pitchFamily="49" charset="0"/>
              </a:rPr>
              <a:t>) //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forced unwrapping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해서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이 나옴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altLang="ko-KR" sz="2400" dirty="0">
                <a:latin typeface="Consolas" panose="020B0609020204030204" pitchFamily="49" charset="0"/>
              </a:rPr>
              <a:t>print(y)</a:t>
            </a:r>
          </a:p>
          <a:p>
            <a:pPr marL="0" indent="0">
              <a:buNone/>
            </a:pPr>
            <a:r>
              <a:rPr lang="es-ES" altLang="ko-KR" sz="2400" dirty="0">
                <a:latin typeface="Consolas" panose="020B0609020204030204" pitchFamily="49" charset="0"/>
              </a:rPr>
              <a:t>//x = </a:t>
            </a:r>
            <a:r>
              <a:rPr lang="es-ES" altLang="ko-KR" sz="2400" dirty="0" smtClean="0">
                <a:latin typeface="Consolas" panose="020B0609020204030204" pitchFamily="49" charset="0"/>
              </a:rPr>
              <a:t>x+2  //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</a:t>
            </a:r>
            <a:r>
              <a:rPr lang="en-US" altLang="ko-KR" sz="2400" dirty="0" smtClean="0">
                <a:latin typeface="Consolas" panose="020B0609020204030204" pitchFamily="49" charset="0"/>
              </a:rPr>
              <a:t>?</a:t>
            </a:r>
            <a:endParaRPr lang="es-ES" altLang="ko-K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altLang="ko-KR" sz="2400" dirty="0">
                <a:latin typeface="Consolas" panose="020B0609020204030204" pitchFamily="49" charset="0"/>
              </a:rPr>
              <a:t>//y = </a:t>
            </a:r>
            <a:r>
              <a:rPr lang="es-ES" altLang="ko-KR" sz="2400" dirty="0" smtClean="0">
                <a:latin typeface="Consolas" panose="020B0609020204030204" pitchFamily="49" charset="0"/>
              </a:rPr>
              <a:t>x    //</a:t>
            </a:r>
            <a:r>
              <a:rPr lang="ko-KR" altLang="en-US" sz="2400" dirty="0" smtClean="0">
                <a:latin typeface="Consolas" panose="020B0609020204030204" pitchFamily="49" charset="0"/>
              </a:rPr>
              <a:t>가능</a:t>
            </a:r>
            <a:r>
              <a:rPr lang="en-US" altLang="ko-KR" sz="2400" dirty="0" smtClean="0">
                <a:latin typeface="Consolas" panose="020B0609020204030204" pitchFamily="49" charset="0"/>
              </a:rPr>
              <a:t>?</a:t>
            </a:r>
            <a:endParaRPr lang="es-ES" altLang="ko-KR" sz="2400" dirty="0">
              <a:latin typeface="Consolas" panose="020B0609020204030204" pitchFamily="49" charset="0"/>
            </a:endParaRPr>
          </a:p>
          <a:p>
            <a:pPr algn="l">
              <a:defRPr/>
            </a:pPr>
            <a:endParaRPr lang="en-US" altLang="ko-KR" sz="2400" dirty="0"/>
          </a:p>
          <a:p>
            <a:pPr marL="0" indent="0" algn="l">
              <a:buNone/>
            </a:pPr>
            <a:endParaRPr lang="en-US" altLang="ko-KR" sz="2400" dirty="0" smtClean="0">
              <a:latin typeface="Consolas" panose="020B0609020204030204" pitchFamily="49" charset="0"/>
            </a:endParaRPr>
          </a:p>
          <a:p>
            <a:pPr algn="l"/>
            <a:endParaRPr lang="en-US" altLang="ko-KR" sz="2400" dirty="0"/>
          </a:p>
          <a:p>
            <a:pPr algn="l">
              <a:defRPr/>
            </a:pPr>
            <a:endParaRPr lang="ko-KR" altLang="en-US" sz="2400" dirty="0"/>
          </a:p>
        </p:txBody>
      </p:sp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6744072" y="2655601"/>
            <a:ext cx="4464496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47900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옵셔널형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선언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자료형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뒤 </a:t>
            </a:r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ko-K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옵셔널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언래핑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변수명</a:t>
            </a:r>
            <a:r>
              <a:rPr lang="ko-KR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뒤 </a:t>
            </a:r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  <a:endParaRPr lang="ko-KR" alt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forced </a:t>
            </a:r>
            <a:r>
              <a:rPr lang="en-US" altLang="ko-KR" sz="3600" smtClean="0"/>
              <a:t>unwrapping : </a:t>
            </a:r>
            <a:r>
              <a:rPr lang="ko-KR" altLang="en-US" sz="3600" smtClean="0">
                <a:solidFill>
                  <a:srgbClr val="FF0000"/>
                </a:solidFill>
              </a:rPr>
              <a:t>옵셔널 변수 뒤에 </a:t>
            </a:r>
            <a:r>
              <a:rPr lang="en-US" altLang="ko-KR" sz="360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9416" y="980728"/>
            <a:ext cx="2880320" cy="5123656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altLang="ko-KR" sz="18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800" dirty="0" smtClean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x </a:t>
            </a:r>
            <a:r>
              <a:rPr lang="en-US" altLang="ko-KR" sz="1800" dirty="0">
                <a:solidFill>
                  <a:srgbClr val="666666"/>
                </a:solidFill>
              </a:rPr>
              <a:t>: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008080"/>
                </a:solidFill>
              </a:rPr>
              <a:t>Int</a:t>
            </a:r>
            <a:r>
              <a:rPr lang="en-US" altLang="ko-KR" sz="1800" dirty="0">
                <a:solidFill>
                  <a:srgbClr val="666666"/>
                </a:solidFill>
              </a:rPr>
              <a:t>?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x </a:t>
            </a:r>
            <a:r>
              <a:rPr lang="en-US" altLang="ko-KR" sz="1800" dirty="0">
                <a:solidFill>
                  <a:srgbClr val="666666"/>
                </a:solidFill>
              </a:rPr>
              <a:t>=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9885A"/>
                </a:solidFill>
              </a:rPr>
              <a:t>10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</a:rPr>
              <a:t> x </a:t>
            </a:r>
            <a:r>
              <a:rPr lang="en-US" altLang="ko-KR" sz="1800" dirty="0">
                <a:solidFill>
                  <a:srgbClr val="666666"/>
                </a:solidFill>
              </a:rPr>
              <a:t>!=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nil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print(x</a:t>
            </a:r>
            <a:r>
              <a:rPr lang="en-US" altLang="ko-KR" sz="1800" dirty="0">
                <a:solidFill>
                  <a:srgbClr val="666666"/>
                </a:solidFill>
              </a:rPr>
              <a:t>!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</a:rPr>
              <a:t>"nil"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 smtClean="0">
                <a:solidFill>
                  <a:srgbClr val="000000"/>
                </a:solidFill>
              </a:rPr>
              <a:t>}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</a:rPr>
              <a:t> x1 </a:t>
            </a:r>
            <a:r>
              <a:rPr lang="en-US" altLang="ko-KR" sz="1800" dirty="0">
                <a:solidFill>
                  <a:srgbClr val="666666"/>
                </a:solidFill>
              </a:rPr>
              <a:t>: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008080"/>
                </a:solidFill>
              </a:rPr>
              <a:t>Int</a:t>
            </a:r>
            <a:r>
              <a:rPr lang="en-US" altLang="ko-KR" sz="1800" dirty="0" smtClean="0">
                <a:solidFill>
                  <a:srgbClr val="666666"/>
                </a:solidFill>
              </a:rPr>
              <a:t>?   //nil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</a:rPr>
              <a:t> x1 </a:t>
            </a:r>
            <a:r>
              <a:rPr lang="en-US" altLang="ko-KR" sz="1800" dirty="0">
                <a:solidFill>
                  <a:srgbClr val="666666"/>
                </a:solidFill>
              </a:rPr>
              <a:t>!=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FF"/>
                </a:solidFill>
              </a:rPr>
              <a:t>nil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print(x1</a:t>
            </a:r>
            <a:r>
              <a:rPr lang="en-US" altLang="ko-KR" sz="1800" dirty="0">
                <a:solidFill>
                  <a:srgbClr val="666666"/>
                </a:solidFill>
              </a:rPr>
              <a:t>!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 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print(</a:t>
            </a:r>
            <a:r>
              <a:rPr lang="en-US" altLang="ko-KR" sz="1800" dirty="0">
                <a:solidFill>
                  <a:srgbClr val="A31515"/>
                </a:solidFill>
              </a:rPr>
              <a:t>"nil"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1340768"/>
            <a:ext cx="6480720" cy="1323439"/>
          </a:xfrm>
          <a:prstGeom prst="rect">
            <a:avLst/>
          </a:prstGeom>
          <a:solidFill>
            <a:srgbClr val="CCFFFF"/>
          </a:solidFill>
          <a:ln>
            <a:solidFill>
              <a:srgbClr val="00664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주의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x!=nil</a:t>
            </a:r>
          </a:p>
          <a:p>
            <a:pPr algn="l"/>
            <a:r>
              <a:rPr lang="ko-KR" altLang="en-US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이라고</a:t>
            </a:r>
            <a:r>
              <a:rPr lang="en-US" altLang="ko-KR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쓰면 안됨</a:t>
            </a:r>
            <a:endParaRPr lang="en-US" altLang="ko-KR" sz="20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: 'nil' cannot be assigned to type '</a:t>
            </a:r>
            <a:r>
              <a:rPr lang="en-US" altLang="ko-KR" sz="20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ko-KR" altLang="en-US" sz="20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옵셔널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타입 </a:t>
            </a:r>
            <a:r>
              <a:rPr lang="ko-KR" altLang="en-US" sz="2400" dirty="0">
                <a:solidFill>
                  <a:srgbClr val="0000FF"/>
                </a:solidFill>
              </a:rPr>
              <a:t>강제 </a:t>
            </a:r>
            <a:r>
              <a:rPr lang="ko-KR" altLang="en-US" sz="2400" dirty="0" err="1">
                <a:solidFill>
                  <a:srgbClr val="0000FF"/>
                </a:solidFill>
              </a:rPr>
              <a:t>언래핑</a:t>
            </a:r>
            <a:r>
              <a:rPr lang="en-US" altLang="ko-KR" sz="2400" dirty="0">
                <a:solidFill>
                  <a:srgbClr val="0000FF"/>
                </a:solidFill>
              </a:rPr>
              <a:t>(forced unwrapping) </a:t>
            </a:r>
            <a:r>
              <a:rPr lang="en-US" altLang="ko-KR" sz="2400" dirty="0" smtClean="0">
                <a:solidFill>
                  <a:srgbClr val="0000FF"/>
                </a:solidFill>
              </a:rPr>
              <a:t>2 : </a:t>
            </a:r>
            <a:r>
              <a:rPr lang="en-US" altLang="ko-KR" sz="2400" dirty="0">
                <a:solidFill>
                  <a:srgbClr val="FF0000"/>
                </a:solidFill>
              </a:rPr>
              <a:t>optional binding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강제 </a:t>
            </a:r>
            <a:r>
              <a:rPr lang="ko-KR" altLang="en-US" sz="2400" dirty="0" err="1"/>
              <a:t>언래핑하는</a:t>
            </a:r>
            <a:r>
              <a:rPr lang="ko-KR" altLang="en-US" sz="2400" dirty="0"/>
              <a:t> 또 다른 방법으로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옵셔널</a:t>
            </a:r>
            <a:r>
              <a:rPr lang="ko-KR" altLang="en-US" sz="2400" dirty="0"/>
              <a:t> 바인딩</a:t>
            </a:r>
            <a:r>
              <a:rPr lang="en-US" altLang="ko-KR" sz="2400" dirty="0"/>
              <a:t>(optional binding)</a:t>
            </a:r>
            <a:r>
              <a:rPr lang="ko-KR" altLang="en-US" sz="2400" dirty="0"/>
              <a:t>을 이용하여 </a:t>
            </a:r>
            <a:r>
              <a:rPr lang="ko-KR" altLang="en-US" sz="2400" dirty="0" err="1">
                <a:solidFill>
                  <a:srgbClr val="0000FF"/>
                </a:solidFill>
              </a:rPr>
              <a:t>옵셔널에</a:t>
            </a:r>
            <a:r>
              <a:rPr lang="ko-KR" altLang="en-US" sz="2400" dirty="0">
                <a:solidFill>
                  <a:srgbClr val="0000FF"/>
                </a:solidFill>
              </a:rPr>
              <a:t> 할당된 값을 임시 변수 또는 상수에 </a:t>
            </a:r>
            <a:r>
              <a:rPr lang="ko-KR" altLang="en-US" sz="2400" dirty="0" smtClean="0">
                <a:solidFill>
                  <a:srgbClr val="0000FF"/>
                </a:solidFill>
              </a:rPr>
              <a:t>할당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ko-KR" altLang="en-US" sz="3200" dirty="0">
              <a:solidFill>
                <a:srgbClr val="0000FF"/>
              </a:solidFill>
            </a:endParaRP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constantname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optionalName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0375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옵셔널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변수가 값이 있다면 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언래핑해서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일반 상수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constantname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대입하고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 실행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값이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없다면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문의 조건이 거짓이 되어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문을 실행하지 않음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0375" lvl="1" indent="0">
              <a:buNone/>
              <a:defRPr/>
            </a:pP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optionalName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0375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옵셔널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변수가 값이 있다면 </a:t>
            </a:r>
            <a:r>
              <a:rPr lang="ko-KR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언래핑해서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일반 변수 </a:t>
            </a:r>
            <a:r>
              <a:rPr lang="en-US" altLang="ko-K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variblename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에 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대입하고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 실행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값이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없다면 </a:t>
            </a: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문의 조건이 거짓이 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되어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문을 실행하지 </a:t>
            </a:r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않음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lvl="1" indent="0">
              <a:buNone/>
              <a:defRPr/>
            </a:pPr>
            <a:r>
              <a:rPr lang="en-US" altLang="ko-K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i">
  <a:themeElements>
    <a:clrScheme name="ur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ri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A479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돋움" pitchFamily="50" charset="-127"/>
          </a:defRPr>
        </a:defPPr>
      </a:lstStyle>
    </a:lnDef>
  </a:objectDefaults>
  <a:extraClrSchemeLst>
    <a:extraClrScheme>
      <a:clrScheme name="u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r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25565</TotalTime>
  <Words>4791</Words>
  <Application>Microsoft Office PowerPoint</Application>
  <PresentationFormat>와이드스크린</PresentationFormat>
  <Paragraphs>672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굴림</vt:lpstr>
      <vt:lpstr>돋움</vt:lpstr>
      <vt:lpstr>맑은 고딕</vt:lpstr>
      <vt:lpstr>Consolas</vt:lpstr>
      <vt:lpstr>Helvetica</vt:lpstr>
      <vt:lpstr>Marlett</vt:lpstr>
      <vt:lpstr>Tahoma</vt:lpstr>
      <vt:lpstr>Times New Roman</vt:lpstr>
      <vt:lpstr>Tw Cen MT Condensed Extra Bold</vt:lpstr>
      <vt:lpstr>uri</vt:lpstr>
      <vt:lpstr>Swift 문법 2</vt:lpstr>
      <vt:lpstr>과제</vt:lpstr>
      <vt:lpstr>옵셔널(optional)</vt:lpstr>
      <vt:lpstr>Option type/Nullable type</vt:lpstr>
      <vt:lpstr>Int형 vs Optional Int형</vt:lpstr>
      <vt:lpstr>옵셔널 타입(매우 중요)</vt:lpstr>
      <vt:lpstr>옵셔널 타입 강제 언래핑(forced unwrapping) 1</vt:lpstr>
      <vt:lpstr>forced unwrapping : 옵셔널 변수 뒤에 !</vt:lpstr>
      <vt:lpstr>옵셔널 타입 강제 언래핑(forced unwrapping) 2 : optional binding</vt:lpstr>
      <vt:lpstr>optional binding</vt:lpstr>
      <vt:lpstr>여러 옵셔널을 언래핑</vt:lpstr>
      <vt:lpstr>optional binding(여러 옵셔널 값 동시에 언래핑)</vt:lpstr>
      <vt:lpstr>두 가지 옵셔널 타입</vt:lpstr>
      <vt:lpstr>Implicitly Unwrapped Optional </vt:lpstr>
      <vt:lpstr>두 가지 Optional 형 : Int? vs Int!</vt:lpstr>
      <vt:lpstr>Int!형을 property로 갖는 클래스</vt:lpstr>
      <vt:lpstr>왜 옵셔널을 사용하나요?</vt:lpstr>
      <vt:lpstr>nil</vt:lpstr>
      <vt:lpstr>옵셔널 변수와 nil</vt:lpstr>
      <vt:lpstr>옵셔널은 연관 값(associated value)을 갖는 enum</vt:lpstr>
      <vt:lpstr>If Statements and Forced Unwrapping</vt:lpstr>
      <vt:lpstr>Optional Binding</vt:lpstr>
      <vt:lpstr>PowerPoint 프레젠테이션</vt:lpstr>
      <vt:lpstr>클래스 vs. 객체 vs. 인스턴스</vt:lpstr>
      <vt:lpstr>형 변환(as로 upcasting : 자식인스턴스를 부모클래스로 변환)</vt:lpstr>
      <vt:lpstr>형 변환(as! as?로 downcasting:부모인스턴스를 자식클래스로 변환)</vt:lpstr>
      <vt:lpstr>형 변환(as! as?로 downcasting)</vt:lpstr>
      <vt:lpstr>prepare메서드에서 사용 예</vt:lpstr>
      <vt:lpstr>타입 검사(is)</vt:lpstr>
      <vt:lpstr>Any와 AnyObject</vt:lpstr>
      <vt:lpstr>연산자(operator)</vt:lpstr>
      <vt:lpstr>연산자의 우선순위와 결합성</vt:lpstr>
      <vt:lpstr>기본 할당 연산자</vt:lpstr>
      <vt:lpstr>산술 연산자</vt:lpstr>
      <vt:lpstr>복합 할당 연산자</vt:lpstr>
      <vt:lpstr>증가 연산자와 감소 연산자</vt:lpstr>
      <vt:lpstr>비교 연산자</vt:lpstr>
      <vt:lpstr>불리언 논리 연산자</vt:lpstr>
      <vt:lpstr>범위 연산자</vt:lpstr>
      <vt:lpstr>삼항 연산자 ?:</vt:lpstr>
      <vt:lpstr>Nil-Coalescing Operator (Nil합병연산자) ??</vt:lpstr>
      <vt:lpstr>연산자의 우선순위와 결합성(1)</vt:lpstr>
      <vt:lpstr>연산자의 우선순위와 결합성(2)</vt:lpstr>
      <vt:lpstr>제어문</vt:lpstr>
      <vt:lpstr>for문</vt:lpstr>
      <vt:lpstr>조건-증가 for문(없어진 문법)</vt:lpstr>
      <vt:lpstr>for-in 반복문</vt:lpstr>
      <vt:lpstr>_로 참조체(i) 생략 가능</vt:lpstr>
      <vt:lpstr>배열의 항목 접근</vt:lpstr>
      <vt:lpstr>dictionary의 항목 접근</vt:lpstr>
      <vt:lpstr>while 반복문</vt:lpstr>
      <vt:lpstr>repeat-while 반복문</vt:lpstr>
      <vt:lpstr>반복문에서 빠져나오기(break)</vt:lpstr>
      <vt:lpstr>continue문</vt:lpstr>
      <vt:lpstr>if문 </vt:lpstr>
      <vt:lpstr>if문 조건에서 콤마의 의미(중요)</vt:lpstr>
      <vt:lpstr>if -else문 </vt:lpstr>
      <vt:lpstr>다중 if-else문</vt:lpstr>
      <vt:lpstr>다중 if-else문 : BMI 계산 결과 판정 </vt:lpstr>
    </vt:vector>
  </TitlesOfParts>
  <Company>Induk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03주 Swift 문법 2(optional, as, nil, Any, AnyObject, 연산자, 제어문)</dc:title>
  <dc:creator>한성현</dc:creator>
  <cp:lastModifiedBy>user</cp:lastModifiedBy>
  <cp:revision>2770</cp:revision>
  <dcterms:created xsi:type="dcterms:W3CDTF">2001-03-18T18:56:01Z</dcterms:created>
  <dcterms:modified xsi:type="dcterms:W3CDTF">2022-09-17T14:14:50Z</dcterms:modified>
</cp:coreProperties>
</file>