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649" r:id="rId3"/>
    <p:sldId id="540" r:id="rId4"/>
    <p:sldId id="611" r:id="rId5"/>
    <p:sldId id="628" r:id="rId6"/>
    <p:sldId id="650" r:id="rId7"/>
    <p:sldId id="651" r:id="rId8"/>
    <p:sldId id="652" r:id="rId9"/>
    <p:sldId id="615" r:id="rId10"/>
    <p:sldId id="616" r:id="rId11"/>
    <p:sldId id="617" r:id="rId12"/>
    <p:sldId id="667" r:id="rId13"/>
    <p:sldId id="668" r:id="rId14"/>
    <p:sldId id="671" r:id="rId15"/>
    <p:sldId id="670" r:id="rId16"/>
    <p:sldId id="672" r:id="rId17"/>
    <p:sldId id="663" r:id="rId18"/>
    <p:sldId id="664" r:id="rId19"/>
    <p:sldId id="547" r:id="rId20"/>
    <p:sldId id="548" r:id="rId21"/>
    <p:sldId id="662" r:id="rId22"/>
    <p:sldId id="665" r:id="rId23"/>
    <p:sldId id="657" r:id="rId24"/>
    <p:sldId id="614" r:id="rId25"/>
    <p:sldId id="658" r:id="rId26"/>
    <p:sldId id="659" r:id="rId27"/>
    <p:sldId id="660" r:id="rId28"/>
    <p:sldId id="673" r:id="rId29"/>
    <p:sldId id="674" r:id="rId30"/>
    <p:sldId id="675" r:id="rId31"/>
    <p:sldId id="676" r:id="rId32"/>
    <p:sldId id="677" r:id="rId33"/>
    <p:sldId id="678" r:id="rId34"/>
    <p:sldId id="679" r:id="rId35"/>
    <p:sldId id="680" r:id="rId36"/>
    <p:sldId id="681" r:id="rId37"/>
    <p:sldId id="682" r:id="rId38"/>
    <p:sldId id="683" r:id="rId39"/>
    <p:sldId id="684" r:id="rId40"/>
    <p:sldId id="685" r:id="rId41"/>
  </p:sldIdLst>
  <p:sldSz cx="12192000" cy="6858000"/>
  <p:notesSz cx="7004050" cy="92233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4B"/>
    <a:srgbClr val="CCFFFF"/>
    <a:srgbClr val="FFFFCC"/>
    <a:srgbClr val="0000FF"/>
    <a:srgbClr val="CCECFF"/>
    <a:srgbClr val="FFFFFF"/>
    <a:srgbClr val="96969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9439" autoAdjust="0"/>
  </p:normalViewPr>
  <p:slideViewPr>
    <p:cSldViewPr>
      <p:cViewPr varScale="1">
        <p:scale>
          <a:sx n="115" d="100"/>
          <a:sy n="115" d="100"/>
        </p:scale>
        <p:origin x="70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08" y="-102"/>
      </p:cViewPr>
      <p:guideLst>
        <p:guide orient="horz" pos="2905"/>
        <p:guide pos="22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F24A6DA7-BF26-4943-91DD-089D9A8A4F2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552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92150"/>
            <a:ext cx="61483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71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18276CC9-560D-4C57-AE75-4676E1F5DD8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11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8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717800" cy="6096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950200" cy="6096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711200" y="838200"/>
            <a:ext cx="10871200" cy="54102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8132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248400" y="838200"/>
            <a:ext cx="5334000" cy="2628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248400" y="3619500"/>
            <a:ext cx="5334000" cy="2628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3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711200" y="152400"/>
            <a:ext cx="10871200" cy="6096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7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  <a:cs typeface="Consolas" panose="020B0609020204030204" pitchFamily="49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  <a:cs typeface="Consolas" panose="020B0609020204030204" pitchFamily="49" charset="0"/>
              </a:defRPr>
            </a:lvl1pPr>
            <a:lvl2pPr>
              <a:defRPr>
                <a:latin typeface="+mj-ea"/>
                <a:ea typeface="+mj-ea"/>
                <a:cs typeface="Consolas" panose="020B0609020204030204" pitchFamily="49" charset="0"/>
              </a:defRPr>
            </a:lvl2pPr>
            <a:lvl3pPr>
              <a:defRPr>
                <a:latin typeface="+mj-ea"/>
                <a:ea typeface="+mj-ea"/>
                <a:cs typeface="Consolas" panose="020B0609020204030204" pitchFamily="49" charset="0"/>
              </a:defRPr>
            </a:lvl3pPr>
            <a:lvl4pPr>
              <a:defRPr>
                <a:latin typeface="+mj-ea"/>
                <a:ea typeface="+mj-ea"/>
                <a:cs typeface="Consolas" panose="020B0609020204030204" pitchFamily="49" charset="0"/>
              </a:defRPr>
            </a:lvl4pPr>
            <a:lvl5pPr>
              <a:defRPr>
                <a:latin typeface="+mj-ea"/>
                <a:ea typeface="+mj-ea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8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9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334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40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0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3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3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6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87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838200"/>
            <a:ext cx="10871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11200" y="762000"/>
            <a:ext cx="10871200" cy="0"/>
          </a:xfrm>
          <a:prstGeom prst="line">
            <a:avLst/>
          </a:prstGeom>
          <a:noFill/>
          <a:ln w="38100">
            <a:solidFill>
              <a:srgbClr val="016D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11200" y="6308725"/>
            <a:ext cx="108712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295401" y="6524625"/>
            <a:ext cx="2112433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900" b="0" i="1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HSH</a:t>
            </a:r>
            <a:r>
              <a:rPr lang="en-US" altLang="ko-KR" sz="900" b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, </a:t>
            </a:r>
            <a:r>
              <a:rPr lang="en-US" altLang="ko-KR" sz="900" b="0" i="1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Induk University </a:t>
            </a:r>
          </a:p>
        </p:txBody>
      </p:sp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9448800" y="6337301"/>
            <a:ext cx="2133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r"/>
            <a:fld id="{1F1C9603-DE59-40AC-97CC-7B5901B1BA29}" type="slidenum">
              <a:rPr lang="ko-KR" altLang="en-US" sz="800" i="1">
                <a:latin typeface="Consolas" panose="020B0609020204030204" pitchFamily="49" charset="0"/>
                <a:cs typeface="Consolas" panose="020B0609020204030204" pitchFamily="49" charset="0"/>
              </a:rPr>
              <a:pPr algn="r"/>
              <a:t>‹#›</a:t>
            </a:fld>
            <a:endParaRPr lang="en-US" altLang="ko-KR" sz="800" i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3" descr="Sphere _ iDisk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6524625"/>
            <a:ext cx="39793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itchFamily="49" charset="0"/>
          <a:ea typeface="돋움" pitchFamily="50" charset="-127"/>
          <a:cs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itchFamily="49" charset="0"/>
          <a:ea typeface="돋움" pitchFamily="50" charset="-127"/>
          <a:cs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itchFamily="49" charset="0"/>
          <a:ea typeface="돋움" pitchFamily="50" charset="-127"/>
          <a:cs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itchFamily="49" charset="0"/>
          <a:ea typeface="돋움" pitchFamily="50" charset="-127"/>
          <a:cs typeface="Consolas" pitchFamily="49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 sz="2800">
          <a:solidFill>
            <a:srgbClr val="00664B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  <a:lvl2pPr marL="685800" indent="-225425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n"/>
        <a:defRPr sz="24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2pPr>
      <a:lvl3pPr marL="1139825" indent="-22383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 sz="20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3pPr>
      <a:lvl4pPr marL="1601788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n"/>
        <a:defRPr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5pPr>
      <a:lvl6pPr marL="25130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6pPr>
      <a:lvl7pPr marL="29702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7pPr>
      <a:lvl8pPr marL="34274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8pPr>
      <a:lvl9pPr marL="38846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archive/documentation/Cocoa/Conceptual/Strings/Articles/formatSpecifiers.html" TargetMode="External"/><Relationship Id="rId2" Type="http://schemas.openxmlformats.org/officeDocument/2006/relationships/hyperlink" Target="https://developer.apple.com/documentation/swift/st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osure_(computer_programming)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wift.org/swift-book/LanguageGuide/Closure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uikit/uialertaction/1620097-ini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wift.org/swift-book/LanguageGuide/Closure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wift.org/swift-book/LanguageGuide/Closure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ass_(computer_programming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swift.org/swift-book/LanguageGuide/ClassesAndStructure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-oriented_programming" TargetMode="External"/><Relationship Id="rId2" Type="http://schemas.openxmlformats.org/officeDocument/2006/relationships/hyperlink" Target="https://en.wikipedia.org/wiki/Instance_(computer_scienc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un_time_(program_lifecycle_phase)" TargetMode="External"/><Relationship Id="rId4" Type="http://schemas.openxmlformats.org/officeDocument/2006/relationships/hyperlink" Target="https://en.wikipedia.org/wiki/Object_(computer_science)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swift.org/swift-book/LanguageGuide/Properties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swift.org/swift-book/LanguageGuide/Method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wift.org/swift-book/ReferenceManual/Expression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9416" y="2027238"/>
            <a:ext cx="10585176" cy="2913930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ko-KR" alt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급 객체</a:t>
            </a:r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(first class object) </a:t>
            </a:r>
            <a:b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ko-KR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ko-KR" alt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급 시민</a:t>
            </a:r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(first class citizen)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5591944" y="1412776"/>
            <a:ext cx="6048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bIns="0" anchorCtr="1">
            <a:spAutoFit/>
          </a:bodyPr>
          <a:lstStyle/>
          <a:p>
            <a:pPr algn="l">
              <a:defRPr/>
            </a:pP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iOS</a:t>
            </a:r>
            <a:r>
              <a:rPr lang="ko-KR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프로그래밍기초 </a:t>
            </a: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ko-KR" altLang="en-US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주차</a:t>
            </a:r>
            <a:r>
              <a:rPr lang="en-US" altLang="ko-KR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(swift </a:t>
            </a:r>
            <a:r>
              <a:rPr lang="ko-KR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문법 </a:t>
            </a: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ko-KR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ko-KR" altLang="en-US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ko-KR" sz="2400" b="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t="65006" r="12148" b="3174"/>
          <a:stretch/>
        </p:blipFill>
        <p:spPr bwMode="auto">
          <a:xfrm>
            <a:off x="1956779" y="1340768"/>
            <a:ext cx="801448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264" y="3140968"/>
            <a:ext cx="8013000" cy="229730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711200" y="152400"/>
            <a:ext cx="108712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과제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함수</a:t>
            </a:r>
            <a:r>
              <a:rPr lang="ko-KR" altLang="en-US" dirty="0" err="1" smtClean="0">
                <a:solidFill>
                  <a:srgbClr val="FF0000"/>
                </a:solidFill>
              </a:rPr>
              <a:t>명</a:t>
            </a:r>
            <a:r>
              <a:rPr lang="ko-KR" altLang="en-US" dirty="0" err="1" smtClean="0"/>
              <a:t>과</a:t>
            </a:r>
            <a:r>
              <a:rPr lang="ko-KR" altLang="en-US" dirty="0" smtClean="0"/>
              <a:t> </a:t>
            </a:r>
            <a:r>
              <a:rPr lang="ko-KR" altLang="en-US" dirty="0" err="1"/>
              <a:t>함수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en-US" altLang="ko-KR" dirty="0">
                <a:solidFill>
                  <a:srgbClr val="FF0000"/>
                </a:solidFill>
              </a:rPr>
              <a:t>(type)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8747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46" y="1124744"/>
            <a:ext cx="8802010" cy="20882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3789040"/>
            <a:ext cx="8291830" cy="180020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711200" y="152400"/>
            <a:ext cx="108712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과제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함수</a:t>
            </a:r>
            <a:r>
              <a:rPr lang="ko-KR" altLang="en-US" dirty="0" err="1" smtClean="0">
                <a:solidFill>
                  <a:srgbClr val="FF0000"/>
                </a:solidFill>
              </a:rPr>
              <a:t>명</a:t>
            </a:r>
            <a:r>
              <a:rPr lang="ko-KR" altLang="en-US" dirty="0" err="1" smtClean="0"/>
              <a:t>과</a:t>
            </a:r>
            <a:r>
              <a:rPr lang="ko-KR" altLang="en-US" dirty="0" smtClean="0"/>
              <a:t> </a:t>
            </a:r>
            <a:r>
              <a:rPr lang="ko-KR" altLang="en-US" dirty="0" err="1"/>
              <a:t>함수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en-US" altLang="ko-KR" dirty="0">
                <a:solidFill>
                  <a:srgbClr val="FF0000"/>
                </a:solidFill>
              </a:rPr>
              <a:t>(type)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9665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BMI </a:t>
            </a:r>
            <a:r>
              <a:rPr lang="ko-KR" altLang="en-US" dirty="0" smtClean="0"/>
              <a:t>계산 결과 판정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60.0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height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170.0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(height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0.0001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AAAAAA"/>
                </a:solidFill>
                <a:latin typeface="Consolas" panose="020B0609020204030204" pitchFamily="49" charset="0"/>
              </a:rPr>
              <a:t>// kg/m*m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"3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"2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"1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18.5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정상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저체중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"BMI: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판정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6960096" y="2924944"/>
            <a:ext cx="3888432" cy="1877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18.5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미만이면 </a:t>
            </a:r>
            <a:r>
              <a:rPr lang="ko-KR" altLang="en-US" sz="2000" b="0" kern="0" dirty="0" err="1">
                <a:solidFill>
                  <a:srgbClr val="00664B"/>
                </a:solidFill>
                <a:latin typeface="Tahoma"/>
                <a:ea typeface="돋움"/>
              </a:rPr>
              <a:t>저체중</a:t>
            </a:r>
            <a:endParaRPr lang="en-US" altLang="ko-KR" sz="2000" b="0" kern="0" dirty="0">
              <a:solidFill>
                <a:srgbClr val="00664B"/>
              </a:solidFill>
              <a:latin typeface="Tahoma"/>
              <a:ea typeface="돋움"/>
            </a:endParaRPr>
          </a:p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18.5∼25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미만은 정상</a:t>
            </a:r>
            <a:endParaRPr lang="en-US" altLang="ko-KR" sz="2000" b="0" kern="0" dirty="0">
              <a:solidFill>
                <a:srgbClr val="00664B"/>
              </a:solidFill>
              <a:latin typeface="Tahoma"/>
              <a:ea typeface="돋움"/>
            </a:endParaRPr>
          </a:p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25∼30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미만은 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'1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단계 비만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</a:t>
            </a:r>
          </a:p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30∼40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미만은 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'2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단계 비만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</a:t>
            </a:r>
          </a:p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40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이상이면 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'3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단계 비만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</a:t>
            </a:r>
            <a:endParaRPr lang="ko-KR" altLang="en-US" sz="2000" b="0" kern="0" dirty="0">
              <a:solidFill>
                <a:srgbClr val="00664B"/>
              </a:solidFill>
              <a:latin typeface="Tahoma"/>
              <a:ea typeface="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60096" y="930443"/>
            <a:ext cx="3888432" cy="1384995"/>
          </a:xfrm>
          <a:prstGeom prst="rect">
            <a:avLst/>
          </a:prstGeom>
          <a:solidFill>
            <a:srgbClr val="CCFFFF"/>
          </a:solidFill>
          <a:ln>
            <a:solidFill>
              <a:srgbClr val="00664B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800" b="0" dirty="0">
                <a:solidFill>
                  <a:srgbClr val="373A3C"/>
                </a:solidFill>
                <a:latin typeface="Consolas" panose="020B0609020204030204" pitchFamily="49" charset="0"/>
              </a:rPr>
              <a:t>BMI (kg/m</a:t>
            </a:r>
            <a:r>
              <a:rPr lang="en-US" altLang="ko-KR" sz="2800" b="0" baseline="30000" dirty="0">
                <a:solidFill>
                  <a:srgbClr val="373A3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 b="0" dirty="0" smtClean="0">
                <a:solidFill>
                  <a:srgbClr val="373A3C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800" b="0" dirty="0" smtClean="0">
                <a:solidFill>
                  <a:srgbClr val="373A3C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b="0" dirty="0">
                <a:solidFill>
                  <a:srgbClr val="373A3C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2800" b="0" dirty="0">
                <a:solidFill>
                  <a:srgbClr val="373A3C"/>
                </a:solidFill>
                <a:latin typeface="Consolas" panose="020B0609020204030204" pitchFamily="49" charset="0"/>
              </a:rPr>
              <a:t>) / (</a:t>
            </a:r>
            <a:r>
              <a:rPr lang="ko-KR" altLang="en-US" sz="2800" b="0" dirty="0">
                <a:solidFill>
                  <a:srgbClr val="373A3C"/>
                </a:solidFill>
                <a:latin typeface="Consolas" panose="020B0609020204030204" pitchFamily="49" charset="0"/>
              </a:rPr>
              <a:t>키</a:t>
            </a:r>
            <a:r>
              <a:rPr lang="en-US" altLang="ko-KR" sz="2800" b="0" dirty="0">
                <a:solidFill>
                  <a:srgbClr val="373A3C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800" b="0" baseline="30000" dirty="0">
                <a:solidFill>
                  <a:srgbClr val="373A3C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800" b="0" dirty="0">
                <a:solidFill>
                  <a:srgbClr val="373A3C"/>
                </a:solidFill>
                <a:latin typeface="Consolas" panose="020B0609020204030204" pitchFamily="49" charset="0"/>
              </a:rPr>
              <a:t> </a:t>
            </a:r>
            <a:endParaRPr lang="en-US" altLang="ko-KR" sz="2800" b="0" dirty="0" smtClean="0">
              <a:solidFill>
                <a:srgbClr val="373A3C"/>
              </a:solidFill>
              <a:latin typeface="Consolas" panose="020B0609020204030204" pitchFamily="49" charset="0"/>
            </a:endParaRPr>
          </a:p>
          <a:p>
            <a:pPr algn="l"/>
            <a:r>
              <a:rPr lang="ko-KR" altLang="en-US" sz="2800" b="0" dirty="0" smtClean="0">
                <a:solidFill>
                  <a:srgbClr val="373A3C"/>
                </a:solidFill>
                <a:latin typeface="Consolas" panose="020B0609020204030204" pitchFamily="49" charset="0"/>
              </a:rPr>
              <a:t>몸무게는 </a:t>
            </a:r>
            <a:r>
              <a:rPr lang="en-US" altLang="ko-KR" sz="2800" b="0" dirty="0">
                <a:solidFill>
                  <a:srgbClr val="373A3C"/>
                </a:solidFill>
                <a:latin typeface="Consolas" panose="020B0609020204030204" pitchFamily="49" charset="0"/>
              </a:rPr>
              <a:t>kg, </a:t>
            </a:r>
            <a:r>
              <a:rPr lang="ko-KR" altLang="en-US" sz="2800" b="0" dirty="0">
                <a:solidFill>
                  <a:srgbClr val="373A3C"/>
                </a:solidFill>
                <a:latin typeface="Consolas" panose="020B0609020204030204" pitchFamily="49" charset="0"/>
              </a:rPr>
              <a:t>키는 </a:t>
            </a:r>
            <a:r>
              <a:rPr lang="en-US" altLang="ko-KR" sz="2800" b="0" dirty="0">
                <a:solidFill>
                  <a:srgbClr val="373A3C"/>
                </a:solidFill>
                <a:latin typeface="Consolas" panose="020B0609020204030204" pitchFamily="49" charset="0"/>
              </a:rPr>
              <a:t>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Swift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서식</a:t>
            </a:r>
            <a:r>
              <a:rPr lang="en-US" altLang="ko-KR" dirty="0"/>
              <a:t>(swift string format </a:t>
            </a:r>
            <a:r>
              <a:rPr lang="ko-KR" altLang="en-US" dirty="0" err="1" smtClean="0"/>
              <a:t>자리수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import Foundation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60.0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height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170.0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(height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0.0001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 smtClean="0">
                <a:solidFill>
                  <a:srgbClr val="AAAAAA"/>
                </a:solidFill>
                <a:latin typeface="Consolas" panose="020B0609020204030204" pitchFamily="49" charset="0"/>
              </a:rPr>
              <a:t>// kg/m*m 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shortenedBmi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String(format: "%.1f", </a:t>
            </a:r>
            <a:r>
              <a:rPr lang="en-US" altLang="ko-KR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"3</a:t>
            </a:r>
            <a:r>
              <a:rPr lang="ko-KR" alt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"2</a:t>
            </a:r>
            <a:r>
              <a:rPr lang="ko-KR" alt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"1</a:t>
            </a:r>
            <a:r>
              <a:rPr lang="ko-KR" alt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18.5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정상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저체중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"BMI: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shortenedBmi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판정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9776" y="980728"/>
            <a:ext cx="7414209" cy="67710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 smtClean="0"/>
              <a:t>swift Foundation</a:t>
            </a:r>
            <a:endParaRPr lang="en-US" altLang="ko-KR" sz="1100" b="0" dirty="0">
              <a:hlinkClick r:id="rId2"/>
            </a:endParaRPr>
          </a:p>
          <a:p>
            <a:pPr algn="l"/>
            <a:r>
              <a:rPr lang="en-US" altLang="ko-KR" sz="1100" b="0" dirty="0" smtClean="0">
                <a:hlinkClick r:id="rId3"/>
              </a:rPr>
              <a:t>https</a:t>
            </a:r>
            <a:r>
              <a:rPr lang="en-US" altLang="ko-KR" sz="1100" b="0" dirty="0">
                <a:hlinkClick r:id="rId3"/>
              </a:rPr>
              <a:t>://developer.apple.com/library/archive/documentation/Cocoa/Conceptual/Strings/Articles/formatSpecifiers.html</a:t>
            </a:r>
            <a:endParaRPr lang="en-US" altLang="ko-KR" sz="1100" b="0" dirty="0">
              <a:hlinkClick r:id="rId2"/>
            </a:endParaRPr>
          </a:p>
          <a:p>
            <a:pPr algn="l"/>
            <a:r>
              <a:rPr lang="en-US" altLang="ko-KR" sz="1600" b="0" dirty="0" smtClean="0">
                <a:hlinkClick r:id="rId2"/>
              </a:rPr>
              <a:t>https</a:t>
            </a:r>
            <a:r>
              <a:rPr lang="en-US" altLang="ko-KR" sz="1600" b="0" dirty="0">
                <a:hlinkClick r:id="rId2"/>
              </a:rPr>
              <a:t>://</a:t>
            </a:r>
            <a:r>
              <a:rPr lang="en-US" altLang="ko-KR" sz="1600" b="0" dirty="0" smtClean="0">
                <a:hlinkClick r:id="rId2"/>
              </a:rPr>
              <a:t>developer.apple.com/documentation/swift/string</a:t>
            </a: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361143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BMI</a:t>
            </a:r>
            <a:r>
              <a:rPr lang="ko-KR" altLang="en-US" dirty="0" smtClean="0"/>
              <a:t>를 판정하는 </a:t>
            </a:r>
            <a:r>
              <a:rPr lang="en-US" altLang="ko-KR" dirty="0" err="1" smtClean="0"/>
              <a:t>calcBMI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 정의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Foundation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calcBMI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(weight </a:t>
            </a:r>
            <a:r>
              <a:rPr lang="en-US" altLang="ko-KR" sz="1600" b="1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1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height </a:t>
            </a:r>
            <a:r>
              <a:rPr lang="en-US" altLang="ko-KR" sz="1600" b="1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666666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let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(height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0.0001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AAAAAA"/>
                </a:solidFill>
                <a:latin typeface="Consolas" panose="020B0609020204030204" pitchFamily="49" charset="0"/>
              </a:rPr>
              <a:t>// kg/m*m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let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shortenedBmi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(format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"%.1f"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if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"3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"2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"1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18.5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정상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저체중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"BMI: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shortenedBmi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판정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400"/>
              </a:lnSpc>
              <a:buNone/>
            </a:pP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calcBMI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(weight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62.5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height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172.3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5631"/>
          <a:stretch/>
        </p:blipFill>
        <p:spPr>
          <a:xfrm>
            <a:off x="7579060" y="1556792"/>
            <a:ext cx="3672408" cy="3364076"/>
          </a:xfrm>
          <a:prstGeom prst="rect">
            <a:avLst/>
          </a:prstGeom>
          <a:ln>
            <a:solidFill>
              <a:srgbClr val="00664B"/>
            </a:solidFill>
          </a:ln>
        </p:spPr>
      </p:pic>
      <p:sp>
        <p:nvSpPr>
          <p:cNvPr id="4" name="직사각형 3"/>
          <p:cNvSpPr/>
          <p:nvPr/>
        </p:nvSpPr>
        <p:spPr bwMode="auto">
          <a:xfrm>
            <a:off x="711200" y="1052736"/>
            <a:ext cx="6536928" cy="4176464"/>
          </a:xfrm>
          <a:prstGeom prst="rect">
            <a:avLst/>
          </a:prstGeom>
          <a:noFill/>
          <a:ln w="9525" cap="flat" cmpd="sng" algn="ctr">
            <a:solidFill>
              <a:srgbClr val="00664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7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if~else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Foundation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(weight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height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//Void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형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let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(height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0.0001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AAAAAA"/>
                </a:solidFill>
                <a:latin typeface="Consolas" panose="020B0609020204030204" pitchFamily="49" charset="0"/>
              </a:rPr>
              <a:t>// kg/m*m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let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shortenedBmi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(format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"%.1f"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switch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case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18.5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"BMI: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shortenedBmi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판정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저체중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case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18.5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25.0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"BMI: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shortenedBmi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판정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정상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case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25.0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30.0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"BMI: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shortenedBmi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판정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:1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case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30.0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40.0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"BMI: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shortenedBmi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판정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:2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default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"BMI: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shortenedBmi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판정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:3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(weight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62.5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height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172.3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8368"/>
          <a:stretch/>
        </p:blipFill>
        <p:spPr>
          <a:xfrm>
            <a:off x="6816080" y="1700808"/>
            <a:ext cx="4587298" cy="3744416"/>
          </a:xfrm>
          <a:prstGeom prst="rect">
            <a:avLst/>
          </a:prstGeom>
          <a:ln>
            <a:solidFill>
              <a:srgbClr val="00664B"/>
            </a:solidFill>
          </a:ln>
        </p:spPr>
      </p:pic>
    </p:spTree>
    <p:extLst>
      <p:ext uri="{BB962C8B-B14F-4D97-AF65-F5344CB8AC3E}">
        <p14:creationId xmlns:p14="http://schemas.microsoft.com/office/powerpoint/2010/main" val="34439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switch~case</a:t>
            </a:r>
            <a:r>
              <a:rPr lang="en-US" altLang="ko-KR" dirty="0" smtClean="0"/>
              <a:t> +</a:t>
            </a:r>
            <a:r>
              <a:rPr lang="ko-KR" altLang="en-US" dirty="0" smtClean="0"/>
              <a:t> 판정 결과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711200" y="838200"/>
            <a:ext cx="10785400" cy="5471120"/>
          </a:xfrm>
        </p:spPr>
        <p:txBody>
          <a:bodyPr/>
          <a:lstStyle/>
          <a:p>
            <a:pPr marL="0" lvl="0" indent="0">
              <a:spcBef>
                <a:spcPct val="0"/>
              </a:spcBef>
              <a:buSzTx/>
              <a:buNone/>
            </a:pPr>
            <a:r>
              <a:rPr lang="ko-KR" altLang="ko-KR" sz="1600" dirty="0" err="1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Foundation</a:t>
            </a:r>
            <a:endParaRPr lang="ko-KR" altLang="ko-KR" sz="16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ko-KR" altLang="ko-KR" sz="1600" dirty="0" err="1">
                <a:solidFill>
                  <a:srgbClr val="A71D5D"/>
                </a:solidFill>
                <a:latin typeface="Consolas" panose="020B0609020204030204" pitchFamily="49" charset="0"/>
              </a:rPr>
              <a:t>func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calcBMI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weight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: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Double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height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: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Double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)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-&gt;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66DE2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A71D5D"/>
                </a:solidFill>
                <a:latin typeface="Consolas" panose="020B0609020204030204" pitchFamily="49" charset="0"/>
              </a:rPr>
              <a:t>let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bmi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weight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/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height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height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0.0001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) </a:t>
            </a:r>
            <a:r>
              <a:rPr lang="ko-KR" altLang="ko-KR" sz="1600" dirty="0">
                <a:solidFill>
                  <a:srgbClr val="999999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1600" dirty="0" err="1">
                <a:solidFill>
                  <a:srgbClr val="999999"/>
                </a:solidFill>
                <a:latin typeface="Consolas" panose="020B0609020204030204" pitchFamily="49" charset="0"/>
              </a:rPr>
              <a:t>kg</a:t>
            </a:r>
            <a:r>
              <a:rPr lang="ko-KR" altLang="ko-KR" sz="1600" dirty="0">
                <a:solidFill>
                  <a:srgbClr val="999999"/>
                </a:solidFill>
                <a:latin typeface="Consolas" panose="020B0609020204030204" pitchFamily="49" charset="0"/>
              </a:rPr>
              <a:t>/</a:t>
            </a:r>
            <a:r>
              <a:rPr lang="ko-KR" altLang="ko-KR" sz="1600" dirty="0" err="1">
                <a:solidFill>
                  <a:srgbClr val="999999"/>
                </a:solidFill>
                <a:latin typeface="Consolas" panose="020B0609020204030204" pitchFamily="49" charset="0"/>
              </a:rPr>
              <a:t>m</a:t>
            </a:r>
            <a:r>
              <a:rPr lang="ko-KR" altLang="ko-KR" sz="1600" dirty="0">
                <a:solidFill>
                  <a:srgbClr val="999999"/>
                </a:solidFill>
                <a:latin typeface="Consolas" panose="020B0609020204030204" pitchFamily="49" charset="0"/>
              </a:rPr>
              <a:t>*</a:t>
            </a:r>
            <a:r>
              <a:rPr lang="ko-KR" altLang="ko-KR" sz="1600" dirty="0" err="1">
                <a:solidFill>
                  <a:srgbClr val="999999"/>
                </a:solidFill>
                <a:latin typeface="Consolas" panose="020B0609020204030204" pitchFamily="49" charset="0"/>
              </a:rPr>
              <a:t>m</a:t>
            </a:r>
            <a:r>
              <a:rPr lang="ko-KR" altLang="ko-KR" sz="1600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endParaRPr lang="ko-KR" altLang="ko-KR" sz="16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A71D5D"/>
                </a:solidFill>
                <a:latin typeface="Consolas" panose="020B0609020204030204" pitchFamily="49" charset="0"/>
              </a:rPr>
              <a:t>let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shortenedBmi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66DE2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format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: 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"%.1f"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bmi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body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""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A71D5D"/>
                </a:solidFill>
                <a:latin typeface="Consolas" panose="020B0609020204030204" pitchFamily="49" charset="0"/>
              </a:rPr>
              <a:t>switch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bmi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case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0.0.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.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18.5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body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저체중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endParaRPr lang="ko-KR" altLang="ko-KR" sz="16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case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18.5.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.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25.0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body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"정상"</a:t>
            </a:r>
            <a:endParaRPr lang="ko-KR" altLang="ko-KR" sz="16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case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25.0.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.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30.0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body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"1단계 비만"</a:t>
            </a:r>
            <a:endParaRPr lang="ko-KR" altLang="ko-KR" sz="16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case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30.0.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.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40.0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:</a:t>
            </a:r>
            <a:endParaRPr lang="ko-KR" altLang="ko-KR" sz="16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body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"2단계 비만"</a:t>
            </a:r>
            <a:endParaRPr lang="ko-KR" altLang="ko-KR" sz="16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default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: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body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"3단계 비만"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"BMI:\(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shortenedBmi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), 판정:\(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body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)"</a:t>
            </a:r>
            <a:endParaRPr lang="ko-KR" altLang="ko-KR" sz="16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ko-KR" altLang="ko-KR" sz="1600" dirty="0" err="1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calcBMI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(weight: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60.0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height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: 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170.0</a:t>
            </a:r>
            <a:r>
              <a:rPr lang="ko-KR" altLang="ko-KR" sz="16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))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916832"/>
            <a:ext cx="3816424" cy="3030474"/>
          </a:xfrm>
          <a:prstGeom prst="rect">
            <a:avLst/>
          </a:prstGeom>
          <a:ln>
            <a:solidFill>
              <a:srgbClr val="00664B"/>
            </a:solidFill>
          </a:ln>
        </p:spPr>
      </p:pic>
    </p:spTree>
    <p:extLst>
      <p:ext uri="{BB962C8B-B14F-4D97-AF65-F5344CB8AC3E}">
        <p14:creationId xmlns:p14="http://schemas.microsoft.com/office/powerpoint/2010/main" val="43742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9416" y="1412776"/>
            <a:ext cx="10585176" cy="2913930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ko-KR" alt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급 객체</a:t>
            </a:r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(first class object) </a:t>
            </a:r>
            <a:b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ko-KR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ko-KR" alt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급 시민</a:t>
            </a:r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(first class citizen)</a:t>
            </a:r>
          </a:p>
        </p:txBody>
      </p:sp>
    </p:spTree>
    <p:extLst>
      <p:ext uri="{BB962C8B-B14F-4D97-AF65-F5344CB8AC3E}">
        <p14:creationId xmlns:p14="http://schemas.microsoft.com/office/powerpoint/2010/main" val="224828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600" dirty="0" smtClean="0"/>
              <a:t>first class object : (1)</a:t>
            </a:r>
            <a:r>
              <a:rPr lang="ko-KR" altLang="en-US" sz="3600" dirty="0" smtClean="0"/>
              <a:t>함수를 변수에 저장 가능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 smtClean="0">
                <a:latin typeface="Consolas" panose="020B0609020204030204" pitchFamily="49" charset="0"/>
              </a:rPr>
              <a:t>Swift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</a:t>
            </a:r>
            <a:r>
              <a:rPr lang="ko-KR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함수를 데이터 타입처럼</a:t>
            </a:r>
            <a:r>
              <a:rPr lang="ko-KR" altLang="en-US" sz="2000" dirty="0">
                <a:latin typeface="Consolas" panose="020B0609020204030204" pitchFamily="49" charset="0"/>
              </a:rPr>
              <a:t> 처리할 수 있음</a:t>
            </a:r>
          </a:p>
          <a:p>
            <a:pPr>
              <a:defRPr/>
            </a:pPr>
            <a:r>
              <a:rPr lang="ko-KR" altLang="en-US" sz="2000" dirty="0">
                <a:latin typeface="Consolas" panose="020B0609020204030204" pitchFamily="49" charset="0"/>
              </a:rPr>
              <a:t>다음과 같이 함수를 상수 또는 변수에 할당하는 것이 가능</a:t>
            </a:r>
          </a:p>
          <a:p>
            <a:pPr marL="455612" lvl="1" indent="0">
              <a:buNone/>
              <a:defRPr/>
            </a:pPr>
            <a:r>
              <a:rPr lang="en-US" altLang="ko-KR" sz="1800" b="1" dirty="0" err="1">
                <a:latin typeface="Consolas" panose="020B0609020204030204" pitchFamily="49" charset="0"/>
              </a:rPr>
              <a:t>func</a:t>
            </a:r>
            <a:r>
              <a:rPr lang="en-US" altLang="ko-KR" sz="1800" b="1" dirty="0"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inchesToFeet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latin typeface="Consolas" panose="020B0609020204030204" pitchFamily="49" charset="0"/>
              </a:rPr>
              <a:t>(inches: Float) -&gt; Float {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800" b="1" dirty="0" smtClean="0">
                <a:latin typeface="Consolas" panose="020B0609020204030204" pitchFamily="49" charset="0"/>
              </a:rPr>
              <a:t>  return </a:t>
            </a:r>
            <a:r>
              <a:rPr lang="en-US" altLang="ko-KR" sz="1800" b="1" dirty="0">
                <a:latin typeface="Consolas" panose="020B0609020204030204" pitchFamily="49" charset="0"/>
              </a:rPr>
              <a:t>inches * 0.0833333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800" b="1" dirty="0">
                <a:latin typeface="Consolas" panose="020B0609020204030204" pitchFamily="49" charset="0"/>
              </a:rPr>
              <a:t>}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800" b="1" dirty="0">
                <a:latin typeface="Consolas" panose="020B0609020204030204" pitchFamily="49" charset="0"/>
              </a:rPr>
              <a:t>let </a:t>
            </a:r>
            <a:r>
              <a:rPr lang="en-US" altLang="ko-KR" sz="1800" b="1" dirty="0" err="1">
                <a:latin typeface="Consolas" panose="020B0609020204030204" pitchFamily="49" charset="0"/>
              </a:rPr>
              <a:t>toFeet</a:t>
            </a:r>
            <a:r>
              <a:rPr lang="en-US" altLang="ko-KR" sz="1800" b="1" dirty="0">
                <a:latin typeface="Consolas" panose="020B0609020204030204" pitchFamily="49" charset="0"/>
              </a:rPr>
              <a:t> = </a:t>
            </a:r>
            <a:r>
              <a:rPr lang="en-US" altLang="ko-KR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inchesToFeet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//</a:t>
            </a:r>
            <a:r>
              <a:rPr lang="ko-KR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함수를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자료형처럼</a:t>
            </a:r>
            <a:r>
              <a:rPr lang="ko-KR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사용</a:t>
            </a:r>
          </a:p>
          <a:p>
            <a:pPr>
              <a:defRPr/>
            </a:pPr>
            <a:r>
              <a:rPr lang="ko-KR" altLang="en-US" sz="2000" dirty="0" smtClean="0">
                <a:latin typeface="Consolas" panose="020B0609020204030204" pitchFamily="49" charset="0"/>
              </a:rPr>
              <a:t>함수를 </a:t>
            </a:r>
            <a:r>
              <a:rPr lang="ko-KR" altLang="en-US" sz="2000" dirty="0">
                <a:latin typeface="Consolas" panose="020B0609020204030204" pitchFamily="49" charset="0"/>
              </a:rPr>
              <a:t>호출하려면 원래의 함수 이름 대신에 상수 이름을 이용하여 호출 가능</a:t>
            </a:r>
          </a:p>
          <a:p>
            <a:pPr marL="460375" lvl="1" indent="0">
              <a:buNone/>
              <a:defRPr/>
            </a:pPr>
            <a:r>
              <a:rPr lang="en-US" altLang="ko-KR" sz="1800" b="1" dirty="0">
                <a:latin typeface="Consolas" panose="020B0609020204030204" pitchFamily="49" charset="0"/>
              </a:rPr>
              <a:t>print(</a:t>
            </a:r>
            <a:r>
              <a:rPr lang="en-US" altLang="ko-KR" sz="1800" b="1" dirty="0" err="1">
                <a:latin typeface="Consolas" panose="020B0609020204030204" pitchFamily="49" charset="0"/>
              </a:rPr>
              <a:t>inchesToFeet</a:t>
            </a:r>
            <a:r>
              <a:rPr lang="en-US" altLang="ko-KR" sz="1800" b="1" dirty="0"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inches:</a:t>
            </a:r>
            <a:r>
              <a:rPr lang="en-US" altLang="ko-KR" sz="1800" b="1" dirty="0">
                <a:latin typeface="Consolas" panose="020B0609020204030204" pitchFamily="49" charset="0"/>
              </a:rPr>
              <a:t>10)) </a:t>
            </a:r>
            <a:endParaRPr lang="en-US" altLang="ko-KR" sz="1800" b="1" dirty="0" smtClean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800" b="1" dirty="0" smtClean="0">
                <a:latin typeface="Consolas" panose="020B0609020204030204" pitchFamily="49" charset="0"/>
              </a:rPr>
              <a:t>print(</a:t>
            </a:r>
            <a:r>
              <a:rPr lang="en-US" altLang="ko-KR" sz="1800" b="1" dirty="0" err="1" smtClean="0">
                <a:latin typeface="Consolas" panose="020B0609020204030204" pitchFamily="49" charset="0"/>
              </a:rPr>
              <a:t>toFeet</a:t>
            </a:r>
            <a:r>
              <a:rPr lang="en-US" altLang="ko-KR" sz="1800" b="1" dirty="0" smtClean="0">
                <a:latin typeface="Consolas" panose="020B0609020204030204" pitchFamily="49" charset="0"/>
              </a:rPr>
              <a:t>(10</a:t>
            </a:r>
            <a:r>
              <a:rPr lang="en-US" altLang="ko-KR" sz="1800" b="1" dirty="0">
                <a:latin typeface="Consolas" panose="020B0609020204030204" pitchFamily="49" charset="0"/>
              </a:rPr>
              <a:t>))  </a:t>
            </a:r>
            <a:r>
              <a:rPr lang="en-US" altLang="ko-KR" sz="18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주</a:t>
            </a:r>
            <a:r>
              <a:rPr lang="ko-KR" alt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매개변수명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inches:) </a:t>
            </a:r>
            <a:r>
              <a:rPr lang="ko-KR" alt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안씀</a:t>
            </a:r>
            <a:endParaRPr lang="en-US" altLang="ko-KR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4221088"/>
            <a:ext cx="6228885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0" dirty="0">
                <a:solidFill>
                  <a:schemeClr val="tx1"/>
                </a:solidFill>
              </a:rPr>
              <a:t>swift</a:t>
            </a:r>
            <a:r>
              <a:rPr lang="ko-KR" altLang="en-US" sz="1800" b="0" dirty="0">
                <a:solidFill>
                  <a:schemeClr val="tx1"/>
                </a:solidFill>
              </a:rPr>
              <a:t>의 함수는 </a:t>
            </a:r>
            <a:r>
              <a:rPr lang="en-US" altLang="ko-KR" sz="1800" b="0" dirty="0">
                <a:solidFill>
                  <a:schemeClr val="tx1"/>
                </a:solidFill>
              </a:rPr>
              <a:t>1</a:t>
            </a:r>
            <a:r>
              <a:rPr lang="ko-KR" altLang="en-US" sz="1800" b="0" dirty="0">
                <a:solidFill>
                  <a:schemeClr val="tx1"/>
                </a:solidFill>
              </a:rPr>
              <a:t>급 </a:t>
            </a:r>
            <a:r>
              <a:rPr lang="ko-KR" altLang="en-US" sz="1800" b="0" dirty="0" smtClean="0">
                <a:solidFill>
                  <a:schemeClr val="tx1"/>
                </a:solidFill>
              </a:rPr>
              <a:t>객체이다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.</a:t>
            </a:r>
            <a:r>
              <a:rPr lang="ko-KR" altLang="en-US" sz="1800" b="0" dirty="0">
                <a:solidFill>
                  <a:schemeClr val="tx1"/>
                </a:solidFill>
              </a:rPr>
              <a:t/>
            </a:r>
            <a:br>
              <a:rPr lang="ko-KR" altLang="en-US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1</a:t>
            </a:r>
            <a:r>
              <a:rPr lang="ko-KR" altLang="en-US" sz="1800" b="0" dirty="0">
                <a:solidFill>
                  <a:schemeClr val="tx1"/>
                </a:solidFill>
              </a:rPr>
              <a:t>급 객체</a:t>
            </a:r>
            <a:r>
              <a:rPr lang="en-US" altLang="ko-KR" sz="1800" b="0" dirty="0">
                <a:solidFill>
                  <a:schemeClr val="tx1"/>
                </a:solidFill>
              </a:rPr>
              <a:t>(first class object) </a:t>
            </a:r>
            <a:r>
              <a:rPr lang="ko-KR" altLang="en-US" sz="1800" b="0" dirty="0">
                <a:solidFill>
                  <a:schemeClr val="tx1"/>
                </a:solidFill>
              </a:rPr>
              <a:t>또는 </a:t>
            </a:r>
            <a:r>
              <a:rPr lang="en-US" altLang="ko-KR" sz="1800" b="0" dirty="0">
                <a:solidFill>
                  <a:schemeClr val="tx1"/>
                </a:solidFill>
              </a:rPr>
              <a:t>1</a:t>
            </a:r>
            <a:r>
              <a:rPr lang="ko-KR" altLang="en-US" sz="1800" b="0" dirty="0">
                <a:solidFill>
                  <a:schemeClr val="tx1"/>
                </a:solidFill>
              </a:rPr>
              <a:t>급 시민</a:t>
            </a:r>
            <a:r>
              <a:rPr lang="en-US" altLang="ko-KR" sz="1800" b="0" dirty="0">
                <a:solidFill>
                  <a:schemeClr val="tx1"/>
                </a:solidFill>
              </a:rPr>
              <a:t>(first class citizen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)</a:t>
            </a:r>
            <a:endParaRPr lang="ko-KR" altLang="en-US" sz="1800" b="0" dirty="0">
              <a:solidFill>
                <a:schemeClr val="tx1"/>
              </a:solidFill>
            </a:endParaRPr>
          </a:p>
          <a:p>
            <a:pPr algn="l"/>
            <a:r>
              <a:rPr lang="ko-KR" altLang="en-US" sz="1800" b="0" dirty="0">
                <a:solidFill>
                  <a:schemeClr val="tx1"/>
                </a:solidFill>
              </a:rPr>
              <a:t>다음 조건을 충족하는 객체를 </a:t>
            </a:r>
            <a:r>
              <a:rPr lang="en-US" altLang="ko-KR" sz="1800" b="0" dirty="0">
                <a:solidFill>
                  <a:schemeClr val="tx1"/>
                </a:solidFill>
              </a:rPr>
              <a:t>1</a:t>
            </a:r>
            <a:r>
              <a:rPr lang="ko-KR" altLang="en-US" sz="1800" b="0" dirty="0">
                <a:solidFill>
                  <a:schemeClr val="tx1"/>
                </a:solidFill>
              </a:rPr>
              <a:t>급 객체라고 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  <a:endParaRPr lang="ko-KR" altLang="en-US" sz="1800" b="0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b="0" dirty="0" smtClean="0">
                <a:solidFill>
                  <a:srgbClr val="FF0000"/>
                </a:solidFill>
              </a:rPr>
              <a:t>1) </a:t>
            </a:r>
            <a:r>
              <a:rPr lang="ko-KR" altLang="en-US" sz="1800" b="0" dirty="0" smtClean="0">
                <a:solidFill>
                  <a:srgbClr val="FF0000"/>
                </a:solidFill>
              </a:rPr>
              <a:t>변수에 저장할 </a:t>
            </a:r>
            <a:r>
              <a:rPr lang="ko-KR" altLang="en-US" sz="1800" b="0" dirty="0">
                <a:solidFill>
                  <a:srgbClr val="FF0000"/>
                </a:solidFill>
              </a:rPr>
              <a:t>수 있다</a:t>
            </a:r>
            <a:r>
              <a:rPr lang="en-US" altLang="ko-KR" sz="1800" b="0" dirty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</a:rPr>
              <a:t>2) </a:t>
            </a:r>
            <a:r>
              <a:rPr lang="ko-KR" altLang="en-US" sz="1800" b="0" dirty="0" smtClean="0">
                <a:solidFill>
                  <a:schemeClr val="tx1"/>
                </a:solidFill>
              </a:rPr>
              <a:t>매개변수로 </a:t>
            </a:r>
            <a:r>
              <a:rPr lang="ko-KR" altLang="en-US" sz="1800" b="0" dirty="0">
                <a:solidFill>
                  <a:schemeClr val="tx1"/>
                </a:solidFill>
              </a:rPr>
              <a:t>전달할 수 있다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</a:rPr>
              <a:t>3) </a:t>
            </a:r>
            <a:r>
              <a:rPr lang="ko-KR" altLang="en-US" sz="1800" b="0" dirty="0" err="1" smtClean="0">
                <a:solidFill>
                  <a:schemeClr val="tx1"/>
                </a:solidFill>
              </a:rPr>
              <a:t>리턴값으로</a:t>
            </a:r>
            <a:r>
              <a:rPr lang="ko-KR" altLang="en-US" sz="1800" b="0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사용할 수 있다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.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600" dirty="0"/>
              <a:t>first class object : </a:t>
            </a:r>
            <a:r>
              <a:rPr lang="en-US" altLang="ko-KR" sz="3600" dirty="0" smtClean="0"/>
              <a:t>(2) </a:t>
            </a:r>
            <a:r>
              <a:rPr lang="ko-KR" altLang="en-US" sz="3600" dirty="0" smtClean="0"/>
              <a:t>함수를 매개변수로 사용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5612" lvl="1" indent="0">
              <a:buNone/>
              <a:defRPr/>
            </a:pPr>
            <a:r>
              <a:rPr lang="en-US" altLang="ko-KR" sz="1600" b="1" dirty="0" err="1" smtClean="0">
                <a:latin typeface="Consolas" panose="020B0609020204030204" pitchFamily="49" charset="0"/>
              </a:rPr>
              <a:t>func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inchesToFeet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(inches: Float) -&gt; Float {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600" b="1" dirty="0">
                <a:latin typeface="Consolas" panose="020B0609020204030204" pitchFamily="49" charset="0"/>
              </a:rPr>
              <a:t>  return inches * 0.0833333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600" b="1" dirty="0" smtClean="0">
                <a:latin typeface="Consolas" panose="020B0609020204030204" pitchFamily="49" charset="0"/>
              </a:rPr>
              <a:t>}</a:t>
            </a:r>
          </a:p>
          <a:p>
            <a:pPr marL="455612" lvl="1" indent="0">
              <a:buNone/>
              <a:defRPr/>
            </a:pPr>
            <a:r>
              <a:rPr lang="en-US" altLang="ko-KR" sz="1600" b="1" dirty="0">
                <a:latin typeface="Consolas" panose="020B0609020204030204" pitchFamily="49" charset="0"/>
              </a:rPr>
              <a:t>let </a:t>
            </a:r>
            <a:r>
              <a:rPr lang="en-US" altLang="ko-KR" sz="1600" b="1" dirty="0" err="1">
                <a:latin typeface="Consolas" panose="020B0609020204030204" pitchFamily="49" charset="0"/>
              </a:rPr>
              <a:t>toFeet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inchesToFeet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1800" dirty="0" smtClean="0">
                <a:latin typeface="Consolas" panose="020B0609020204030204" pitchFamily="49" charset="0"/>
              </a:rPr>
              <a:t>위 함수는 </a:t>
            </a:r>
            <a:r>
              <a:rPr lang="en-US" altLang="ko-KR" sz="1800" dirty="0" smtClean="0">
                <a:latin typeface="Consolas" panose="020B0609020204030204" pitchFamily="49" charset="0"/>
              </a:rPr>
              <a:t>Float</a:t>
            </a:r>
            <a:r>
              <a:rPr lang="ko-KR" altLang="en-US" sz="1800" dirty="0" smtClean="0">
                <a:latin typeface="Consolas" panose="020B0609020204030204" pitchFamily="49" charset="0"/>
              </a:rPr>
              <a:t>형 </a:t>
            </a:r>
            <a:r>
              <a:rPr lang="ko-KR" altLang="en-US" sz="1800" dirty="0">
                <a:latin typeface="Consolas" panose="020B0609020204030204" pitchFamily="49" charset="0"/>
              </a:rPr>
              <a:t>매개변수</a:t>
            </a:r>
            <a:r>
              <a:rPr lang="en-US" altLang="ko-KR" sz="1800" dirty="0">
                <a:latin typeface="Consolas" panose="020B0609020204030204" pitchFamily="49" charset="0"/>
              </a:rPr>
              <a:t>,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</a:rPr>
              <a:t>Float</a:t>
            </a:r>
            <a:r>
              <a:rPr lang="ko-KR" altLang="en-US" sz="1800" dirty="0" smtClean="0">
                <a:latin typeface="Consolas" panose="020B0609020204030204" pitchFamily="49" charset="0"/>
              </a:rPr>
              <a:t>형 </a:t>
            </a:r>
            <a:r>
              <a:rPr lang="ko-KR" altLang="en-US" sz="1800" dirty="0">
                <a:latin typeface="Consolas" panose="020B0609020204030204" pitchFamily="49" charset="0"/>
              </a:rPr>
              <a:t>결과를 반환하기 때문에 </a:t>
            </a:r>
            <a:r>
              <a:rPr lang="ko-KR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함수의 </a:t>
            </a:r>
            <a:r>
              <a:rPr lang="ko-KR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데이터 타입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자료 형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ko-KR" alt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600" b="1" dirty="0">
                <a:latin typeface="Consolas" panose="020B0609020204030204" pitchFamily="49" charset="0"/>
              </a:rPr>
              <a:t>(Float) -&gt; Float               // (</a:t>
            </a:r>
            <a:r>
              <a:rPr lang="ko-KR" altLang="en-US" sz="1600" b="1" dirty="0" err="1">
                <a:latin typeface="Consolas" panose="020B0609020204030204" pitchFamily="49" charset="0"/>
              </a:rPr>
              <a:t>매개변수형</a:t>
            </a:r>
            <a:r>
              <a:rPr lang="en-US" altLang="ko-KR" sz="1600" b="1" dirty="0">
                <a:latin typeface="Consolas" panose="020B0609020204030204" pitchFamily="49" charset="0"/>
              </a:rPr>
              <a:t>) -&gt; </a:t>
            </a:r>
            <a:r>
              <a:rPr lang="ko-KR" altLang="en-US" sz="1600" b="1" dirty="0" err="1">
                <a:latin typeface="Consolas" panose="020B0609020204030204" pitchFamily="49" charset="0"/>
              </a:rPr>
              <a:t>리턴형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800" dirty="0" err="1">
                <a:latin typeface="Consolas" panose="020B0609020204030204" pitchFamily="49" charset="0"/>
              </a:rPr>
              <a:t>Int</a:t>
            </a:r>
            <a:r>
              <a:rPr lang="ko-KR" altLang="en-US" sz="1800" dirty="0">
                <a:latin typeface="Consolas" panose="020B0609020204030204" pitchFamily="49" charset="0"/>
              </a:rPr>
              <a:t>와 </a:t>
            </a:r>
            <a:r>
              <a:rPr lang="en-US" altLang="ko-KR" sz="1800" dirty="0">
                <a:latin typeface="Consolas" panose="020B0609020204030204" pitchFamily="49" charset="0"/>
              </a:rPr>
              <a:t>Double</a:t>
            </a:r>
            <a:r>
              <a:rPr lang="ko-KR" altLang="en-US" sz="1800" dirty="0">
                <a:latin typeface="Consolas" panose="020B0609020204030204" pitchFamily="49" charset="0"/>
              </a:rPr>
              <a:t>형을 매개변수로 받아서 </a:t>
            </a:r>
            <a:r>
              <a:rPr lang="en-US" altLang="ko-KR" sz="1800" dirty="0">
                <a:latin typeface="Consolas" panose="020B0609020204030204" pitchFamily="49" charset="0"/>
              </a:rPr>
              <a:t>String</a:t>
            </a:r>
            <a:r>
              <a:rPr lang="ko-KR" altLang="en-US" sz="1800" dirty="0">
                <a:latin typeface="Consolas" panose="020B0609020204030204" pitchFamily="49" charset="0"/>
              </a:rPr>
              <a:t>을 반환하는 함수의 데이터 타입</a:t>
            </a:r>
          </a:p>
          <a:p>
            <a:pPr marL="460375" lvl="1" indent="0">
              <a:buNone/>
              <a:defRPr/>
            </a:pP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latin typeface="Consolas" panose="020B0609020204030204" pitchFamily="49" charset="0"/>
              </a:rPr>
              <a:t>, Double) -&gt; String    // (</a:t>
            </a:r>
            <a:r>
              <a:rPr lang="ko-KR" altLang="en-US" sz="1600" b="1" dirty="0" err="1">
                <a:latin typeface="Consolas" panose="020B0609020204030204" pitchFamily="49" charset="0"/>
              </a:rPr>
              <a:t>매개변수형</a:t>
            </a:r>
            <a:r>
              <a:rPr lang="en-US" altLang="ko-KR" sz="1600" b="1" dirty="0">
                <a:latin typeface="Consolas" panose="020B0609020204030204" pitchFamily="49" charset="0"/>
              </a:rPr>
              <a:t>, </a:t>
            </a:r>
            <a:r>
              <a:rPr lang="ko-KR" altLang="en-US" sz="1600" b="1" dirty="0" err="1">
                <a:latin typeface="Consolas" panose="020B0609020204030204" pitchFamily="49" charset="0"/>
              </a:rPr>
              <a:t>매개변수형</a:t>
            </a:r>
            <a:r>
              <a:rPr lang="en-US" altLang="ko-KR" sz="1600" b="1" dirty="0">
                <a:latin typeface="Consolas" panose="020B0609020204030204" pitchFamily="49" charset="0"/>
              </a:rPr>
              <a:t>) -&gt; </a:t>
            </a:r>
            <a:r>
              <a:rPr lang="ko-KR" altLang="en-US" sz="1600" b="1" dirty="0" err="1">
                <a:latin typeface="Consolas" panose="020B0609020204030204" pitchFamily="49" charset="0"/>
              </a:rPr>
              <a:t>리턴형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1800" dirty="0">
                <a:latin typeface="Consolas" panose="020B0609020204030204" pitchFamily="49" charset="0"/>
              </a:rPr>
              <a:t>매개변수로 함수를 받으려면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함수를 받게 될 함수는 함수의 데이터 타입을 </a:t>
            </a:r>
            <a:r>
              <a:rPr lang="ko-KR" altLang="en-US" sz="1800" dirty="0" smtClean="0">
                <a:latin typeface="Consolas" panose="020B0609020204030204" pitchFamily="49" charset="0"/>
              </a:rPr>
              <a:t>선언함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600" b="1" dirty="0" err="1">
                <a:latin typeface="Consolas" panose="020B0609020204030204" pitchFamily="49" charset="0"/>
              </a:rPr>
              <a:t>func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</a:rPr>
              <a:t>outputConversion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converterFunc</a:t>
            </a:r>
            <a:r>
              <a:rPr lang="en-US" altLang="ko-KR" sz="1600" b="1" dirty="0">
                <a:latin typeface="Consolas" panose="020B0609020204030204" pitchFamily="49" charset="0"/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(Float) -&gt; Float</a:t>
            </a:r>
            <a:r>
              <a:rPr lang="en-US" altLang="ko-KR" sz="1600" b="1" dirty="0">
                <a:latin typeface="Consolas" panose="020B0609020204030204" pitchFamily="49" charset="0"/>
              </a:rPr>
              <a:t>, value: Float)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{//</a:t>
            </a:r>
            <a:r>
              <a:rPr lang="ko-KR" altLang="en-US" sz="1600" b="1" dirty="0">
                <a:latin typeface="Consolas" panose="020B0609020204030204" pitchFamily="49" charset="0"/>
              </a:rPr>
              <a:t>함수를 매개변수로 사용</a:t>
            </a:r>
          </a:p>
          <a:p>
            <a:pPr marL="454025" lvl="1" indent="0"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let</a:t>
            </a:r>
            <a:r>
              <a:rPr lang="en-US" altLang="ko-KR" sz="1600" b="1" dirty="0">
                <a:latin typeface="Consolas" panose="020B0609020204030204" pitchFamily="49" charset="0"/>
              </a:rPr>
              <a:t> result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converterFunc</a:t>
            </a:r>
            <a:r>
              <a:rPr lang="en-US" altLang="ko-KR" sz="1600" b="1" dirty="0">
                <a:latin typeface="Consolas" panose="020B0609020204030204" pitchFamily="49" charset="0"/>
              </a:rPr>
              <a:t>(value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  //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toFeet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(10)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   print("Result = \(result)")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600" b="1" dirty="0" smtClean="0">
                <a:latin typeface="Consolas" panose="020B0609020204030204" pitchFamily="49" charset="0"/>
              </a:rPr>
              <a:t>}</a:t>
            </a:r>
          </a:p>
          <a:p>
            <a:pPr marL="460375" lvl="1" indent="0">
              <a:buNone/>
              <a:defRPr/>
            </a:pPr>
            <a:r>
              <a:rPr lang="en-US" altLang="ko-KR" sz="1600" b="1" dirty="0" err="1">
                <a:latin typeface="Consolas" panose="020B0609020204030204" pitchFamily="49" charset="0"/>
              </a:rPr>
              <a:t>outputConversion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</a:rPr>
              <a:t>converterFunc:toFeet</a:t>
            </a:r>
            <a:r>
              <a:rPr lang="en-US" altLang="ko-KR" sz="1600" b="1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value: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10) // </a:t>
            </a:r>
            <a:r>
              <a:rPr lang="ko-KR" altLang="en-US" sz="1600" b="1" dirty="0">
                <a:latin typeface="Consolas" panose="020B0609020204030204" pitchFamily="49" charset="0"/>
              </a:rPr>
              <a:t>피트로 변환하는 </a:t>
            </a:r>
            <a:r>
              <a:rPr lang="en-US" altLang="ko-KR" sz="1600" b="1" dirty="0" err="1">
                <a:latin typeface="Consolas" panose="020B0609020204030204" pitchFamily="49" charset="0"/>
              </a:rPr>
              <a:t>inchesToFeet</a:t>
            </a:r>
            <a:r>
              <a:rPr lang="ko-KR" altLang="en-US" sz="1600" b="1" dirty="0">
                <a:latin typeface="Consolas" panose="020B0609020204030204" pitchFamily="49" charset="0"/>
              </a:rPr>
              <a:t>함수 호출</a:t>
            </a:r>
          </a:p>
          <a:p>
            <a:pPr>
              <a:defRPr/>
            </a:pPr>
            <a:endParaRPr lang="en-US" altLang="ko-KR" sz="1800" dirty="0">
              <a:latin typeface="Consolas" panose="020B0609020204030204" pitchFamily="49" charset="0"/>
            </a:endParaRPr>
          </a:p>
          <a:p>
            <a:pPr>
              <a:defRPr/>
            </a:pPr>
            <a:endParaRPr lang="ko-KR" alt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5499" y="5085184"/>
            <a:ext cx="3884397" cy="110799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swift</a:t>
            </a:r>
            <a:r>
              <a:rPr lang="ko-KR" altLang="en-US" sz="1100" b="0" dirty="0">
                <a:solidFill>
                  <a:schemeClr val="tx1"/>
                </a:solidFill>
              </a:rPr>
              <a:t>의 함수는 </a:t>
            </a:r>
            <a:r>
              <a:rPr lang="en-US" altLang="ko-KR" sz="1100" b="0" dirty="0">
                <a:solidFill>
                  <a:schemeClr val="tx1"/>
                </a:solidFill>
              </a:rPr>
              <a:t>1</a:t>
            </a:r>
            <a:r>
              <a:rPr lang="ko-KR" altLang="en-US" sz="1100" b="0" dirty="0">
                <a:solidFill>
                  <a:schemeClr val="tx1"/>
                </a:solidFill>
              </a:rPr>
              <a:t>급 </a:t>
            </a:r>
            <a:r>
              <a:rPr lang="ko-KR" altLang="en-US" sz="1100" b="0" dirty="0" smtClean="0">
                <a:solidFill>
                  <a:schemeClr val="tx1"/>
                </a:solidFill>
              </a:rPr>
              <a:t>객체이다</a:t>
            </a:r>
            <a:r>
              <a:rPr lang="en-US" altLang="ko-KR" sz="1100" b="0" dirty="0" smtClean="0">
                <a:solidFill>
                  <a:schemeClr val="tx1"/>
                </a:solidFill>
              </a:rPr>
              <a:t>.</a:t>
            </a:r>
            <a:r>
              <a:rPr lang="ko-KR" altLang="en-US" sz="1100" b="0" dirty="0">
                <a:solidFill>
                  <a:schemeClr val="tx1"/>
                </a:solidFill>
              </a:rPr>
              <a:t/>
            </a:r>
            <a:br>
              <a:rPr lang="ko-KR" altLang="en-US" sz="1100" b="0" dirty="0">
                <a:solidFill>
                  <a:schemeClr val="tx1"/>
                </a:solidFill>
              </a:rPr>
            </a:br>
            <a:r>
              <a:rPr lang="en-US" altLang="ko-KR" sz="1100" b="0" dirty="0">
                <a:solidFill>
                  <a:schemeClr val="tx1"/>
                </a:solidFill>
              </a:rPr>
              <a:t>1</a:t>
            </a:r>
            <a:r>
              <a:rPr lang="ko-KR" altLang="en-US" sz="1100" b="0" dirty="0">
                <a:solidFill>
                  <a:schemeClr val="tx1"/>
                </a:solidFill>
              </a:rPr>
              <a:t>급 객체</a:t>
            </a:r>
            <a:r>
              <a:rPr lang="en-US" altLang="ko-KR" sz="1100" b="0" dirty="0">
                <a:solidFill>
                  <a:schemeClr val="tx1"/>
                </a:solidFill>
              </a:rPr>
              <a:t>(first class object) </a:t>
            </a:r>
            <a:r>
              <a:rPr lang="ko-KR" altLang="en-US" sz="1100" b="0" dirty="0">
                <a:solidFill>
                  <a:schemeClr val="tx1"/>
                </a:solidFill>
              </a:rPr>
              <a:t>또는 </a:t>
            </a:r>
            <a:r>
              <a:rPr lang="en-US" altLang="ko-KR" sz="1100" b="0" dirty="0">
                <a:solidFill>
                  <a:schemeClr val="tx1"/>
                </a:solidFill>
              </a:rPr>
              <a:t>1</a:t>
            </a:r>
            <a:r>
              <a:rPr lang="ko-KR" altLang="en-US" sz="1100" b="0" dirty="0">
                <a:solidFill>
                  <a:schemeClr val="tx1"/>
                </a:solidFill>
              </a:rPr>
              <a:t>급 시민</a:t>
            </a:r>
            <a:r>
              <a:rPr lang="en-US" altLang="ko-KR" sz="1100" b="0" dirty="0">
                <a:solidFill>
                  <a:schemeClr val="tx1"/>
                </a:solidFill>
              </a:rPr>
              <a:t>(first class citizen</a:t>
            </a:r>
            <a:r>
              <a:rPr lang="en-US" altLang="ko-KR" sz="1100" b="0" dirty="0" smtClean="0">
                <a:solidFill>
                  <a:schemeClr val="tx1"/>
                </a:solidFill>
              </a:rPr>
              <a:t>)</a:t>
            </a:r>
            <a:endParaRPr lang="ko-KR" altLang="en-US" sz="1100" b="0" dirty="0">
              <a:solidFill>
                <a:schemeClr val="tx1"/>
              </a:solidFill>
            </a:endParaRPr>
          </a:p>
          <a:p>
            <a:pPr algn="l"/>
            <a:r>
              <a:rPr lang="ko-KR" altLang="en-US" sz="1100" b="0" dirty="0">
                <a:solidFill>
                  <a:schemeClr val="tx1"/>
                </a:solidFill>
              </a:rPr>
              <a:t>다음 조건을 충족하는 객체를 </a:t>
            </a:r>
            <a:r>
              <a:rPr lang="en-US" altLang="ko-KR" sz="1100" b="0" dirty="0">
                <a:solidFill>
                  <a:schemeClr val="tx1"/>
                </a:solidFill>
              </a:rPr>
              <a:t>1</a:t>
            </a:r>
            <a:r>
              <a:rPr lang="ko-KR" altLang="en-US" sz="1100" b="0" dirty="0">
                <a:solidFill>
                  <a:schemeClr val="tx1"/>
                </a:solidFill>
              </a:rPr>
              <a:t>급 객체라고 한다</a:t>
            </a:r>
            <a:r>
              <a:rPr lang="en-US" altLang="ko-KR" sz="1100" b="0" dirty="0">
                <a:solidFill>
                  <a:schemeClr val="tx1"/>
                </a:solidFill>
              </a:rPr>
              <a:t>.</a:t>
            </a:r>
            <a:endParaRPr lang="ko-KR" altLang="en-US" sz="1100" b="0" dirty="0">
              <a:solidFill>
                <a:schemeClr val="tx1"/>
              </a:solidFill>
            </a:endParaRPr>
          </a:p>
          <a:p>
            <a:pPr algn="l"/>
            <a:r>
              <a:rPr lang="en-US" altLang="ko-KR" sz="1100" b="0" dirty="0" smtClean="0">
                <a:solidFill>
                  <a:schemeClr val="tx1"/>
                </a:solidFill>
              </a:rPr>
              <a:t>1) </a:t>
            </a:r>
            <a:r>
              <a:rPr lang="ko-KR" altLang="en-US" sz="1100" b="0" dirty="0" smtClean="0">
                <a:solidFill>
                  <a:schemeClr val="tx1"/>
                </a:solidFill>
              </a:rPr>
              <a:t>변수에 저장할 </a:t>
            </a:r>
            <a:r>
              <a:rPr lang="ko-KR" altLang="en-US" sz="1100" b="0" dirty="0">
                <a:solidFill>
                  <a:schemeClr val="tx1"/>
                </a:solidFill>
              </a:rPr>
              <a:t>수 있다</a:t>
            </a:r>
            <a:r>
              <a:rPr lang="en-US" altLang="ko-KR" sz="1100" b="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100" b="0" dirty="0" smtClean="0">
                <a:solidFill>
                  <a:srgbClr val="FF0000"/>
                </a:solidFill>
              </a:rPr>
              <a:t>2) </a:t>
            </a:r>
            <a:r>
              <a:rPr lang="ko-KR" altLang="en-US" sz="1100" b="0" dirty="0" smtClean="0">
                <a:solidFill>
                  <a:srgbClr val="FF0000"/>
                </a:solidFill>
              </a:rPr>
              <a:t>매개변수로 </a:t>
            </a:r>
            <a:r>
              <a:rPr lang="ko-KR" altLang="en-US" sz="1100" b="0" dirty="0">
                <a:solidFill>
                  <a:srgbClr val="FF0000"/>
                </a:solidFill>
              </a:rPr>
              <a:t>전달할 수 있다</a:t>
            </a:r>
            <a:r>
              <a:rPr lang="en-US" altLang="ko-KR" sz="1100" b="0" dirty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US" altLang="ko-KR" sz="1100" b="0" dirty="0" smtClean="0">
                <a:solidFill>
                  <a:schemeClr val="tx1"/>
                </a:solidFill>
              </a:rPr>
              <a:t>3) </a:t>
            </a:r>
            <a:r>
              <a:rPr lang="ko-KR" altLang="en-US" sz="1100" b="0" dirty="0" err="1" smtClean="0">
                <a:solidFill>
                  <a:schemeClr val="tx1"/>
                </a:solidFill>
              </a:rPr>
              <a:t>리턴값으로</a:t>
            </a:r>
            <a:r>
              <a:rPr lang="ko-KR" altLang="en-US" sz="1100" b="0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0" dirty="0">
                <a:solidFill>
                  <a:schemeClr val="tx1"/>
                </a:solidFill>
              </a:rPr>
              <a:t>사용할 수 있다</a:t>
            </a:r>
            <a:r>
              <a:rPr lang="en-US" altLang="ko-KR" sz="1100" b="0" dirty="0" smtClean="0">
                <a:solidFill>
                  <a:schemeClr val="tx1"/>
                </a:solidFill>
              </a:rPr>
              <a:t>.</a:t>
            </a:r>
            <a:endParaRPr lang="ko-KR" alt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767408" y="3400045"/>
            <a:ext cx="7632848" cy="2086744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767408" y="838200"/>
            <a:ext cx="7632848" cy="208674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언어에서</a:t>
            </a:r>
            <a:r>
              <a:rPr lang="en-US" altLang="ko-KR" sz="3200" dirty="0"/>
              <a:t> Swift </a:t>
            </a:r>
            <a:r>
              <a:rPr lang="ko-KR" altLang="en-US" sz="3200" dirty="0"/>
              <a:t>함수 변경 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add(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x,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y)  {     //C, C++             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      return(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x+y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add(10,20); </a:t>
            </a:r>
          </a:p>
          <a:p>
            <a:pPr marL="0" indent="0">
              <a:buNone/>
              <a:defRPr/>
            </a:pPr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add(x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, y: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 {                  </a:t>
            </a:r>
            <a:endParaRPr lang="ko-KR" alt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       return(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x+y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add(x:10, y:20)</a:t>
            </a:r>
            <a:endParaRPr lang="ko-KR" altLang="en-US" sz="72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408" y="5613486"/>
            <a:ext cx="8625246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b="0" dirty="0" smtClean="0">
                <a:solidFill>
                  <a:srgbClr val="FF0000"/>
                </a:solidFill>
              </a:rPr>
              <a:t>과제 </a:t>
            </a:r>
            <a:r>
              <a:rPr lang="en-US" altLang="ko-KR" sz="3200" b="0" dirty="0" smtClean="0">
                <a:solidFill>
                  <a:srgbClr val="FF0000"/>
                </a:solidFill>
              </a:rPr>
              <a:t>: add</a:t>
            </a:r>
            <a:r>
              <a:rPr lang="ko-KR" altLang="en-US" sz="3200" b="0" dirty="0" smtClean="0">
                <a:solidFill>
                  <a:srgbClr val="FF0000"/>
                </a:solidFill>
              </a:rPr>
              <a:t>함수의 </a:t>
            </a:r>
            <a:r>
              <a:rPr lang="ko-KR" altLang="en-US" sz="3200" b="0" dirty="0" err="1" smtClean="0">
                <a:solidFill>
                  <a:srgbClr val="FF0000"/>
                </a:solidFill>
              </a:rPr>
              <a:t>자료형은</a:t>
            </a:r>
            <a:r>
              <a:rPr lang="ko-KR" altLang="en-US" sz="32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3200" b="0" dirty="0" smtClean="0">
                <a:solidFill>
                  <a:schemeClr val="tx1"/>
                </a:solidFill>
              </a:rPr>
              <a:t>print(type(</a:t>
            </a:r>
            <a:r>
              <a:rPr lang="en-US" altLang="ko-KR" sz="3200" b="0" dirty="0" err="1" smtClean="0">
                <a:solidFill>
                  <a:schemeClr val="tx1"/>
                </a:solidFill>
              </a:rPr>
              <a:t>of:add</a:t>
            </a:r>
            <a:r>
              <a:rPr lang="en-US" altLang="ko-KR" sz="3200" b="0" dirty="0" smtClean="0">
                <a:solidFill>
                  <a:schemeClr val="tx1"/>
                </a:solidFill>
              </a:rPr>
              <a:t>))</a:t>
            </a:r>
            <a:endParaRPr lang="en-US" altLang="ko-KR" sz="3200" b="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07519" y="3400045"/>
            <a:ext cx="357181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2000" dirty="0" smtClean="0">
                <a:solidFill>
                  <a:schemeClr val="tx1"/>
                </a:solidFill>
              </a:rPr>
              <a:t>함수의 타입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자료형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자료형</a:t>
            </a:r>
            <a:r>
              <a:rPr lang="en-US" altLang="ko-KR" sz="2000" dirty="0" smtClean="0"/>
              <a:t>,…) -&gt; </a:t>
            </a:r>
            <a:r>
              <a:rPr lang="ko-KR" altLang="en-US" sz="2000" dirty="0" err="1" smtClean="0"/>
              <a:t>리턴형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(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) -&gt; </a:t>
            </a:r>
            <a:r>
              <a:rPr lang="ko-KR" altLang="en-US" sz="2000" dirty="0" err="1" smtClean="0"/>
              <a:t>Int</a:t>
            </a:r>
            <a:endParaRPr lang="en-US" altLang="ko-KR" sz="2000" dirty="0" smtClean="0"/>
          </a:p>
          <a:p>
            <a:pPr algn="l"/>
            <a:r>
              <a:rPr lang="ko-KR" altLang="en-US" sz="2000" dirty="0" err="1" smtClean="0"/>
              <a:t>리턴형이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Void</a:t>
            </a:r>
            <a:r>
              <a:rPr lang="ko-KR" altLang="en-US" sz="2000" dirty="0" smtClean="0"/>
              <a:t>형이면 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791744" y="2676638"/>
            <a:ext cx="3913251" cy="584775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과제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변경 연습하기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513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200" dirty="0"/>
              <a:t>first class object : </a:t>
            </a:r>
            <a:r>
              <a:rPr lang="en-US" altLang="ko-KR" sz="3200" dirty="0" smtClean="0"/>
              <a:t>(3) </a:t>
            </a:r>
            <a:r>
              <a:rPr lang="ko-KR" altLang="en-US" sz="3200" dirty="0" smtClean="0"/>
              <a:t>함수를 </a:t>
            </a:r>
            <a:r>
              <a:rPr lang="ko-KR" altLang="en-US" sz="3200" dirty="0" err="1" smtClean="0"/>
              <a:t>리턴값으로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사용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lvl="1" indent="0">
              <a:buNone/>
            </a:pPr>
            <a:r>
              <a:rPr lang="en-US" altLang="ko-KR" sz="900" b="1" dirty="0" err="1">
                <a:latin typeface="Consolas" panose="020B0609020204030204" pitchFamily="49" charset="0"/>
              </a:rPr>
              <a:t>func</a:t>
            </a:r>
            <a:r>
              <a:rPr lang="en-US" altLang="ko-KR" sz="900" b="1" dirty="0">
                <a:latin typeface="Consolas" panose="020B0609020204030204" pitchFamily="49" charset="0"/>
              </a:rPr>
              <a:t> </a:t>
            </a:r>
            <a:r>
              <a:rPr lang="en-US" altLang="ko-KR" sz="900" b="1" dirty="0" err="1">
                <a:latin typeface="Consolas" panose="020B0609020204030204" pitchFamily="49" charset="0"/>
              </a:rPr>
              <a:t>inchesToFeet</a:t>
            </a:r>
            <a:r>
              <a:rPr lang="en-US" altLang="ko-KR" sz="900" b="1" dirty="0">
                <a:latin typeface="Consolas" panose="020B0609020204030204" pitchFamily="49" charset="0"/>
              </a:rPr>
              <a:t> (inches: Float) -&gt; Float {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   return inches * 0.0833333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}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 err="1">
                <a:latin typeface="Consolas" panose="020B0609020204030204" pitchFamily="49" charset="0"/>
              </a:rPr>
              <a:t>func</a:t>
            </a:r>
            <a:r>
              <a:rPr lang="en-US" altLang="ko-KR" sz="900" b="1" dirty="0">
                <a:latin typeface="Consolas" panose="020B0609020204030204" pitchFamily="49" charset="0"/>
              </a:rPr>
              <a:t> </a:t>
            </a:r>
            <a:r>
              <a:rPr lang="en-US" altLang="ko-KR" sz="900" b="1" dirty="0" err="1">
                <a:latin typeface="Consolas" panose="020B0609020204030204" pitchFamily="49" charset="0"/>
              </a:rPr>
              <a:t>inchesToYards</a:t>
            </a:r>
            <a:r>
              <a:rPr lang="en-US" altLang="ko-KR" sz="900" b="1" dirty="0">
                <a:latin typeface="Consolas" panose="020B0609020204030204" pitchFamily="49" charset="0"/>
              </a:rPr>
              <a:t> (inches: Float) -&gt; Float {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   return inches * 0.0277778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}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let </a:t>
            </a:r>
            <a:r>
              <a:rPr lang="en-US" altLang="ko-KR" sz="900" b="1" dirty="0" err="1">
                <a:latin typeface="Consolas" panose="020B0609020204030204" pitchFamily="49" charset="0"/>
              </a:rPr>
              <a:t>toFeet</a:t>
            </a:r>
            <a:r>
              <a:rPr lang="en-US" altLang="ko-KR" sz="900" b="1" dirty="0">
                <a:latin typeface="Consolas" panose="020B0609020204030204" pitchFamily="49" charset="0"/>
              </a:rPr>
              <a:t> = </a:t>
            </a:r>
            <a:r>
              <a:rPr lang="en-US" altLang="ko-KR" sz="900" b="1" dirty="0" err="1">
                <a:latin typeface="Consolas" panose="020B0609020204030204" pitchFamily="49" charset="0"/>
              </a:rPr>
              <a:t>inchesToFeet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let </a:t>
            </a:r>
            <a:r>
              <a:rPr lang="en-US" altLang="ko-KR" sz="900" b="1" dirty="0" err="1">
                <a:latin typeface="Consolas" panose="020B0609020204030204" pitchFamily="49" charset="0"/>
              </a:rPr>
              <a:t>toYards</a:t>
            </a:r>
            <a:r>
              <a:rPr lang="en-US" altLang="ko-KR" sz="900" b="1" dirty="0">
                <a:latin typeface="Consolas" panose="020B0609020204030204" pitchFamily="49" charset="0"/>
              </a:rPr>
              <a:t> = </a:t>
            </a:r>
            <a:r>
              <a:rPr lang="en-US" altLang="ko-KR" sz="900" b="1" dirty="0" err="1">
                <a:latin typeface="Consolas" panose="020B0609020204030204" pitchFamily="49" charset="0"/>
              </a:rPr>
              <a:t>inchesToYards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단위를 </a:t>
            </a:r>
            <a:r>
              <a:rPr lang="ko-KR" altLang="en-US" sz="1400" dirty="0">
                <a:latin typeface="Consolas" panose="020B0609020204030204" pitchFamily="49" charset="0"/>
              </a:rPr>
              <a:t>변환하고 콘솔에 결과를 출력하는 다른 </a:t>
            </a:r>
            <a:r>
              <a:rPr lang="ko-KR" altLang="en-US" sz="1400" dirty="0" smtClean="0">
                <a:latin typeface="Consolas" panose="020B0609020204030204" pitchFamily="49" charset="0"/>
              </a:rPr>
              <a:t>함수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 err="1">
                <a:latin typeface="Consolas" panose="020B0609020204030204" pitchFamily="49" charset="0"/>
              </a:rPr>
              <a:t>func</a:t>
            </a:r>
            <a:r>
              <a:rPr lang="en-US" altLang="ko-KR" sz="900" b="1" dirty="0">
                <a:latin typeface="Consolas" panose="020B0609020204030204" pitchFamily="49" charset="0"/>
              </a:rPr>
              <a:t> </a:t>
            </a:r>
            <a:r>
              <a:rPr lang="en-US" altLang="ko-KR" sz="900" b="1" dirty="0" err="1">
                <a:latin typeface="Consolas" panose="020B0609020204030204" pitchFamily="49" charset="0"/>
              </a:rPr>
              <a:t>outputConversion</a:t>
            </a:r>
            <a:r>
              <a:rPr lang="en-US" altLang="ko-KR" sz="900" b="1" dirty="0">
                <a:latin typeface="Consolas" panose="020B0609020204030204" pitchFamily="49" charset="0"/>
              </a:rPr>
              <a:t>(</a:t>
            </a:r>
            <a:r>
              <a:rPr lang="en-US" altLang="ko-KR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converterFunc</a:t>
            </a:r>
            <a:r>
              <a:rPr lang="en-US" altLang="ko-KR" sz="900" b="1" dirty="0">
                <a:latin typeface="Consolas" panose="020B0609020204030204" pitchFamily="49" charset="0"/>
              </a:rPr>
              <a:t>: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(Float) -&gt; Float</a:t>
            </a:r>
            <a:r>
              <a:rPr lang="en-US" altLang="ko-KR" sz="900" b="1" dirty="0">
                <a:latin typeface="Consolas" panose="020B0609020204030204" pitchFamily="49" charset="0"/>
              </a:rPr>
              <a:t>, value: Float) {  //</a:t>
            </a:r>
            <a:r>
              <a:rPr lang="ko-KR" altLang="en-US" sz="900" b="1" dirty="0">
                <a:latin typeface="Consolas" panose="020B0609020204030204" pitchFamily="49" charset="0"/>
              </a:rPr>
              <a:t>함수를 매개변수로 사용</a:t>
            </a:r>
          </a:p>
          <a:p>
            <a:pPr marL="454025" lvl="1" indent="0"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let</a:t>
            </a:r>
            <a:r>
              <a:rPr lang="en-US" altLang="ko-KR" sz="900" b="1" dirty="0">
                <a:latin typeface="Consolas" panose="020B0609020204030204" pitchFamily="49" charset="0"/>
              </a:rPr>
              <a:t> result = </a:t>
            </a:r>
            <a:r>
              <a:rPr lang="en-US" altLang="ko-KR" sz="900" b="1" dirty="0" err="1">
                <a:latin typeface="Consolas" panose="020B0609020204030204" pitchFamily="49" charset="0"/>
              </a:rPr>
              <a:t>converterFunc</a:t>
            </a:r>
            <a:r>
              <a:rPr lang="en-US" altLang="ko-KR" sz="900" b="1" dirty="0">
                <a:latin typeface="Consolas" panose="020B0609020204030204" pitchFamily="49" charset="0"/>
              </a:rPr>
              <a:t>(value)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   print("Result </a:t>
            </a:r>
            <a:r>
              <a:rPr lang="en-US" altLang="ko-KR" sz="900" b="1" dirty="0" smtClean="0">
                <a:latin typeface="Consolas" panose="020B0609020204030204" pitchFamily="49" charset="0"/>
              </a:rPr>
              <a:t>= </a:t>
            </a:r>
            <a:r>
              <a:rPr lang="en-US" altLang="ko-KR" sz="900" b="1" dirty="0">
                <a:latin typeface="Consolas" panose="020B0609020204030204" pitchFamily="49" charset="0"/>
              </a:rPr>
              <a:t>\(result)")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}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outputConversion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함수를 호출할 때 선언된 데이터 타입과 일치하는 함수를 전달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매개변수로 </a:t>
            </a:r>
            <a:r>
              <a:rPr lang="ko-KR" altLang="en-US" sz="1400" dirty="0">
                <a:latin typeface="Consolas" panose="020B0609020204030204" pitchFamily="49" charset="0"/>
              </a:rPr>
              <a:t>적절한 변환 함수를 전달하면 인치를 피트 또는 야드로 변환하기 위하여 동일한 함수가 호출될 수 있음</a:t>
            </a:r>
          </a:p>
          <a:p>
            <a:pPr marL="454025" lvl="1" indent="0">
              <a:buNone/>
            </a:pPr>
            <a:r>
              <a:rPr lang="en-US" altLang="ko-KR" sz="900" b="1" dirty="0" err="1" smtClean="0">
                <a:latin typeface="Consolas" panose="020B0609020204030204" pitchFamily="49" charset="0"/>
              </a:rPr>
              <a:t>outputConversion</a:t>
            </a:r>
            <a:r>
              <a:rPr lang="en-US" altLang="ko-KR" sz="9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900" b="1" dirty="0" err="1" smtClean="0">
                <a:latin typeface="Consolas" panose="020B0609020204030204" pitchFamily="49" charset="0"/>
              </a:rPr>
              <a:t>converterFunc:toYards</a:t>
            </a:r>
            <a:r>
              <a:rPr lang="en-US" altLang="ko-KR" sz="900" b="1" dirty="0">
                <a:latin typeface="Consolas" panose="020B0609020204030204" pitchFamily="49" charset="0"/>
              </a:rPr>
              <a:t>, </a:t>
            </a:r>
            <a:r>
              <a:rPr lang="en-US" altLang="ko-KR" sz="9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value:</a:t>
            </a:r>
            <a:r>
              <a:rPr lang="en-US" altLang="ko-KR" sz="9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latin typeface="Consolas" panose="020B0609020204030204" pitchFamily="49" charset="0"/>
              </a:rPr>
              <a:t>10) // </a:t>
            </a:r>
            <a:r>
              <a:rPr lang="ko-KR" altLang="en-US" sz="900" b="1" dirty="0" smtClean="0">
                <a:latin typeface="Consolas" panose="020B0609020204030204" pitchFamily="49" charset="0"/>
              </a:rPr>
              <a:t>야드로 변환하는  </a:t>
            </a:r>
            <a:r>
              <a:rPr lang="en-US" altLang="ko-KR" sz="900" b="1" dirty="0" err="1" smtClean="0">
                <a:latin typeface="Consolas" panose="020B0609020204030204" pitchFamily="49" charset="0"/>
              </a:rPr>
              <a:t>inchesToYards</a:t>
            </a:r>
            <a:r>
              <a:rPr lang="ko-KR" altLang="en-US" sz="900" b="1" dirty="0" smtClean="0">
                <a:latin typeface="Consolas" panose="020B0609020204030204" pitchFamily="49" charset="0"/>
              </a:rPr>
              <a:t>함수 호출</a:t>
            </a:r>
          </a:p>
          <a:p>
            <a:pPr marL="454025" lvl="1" indent="0">
              <a:buNone/>
            </a:pPr>
            <a:r>
              <a:rPr lang="en-US" altLang="ko-KR" sz="900" b="1" dirty="0" err="1">
                <a:latin typeface="Consolas" panose="020B0609020204030204" pitchFamily="49" charset="0"/>
              </a:rPr>
              <a:t>outputConversion</a:t>
            </a:r>
            <a:r>
              <a:rPr lang="en-US" altLang="ko-KR" sz="900" b="1" dirty="0">
                <a:latin typeface="Consolas" panose="020B0609020204030204" pitchFamily="49" charset="0"/>
              </a:rPr>
              <a:t>(</a:t>
            </a:r>
            <a:r>
              <a:rPr lang="en-US" altLang="ko-KR" sz="900" b="1" dirty="0" err="1">
                <a:latin typeface="Consolas" panose="020B0609020204030204" pitchFamily="49" charset="0"/>
              </a:rPr>
              <a:t>converterFunc:toFeet</a:t>
            </a:r>
            <a:r>
              <a:rPr lang="en-US" altLang="ko-KR" sz="900" b="1" dirty="0">
                <a:latin typeface="Consolas" panose="020B0609020204030204" pitchFamily="49" charset="0"/>
              </a:rPr>
              <a:t>, </a:t>
            </a:r>
            <a:r>
              <a:rPr lang="en-US" altLang="ko-KR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value: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latin typeface="Consolas" panose="020B0609020204030204" pitchFamily="49" charset="0"/>
              </a:rPr>
              <a:t>10) // </a:t>
            </a:r>
            <a:r>
              <a:rPr lang="ko-KR" altLang="en-US" sz="900" b="1" dirty="0">
                <a:latin typeface="Consolas" panose="020B0609020204030204" pitchFamily="49" charset="0"/>
              </a:rPr>
              <a:t>피트로 변환하는 </a:t>
            </a:r>
            <a:r>
              <a:rPr lang="en-US" altLang="ko-KR" sz="900" b="1" dirty="0" err="1">
                <a:latin typeface="Consolas" panose="020B0609020204030204" pitchFamily="49" charset="0"/>
              </a:rPr>
              <a:t>inchesToFeet</a:t>
            </a:r>
            <a:r>
              <a:rPr lang="ko-KR" altLang="en-US" sz="900" b="1" dirty="0">
                <a:latin typeface="Consolas" panose="020B0609020204030204" pitchFamily="49" charset="0"/>
              </a:rPr>
              <a:t>함수 호출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반환 타입으로 함수의 타입을 선언하면 함수도 반환될 수 있음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다음 함수는 </a:t>
            </a:r>
            <a:r>
              <a:rPr lang="en-US" altLang="ko-KR" sz="1400" dirty="0">
                <a:latin typeface="Consolas" panose="020B0609020204030204" pitchFamily="49" charset="0"/>
              </a:rPr>
              <a:t>Boolean </a:t>
            </a:r>
            <a:r>
              <a:rPr lang="ko-KR" altLang="en-US" sz="1400" dirty="0">
                <a:latin typeface="Consolas" panose="020B0609020204030204" pitchFamily="49" charset="0"/>
              </a:rPr>
              <a:t>매개변수의 값에 따라 </a:t>
            </a:r>
            <a:r>
              <a:rPr lang="en-US" altLang="ko-KR" sz="1400" dirty="0" err="1">
                <a:latin typeface="Consolas" panose="020B0609020204030204" pitchFamily="49" charset="0"/>
              </a:rPr>
              <a:t>toFeet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함수 또는 </a:t>
            </a:r>
            <a:r>
              <a:rPr lang="en-US" altLang="ko-KR" sz="1400" dirty="0" err="1">
                <a:latin typeface="Consolas" panose="020B0609020204030204" pitchFamily="49" charset="0"/>
              </a:rPr>
              <a:t>toYards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함수를 반환</a:t>
            </a:r>
          </a:p>
          <a:p>
            <a:pPr marL="454025" lvl="1" indent="0">
              <a:buNone/>
            </a:pPr>
            <a:r>
              <a:rPr lang="en-US" altLang="ko-KR" sz="900" b="1" dirty="0" err="1">
                <a:latin typeface="Consolas" panose="020B0609020204030204" pitchFamily="49" charset="0"/>
              </a:rPr>
              <a:t>func</a:t>
            </a:r>
            <a:r>
              <a:rPr lang="en-US" altLang="ko-KR" sz="900" b="1" dirty="0">
                <a:latin typeface="Consolas" panose="020B0609020204030204" pitchFamily="49" charset="0"/>
              </a:rPr>
              <a:t> </a:t>
            </a:r>
            <a:r>
              <a:rPr lang="en-US" altLang="ko-KR" sz="900" b="1" dirty="0" err="1">
                <a:latin typeface="Consolas" panose="020B0609020204030204" pitchFamily="49" charset="0"/>
              </a:rPr>
              <a:t>decideFunction</a:t>
            </a:r>
            <a:r>
              <a:rPr lang="en-US" altLang="ko-KR" sz="900" b="1" dirty="0">
                <a:latin typeface="Consolas" panose="020B0609020204030204" pitchFamily="49" charset="0"/>
              </a:rPr>
              <a:t> (feet: </a:t>
            </a:r>
            <a:r>
              <a:rPr lang="en-US" altLang="ko-KR" sz="900" b="1" dirty="0" err="1">
                <a:latin typeface="Consolas" panose="020B0609020204030204" pitchFamily="49" charset="0"/>
              </a:rPr>
              <a:t>Bool</a:t>
            </a:r>
            <a:r>
              <a:rPr lang="en-US" altLang="ko-KR" sz="900" b="1" dirty="0">
                <a:latin typeface="Consolas" panose="020B0609020204030204" pitchFamily="49" charset="0"/>
              </a:rPr>
              <a:t>) -&gt;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(Float) -&gt; Float</a:t>
            </a:r>
            <a:endParaRPr lang="ko-KR" altLang="en-US" sz="9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{                        </a:t>
            </a:r>
            <a:r>
              <a:rPr lang="en-US" altLang="ko-KR" sz="900" b="1" dirty="0" smtClean="0">
                <a:latin typeface="Consolas" panose="020B0609020204030204" pitchFamily="49" charset="0"/>
              </a:rPr>
              <a:t>//</a:t>
            </a:r>
            <a:r>
              <a:rPr lang="ko-KR" altLang="en-US" sz="900" b="1" dirty="0" err="1">
                <a:latin typeface="Consolas" panose="020B0609020204030204" pitchFamily="49" charset="0"/>
              </a:rPr>
              <a:t>매개변수형</a:t>
            </a:r>
            <a:r>
              <a:rPr lang="ko-KR" altLang="en-US" sz="900" b="1" dirty="0">
                <a:latin typeface="Consolas" panose="020B0609020204030204" pitchFamily="49" charset="0"/>
              </a:rPr>
              <a:t>   </a:t>
            </a:r>
            <a:r>
              <a:rPr lang="ko-KR" altLang="en-US" sz="900" b="1" dirty="0" err="1" smtClean="0">
                <a:latin typeface="Consolas" panose="020B0609020204030204" pitchFamily="49" charset="0"/>
              </a:rPr>
              <a:t>리턴형이</a:t>
            </a:r>
            <a:r>
              <a:rPr lang="ko-KR" altLang="en-US" sz="900" b="1" dirty="0" smtClean="0">
                <a:latin typeface="Consolas" panose="020B0609020204030204" pitchFamily="49" charset="0"/>
              </a:rPr>
              <a:t> </a:t>
            </a:r>
            <a:r>
              <a:rPr lang="ko-KR" altLang="en-US" sz="900" b="1" dirty="0">
                <a:latin typeface="Consolas" panose="020B0609020204030204" pitchFamily="49" charset="0"/>
              </a:rPr>
              <a:t>함수형</a:t>
            </a:r>
            <a:r>
              <a:rPr lang="en-US" altLang="ko-KR" sz="900" b="1" dirty="0">
                <a:latin typeface="Consolas" panose="020B0609020204030204" pitchFamily="49" charset="0"/>
              </a:rPr>
              <a:t>             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  if feet {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    return </a:t>
            </a:r>
            <a:r>
              <a:rPr lang="en-US" altLang="ko-KR" sz="900" b="1" dirty="0" err="1">
                <a:latin typeface="Consolas" panose="020B0609020204030204" pitchFamily="49" charset="0"/>
              </a:rPr>
              <a:t>toFeet</a:t>
            </a:r>
            <a:r>
              <a:rPr lang="en-US" altLang="ko-KR" sz="900" b="1" dirty="0">
                <a:latin typeface="Consolas" panose="020B0609020204030204" pitchFamily="49" charset="0"/>
              </a:rPr>
              <a:t>   //</a:t>
            </a:r>
            <a:r>
              <a:rPr lang="ko-KR" altLang="en-US" sz="900" b="1" dirty="0">
                <a:latin typeface="Consolas" panose="020B0609020204030204" pitchFamily="49" charset="0"/>
              </a:rPr>
              <a:t>함수를 리턴 </a:t>
            </a: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  } else {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    return </a:t>
            </a:r>
            <a:r>
              <a:rPr lang="en-US" altLang="ko-KR" sz="900" b="1" dirty="0" err="1">
                <a:latin typeface="Consolas" panose="020B0609020204030204" pitchFamily="49" charset="0"/>
              </a:rPr>
              <a:t>toYards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  }</a:t>
            </a:r>
            <a:endParaRPr lang="ko-KR" altLang="en-US" sz="9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900" b="1" dirty="0">
                <a:latin typeface="Consolas" panose="020B0609020204030204" pitchFamily="49" charset="0"/>
              </a:rPr>
              <a:t>}</a:t>
            </a:r>
            <a:endParaRPr lang="ko-KR" altLang="en-US" sz="9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1528" y="793037"/>
            <a:ext cx="5760872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>
                <a:solidFill>
                  <a:schemeClr val="tx1"/>
                </a:solidFill>
              </a:rPr>
              <a:t>swift</a:t>
            </a:r>
            <a:r>
              <a:rPr lang="ko-KR" altLang="en-US" sz="1600" b="0" dirty="0">
                <a:solidFill>
                  <a:schemeClr val="tx1"/>
                </a:solidFill>
              </a:rPr>
              <a:t>의 함수는 </a:t>
            </a:r>
            <a:r>
              <a:rPr lang="en-US" altLang="ko-KR" sz="1600" b="0" dirty="0">
                <a:solidFill>
                  <a:schemeClr val="tx1"/>
                </a:solidFill>
              </a:rPr>
              <a:t>1</a:t>
            </a:r>
            <a:r>
              <a:rPr lang="ko-KR" altLang="en-US" sz="1600" b="0" dirty="0">
                <a:solidFill>
                  <a:schemeClr val="tx1"/>
                </a:solidFill>
              </a:rPr>
              <a:t>급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객체이다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.</a:t>
            </a:r>
            <a:r>
              <a:rPr lang="ko-KR" altLang="en-US" sz="1600" b="0" dirty="0">
                <a:solidFill>
                  <a:schemeClr val="tx1"/>
                </a:solidFill>
              </a:rPr>
              <a:t/>
            </a:r>
            <a:br>
              <a:rPr lang="ko-KR" altLang="en-US" sz="1600" b="0" dirty="0">
                <a:solidFill>
                  <a:schemeClr val="tx1"/>
                </a:solidFill>
              </a:rPr>
            </a:br>
            <a:r>
              <a:rPr lang="en-US" altLang="ko-KR" sz="1600" b="0" dirty="0">
                <a:solidFill>
                  <a:schemeClr val="tx1"/>
                </a:solidFill>
              </a:rPr>
              <a:t>1</a:t>
            </a:r>
            <a:r>
              <a:rPr lang="ko-KR" altLang="en-US" sz="1600" b="0" dirty="0">
                <a:solidFill>
                  <a:schemeClr val="tx1"/>
                </a:solidFill>
              </a:rPr>
              <a:t>급 객체</a:t>
            </a:r>
            <a:r>
              <a:rPr lang="en-US" altLang="ko-KR" sz="1600" b="0" dirty="0">
                <a:solidFill>
                  <a:schemeClr val="tx1"/>
                </a:solidFill>
              </a:rPr>
              <a:t>(first class object) </a:t>
            </a:r>
            <a:r>
              <a:rPr lang="ko-KR" altLang="en-US" sz="1600" b="0" dirty="0">
                <a:solidFill>
                  <a:schemeClr val="tx1"/>
                </a:solidFill>
              </a:rPr>
              <a:t>또는 </a:t>
            </a:r>
            <a:r>
              <a:rPr lang="en-US" altLang="ko-KR" sz="1600" b="0" dirty="0">
                <a:solidFill>
                  <a:schemeClr val="tx1"/>
                </a:solidFill>
              </a:rPr>
              <a:t>1</a:t>
            </a:r>
            <a:r>
              <a:rPr lang="ko-KR" altLang="en-US" sz="1600" b="0" dirty="0">
                <a:solidFill>
                  <a:schemeClr val="tx1"/>
                </a:solidFill>
              </a:rPr>
              <a:t>급 시민</a:t>
            </a:r>
            <a:r>
              <a:rPr lang="en-US" altLang="ko-KR" sz="1600" b="0" dirty="0">
                <a:solidFill>
                  <a:schemeClr val="tx1"/>
                </a:solidFill>
              </a:rPr>
              <a:t>(first class citizen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)</a:t>
            </a:r>
            <a:endParaRPr lang="ko-KR" altLang="en-US" sz="1600" b="0" dirty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다음 조건을 충족하는 객체를 </a:t>
            </a:r>
            <a:r>
              <a:rPr lang="en-US" altLang="ko-KR" sz="1600" b="0" dirty="0">
                <a:solidFill>
                  <a:schemeClr val="tx1"/>
                </a:solidFill>
              </a:rPr>
              <a:t>1</a:t>
            </a:r>
            <a:r>
              <a:rPr lang="ko-KR" altLang="en-US" sz="1600" b="0" dirty="0">
                <a:solidFill>
                  <a:schemeClr val="tx1"/>
                </a:solidFill>
              </a:rPr>
              <a:t>급 객체라고 한다</a:t>
            </a:r>
            <a:r>
              <a:rPr lang="en-US" altLang="ko-KR" sz="1600" b="0" dirty="0">
                <a:solidFill>
                  <a:schemeClr val="tx1"/>
                </a:solidFill>
              </a:rPr>
              <a:t>.</a:t>
            </a:r>
            <a:endParaRPr lang="ko-KR" altLang="en-US" sz="1600" b="0" dirty="0">
              <a:solidFill>
                <a:schemeClr val="tx1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1)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변수에 저장할 </a:t>
            </a:r>
            <a:r>
              <a:rPr lang="ko-KR" altLang="en-US" sz="1600" b="0" dirty="0">
                <a:solidFill>
                  <a:schemeClr val="tx1"/>
                </a:solidFill>
              </a:rPr>
              <a:t>수 있다</a:t>
            </a:r>
            <a:r>
              <a:rPr lang="en-US" altLang="ko-KR" sz="1600" b="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2)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매개변수로 </a:t>
            </a:r>
            <a:r>
              <a:rPr lang="ko-KR" altLang="en-US" sz="1600" b="0" dirty="0">
                <a:solidFill>
                  <a:schemeClr val="tx1"/>
                </a:solidFill>
              </a:rPr>
              <a:t>전달할 수 있다</a:t>
            </a:r>
            <a:r>
              <a:rPr lang="en-US" altLang="ko-KR" sz="1600" b="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3)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리턴값으로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>
                <a:solidFill>
                  <a:srgbClr val="FF0000"/>
                </a:solidFill>
              </a:rPr>
              <a:t>사용할 수 있다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581223" y="2429201"/>
            <a:ext cx="1041365" cy="1993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151583" y="2420887"/>
            <a:ext cx="360040" cy="207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534154" y="4414982"/>
            <a:ext cx="1041365" cy="1993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함수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일급 객체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5168776" cy="54102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up(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return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down(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return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- 1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toUp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up         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print(up(num:10))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toUp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(10))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toDown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down    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upDown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(Fun: 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value: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{ 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let result = Fun(value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print("</a:t>
            </a:r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결과 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\(result)")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upDown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Fun:toUp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value: 10)  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toUp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(10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upDown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Fun:toDown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value: 10)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toDown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(10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23992" y="838200"/>
            <a:ext cx="5760640" cy="5410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Marlett" pitchFamily="2" charset="2"/>
              <a:buNone/>
            </a:pPr>
            <a:r>
              <a:rPr lang="en-US" altLang="ko-KR" sz="1600" b="0" kern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kern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decideFun</a:t>
            </a: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(x: Bool) -&gt; (</a:t>
            </a:r>
            <a:r>
              <a:rPr lang="en-US" altLang="ko-KR" sz="1600" b="0" kern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600" b="0" kern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                     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ko-KR" sz="16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//</a:t>
            </a:r>
            <a:r>
              <a:rPr lang="ko-KR" altLang="en-US" sz="1600" b="0" kern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매개변수형</a:t>
            </a:r>
            <a:r>
              <a:rPr lang="ko-KR" altLang="en-US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600" b="0" kern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리턴형이</a:t>
            </a:r>
            <a:r>
              <a:rPr lang="ko-KR" altLang="en-US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함수형             </a:t>
            </a:r>
          </a:p>
          <a:p>
            <a:pPr marL="0" indent="0">
              <a:buFont typeface="Marlett" pitchFamily="2" charset="2"/>
              <a:buNone/>
            </a:pPr>
            <a:r>
              <a:rPr lang="ko-KR" altLang="en-US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 x {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ko-KR" sz="1600" b="0" kern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toUp</a:t>
            </a: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 else {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ko-KR" sz="1600" b="0" kern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toDown</a:t>
            </a:r>
            <a:endParaRPr lang="en-US" altLang="ko-KR" sz="1600" b="0" kern="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Font typeface="Marlett" pitchFamily="2" charset="2"/>
              <a:buNone/>
            </a:pP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let r = </a:t>
            </a:r>
            <a:r>
              <a:rPr lang="en-US" altLang="ko-KR" sz="1600" b="0" kern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decideFun</a:t>
            </a: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0" kern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x:true</a:t>
            </a: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0" kern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0" kern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kern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let r = </a:t>
            </a:r>
            <a:r>
              <a:rPr lang="en-US" altLang="ko-KR" sz="1600" b="0" kern="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toUp</a:t>
            </a:r>
            <a:endParaRPr lang="en-US" altLang="ko-KR" sz="1600" b="0" kern="0" dirty="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print(type(</a:t>
            </a:r>
            <a:r>
              <a:rPr lang="en-US" altLang="ko-KR" sz="1600" b="0" kern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of:r</a:t>
            </a:r>
            <a:r>
              <a:rPr lang="en-US" altLang="ko-KR" sz="16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))  </a:t>
            </a:r>
            <a:r>
              <a:rPr lang="en-US" altLang="ko-KR" sz="1600" b="0" kern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//(</a:t>
            </a:r>
            <a:r>
              <a:rPr lang="en-US" altLang="ko-KR" sz="1600" b="0" kern="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kern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600" b="0" kern="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US" altLang="ko-KR" sz="1600" b="0" kern="0" dirty="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Marlett" pitchFamily="2" charset="2"/>
              <a:buNone/>
            </a:pPr>
            <a:r>
              <a:rPr lang="en-US" altLang="ko-KR" sz="16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print(r(10))  // </a:t>
            </a:r>
            <a:r>
              <a:rPr lang="en-US" altLang="ko-KR" sz="1600" b="0" kern="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toUp</a:t>
            </a:r>
            <a:r>
              <a:rPr lang="en-US" altLang="ko-KR" sz="1600" b="0" kern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(10)</a:t>
            </a:r>
            <a:endParaRPr lang="ko-KR" altLang="en-US" sz="1600" b="0" kern="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4625" y="4675965"/>
            <a:ext cx="5760872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>
                <a:solidFill>
                  <a:schemeClr val="tx1"/>
                </a:solidFill>
              </a:rPr>
              <a:t>swift</a:t>
            </a:r>
            <a:r>
              <a:rPr lang="ko-KR" altLang="en-US" sz="1600" b="0" dirty="0">
                <a:solidFill>
                  <a:schemeClr val="tx1"/>
                </a:solidFill>
              </a:rPr>
              <a:t>의 함수는 </a:t>
            </a:r>
            <a:r>
              <a:rPr lang="en-US" altLang="ko-KR" sz="1600" b="0" dirty="0">
                <a:solidFill>
                  <a:schemeClr val="tx1"/>
                </a:solidFill>
              </a:rPr>
              <a:t>1</a:t>
            </a:r>
            <a:r>
              <a:rPr lang="ko-KR" altLang="en-US" sz="1600" b="0" dirty="0">
                <a:solidFill>
                  <a:schemeClr val="tx1"/>
                </a:solidFill>
              </a:rPr>
              <a:t>급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객체이다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.</a:t>
            </a:r>
            <a:r>
              <a:rPr lang="ko-KR" altLang="en-US" sz="1600" b="0" dirty="0">
                <a:solidFill>
                  <a:schemeClr val="tx1"/>
                </a:solidFill>
              </a:rPr>
              <a:t/>
            </a:r>
            <a:br>
              <a:rPr lang="ko-KR" altLang="en-US" sz="1600" b="0" dirty="0">
                <a:solidFill>
                  <a:schemeClr val="tx1"/>
                </a:solidFill>
              </a:rPr>
            </a:br>
            <a:r>
              <a:rPr lang="en-US" altLang="ko-KR" sz="1600" b="0" dirty="0">
                <a:solidFill>
                  <a:schemeClr val="tx1"/>
                </a:solidFill>
              </a:rPr>
              <a:t>1</a:t>
            </a:r>
            <a:r>
              <a:rPr lang="ko-KR" altLang="en-US" sz="1600" b="0" dirty="0">
                <a:solidFill>
                  <a:schemeClr val="tx1"/>
                </a:solidFill>
              </a:rPr>
              <a:t>급 객체</a:t>
            </a:r>
            <a:r>
              <a:rPr lang="en-US" altLang="ko-KR" sz="1600" b="0" dirty="0">
                <a:solidFill>
                  <a:schemeClr val="tx1"/>
                </a:solidFill>
              </a:rPr>
              <a:t>(first class object) </a:t>
            </a:r>
            <a:r>
              <a:rPr lang="ko-KR" altLang="en-US" sz="1600" b="0" dirty="0">
                <a:solidFill>
                  <a:schemeClr val="tx1"/>
                </a:solidFill>
              </a:rPr>
              <a:t>또는 </a:t>
            </a:r>
            <a:r>
              <a:rPr lang="en-US" altLang="ko-KR" sz="1600" b="0" dirty="0">
                <a:solidFill>
                  <a:schemeClr val="tx1"/>
                </a:solidFill>
              </a:rPr>
              <a:t>1</a:t>
            </a:r>
            <a:r>
              <a:rPr lang="ko-KR" altLang="en-US" sz="1600" b="0" dirty="0">
                <a:solidFill>
                  <a:schemeClr val="tx1"/>
                </a:solidFill>
              </a:rPr>
              <a:t>급 시민</a:t>
            </a:r>
            <a:r>
              <a:rPr lang="en-US" altLang="ko-KR" sz="1600" b="0" dirty="0">
                <a:solidFill>
                  <a:schemeClr val="tx1"/>
                </a:solidFill>
              </a:rPr>
              <a:t>(first class citizen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)</a:t>
            </a:r>
            <a:endParaRPr lang="ko-KR" altLang="en-US" sz="1600" b="0" dirty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다음 조건을 충족하는 객체를 </a:t>
            </a:r>
            <a:r>
              <a:rPr lang="en-US" altLang="ko-KR" sz="1600" b="0" dirty="0">
                <a:solidFill>
                  <a:schemeClr val="tx1"/>
                </a:solidFill>
              </a:rPr>
              <a:t>1</a:t>
            </a:r>
            <a:r>
              <a:rPr lang="ko-KR" altLang="en-US" sz="1600" b="0" dirty="0">
                <a:solidFill>
                  <a:schemeClr val="tx1"/>
                </a:solidFill>
              </a:rPr>
              <a:t>급 객체라고 한다</a:t>
            </a:r>
            <a:r>
              <a:rPr lang="en-US" altLang="ko-KR" sz="1600" b="0" dirty="0">
                <a:solidFill>
                  <a:schemeClr val="tx1"/>
                </a:solidFill>
              </a:rPr>
              <a:t>.</a:t>
            </a:r>
            <a:endParaRPr lang="ko-KR" altLang="en-US" sz="1600" b="0" dirty="0">
              <a:solidFill>
                <a:schemeClr val="tx1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1)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변수에 저장할 </a:t>
            </a:r>
            <a:r>
              <a:rPr lang="ko-KR" altLang="en-US" sz="1600" b="0" dirty="0">
                <a:solidFill>
                  <a:schemeClr val="tx1"/>
                </a:solidFill>
              </a:rPr>
              <a:t>수 있다</a:t>
            </a:r>
            <a:r>
              <a:rPr lang="en-US" altLang="ko-KR" sz="1600" b="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2)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매개변수로 </a:t>
            </a:r>
            <a:r>
              <a:rPr lang="ko-KR" altLang="en-US" sz="1600" b="0" dirty="0">
                <a:solidFill>
                  <a:schemeClr val="tx1"/>
                </a:solidFill>
              </a:rPr>
              <a:t>전달할 수 있다</a:t>
            </a:r>
            <a:r>
              <a:rPr lang="en-US" altLang="ko-KR" sz="1600" b="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3) </a:t>
            </a:r>
            <a:r>
              <a:rPr lang="ko-KR" altLang="en-US" sz="1600" b="0" dirty="0" err="1" smtClean="0">
                <a:solidFill>
                  <a:schemeClr val="tx1"/>
                </a:solidFill>
              </a:rPr>
              <a:t>리턴값으로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0" dirty="0">
                <a:solidFill>
                  <a:schemeClr val="tx1"/>
                </a:solidFill>
              </a:rPr>
              <a:t>사용할 수 있다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.</a:t>
            </a:r>
            <a:endParaRPr lang="ko-KR" altLang="en-US" sz="1600" b="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664555" y="4085385"/>
            <a:ext cx="1376465" cy="271406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120336" y="875468"/>
            <a:ext cx="1376465" cy="271406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1973895" y="2322468"/>
            <a:ext cx="745019" cy="288032"/>
          </a:xfrm>
          <a:prstGeom prst="wedgeRoundRectCallout">
            <a:avLst>
              <a:gd name="adj1" fmla="val -55422"/>
              <a:gd name="adj2" fmla="val 88474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(1)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2495600" y="3212976"/>
            <a:ext cx="745019" cy="288032"/>
          </a:xfrm>
          <a:prstGeom prst="wedgeRoundRectCallout">
            <a:avLst>
              <a:gd name="adj1" fmla="val -96706"/>
              <a:gd name="adj2" fmla="val 88474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(1)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4007768" y="3678276"/>
            <a:ext cx="745019" cy="288032"/>
          </a:xfrm>
          <a:prstGeom prst="wedgeRoundRectCallout">
            <a:avLst>
              <a:gd name="adj1" fmla="val -96706"/>
              <a:gd name="adj2" fmla="val 88474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(2)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10704512" y="1268760"/>
            <a:ext cx="745019" cy="288032"/>
          </a:xfrm>
          <a:prstGeom prst="wedgeRoundRectCallout">
            <a:avLst>
              <a:gd name="adj1" fmla="val -77738"/>
              <a:gd name="adj2" fmla="val -93347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(3)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8198764" y="1546917"/>
            <a:ext cx="745019" cy="288032"/>
          </a:xfrm>
          <a:prstGeom prst="wedgeRoundRectCallout">
            <a:avLst>
              <a:gd name="adj1" fmla="val -96706"/>
              <a:gd name="adj2" fmla="val 71158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(3)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8231301" y="2035909"/>
            <a:ext cx="745019" cy="288032"/>
          </a:xfrm>
          <a:prstGeom prst="wedgeRoundRectCallout">
            <a:avLst>
              <a:gd name="adj1" fmla="val -96706"/>
              <a:gd name="adj2" fmla="val 71158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(3)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2351584" y="4957794"/>
            <a:ext cx="745019" cy="288032"/>
          </a:xfrm>
          <a:prstGeom prst="wedgeRoundRectCallout">
            <a:avLst>
              <a:gd name="adj1" fmla="val -72159"/>
              <a:gd name="adj2" fmla="val 71158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(2)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>
            <a:off x="2351584" y="5875851"/>
            <a:ext cx="745019" cy="288032"/>
          </a:xfrm>
          <a:prstGeom prst="wedgeRoundRectCallout">
            <a:avLst>
              <a:gd name="adj1" fmla="val -72159"/>
              <a:gd name="adj2" fmla="val -73144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(2)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7223189" y="2924944"/>
            <a:ext cx="745019" cy="288032"/>
          </a:xfrm>
          <a:prstGeom prst="wedgeRoundRectCallout">
            <a:avLst>
              <a:gd name="adj1" fmla="val -96706"/>
              <a:gd name="adj2" fmla="val 71158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(3)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65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클로저</a:t>
            </a:r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Closure)</a:t>
            </a:r>
            <a:endParaRPr lang="ko-KR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16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클로저</a:t>
            </a:r>
            <a:r>
              <a:rPr lang="ko-KR" altLang="en-US" dirty="0" smtClean="0"/>
              <a:t> </a:t>
            </a:r>
            <a:r>
              <a:rPr lang="ko-KR" altLang="en-US" dirty="0"/>
              <a:t>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7212" y="836712"/>
            <a:ext cx="10871200" cy="5410200"/>
          </a:xfrm>
        </p:spPr>
        <p:txBody>
          <a:bodyPr/>
          <a:lstStyle/>
          <a:p>
            <a:pPr>
              <a:defRPr/>
            </a:pPr>
            <a:r>
              <a:rPr lang="en-US" altLang="ko-KR" sz="2000" dirty="0" smtClean="0">
                <a:hlinkClick r:id="rId2"/>
              </a:rPr>
              <a:t>https</a:t>
            </a:r>
            <a:r>
              <a:rPr lang="en-US" altLang="ko-KR" sz="2000" dirty="0">
                <a:hlinkClick r:id="rId2"/>
              </a:rPr>
              <a:t>://en.wikipedia.org/wiki/Closure_(computer_programming)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 err="1" smtClean="0"/>
              <a:t>익명함수</a:t>
            </a:r>
            <a:endParaRPr lang="en-US" altLang="ko-KR" sz="2000" dirty="0" smtClean="0"/>
          </a:p>
          <a:p>
            <a:pPr>
              <a:defRPr/>
            </a:pPr>
            <a:r>
              <a:rPr lang="en-US" altLang="ko-KR" sz="2000" dirty="0" smtClean="0"/>
              <a:t>C</a:t>
            </a:r>
            <a:r>
              <a:rPr lang="en-US" altLang="ko-KR" sz="2000" dirty="0"/>
              <a:t>, C++, Objective-C</a:t>
            </a:r>
            <a:r>
              <a:rPr lang="ko-KR" altLang="en-US" sz="2000" dirty="0"/>
              <a:t>의 </a:t>
            </a:r>
            <a:r>
              <a:rPr lang="en-US" altLang="ko-KR" sz="2000" dirty="0"/>
              <a:t>block</a:t>
            </a:r>
          </a:p>
          <a:p>
            <a:pPr>
              <a:defRPr/>
            </a:pPr>
            <a:r>
              <a:rPr lang="en-US" altLang="ko-KR" sz="2000" dirty="0"/>
              <a:t>Java</a:t>
            </a:r>
            <a:r>
              <a:rPr lang="ko-KR" altLang="en-US" sz="2000" dirty="0"/>
              <a:t>의 </a:t>
            </a:r>
            <a:r>
              <a:rPr lang="en-US" altLang="ko-KR" sz="2000" dirty="0"/>
              <a:t>Lambda function</a:t>
            </a:r>
          </a:p>
          <a:p>
            <a:pPr>
              <a:defRPr/>
            </a:pPr>
            <a:r>
              <a:rPr lang="en-US" altLang="ko-KR" sz="2000" dirty="0"/>
              <a:t>C#</a:t>
            </a:r>
            <a:r>
              <a:rPr lang="ko-KR" altLang="en-US" sz="2000" dirty="0"/>
              <a:t>의 </a:t>
            </a:r>
            <a:r>
              <a:rPr lang="en-US" altLang="ko-KR" sz="2000" dirty="0"/>
              <a:t>Delegates</a:t>
            </a:r>
          </a:p>
          <a:p>
            <a:pPr>
              <a:defRPr/>
            </a:pPr>
            <a:r>
              <a:rPr lang="ko-KR" altLang="en-US" sz="2000" dirty="0" err="1"/>
              <a:t>클로저</a:t>
            </a:r>
            <a:r>
              <a:rPr lang="ko-KR" altLang="en-US" sz="2000" dirty="0"/>
              <a:t> 표현식은 </a:t>
            </a:r>
            <a:r>
              <a:rPr lang="ko-KR" altLang="en-US" sz="2000" dirty="0">
                <a:solidFill>
                  <a:srgbClr val="0000FF"/>
                </a:solidFill>
              </a:rPr>
              <a:t>독립적인 코드 </a:t>
            </a:r>
            <a:r>
              <a:rPr lang="ko-KR" altLang="en-US" sz="2000" dirty="0" smtClean="0">
                <a:solidFill>
                  <a:srgbClr val="0000FF"/>
                </a:solidFill>
              </a:rPr>
              <a:t>블록</a:t>
            </a:r>
            <a:endParaRPr lang="en-US" altLang="ko-KR" sz="2000" dirty="0" smtClean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ko-KR" sz="800" dirty="0" smtClean="0">
              <a:solidFill>
                <a:srgbClr val="0000FF"/>
              </a:solidFill>
            </a:endParaRPr>
          </a:p>
          <a:p>
            <a:pPr marL="455612" lvl="1" indent="0"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func</a:t>
            </a:r>
            <a:r>
              <a:rPr lang="en-US" altLang="ko-KR" sz="1600" dirty="0">
                <a:latin typeface="Consolas" panose="020B0609020204030204" pitchFamily="49" charset="0"/>
              </a:rPr>
              <a:t> add(x: </a:t>
            </a:r>
            <a:r>
              <a:rPr lang="en-US" altLang="ko-KR" sz="1600" dirty="0" err="1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, y: </a:t>
            </a:r>
            <a:r>
              <a:rPr lang="en-US" altLang="ko-KR" sz="1600" dirty="0" err="1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) -&gt; </a:t>
            </a:r>
            <a:r>
              <a:rPr lang="en-US" altLang="ko-KR" sz="1600" dirty="0" err="1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 marL="455612" lvl="1" indent="0">
              <a:buNone/>
            </a:pPr>
            <a:r>
              <a:rPr lang="en-US" altLang="ko-KR" sz="1600" dirty="0" smtClean="0">
                <a:latin typeface="Consolas" panose="020B0609020204030204" pitchFamily="49" charset="0"/>
              </a:rPr>
              <a:t>  return(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x+y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pPr marL="455612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5612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print(add(x:10, y:20</a:t>
            </a:r>
            <a:r>
              <a:rPr lang="en-US" altLang="ko-KR" sz="1600" dirty="0" smtClean="0">
                <a:latin typeface="Consolas" panose="020B0609020204030204" pitchFamily="49" charset="0"/>
              </a:rPr>
              <a:t>))</a:t>
            </a:r>
          </a:p>
          <a:p>
            <a:pPr marL="455612" lvl="1" indent="0">
              <a:buNone/>
            </a:pPr>
            <a:endParaRPr lang="en-US" altLang="ko-KR" sz="700" dirty="0">
              <a:latin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let </a:t>
            </a:r>
            <a:r>
              <a:rPr lang="en-US" altLang="ko-KR" sz="1600" dirty="0" smtClean="0">
                <a:latin typeface="Consolas" panose="020B0609020204030204" pitchFamily="49" charset="0"/>
              </a:rPr>
              <a:t>add1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latin typeface="Consolas" panose="020B0609020204030204" pitchFamily="49" charset="0"/>
              </a:rPr>
              <a:t> (x: </a:t>
            </a:r>
            <a:r>
              <a:rPr lang="en-US" altLang="ko-KR" sz="1600" dirty="0" err="1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, y: </a:t>
            </a:r>
            <a:r>
              <a:rPr lang="en-US" altLang="ko-KR" sz="1600" dirty="0" err="1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) -&gt; </a:t>
            </a:r>
            <a:r>
              <a:rPr lang="en-US" altLang="ko-KR" sz="1600" dirty="0" err="1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 marL="455612" lvl="1" indent="0">
              <a:buNone/>
            </a:pPr>
            <a:r>
              <a:rPr lang="en-US" altLang="ko-KR" sz="1600" dirty="0" smtClean="0">
                <a:latin typeface="Consolas" panose="020B0609020204030204" pitchFamily="49" charset="0"/>
              </a:rPr>
              <a:t>  return(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x+y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pPr marL="455612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5612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print(add1(x:10, y:20)) 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주의 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extraneous(</a:t>
            </a:r>
            <a:r>
              <a:rPr lang="ko-KR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관련 없는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argument labels '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x:y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:' in 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call</a:t>
            </a:r>
          </a:p>
          <a:p>
            <a:pPr marL="455612" lvl="1" indent="0">
              <a:buNone/>
            </a:pPr>
            <a:r>
              <a:rPr lang="en-US" altLang="ko-KR" sz="1600" dirty="0" smtClean="0">
                <a:latin typeface="Consolas" panose="020B0609020204030204" pitchFamily="49" charset="0"/>
              </a:rPr>
              <a:t>print(add1(10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20))     //OK</a:t>
            </a:r>
          </a:p>
          <a:p>
            <a:pPr marL="455612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print(type(of:add1</a:t>
            </a:r>
            <a:r>
              <a:rPr lang="en-US" altLang="ko-KR" sz="1600" dirty="0" smtClean="0">
                <a:latin typeface="Consolas" panose="020B0609020204030204" pitchFamily="49" charset="0"/>
              </a:rPr>
              <a:t>))    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과제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altLang="ko-KR" sz="2000" dirty="0">
              <a:solidFill>
                <a:srgbClr val="0000FF"/>
              </a:solidFill>
            </a:endParaRPr>
          </a:p>
          <a:p>
            <a:pPr marL="455612" lvl="1" indent="0">
              <a:buNone/>
              <a:defRPr/>
            </a:pPr>
            <a:endParaRPr lang="en-US" altLang="ko-KR" sz="1800" b="1" dirty="0"/>
          </a:p>
          <a:p>
            <a:pPr marL="455612" lvl="1" indent="0">
              <a:buNone/>
              <a:defRPr/>
            </a:pPr>
            <a:endParaRPr lang="en-US" altLang="ko-KR" sz="1800" b="1" dirty="0"/>
          </a:p>
          <a:p>
            <a:pPr marL="455612" lvl="1" indent="0">
              <a:buNone/>
              <a:defRPr/>
            </a:pPr>
            <a:endParaRPr lang="en-US" altLang="ko-KR" sz="1800" b="1" dirty="0"/>
          </a:p>
          <a:p>
            <a:pPr marL="455612" lvl="1" indent="0">
              <a:buNone/>
              <a:defRPr/>
            </a:pPr>
            <a:endParaRPr lang="ko-KR" altLang="en-US" sz="1800" b="1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199456" y="4509120"/>
            <a:ext cx="511256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199456" y="3140968"/>
            <a:ext cx="5112568" cy="936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8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클로저</a:t>
            </a:r>
            <a:r>
              <a:rPr lang="ko-KR" altLang="en-US" dirty="0" smtClean="0"/>
              <a:t> </a:t>
            </a:r>
            <a:r>
              <a:rPr lang="ko-KR" altLang="en-US" dirty="0"/>
              <a:t>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 err="1"/>
              <a:t>클로저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표현식은</a:t>
            </a:r>
            <a:r>
              <a:rPr lang="ko-KR" altLang="en-US" sz="2000" dirty="0"/>
              <a:t> 매개변수를 받거나</a:t>
            </a:r>
            <a:r>
              <a:rPr lang="en-US" altLang="ko-KR" sz="2000" dirty="0"/>
              <a:t>, </a:t>
            </a:r>
            <a:r>
              <a:rPr lang="ko-KR" altLang="en-US" sz="2000" dirty="0"/>
              <a:t>값을 반환하도록 만들 수도 있음</a:t>
            </a:r>
          </a:p>
          <a:p>
            <a:pPr marL="455612" lvl="1" indent="0">
              <a:buNone/>
              <a:defRPr/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b="1" dirty="0">
                <a:latin typeface="Consolas" panose="020B0609020204030204" pitchFamily="49" charset="0"/>
              </a:rPr>
              <a:t>(&lt;</a:t>
            </a:r>
            <a:r>
              <a:rPr lang="ko-KR" altLang="en-US" sz="1600" b="1" dirty="0">
                <a:latin typeface="Consolas" panose="020B0609020204030204" pitchFamily="49" charset="0"/>
              </a:rPr>
              <a:t>매개변수 이름</a:t>
            </a:r>
            <a:r>
              <a:rPr lang="en-US" altLang="ko-KR" sz="1600" b="1" dirty="0">
                <a:latin typeface="Consolas" panose="020B0609020204030204" pitchFamily="49" charset="0"/>
              </a:rPr>
              <a:t>&gt;: &lt;</a:t>
            </a:r>
            <a:r>
              <a:rPr lang="ko-KR" altLang="en-US" sz="1600" b="1" dirty="0">
                <a:latin typeface="Consolas" panose="020B0609020204030204" pitchFamily="49" charset="0"/>
              </a:rPr>
              <a:t>매개변수 타입</a:t>
            </a:r>
            <a:r>
              <a:rPr lang="en-US" altLang="ko-KR" sz="1600" b="1" dirty="0">
                <a:latin typeface="Consolas" panose="020B0609020204030204" pitchFamily="49" charset="0"/>
              </a:rPr>
              <a:t>&gt;, … ) -&gt; &lt;</a:t>
            </a:r>
            <a:r>
              <a:rPr lang="ko-KR" altLang="en-US" sz="1600" b="1" dirty="0">
                <a:latin typeface="Consolas" panose="020B0609020204030204" pitchFamily="49" charset="0"/>
              </a:rPr>
              <a:t>반환 타입</a:t>
            </a:r>
            <a:r>
              <a:rPr lang="en-US" altLang="ko-KR" sz="1600" b="1" dirty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endParaRPr lang="ko-KR" alt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600" b="1" dirty="0">
                <a:latin typeface="Consolas" panose="020B0609020204030204" pitchFamily="49" charset="0"/>
              </a:rPr>
              <a:t>   // </a:t>
            </a:r>
            <a:r>
              <a:rPr lang="ko-KR" altLang="en-US" sz="1600" b="1" dirty="0" err="1">
                <a:latin typeface="Consolas" panose="020B0609020204030204" pitchFamily="49" charset="0"/>
              </a:rPr>
              <a:t>클로저</a:t>
            </a:r>
            <a:r>
              <a:rPr lang="ko-KR" altLang="en-US" sz="1600" b="1" dirty="0">
                <a:latin typeface="Consolas" panose="020B0609020204030204" pitchFamily="49" charset="0"/>
              </a:rPr>
              <a:t> </a:t>
            </a:r>
            <a:r>
              <a:rPr lang="ko-KR" altLang="en-US" sz="1600" b="1" dirty="0" err="1">
                <a:latin typeface="Consolas" panose="020B0609020204030204" pitchFamily="49" charset="0"/>
              </a:rPr>
              <a:t>표현식</a:t>
            </a:r>
            <a:r>
              <a:rPr lang="ko-KR" altLang="en-US" sz="1600" b="1" dirty="0">
                <a:latin typeface="Consolas" panose="020B0609020204030204" pitchFamily="49" charset="0"/>
              </a:rPr>
              <a:t> 코드</a:t>
            </a:r>
          </a:p>
          <a:p>
            <a:pPr marL="455612" lvl="1" indent="0">
              <a:buNone/>
              <a:defRPr/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2000" dirty="0" smtClean="0"/>
              <a:t>두 </a:t>
            </a:r>
            <a:r>
              <a:rPr lang="ko-KR" altLang="en-US" sz="2000" dirty="0"/>
              <a:t>개의 정수 매개변수를 받아서 정수 결과 값을 반환</a:t>
            </a:r>
            <a:endParaRPr lang="en-US" altLang="ko-KR" sz="2000" dirty="0"/>
          </a:p>
          <a:p>
            <a:pPr>
              <a:defRPr/>
            </a:pPr>
            <a:endParaRPr lang="ko-KR" altLang="en-US" sz="2000" dirty="0"/>
          </a:p>
          <a:p>
            <a:pPr marL="455612" lvl="1" indent="0">
              <a:buNone/>
              <a:defRPr/>
            </a:pPr>
            <a:r>
              <a:rPr lang="en-US" altLang="ko-KR" sz="1600" b="1" dirty="0">
                <a:latin typeface="Consolas" panose="020B0609020204030204" pitchFamily="49" charset="0"/>
              </a:rPr>
              <a:t>let multiply =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latin typeface="Consolas" panose="020B0609020204030204" pitchFamily="49" charset="0"/>
              </a:rPr>
              <a:t>val1: </a:t>
            </a:r>
            <a:r>
              <a:rPr lang="en-US" altLang="ko-KR" sz="1600" b="1" dirty="0" err="1"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latin typeface="Consolas" panose="020B0609020204030204" pitchFamily="49" charset="0"/>
              </a:rPr>
              <a:t>, val2: </a:t>
            </a:r>
            <a:r>
              <a:rPr lang="en-US" altLang="ko-KR" sz="1600" b="1" dirty="0" err="1"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1" dirty="0">
                <a:latin typeface="Consolas" panose="020B0609020204030204" pitchFamily="49" charset="0"/>
              </a:rPr>
              <a:t> -&gt; </a:t>
            </a:r>
            <a:r>
              <a:rPr lang="en-US" altLang="ko-KR" sz="1600" b="1" dirty="0" err="1"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</a:p>
          <a:p>
            <a:pPr marL="455612" lvl="1" indent="0">
              <a:buNone/>
              <a:defRPr/>
            </a:pP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//</a:t>
            </a:r>
            <a:r>
              <a:rPr lang="ko-KR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매개변수         </a:t>
            </a:r>
            <a:r>
              <a:rPr lang="ko-KR" alt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리턴형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ko-KR" alt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600" b="1" dirty="0">
                <a:latin typeface="Consolas" panose="020B0609020204030204" pitchFamily="49" charset="0"/>
              </a:rPr>
              <a:t>        return val1 * val2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}// </a:t>
            </a:r>
            <a:r>
              <a:rPr lang="ko-KR" altLang="en-US" sz="1600" b="1" dirty="0" smtClean="0">
                <a:latin typeface="Consolas" panose="020B0609020204030204" pitchFamily="49" charset="0"/>
              </a:rPr>
              <a:t>여기서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multiply</a:t>
            </a:r>
            <a:r>
              <a:rPr lang="ko-KR" altLang="en-US" sz="1600" b="1" dirty="0" smtClean="0">
                <a:latin typeface="Consolas" panose="020B0609020204030204" pitchFamily="49" charset="0"/>
              </a:rPr>
              <a:t>의 </a:t>
            </a:r>
            <a:r>
              <a:rPr lang="ko-KR" altLang="en-US" sz="1600" b="1" dirty="0" err="1" smtClean="0">
                <a:latin typeface="Consolas" panose="020B0609020204030204" pitchFamily="49" charset="0"/>
              </a:rPr>
              <a:t>자료형은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ko-KR" alt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600" b="1" dirty="0">
                <a:latin typeface="Consolas" panose="020B0609020204030204" pitchFamily="49" charset="0"/>
              </a:rPr>
              <a:t>let result = multiply(10, 20) //</a:t>
            </a:r>
            <a:r>
              <a:rPr lang="ko-KR" altLang="en-US" sz="1600" b="1" dirty="0">
                <a:latin typeface="Consolas" panose="020B0609020204030204" pitchFamily="49" charset="0"/>
              </a:rPr>
              <a:t>상수를 함수처럼 호출</a:t>
            </a:r>
            <a:r>
              <a:rPr lang="en-US" altLang="ko-KR" sz="1600" b="1" dirty="0">
                <a:latin typeface="Consolas" panose="020B0609020204030204" pitchFamily="49" charset="0"/>
              </a:rPr>
              <a:t>,200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endParaRPr lang="en-US" altLang="ko-KR" sz="1800" b="1" dirty="0"/>
          </a:p>
          <a:p>
            <a:pPr marL="455612" lvl="1" indent="0">
              <a:buNone/>
              <a:defRPr/>
            </a:pPr>
            <a:endParaRPr lang="en-US" altLang="ko-KR" sz="1800" b="1" dirty="0"/>
          </a:p>
          <a:p>
            <a:pPr marL="455612" lvl="1" indent="0">
              <a:buNone/>
              <a:defRPr/>
            </a:pPr>
            <a:endParaRPr lang="en-US" altLang="ko-KR" sz="1800" b="1" dirty="0"/>
          </a:p>
          <a:p>
            <a:pPr marL="455612" lvl="1" indent="0">
              <a:buNone/>
              <a:defRPr/>
            </a:pPr>
            <a:endParaRPr lang="ko-KR" alt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94482" y="2564904"/>
            <a:ext cx="3961341" cy="1384995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mul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(val1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, val2: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endParaRPr lang="en-US" altLang="ko-KR" sz="14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return 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val1 * val2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let result =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mul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(val1:10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, val2:20) </a:t>
            </a:r>
            <a:endParaRPr lang="en-US" altLang="ko-KR" sz="1400" b="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print(result)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7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후행 </a:t>
            </a:r>
            <a:r>
              <a:rPr lang="ko-KR" altLang="en-US" dirty="0" err="1"/>
              <a:t>클로저</a:t>
            </a:r>
            <a:r>
              <a:rPr lang="en-US" altLang="ko-KR" dirty="0"/>
              <a:t>(trailing closure)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 err="1"/>
              <a:t>클로저가</a:t>
            </a:r>
            <a:r>
              <a:rPr lang="ko-KR" altLang="en-US" sz="2000" dirty="0"/>
              <a:t> 함수의 마지막 </a:t>
            </a:r>
            <a:r>
              <a:rPr lang="en-US" altLang="ko-KR" sz="2000" dirty="0"/>
              <a:t>argument</a:t>
            </a:r>
            <a:r>
              <a:rPr lang="ko-KR" altLang="en-US" sz="2000" dirty="0"/>
              <a:t>라면 마지막 </a:t>
            </a:r>
            <a:r>
              <a:rPr lang="ko-KR" altLang="en-US" sz="2000" dirty="0" err="1" smtClean="0"/>
              <a:t>매개변수</a:t>
            </a:r>
            <a:r>
              <a:rPr lang="ko-KR" altLang="en-US" sz="2000" dirty="0" err="1"/>
              <a:t>명</a:t>
            </a:r>
            <a:r>
              <a:rPr lang="en-US" altLang="ko-KR" sz="2000" dirty="0" smtClean="0"/>
              <a:t>(cl)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생략한 후 함수 </a:t>
            </a:r>
            <a:r>
              <a:rPr lang="ko-KR" altLang="en-US" sz="2000" dirty="0">
                <a:solidFill>
                  <a:srgbClr val="FF0000"/>
                </a:solidFill>
              </a:rPr>
              <a:t>소괄호 외부에 </a:t>
            </a:r>
            <a:r>
              <a:rPr lang="ko-KR" altLang="en-US" sz="2000" dirty="0" err="1"/>
              <a:t>클로저를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작성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>
                <a:hlinkClick r:id="rId2"/>
              </a:rPr>
              <a:t>https://docs.swift.org/swift-book/LanguageGuide/Closures.html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latin typeface="Consolas" panose="020B0609020204030204" pitchFamily="49" charset="0"/>
              </a:rPr>
              <a:t>func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someFun</a:t>
            </a:r>
            <a:r>
              <a:rPr lang="en-US" altLang="ko-KR" sz="2000" dirty="0" smtClean="0">
                <a:latin typeface="Consolas" panose="020B0609020204030204" pitchFamily="49" charset="0"/>
              </a:rPr>
              <a:t>(cl</a:t>
            </a:r>
            <a:r>
              <a:rPr lang="en-US" altLang="ko-K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() -&gt; Void</a:t>
            </a:r>
            <a:r>
              <a:rPr lang="en-US" altLang="ko-KR" sz="2000" dirty="0"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</a:rPr>
              <a:t>}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// </a:t>
            </a:r>
            <a:r>
              <a:rPr lang="en-US" altLang="ko-KR" sz="2000" dirty="0" smtClean="0">
                <a:latin typeface="Consolas" panose="020B0609020204030204" pitchFamily="49" charset="0"/>
              </a:rPr>
              <a:t>trailing closure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 안하면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latin typeface="Consolas" panose="020B0609020204030204" pitchFamily="49" charset="0"/>
              </a:rPr>
              <a:t>someFun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smtClean="0">
                <a:latin typeface="Consolas" panose="020B0609020204030204" pitchFamily="49" charset="0"/>
              </a:rPr>
              <a:t>cl: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</a:rPr>
              <a:t>  //closure’s body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//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trailing closure </a:t>
            </a:r>
            <a:r>
              <a:rPr lang="ko-KR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사용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latin typeface="Consolas" panose="020B0609020204030204" pitchFamily="49" charset="0"/>
              </a:rPr>
              <a:t>someFun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//trailing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closure's body goes here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0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후행 </a:t>
            </a:r>
            <a:r>
              <a:rPr lang="ko-KR" altLang="en-US" dirty="0" err="1" smtClean="0"/>
              <a:t>클로저</a:t>
            </a:r>
            <a:r>
              <a:rPr lang="en-US" altLang="ko-KR" dirty="0"/>
              <a:t>(trailing </a:t>
            </a:r>
            <a:r>
              <a:rPr lang="en-US" altLang="ko-KR" dirty="0" smtClean="0"/>
              <a:t>closure)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82" y="990284"/>
            <a:ext cx="4304680" cy="48372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5429" y="4797152"/>
            <a:ext cx="5304593" cy="276999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chemeClr val="tx1"/>
                </a:solidFill>
                <a:hlinkClick r:id="rId3"/>
              </a:rPr>
              <a:t>https://developer.apple.com/documentation/uikit/uialertaction/1620097-init</a:t>
            </a:r>
            <a:endParaRPr lang="ko-KR" altLang="en-US" sz="1200" b="0" dirty="0">
              <a:solidFill>
                <a:schemeClr val="tx1"/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5816848" cy="5410200"/>
          </a:xfrm>
        </p:spPr>
        <p:txBody>
          <a:bodyPr/>
          <a:lstStyle/>
          <a:p>
            <a:pPr>
              <a:defRPr/>
            </a:pPr>
            <a:r>
              <a:rPr lang="ko-KR" altLang="en-US" sz="1800" dirty="0" err="1"/>
              <a:t>클로저가</a:t>
            </a:r>
            <a:r>
              <a:rPr lang="ko-KR" altLang="en-US" sz="1800" dirty="0"/>
              <a:t> 함수의 마지막 </a:t>
            </a:r>
            <a:r>
              <a:rPr lang="en-US" altLang="ko-KR" sz="1800" dirty="0" smtClean="0"/>
              <a:t>argument</a:t>
            </a:r>
            <a:r>
              <a:rPr lang="ko-KR" altLang="en-US" sz="1800" dirty="0" smtClean="0"/>
              <a:t>라면 </a:t>
            </a:r>
            <a:r>
              <a:rPr lang="ko-KR" altLang="en-US" sz="1800" dirty="0"/>
              <a:t>마지막 매개변수 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(handler:)</a:t>
            </a:r>
            <a:r>
              <a:rPr lang="ko-KR" altLang="en-US" sz="1800" dirty="0" smtClean="0"/>
              <a:t>을 </a:t>
            </a:r>
            <a:r>
              <a:rPr lang="ko-KR" altLang="en-US" sz="1800" dirty="0"/>
              <a:t>생략한 후 함수 </a:t>
            </a:r>
            <a:r>
              <a:rPr lang="ko-KR" altLang="en-US" sz="1800" dirty="0">
                <a:solidFill>
                  <a:srgbClr val="FF0000"/>
                </a:solidFill>
              </a:rPr>
              <a:t>소괄호 외부에 </a:t>
            </a:r>
            <a:r>
              <a:rPr lang="ko-KR" altLang="en-US" sz="1800" dirty="0" err="1"/>
              <a:t>클로저를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구현</a:t>
            </a:r>
            <a:endParaRPr lang="en-US" altLang="ko-KR" sz="1800" dirty="0" smtClean="0"/>
          </a:p>
          <a:p>
            <a:pPr>
              <a:defRPr/>
            </a:pPr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docs.swift.org/swift-book/LanguageGuide/Closures.html</a:t>
            </a:r>
            <a:endParaRPr lang="en-US" altLang="ko-KR" sz="1400" dirty="0" smtClean="0"/>
          </a:p>
          <a:p>
            <a:pPr>
              <a:defRPr/>
            </a:pPr>
            <a:endParaRPr lang="ko-KR" altLang="en-US" sz="1800" dirty="0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8184232" y="998597"/>
            <a:ext cx="1872208" cy="20646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32" y="2132856"/>
            <a:ext cx="5612434" cy="22467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onAction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UIAlertAction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(title: "On", style: 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UIAlertAction.Style.default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) { 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 ACTION in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self.lampImg.image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self.imgOn</a:t>
            </a:r>
            <a:endParaRPr lang="en-US" altLang="ko-KR" sz="14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self.isLampOn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=true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removeAction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UIAlertAction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(title: "</a:t>
            </a:r>
            <a:r>
              <a:rPr lang="ko-KR" altLang="en-US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제거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", style: 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UIAlertAction.Style.destructive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, handler: { 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  ACTION in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self.lampImg.image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self.imgRemove</a:t>
            </a:r>
            <a:endParaRPr lang="en-US" altLang="ko-KR" sz="14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self.isLampOn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=false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  <a:endParaRPr lang="ko-KR" altLang="en-US" sz="14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1043611" y="2402679"/>
            <a:ext cx="4638502" cy="856211"/>
          </a:xfrm>
          <a:custGeom>
            <a:avLst/>
            <a:gdLst>
              <a:gd name="connsiteX0" fmla="*/ 2934392 w 4638502"/>
              <a:gd name="connsiteY0" fmla="*/ 182880 h 856211"/>
              <a:gd name="connsiteX1" fmla="*/ 2942705 w 4638502"/>
              <a:gd name="connsiteY1" fmla="*/ 0 h 856211"/>
              <a:gd name="connsiteX2" fmla="*/ 4630189 w 4638502"/>
              <a:gd name="connsiteY2" fmla="*/ 0 h 856211"/>
              <a:gd name="connsiteX3" fmla="*/ 4638502 w 4638502"/>
              <a:gd name="connsiteY3" fmla="*/ 822960 h 856211"/>
              <a:gd name="connsiteX4" fmla="*/ 0 w 4638502"/>
              <a:gd name="connsiteY4" fmla="*/ 856211 h 856211"/>
              <a:gd name="connsiteX5" fmla="*/ 8312 w 4638502"/>
              <a:gd name="connsiteY5" fmla="*/ 191192 h 856211"/>
              <a:gd name="connsiteX6" fmla="*/ 2934392 w 4638502"/>
              <a:gd name="connsiteY6" fmla="*/ 182880 h 85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502" h="856211">
                <a:moveTo>
                  <a:pt x="2934392" y="182880"/>
                </a:moveTo>
                <a:lnTo>
                  <a:pt x="2942705" y="0"/>
                </a:lnTo>
                <a:lnTo>
                  <a:pt x="4630189" y="0"/>
                </a:lnTo>
                <a:lnTo>
                  <a:pt x="4638502" y="822960"/>
                </a:lnTo>
                <a:lnTo>
                  <a:pt x="0" y="856211"/>
                </a:lnTo>
                <a:lnTo>
                  <a:pt x="8312" y="191192"/>
                </a:lnTo>
                <a:lnTo>
                  <a:pt x="2934392" y="18288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1035298" y="3466708"/>
            <a:ext cx="5037513" cy="881149"/>
          </a:xfrm>
          <a:custGeom>
            <a:avLst/>
            <a:gdLst>
              <a:gd name="connsiteX0" fmla="*/ 4305993 w 5037513"/>
              <a:gd name="connsiteY0" fmla="*/ 0 h 881149"/>
              <a:gd name="connsiteX1" fmla="*/ 5037513 w 5037513"/>
              <a:gd name="connsiteY1" fmla="*/ 8312 h 881149"/>
              <a:gd name="connsiteX2" fmla="*/ 5037513 w 5037513"/>
              <a:gd name="connsiteY2" fmla="*/ 606829 h 881149"/>
              <a:gd name="connsiteX3" fmla="*/ 116378 w 5037513"/>
              <a:gd name="connsiteY3" fmla="*/ 606829 h 881149"/>
              <a:gd name="connsiteX4" fmla="*/ 124691 w 5037513"/>
              <a:gd name="connsiteY4" fmla="*/ 881149 h 881149"/>
              <a:gd name="connsiteX5" fmla="*/ 0 w 5037513"/>
              <a:gd name="connsiteY5" fmla="*/ 872836 h 881149"/>
              <a:gd name="connsiteX6" fmla="*/ 8313 w 5037513"/>
              <a:gd name="connsiteY6" fmla="*/ 232756 h 881149"/>
              <a:gd name="connsiteX7" fmla="*/ 4347556 w 5037513"/>
              <a:gd name="connsiteY7" fmla="*/ 216131 h 881149"/>
              <a:gd name="connsiteX8" fmla="*/ 4305993 w 5037513"/>
              <a:gd name="connsiteY8" fmla="*/ 0 h 8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7513" h="881149">
                <a:moveTo>
                  <a:pt x="4305993" y="0"/>
                </a:moveTo>
                <a:lnTo>
                  <a:pt x="5037513" y="8312"/>
                </a:lnTo>
                <a:lnTo>
                  <a:pt x="5037513" y="606829"/>
                </a:lnTo>
                <a:lnTo>
                  <a:pt x="116378" y="606829"/>
                </a:lnTo>
                <a:lnTo>
                  <a:pt x="124691" y="881149"/>
                </a:lnTo>
                <a:lnTo>
                  <a:pt x="0" y="872836"/>
                </a:lnTo>
                <a:lnTo>
                  <a:pt x="8313" y="232756"/>
                </a:lnTo>
                <a:lnTo>
                  <a:pt x="4347556" y="216131"/>
                </a:lnTo>
                <a:lnTo>
                  <a:pt x="4305993" y="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9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 bwMode="auto">
          <a:xfrm>
            <a:off x="704108" y="2798346"/>
            <a:ext cx="5309889" cy="139414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클로저의</a:t>
            </a:r>
            <a:r>
              <a:rPr lang="ko-KR" altLang="en-US" dirty="0" smtClean="0"/>
              <a:t> 축약 표현</a:t>
            </a:r>
            <a:r>
              <a:rPr lang="ko-KR" altLang="en-US" dirty="0"/>
              <a:t>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과제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유사 예제 만들어 보기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26224" y="827112"/>
            <a:ext cx="5558408" cy="5410200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result = math(x: 10, y: 20,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{(val1: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 val2: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)   in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val1 + val2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}) </a:t>
            </a:r>
            <a:r>
              <a:rPr lang="en-US" altLang="ko-KR" sz="1100" dirty="0">
                <a:latin typeface="Consolas" panose="020B0609020204030204" pitchFamily="49" charset="0"/>
              </a:rPr>
              <a:t>//</a:t>
            </a:r>
            <a:r>
              <a:rPr lang="ko-KR" altLang="en-US" sz="1100" dirty="0" err="1">
                <a:latin typeface="Consolas" panose="020B0609020204030204" pitchFamily="49" charset="0"/>
              </a:rPr>
              <a:t>리턴형</a:t>
            </a:r>
            <a:r>
              <a:rPr lang="ko-KR" altLang="en-US" sz="1100" dirty="0">
                <a:latin typeface="Consolas" panose="020B0609020204030204" pitchFamily="49" charset="0"/>
              </a:rPr>
              <a:t> 생략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print(result)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result = math(x: 10, y: 20) {(val1: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 val2: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)  in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val1 + val2</a:t>
            </a:r>
          </a:p>
          <a:p>
            <a:pPr marL="0" indent="0">
              <a:buNone/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100" dirty="0" smtClean="0">
                <a:latin typeface="Consolas" panose="020B0609020204030204" pitchFamily="49" charset="0"/>
              </a:rPr>
              <a:t>//</a:t>
            </a:r>
            <a:r>
              <a:rPr lang="en-US" altLang="ko-KR" sz="1100" dirty="0">
                <a:latin typeface="Consolas" panose="020B0609020204030204" pitchFamily="49" charset="0"/>
              </a:rPr>
              <a:t>trailing closure, </a:t>
            </a:r>
            <a:r>
              <a:rPr lang="ko-KR" altLang="en-US" sz="1100" dirty="0" err="1">
                <a:latin typeface="Consolas" panose="020B0609020204030204" pitchFamily="49" charset="0"/>
              </a:rPr>
              <a:t>리턴형</a:t>
            </a:r>
            <a:r>
              <a:rPr lang="ko-KR" altLang="en-US" sz="1100" dirty="0">
                <a:latin typeface="Consolas" panose="020B0609020204030204" pitchFamily="49" charset="0"/>
              </a:rPr>
              <a:t> 생략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print(result)</a:t>
            </a:r>
          </a:p>
          <a:p>
            <a:pPr marL="0" indent="0">
              <a:buNone/>
              <a:defRPr/>
            </a:pPr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result = math(x: 10, y: 20,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$0 + $1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}) </a:t>
            </a:r>
            <a:r>
              <a:rPr lang="en-US" altLang="ko-KR" sz="1100" dirty="0"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latin typeface="Consolas" panose="020B0609020204030204" pitchFamily="49" charset="0"/>
              </a:rPr>
              <a:t>매개변수 생략하고 </a:t>
            </a:r>
            <a:r>
              <a:rPr lang="ko-KR" altLang="en-US" sz="1100" dirty="0" err="1">
                <a:latin typeface="Consolas" panose="020B0609020204030204" pitchFamily="49" charset="0"/>
              </a:rPr>
              <a:t>단축인자</a:t>
            </a:r>
            <a:r>
              <a:rPr lang="en-US" altLang="ko-KR" sz="1100" dirty="0">
                <a:latin typeface="Consolas" panose="020B0609020204030204" pitchFamily="49" charset="0"/>
              </a:rPr>
              <a:t>(shorthand argument name)</a:t>
            </a:r>
            <a:r>
              <a:rPr lang="ko-KR" altLang="en-US" sz="1100" dirty="0">
                <a:latin typeface="Consolas" panose="020B0609020204030204" pitchFamily="49" charset="0"/>
              </a:rPr>
              <a:t>사용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print(result)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result = math(x: 10, y: 20) {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$0 + $1</a:t>
            </a:r>
          </a:p>
          <a:p>
            <a:pPr marL="0" indent="0">
              <a:buNone/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100" dirty="0" smtClean="0">
                <a:latin typeface="Consolas" panose="020B0609020204030204" pitchFamily="49" charset="0"/>
              </a:rPr>
              <a:t>//</a:t>
            </a:r>
            <a:r>
              <a:rPr lang="en-US" altLang="ko-KR" sz="1100" dirty="0">
                <a:latin typeface="Consolas" panose="020B0609020204030204" pitchFamily="49" charset="0"/>
              </a:rPr>
              <a:t>trailing closure, </a:t>
            </a:r>
            <a:r>
              <a:rPr lang="ko-KR" altLang="en-US" sz="1100" dirty="0">
                <a:latin typeface="Consolas" panose="020B0609020204030204" pitchFamily="49" charset="0"/>
              </a:rPr>
              <a:t>매개변수 생략하고 단축인자사용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print(result)</a:t>
            </a:r>
          </a:p>
          <a:p>
            <a:pPr marL="0" indent="0">
              <a:buNone/>
              <a:defRPr/>
            </a:pPr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result = math(x: 10, y: 20,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$0 + $1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}) </a:t>
            </a:r>
            <a:r>
              <a:rPr lang="en-US" altLang="ko-KR" sz="1100" dirty="0">
                <a:latin typeface="Consolas" panose="020B0609020204030204" pitchFamily="49" charset="0"/>
              </a:rPr>
              <a:t>//</a:t>
            </a:r>
            <a:r>
              <a:rPr lang="ko-KR" altLang="en-US" sz="1100" dirty="0" err="1" smtClean="0">
                <a:latin typeface="Consolas" panose="020B0609020204030204" pitchFamily="49" charset="0"/>
              </a:rPr>
              <a:t>클로저</a:t>
            </a:r>
            <a:r>
              <a:rPr lang="ko-KR" altLang="en-US" sz="1100" dirty="0" err="1">
                <a:latin typeface="Consolas" panose="020B0609020204030204" pitchFamily="49" charset="0"/>
              </a:rPr>
              <a:t>에</a:t>
            </a:r>
            <a:r>
              <a:rPr lang="ko-KR" altLang="en-US" sz="1100" dirty="0" smtClean="0">
                <a:latin typeface="Consolas" panose="020B0609020204030204" pitchFamily="49" charset="0"/>
              </a:rPr>
              <a:t> </a:t>
            </a:r>
            <a:r>
              <a:rPr lang="ko-KR" altLang="en-US" sz="1100" dirty="0" err="1">
                <a:latin typeface="Consolas" panose="020B0609020204030204" pitchFamily="49" charset="0"/>
              </a:rPr>
              <a:t>리턴값이</a:t>
            </a:r>
            <a:r>
              <a:rPr lang="ko-KR" altLang="en-US" sz="1100" dirty="0">
                <a:latin typeface="Consolas" panose="020B0609020204030204" pitchFamily="49" charset="0"/>
              </a:rPr>
              <a:t> 있으면 마지막 줄을 </a:t>
            </a:r>
            <a:r>
              <a:rPr lang="ko-KR" altLang="en-US" sz="1100" dirty="0" err="1">
                <a:latin typeface="Consolas" panose="020B0609020204030204" pitchFamily="49" charset="0"/>
              </a:rPr>
              <a:t>리턴하므로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return</a:t>
            </a:r>
            <a:r>
              <a:rPr lang="ko-KR" altLang="en-US" sz="1100" dirty="0">
                <a:latin typeface="Consolas" panose="020B0609020204030204" pitchFamily="49" charset="0"/>
              </a:rPr>
              <a:t>생략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print(result</a:t>
            </a: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defRPr/>
            </a:pPr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result = math(x: 10, y: 20) { $0 + $1 </a:t>
            </a: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100" dirty="0" smtClean="0">
                <a:latin typeface="Consolas" panose="020B0609020204030204" pitchFamily="49" charset="0"/>
              </a:rPr>
              <a:t>//</a:t>
            </a:r>
            <a:r>
              <a:rPr lang="en-US" altLang="ko-KR" sz="1100" dirty="0">
                <a:latin typeface="Consolas" panose="020B0609020204030204" pitchFamily="49" charset="0"/>
              </a:rPr>
              <a:t>return </a:t>
            </a:r>
            <a:r>
              <a:rPr lang="ko-KR" altLang="en-US" sz="1100" dirty="0">
                <a:latin typeface="Consolas" panose="020B0609020204030204" pitchFamily="49" charset="0"/>
              </a:rPr>
              <a:t>생략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print(result)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11200" y="764704"/>
            <a:ext cx="5312792" cy="541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let multiply = {(val1: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, val2: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  in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val1 * val2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 result = multiply(10, 20)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print(result)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let add = {(val1: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, val2: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  in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val1 + val2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result = add(10, 20) 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print(result)</a:t>
            </a:r>
          </a:p>
          <a:p>
            <a:pPr marL="0" indent="0">
              <a:buNone/>
              <a:defRPr/>
            </a:pP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 math(x: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, y: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100" b="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(x, y)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700" b="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result = math(x: 10, y: 20,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: add)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print(result)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result = math(x: 10, y: 20,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: multiply)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print(result)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result = math(x: 10, y: 20,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: {(val1: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, val2: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  in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val1 + val2</a:t>
            </a:r>
          </a:p>
          <a:p>
            <a:pPr marL="0" indent="0">
              <a:buNone/>
              <a:defRPr/>
            </a:pPr>
            <a:r>
              <a:rPr lang="en-US" altLang="ko-KR" sz="11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}) </a:t>
            </a:r>
            <a:r>
              <a:rPr lang="en-US" altLang="ko-KR" sz="1100" b="0" kern="0" dirty="0" smtClean="0">
                <a:latin typeface="Consolas" panose="020B0609020204030204" pitchFamily="49" charset="0"/>
              </a:rPr>
              <a:t>//</a:t>
            </a:r>
            <a:r>
              <a:rPr lang="ko-KR" altLang="en-US" sz="1100" b="0" kern="0" dirty="0" err="1" smtClean="0">
                <a:latin typeface="Consolas" panose="020B0609020204030204" pitchFamily="49" charset="0"/>
              </a:rPr>
              <a:t>클로저</a:t>
            </a:r>
            <a:r>
              <a:rPr lang="ko-KR" altLang="en-US" sz="1100" b="0" kern="0" dirty="0" smtClean="0">
                <a:latin typeface="Consolas" panose="020B0609020204030204" pitchFamily="49" charset="0"/>
              </a:rPr>
              <a:t> 소스를 매개변수에 직접 작성 </a:t>
            </a:r>
            <a:endParaRPr lang="en-US" altLang="ko-KR" sz="1100" b="0" kern="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print(result</a:t>
            </a:r>
            <a:r>
              <a:rPr lang="en-US" altLang="ko-KR" sz="1100" b="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defRPr/>
            </a:pPr>
            <a:endParaRPr lang="en-US" altLang="ko-KR" sz="1100" b="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result = math(x: 10, y: 20) {(val1: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, val2: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100" b="0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  in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val1 + val2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}//trailing closure</a:t>
            </a:r>
          </a:p>
          <a:p>
            <a:pPr marL="0" indent="0">
              <a:buNone/>
              <a:defRPr/>
            </a:pPr>
            <a:r>
              <a:rPr lang="en-US" altLang="ko-KR" sz="1100" b="0" kern="0" dirty="0">
                <a:solidFill>
                  <a:schemeClr val="tx1"/>
                </a:solidFill>
                <a:latin typeface="Consolas" panose="020B0609020204030204" pitchFamily="49" charset="0"/>
              </a:rPr>
              <a:t>print(result)</a:t>
            </a:r>
            <a:endParaRPr lang="ko-KR" altLang="en-US" sz="1100" b="0" kern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0680" y="594928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600" b="0" dirty="0">
                <a:hlinkClick r:id="rId2"/>
              </a:rPr>
              <a:t>https://docs.swift.org/swift-book/LanguageGuide/Closures.html</a:t>
            </a:r>
            <a:endParaRPr lang="ko-KR" altLang="en-US" sz="1600" b="0" dirty="0"/>
          </a:p>
        </p:txBody>
      </p:sp>
      <p:sp>
        <p:nvSpPr>
          <p:cNvPr id="8" name="자유형 7"/>
          <p:cNvSpPr/>
          <p:nvPr/>
        </p:nvSpPr>
        <p:spPr bwMode="auto">
          <a:xfrm>
            <a:off x="748145" y="1812175"/>
            <a:ext cx="3566160" cy="590203"/>
          </a:xfrm>
          <a:custGeom>
            <a:avLst/>
            <a:gdLst>
              <a:gd name="connsiteX0" fmla="*/ 773084 w 3566160"/>
              <a:gd name="connsiteY0" fmla="*/ 8312 h 590203"/>
              <a:gd name="connsiteX1" fmla="*/ 773084 w 3566160"/>
              <a:gd name="connsiteY1" fmla="*/ 182880 h 590203"/>
              <a:gd name="connsiteX2" fmla="*/ 0 w 3566160"/>
              <a:gd name="connsiteY2" fmla="*/ 174567 h 590203"/>
              <a:gd name="connsiteX3" fmla="*/ 0 w 3566160"/>
              <a:gd name="connsiteY3" fmla="*/ 590203 h 590203"/>
              <a:gd name="connsiteX4" fmla="*/ 3557848 w 3566160"/>
              <a:gd name="connsiteY4" fmla="*/ 590203 h 590203"/>
              <a:gd name="connsiteX5" fmla="*/ 3566160 w 3566160"/>
              <a:gd name="connsiteY5" fmla="*/ 0 h 590203"/>
              <a:gd name="connsiteX6" fmla="*/ 773084 w 3566160"/>
              <a:gd name="connsiteY6" fmla="*/ 8312 h 59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590203">
                <a:moveTo>
                  <a:pt x="773084" y="8312"/>
                </a:moveTo>
                <a:lnTo>
                  <a:pt x="773084" y="182880"/>
                </a:lnTo>
                <a:lnTo>
                  <a:pt x="0" y="174567"/>
                </a:lnTo>
                <a:lnTo>
                  <a:pt x="0" y="590203"/>
                </a:lnTo>
                <a:lnTo>
                  <a:pt x="3557848" y="590203"/>
                </a:lnTo>
                <a:lnTo>
                  <a:pt x="3566160" y="0"/>
                </a:lnTo>
                <a:lnTo>
                  <a:pt x="773084" y="8312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789709" y="4197927"/>
            <a:ext cx="5153891" cy="671233"/>
          </a:xfrm>
          <a:custGeom>
            <a:avLst/>
            <a:gdLst>
              <a:gd name="connsiteX0" fmla="*/ 2502131 w 5153891"/>
              <a:gd name="connsiteY0" fmla="*/ 8313 h 648393"/>
              <a:gd name="connsiteX1" fmla="*/ 5153891 w 5153891"/>
              <a:gd name="connsiteY1" fmla="*/ 0 h 648393"/>
              <a:gd name="connsiteX2" fmla="*/ 5153891 w 5153891"/>
              <a:gd name="connsiteY2" fmla="*/ 365760 h 648393"/>
              <a:gd name="connsiteX3" fmla="*/ 83127 w 5153891"/>
              <a:gd name="connsiteY3" fmla="*/ 382386 h 648393"/>
              <a:gd name="connsiteX4" fmla="*/ 83127 w 5153891"/>
              <a:gd name="connsiteY4" fmla="*/ 648393 h 648393"/>
              <a:gd name="connsiteX5" fmla="*/ 0 w 5153891"/>
              <a:gd name="connsiteY5" fmla="*/ 640080 h 648393"/>
              <a:gd name="connsiteX6" fmla="*/ 24938 w 5153891"/>
              <a:gd name="connsiteY6" fmla="*/ 199506 h 648393"/>
              <a:gd name="connsiteX7" fmla="*/ 2502131 w 5153891"/>
              <a:gd name="connsiteY7" fmla="*/ 216131 h 648393"/>
              <a:gd name="connsiteX8" fmla="*/ 2502131 w 5153891"/>
              <a:gd name="connsiteY8" fmla="*/ 8313 h 6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3891" h="648393">
                <a:moveTo>
                  <a:pt x="2502131" y="8313"/>
                </a:moveTo>
                <a:lnTo>
                  <a:pt x="5153891" y="0"/>
                </a:lnTo>
                <a:lnTo>
                  <a:pt x="5153891" y="365760"/>
                </a:lnTo>
                <a:lnTo>
                  <a:pt x="83127" y="382386"/>
                </a:lnTo>
                <a:lnTo>
                  <a:pt x="83127" y="648393"/>
                </a:lnTo>
                <a:lnTo>
                  <a:pt x="0" y="640080"/>
                </a:lnTo>
                <a:lnTo>
                  <a:pt x="24938" y="199506"/>
                </a:lnTo>
                <a:lnTo>
                  <a:pt x="2502131" y="216131"/>
                </a:lnTo>
                <a:lnTo>
                  <a:pt x="2502131" y="8313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6509" y="1006030"/>
            <a:ext cx="2794355" cy="733534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altLang="ko-KR" sz="1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0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mul</a:t>
            </a:r>
            <a:r>
              <a:rPr lang="en-US" altLang="ko-KR" sz="10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(val1</a:t>
            </a:r>
            <a:r>
              <a:rPr lang="en-US" altLang="ko-KR" sz="1000" b="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chemeClr val="tx1"/>
                </a:solidFill>
                <a:latin typeface="Consolas" panose="020B0609020204030204" pitchFamily="49" charset="0"/>
              </a:rPr>
              <a:t>, val2: </a:t>
            </a:r>
            <a:r>
              <a:rPr lang="en-US" altLang="ko-KR" sz="1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endParaRPr lang="en-US" altLang="ko-KR" sz="10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ts val="1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ts val="1000"/>
              </a:lnSpc>
            </a:pPr>
            <a:r>
              <a:rPr lang="en-US" altLang="ko-KR" sz="10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return </a:t>
            </a:r>
            <a:r>
              <a:rPr lang="en-US" altLang="ko-KR" sz="1000" b="0" dirty="0">
                <a:solidFill>
                  <a:schemeClr val="tx1"/>
                </a:solidFill>
                <a:latin typeface="Consolas" panose="020B0609020204030204" pitchFamily="49" charset="0"/>
              </a:rPr>
              <a:t>val1 * val2</a:t>
            </a:r>
          </a:p>
          <a:p>
            <a:pPr algn="l">
              <a:lnSpc>
                <a:spcPts val="1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ts val="1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Consolas" panose="020B0609020204030204" pitchFamily="49" charset="0"/>
              </a:rPr>
              <a:t>let result = </a:t>
            </a:r>
            <a:r>
              <a:rPr lang="en-US" altLang="ko-KR" sz="10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mul</a:t>
            </a:r>
            <a:r>
              <a:rPr lang="en-US" altLang="ko-KR" sz="10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(val1:10</a:t>
            </a:r>
            <a:r>
              <a:rPr lang="en-US" altLang="ko-KR" sz="1000" b="0" dirty="0">
                <a:solidFill>
                  <a:schemeClr val="tx1"/>
                </a:solidFill>
                <a:latin typeface="Consolas" panose="020B0609020204030204" pitchFamily="49" charset="0"/>
              </a:rPr>
              <a:t>, val2:20) </a:t>
            </a:r>
            <a:endParaRPr lang="en-US" altLang="ko-KR" sz="1000" b="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267789" y="854925"/>
            <a:ext cx="5040560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267789" y="2669959"/>
            <a:ext cx="5040560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267789" y="4484993"/>
            <a:ext cx="5040560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258830" y="1683139"/>
            <a:ext cx="5040560" cy="792088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267789" y="3489860"/>
            <a:ext cx="5040560" cy="792088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258830" y="5342365"/>
            <a:ext cx="5040560" cy="606915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764770" y="4183102"/>
            <a:ext cx="5192718" cy="830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750882" y="5200281"/>
            <a:ext cx="5192718" cy="830074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6926" y="5823051"/>
            <a:ext cx="3833050" cy="430887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100" b="0" dirty="0" err="1"/>
              <a:t>클로저가</a:t>
            </a:r>
            <a:r>
              <a:rPr lang="ko-KR" altLang="en-US" sz="1100" b="0" dirty="0"/>
              <a:t> 함수의 마지막 </a:t>
            </a:r>
            <a:r>
              <a:rPr lang="en-US" altLang="ko-KR" sz="1100" b="0" dirty="0"/>
              <a:t>argument</a:t>
            </a:r>
            <a:r>
              <a:rPr lang="ko-KR" altLang="en-US" sz="1100" b="0" dirty="0"/>
              <a:t>라면 마지막 매개변수 이름</a:t>
            </a:r>
            <a:r>
              <a:rPr lang="en-US" altLang="ko-KR" sz="1100" b="0" dirty="0" smtClean="0"/>
              <a:t>(</a:t>
            </a:r>
            <a:r>
              <a:rPr lang="en-US" altLang="ko-KR" sz="1100" b="0" dirty="0" err="1" smtClean="0"/>
              <a:t>cal</a:t>
            </a:r>
            <a:r>
              <a:rPr lang="en-US" altLang="ko-KR" sz="1100" b="0" dirty="0" smtClean="0"/>
              <a:t>:)</a:t>
            </a:r>
            <a:r>
              <a:rPr lang="ko-KR" altLang="en-US" sz="1100" b="0" dirty="0"/>
              <a:t>을 생략한 후 함수 </a:t>
            </a:r>
            <a:r>
              <a:rPr lang="ko-KR" altLang="en-US" sz="1100" b="0" dirty="0">
                <a:solidFill>
                  <a:srgbClr val="FF0000"/>
                </a:solidFill>
              </a:rPr>
              <a:t>소괄호 외부에 </a:t>
            </a:r>
            <a:r>
              <a:rPr lang="ko-KR" altLang="en-US" sz="1100" b="0" dirty="0" err="1"/>
              <a:t>클로저를</a:t>
            </a:r>
            <a:r>
              <a:rPr lang="ko-KR" altLang="en-US" sz="1100" b="0" dirty="0"/>
              <a:t> 구현</a:t>
            </a:r>
          </a:p>
        </p:txBody>
      </p:sp>
      <p:cxnSp>
        <p:nvCxnSpPr>
          <p:cNvPr id="19" name="직선 연결선 18"/>
          <p:cNvCxnSpPr/>
          <p:nvPr/>
        </p:nvCxnSpPr>
        <p:spPr bwMode="auto">
          <a:xfrm flipV="1">
            <a:off x="714103" y="1788030"/>
            <a:ext cx="5309889" cy="59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 flipV="1">
            <a:off x="704109" y="2794746"/>
            <a:ext cx="5309889" cy="59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447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15480" y="2132856"/>
            <a:ext cx="9375576" cy="2049462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ko-KR" altLang="en-US" sz="8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클래스</a:t>
            </a:r>
            <a:r>
              <a:rPr lang="en-US" altLang="ko-KR" sz="8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ko-KR" sz="8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ko-KR" sz="8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(class)</a:t>
            </a:r>
            <a:endParaRPr lang="ko-KR" altLang="en-US" sz="8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33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400" dirty="0"/>
              <a:t>클래스 </a:t>
            </a:r>
            <a:r>
              <a:rPr lang="en-US" altLang="ko-KR" sz="4400" dirty="0"/>
              <a:t>vs. </a:t>
            </a:r>
            <a:r>
              <a:rPr lang="ko-KR" altLang="en-US" sz="4400" dirty="0"/>
              <a:t>객체 </a:t>
            </a:r>
            <a:r>
              <a:rPr lang="en-US" altLang="ko-KR" sz="4400" dirty="0"/>
              <a:t>vs. </a:t>
            </a:r>
            <a:r>
              <a:rPr lang="ko-KR" altLang="en-US" sz="4400" dirty="0"/>
              <a:t>인스턴스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1624" y="5013175"/>
            <a:ext cx="6192688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0" dirty="0">
                <a:solidFill>
                  <a:schemeClr val="tx1"/>
                </a:solidFill>
              </a:rPr>
              <a:t>When an </a:t>
            </a:r>
            <a:r>
              <a:rPr lang="en-US" altLang="ko-KR" sz="1800" dirty="0">
                <a:solidFill>
                  <a:srgbClr val="0000FF"/>
                </a:solidFill>
              </a:rPr>
              <a:t>object</a:t>
            </a:r>
            <a:r>
              <a:rPr lang="en-US" altLang="ko-KR" sz="1800" b="0" dirty="0">
                <a:solidFill>
                  <a:schemeClr val="tx1"/>
                </a:solidFill>
              </a:rPr>
              <a:t> is created by a constructor of the </a:t>
            </a:r>
            <a:r>
              <a:rPr lang="en-US" altLang="ko-KR" sz="1800" dirty="0">
                <a:solidFill>
                  <a:srgbClr val="0000FF"/>
                </a:solidFill>
              </a:rPr>
              <a:t>class</a:t>
            </a:r>
            <a:r>
              <a:rPr lang="en-US" altLang="ko-KR" sz="1800" b="0" dirty="0">
                <a:solidFill>
                  <a:schemeClr val="tx1"/>
                </a:solidFill>
              </a:rPr>
              <a:t>, the resulting object is called an </a:t>
            </a:r>
            <a:r>
              <a:rPr lang="en-US" altLang="ko-KR" sz="1800" dirty="0">
                <a:solidFill>
                  <a:srgbClr val="0000FF"/>
                </a:solidFill>
              </a:rPr>
              <a:t>instance</a:t>
            </a:r>
            <a:r>
              <a:rPr lang="en-US" altLang="ko-KR" sz="1800" b="0" dirty="0">
                <a:solidFill>
                  <a:schemeClr val="tx1"/>
                </a:solidFill>
              </a:rPr>
              <a:t> of the class.</a:t>
            </a:r>
          </a:p>
          <a:p>
            <a:pPr algn="l"/>
            <a:r>
              <a:rPr lang="ko-KR" altLang="en-US" sz="1800" b="0" dirty="0">
                <a:solidFill>
                  <a:schemeClr val="tx1"/>
                </a:solidFill>
              </a:rPr>
              <a:t>클래스로부터 만들어진 객체를 </a:t>
            </a:r>
            <a:r>
              <a:rPr lang="ko-KR" altLang="en-US" sz="1800" b="0" dirty="0" err="1">
                <a:solidFill>
                  <a:schemeClr val="tx1"/>
                </a:solidFill>
              </a:rPr>
              <a:t>인스턴스라</a:t>
            </a:r>
            <a:r>
              <a:rPr lang="ko-KR" altLang="en-US" sz="1800" b="0" dirty="0">
                <a:solidFill>
                  <a:schemeClr val="tx1"/>
                </a:solidFill>
              </a:rPr>
              <a:t> 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81225" y="908720"/>
            <a:ext cx="7291388" cy="3960813"/>
            <a:chOff x="2181225" y="1124745"/>
            <a:chExt cx="7291388" cy="3960813"/>
          </a:xfrm>
        </p:grpSpPr>
        <p:sp>
          <p:nvSpPr>
            <p:cNvPr id="24584" name="Rectangle 4"/>
            <p:cNvSpPr>
              <a:spLocks noChangeArrowheads="1"/>
            </p:cNvSpPr>
            <p:nvPr/>
          </p:nvSpPr>
          <p:spPr bwMode="auto">
            <a:xfrm>
              <a:off x="5334000" y="1339058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클래스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85" name="Rectangle 5"/>
            <p:cNvSpPr>
              <a:spLocks noChangeArrowheads="1"/>
            </p:cNvSpPr>
            <p:nvPr/>
          </p:nvSpPr>
          <p:spPr bwMode="auto">
            <a:xfrm>
              <a:off x="5707063" y="180102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개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86" name="Rectangle 6"/>
            <p:cNvSpPr>
              <a:spLocks noChangeArrowheads="1"/>
            </p:cNvSpPr>
            <p:nvPr/>
          </p:nvSpPr>
          <p:spPr bwMode="auto">
            <a:xfrm>
              <a:off x="4838700" y="1188245"/>
              <a:ext cx="2111375" cy="10937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87" name="Rectangle 7"/>
            <p:cNvSpPr>
              <a:spLocks noChangeArrowheads="1"/>
            </p:cNvSpPr>
            <p:nvPr/>
          </p:nvSpPr>
          <p:spPr bwMode="auto">
            <a:xfrm>
              <a:off x="4778375" y="1124745"/>
              <a:ext cx="2092325" cy="107473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88" name="Rectangle 8"/>
            <p:cNvSpPr>
              <a:spLocks noChangeArrowheads="1"/>
            </p:cNvSpPr>
            <p:nvPr/>
          </p:nvSpPr>
          <p:spPr bwMode="auto">
            <a:xfrm>
              <a:off x="5264150" y="1196654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>
                  <a:solidFill>
                    <a:srgbClr val="000000"/>
                  </a:solidFill>
                </a:rPr>
                <a:t>클래스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589" name="Rectangle 9"/>
            <p:cNvSpPr>
              <a:spLocks noChangeArrowheads="1"/>
            </p:cNvSpPr>
            <p:nvPr/>
          </p:nvSpPr>
          <p:spPr bwMode="auto">
            <a:xfrm>
              <a:off x="5637213" y="1729583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000000"/>
                  </a:solidFill>
                </a:rPr>
                <a:t>개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0" name="Rectangle 10"/>
            <p:cNvSpPr>
              <a:spLocks noChangeArrowheads="1"/>
            </p:cNvSpPr>
            <p:nvPr/>
          </p:nvSpPr>
          <p:spPr bwMode="auto">
            <a:xfrm>
              <a:off x="4773613" y="1680370"/>
              <a:ext cx="2100263" cy="349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91" name="Rectangle 11"/>
            <p:cNvSpPr>
              <a:spLocks noChangeArrowheads="1"/>
            </p:cNvSpPr>
            <p:nvPr/>
          </p:nvSpPr>
          <p:spPr bwMode="auto">
            <a:xfrm>
              <a:off x="7996238" y="3625058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객체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2" name="Rectangle 12"/>
            <p:cNvSpPr>
              <a:spLocks noChangeArrowheads="1"/>
            </p:cNvSpPr>
            <p:nvPr/>
          </p:nvSpPr>
          <p:spPr bwMode="auto">
            <a:xfrm>
              <a:off x="8742363" y="3612358"/>
              <a:ext cx="1190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 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3" name="Rectangle 13"/>
            <p:cNvSpPr>
              <a:spLocks noChangeArrowheads="1"/>
            </p:cNvSpPr>
            <p:nvPr/>
          </p:nvSpPr>
          <p:spPr bwMode="auto">
            <a:xfrm>
              <a:off x="8042275" y="4112420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메리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4" name="Rectangle 14"/>
            <p:cNvSpPr>
              <a:spLocks noChangeArrowheads="1"/>
            </p:cNvSpPr>
            <p:nvPr/>
          </p:nvSpPr>
          <p:spPr bwMode="auto">
            <a:xfrm>
              <a:off x="7361238" y="3499645"/>
              <a:ext cx="2111375" cy="10937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95" name="Rectangle 15"/>
            <p:cNvSpPr>
              <a:spLocks noChangeArrowheads="1"/>
            </p:cNvSpPr>
            <p:nvPr/>
          </p:nvSpPr>
          <p:spPr bwMode="auto">
            <a:xfrm>
              <a:off x="7299325" y="3436145"/>
              <a:ext cx="2093913" cy="107473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96" name="Rectangle 16"/>
            <p:cNvSpPr>
              <a:spLocks noChangeArrowheads="1"/>
            </p:cNvSpPr>
            <p:nvPr/>
          </p:nvSpPr>
          <p:spPr bwMode="auto">
            <a:xfrm>
              <a:off x="7581453" y="3543399"/>
              <a:ext cx="15388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>
                  <a:solidFill>
                    <a:srgbClr val="000000"/>
                  </a:solidFill>
                </a:rPr>
                <a:t>인스턴스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597" name="Rectangle 17"/>
            <p:cNvSpPr>
              <a:spLocks noChangeArrowheads="1"/>
            </p:cNvSpPr>
            <p:nvPr/>
          </p:nvSpPr>
          <p:spPr bwMode="auto">
            <a:xfrm>
              <a:off x="8672513" y="3539333"/>
              <a:ext cx="1190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>
                  <a:solidFill>
                    <a:srgbClr val="000000"/>
                  </a:solidFill>
                </a:rPr>
                <a:t> 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598" name="Rectangle 18"/>
            <p:cNvSpPr>
              <a:spLocks noChangeArrowheads="1"/>
            </p:cNvSpPr>
            <p:nvPr/>
          </p:nvSpPr>
          <p:spPr bwMode="auto">
            <a:xfrm>
              <a:off x="7972425" y="4040983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000000"/>
                  </a:solidFill>
                </a:rPr>
                <a:t>메리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9" name="Rectangle 19"/>
            <p:cNvSpPr>
              <a:spLocks noChangeArrowheads="1"/>
            </p:cNvSpPr>
            <p:nvPr/>
          </p:nvSpPr>
          <p:spPr bwMode="auto">
            <a:xfrm>
              <a:off x="7294563" y="3991770"/>
              <a:ext cx="2101850" cy="349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00" name="Rectangle 20"/>
            <p:cNvSpPr>
              <a:spLocks noChangeArrowheads="1"/>
            </p:cNvSpPr>
            <p:nvPr/>
          </p:nvSpPr>
          <p:spPr bwMode="auto">
            <a:xfrm>
              <a:off x="5519738" y="3650458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객체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1" name="Rectangle 21"/>
            <p:cNvSpPr>
              <a:spLocks noChangeArrowheads="1"/>
            </p:cNvSpPr>
            <p:nvPr/>
          </p:nvSpPr>
          <p:spPr bwMode="auto">
            <a:xfrm>
              <a:off x="5519738" y="4112420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해피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2" name="Rectangle 22"/>
            <p:cNvSpPr>
              <a:spLocks noChangeArrowheads="1"/>
            </p:cNvSpPr>
            <p:nvPr/>
          </p:nvSpPr>
          <p:spPr bwMode="auto">
            <a:xfrm>
              <a:off x="4838700" y="3499645"/>
              <a:ext cx="2111375" cy="10937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03" name="Rectangle 23"/>
            <p:cNvSpPr>
              <a:spLocks noChangeArrowheads="1"/>
            </p:cNvSpPr>
            <p:nvPr/>
          </p:nvSpPr>
          <p:spPr bwMode="auto">
            <a:xfrm>
              <a:off x="4767561" y="3516862"/>
              <a:ext cx="2092325" cy="107473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04" name="Rectangle 24"/>
            <p:cNvSpPr>
              <a:spLocks noChangeArrowheads="1"/>
            </p:cNvSpPr>
            <p:nvPr/>
          </p:nvSpPr>
          <p:spPr bwMode="auto">
            <a:xfrm>
              <a:off x="5015880" y="3543399"/>
              <a:ext cx="15388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>
                  <a:solidFill>
                    <a:srgbClr val="000000"/>
                  </a:solidFill>
                </a:rPr>
                <a:t>인스턴스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605" name="Rectangle 25"/>
            <p:cNvSpPr>
              <a:spLocks noChangeArrowheads="1"/>
            </p:cNvSpPr>
            <p:nvPr/>
          </p:nvSpPr>
          <p:spPr bwMode="auto">
            <a:xfrm>
              <a:off x="5451475" y="4040983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000000"/>
                  </a:solidFill>
                </a:rPr>
                <a:t>해피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6" name="Rectangle 26"/>
            <p:cNvSpPr>
              <a:spLocks noChangeArrowheads="1"/>
            </p:cNvSpPr>
            <p:nvPr/>
          </p:nvSpPr>
          <p:spPr bwMode="auto">
            <a:xfrm>
              <a:off x="4773613" y="3991770"/>
              <a:ext cx="2100263" cy="349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07" name="Rectangle 27"/>
            <p:cNvSpPr>
              <a:spLocks noChangeArrowheads="1"/>
            </p:cNvSpPr>
            <p:nvPr/>
          </p:nvSpPr>
          <p:spPr bwMode="auto">
            <a:xfrm>
              <a:off x="2927350" y="3650458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객체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8" name="Rectangle 28"/>
            <p:cNvSpPr>
              <a:spLocks noChangeArrowheads="1"/>
            </p:cNvSpPr>
            <p:nvPr/>
          </p:nvSpPr>
          <p:spPr bwMode="auto">
            <a:xfrm>
              <a:off x="2741613" y="411242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멍멍이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9" name="Rectangle 29"/>
            <p:cNvSpPr>
              <a:spLocks noChangeArrowheads="1"/>
            </p:cNvSpPr>
            <p:nvPr/>
          </p:nvSpPr>
          <p:spPr bwMode="auto">
            <a:xfrm>
              <a:off x="2246313" y="3499645"/>
              <a:ext cx="2111375" cy="10937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10" name="Rectangle 30"/>
            <p:cNvSpPr>
              <a:spLocks noChangeArrowheads="1"/>
            </p:cNvSpPr>
            <p:nvPr/>
          </p:nvSpPr>
          <p:spPr bwMode="auto">
            <a:xfrm>
              <a:off x="2185988" y="3436145"/>
              <a:ext cx="2093913" cy="107473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11" name="Rectangle 31"/>
            <p:cNvSpPr>
              <a:spLocks noChangeArrowheads="1"/>
            </p:cNvSpPr>
            <p:nvPr/>
          </p:nvSpPr>
          <p:spPr bwMode="auto">
            <a:xfrm>
              <a:off x="2495600" y="3543101"/>
              <a:ext cx="153828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 err="1">
                  <a:solidFill>
                    <a:srgbClr val="000000"/>
                  </a:solidFill>
                </a:rPr>
                <a:t>인스턴스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612" name="Rectangle 32"/>
            <p:cNvSpPr>
              <a:spLocks noChangeArrowheads="1"/>
            </p:cNvSpPr>
            <p:nvPr/>
          </p:nvSpPr>
          <p:spPr bwMode="auto">
            <a:xfrm>
              <a:off x="2671763" y="4040983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000000"/>
                  </a:solidFill>
                </a:rPr>
                <a:t>멍멍이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13" name="Rectangle 33"/>
            <p:cNvSpPr>
              <a:spLocks noChangeArrowheads="1"/>
            </p:cNvSpPr>
            <p:nvPr/>
          </p:nvSpPr>
          <p:spPr bwMode="auto">
            <a:xfrm>
              <a:off x="2181225" y="3991770"/>
              <a:ext cx="2101850" cy="349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14" name="Freeform 34"/>
            <p:cNvSpPr>
              <a:spLocks/>
            </p:cNvSpPr>
            <p:nvPr/>
          </p:nvSpPr>
          <p:spPr bwMode="auto">
            <a:xfrm>
              <a:off x="3503613" y="2259808"/>
              <a:ext cx="2257425" cy="1119188"/>
            </a:xfrm>
            <a:custGeom>
              <a:avLst/>
              <a:gdLst>
                <a:gd name="T0" fmla="*/ 474 w 4267"/>
                <a:gd name="T1" fmla="*/ 7 h 2115"/>
                <a:gd name="T2" fmla="*/ 471 w 4267"/>
                <a:gd name="T3" fmla="*/ 0 h 2115"/>
                <a:gd name="T4" fmla="*/ 0 w 4267"/>
                <a:gd name="T5" fmla="*/ 228 h 2115"/>
                <a:gd name="T6" fmla="*/ 3 w 4267"/>
                <a:gd name="T7" fmla="*/ 235 h 2115"/>
                <a:gd name="T8" fmla="*/ 474 w 4267"/>
                <a:gd name="T9" fmla="*/ 7 h 2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67" h="2115">
                  <a:moveTo>
                    <a:pt x="4267" y="63"/>
                  </a:moveTo>
                  <a:lnTo>
                    <a:pt x="4239" y="0"/>
                  </a:lnTo>
                  <a:lnTo>
                    <a:pt x="0" y="2052"/>
                  </a:lnTo>
                  <a:lnTo>
                    <a:pt x="28" y="2115"/>
                  </a:lnTo>
                  <a:lnTo>
                    <a:pt x="4267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5" name="Freeform 35"/>
            <p:cNvSpPr>
              <a:spLocks/>
            </p:cNvSpPr>
            <p:nvPr/>
          </p:nvSpPr>
          <p:spPr bwMode="auto">
            <a:xfrm>
              <a:off x="3371850" y="3288508"/>
              <a:ext cx="173038" cy="146050"/>
            </a:xfrm>
            <a:custGeom>
              <a:avLst/>
              <a:gdLst>
                <a:gd name="T0" fmla="*/ 23 w 327"/>
                <a:gd name="T1" fmla="*/ 0 h 275"/>
                <a:gd name="T2" fmla="*/ 0 w 327"/>
                <a:gd name="T3" fmla="*/ 30 h 275"/>
                <a:gd name="T4" fmla="*/ 36 w 327"/>
                <a:gd name="T5" fmla="*/ 31 h 275"/>
                <a:gd name="T6" fmla="*/ 23 w 327"/>
                <a:gd name="T7" fmla="*/ 0 h 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7" h="275">
                  <a:moveTo>
                    <a:pt x="204" y="0"/>
                  </a:moveTo>
                  <a:lnTo>
                    <a:pt x="0" y="269"/>
                  </a:lnTo>
                  <a:lnTo>
                    <a:pt x="327" y="27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6" name="Rectangle 36"/>
            <p:cNvSpPr>
              <a:spLocks noChangeArrowheads="1"/>
            </p:cNvSpPr>
            <p:nvPr/>
          </p:nvSpPr>
          <p:spPr bwMode="auto">
            <a:xfrm>
              <a:off x="5807075" y="2275683"/>
              <a:ext cx="33338" cy="9969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17" name="Freeform 37"/>
            <p:cNvSpPr>
              <a:spLocks/>
            </p:cNvSpPr>
            <p:nvPr/>
          </p:nvSpPr>
          <p:spPr bwMode="auto">
            <a:xfrm>
              <a:off x="5745163" y="3271045"/>
              <a:ext cx="155575" cy="160338"/>
            </a:xfrm>
            <a:custGeom>
              <a:avLst/>
              <a:gdLst>
                <a:gd name="T0" fmla="*/ 0 w 293"/>
                <a:gd name="T1" fmla="*/ 0 h 303"/>
                <a:gd name="T2" fmla="*/ 16 w 293"/>
                <a:gd name="T3" fmla="*/ 34 h 303"/>
                <a:gd name="T4" fmla="*/ 33 w 293"/>
                <a:gd name="T5" fmla="*/ 0 h 303"/>
                <a:gd name="T6" fmla="*/ 0 w 293"/>
                <a:gd name="T7" fmla="*/ 0 h 3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303">
                  <a:moveTo>
                    <a:pt x="0" y="0"/>
                  </a:moveTo>
                  <a:lnTo>
                    <a:pt x="146" y="303"/>
                  </a:lnTo>
                  <a:lnTo>
                    <a:pt x="2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8" name="Freeform 38"/>
            <p:cNvSpPr>
              <a:spLocks/>
            </p:cNvSpPr>
            <p:nvPr/>
          </p:nvSpPr>
          <p:spPr bwMode="auto">
            <a:xfrm>
              <a:off x="5886450" y="2259808"/>
              <a:ext cx="2255838" cy="1050925"/>
            </a:xfrm>
            <a:custGeom>
              <a:avLst/>
              <a:gdLst>
                <a:gd name="T0" fmla="*/ 3 w 4264"/>
                <a:gd name="T1" fmla="*/ 0 h 1987"/>
                <a:gd name="T2" fmla="*/ 0 w 4264"/>
                <a:gd name="T3" fmla="*/ 7 h 1987"/>
                <a:gd name="T4" fmla="*/ 471 w 4264"/>
                <a:gd name="T5" fmla="*/ 221 h 1987"/>
                <a:gd name="T6" fmla="*/ 474 w 4264"/>
                <a:gd name="T7" fmla="*/ 214 h 1987"/>
                <a:gd name="T8" fmla="*/ 3 w 4264"/>
                <a:gd name="T9" fmla="*/ 0 h 19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64" h="1987">
                  <a:moveTo>
                    <a:pt x="27" y="0"/>
                  </a:moveTo>
                  <a:lnTo>
                    <a:pt x="0" y="63"/>
                  </a:lnTo>
                  <a:lnTo>
                    <a:pt x="4236" y="1987"/>
                  </a:lnTo>
                  <a:lnTo>
                    <a:pt x="4264" y="192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9" name="Freeform 39"/>
            <p:cNvSpPr>
              <a:spLocks/>
            </p:cNvSpPr>
            <p:nvPr/>
          </p:nvSpPr>
          <p:spPr bwMode="auto">
            <a:xfrm>
              <a:off x="8101013" y="3220245"/>
              <a:ext cx="174625" cy="147638"/>
            </a:xfrm>
            <a:custGeom>
              <a:avLst/>
              <a:gdLst>
                <a:gd name="T0" fmla="*/ 0 w 331"/>
                <a:gd name="T1" fmla="*/ 31 h 279"/>
                <a:gd name="T2" fmla="*/ 37 w 331"/>
                <a:gd name="T3" fmla="*/ 29 h 279"/>
                <a:gd name="T4" fmla="*/ 13 w 331"/>
                <a:gd name="T5" fmla="*/ 0 h 279"/>
                <a:gd name="T6" fmla="*/ 0 w 331"/>
                <a:gd name="T7" fmla="*/ 31 h 2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1" h="279">
                  <a:moveTo>
                    <a:pt x="0" y="279"/>
                  </a:moveTo>
                  <a:lnTo>
                    <a:pt x="331" y="262"/>
                  </a:lnTo>
                  <a:lnTo>
                    <a:pt x="119" y="0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0" name="Text Box 40"/>
            <p:cNvSpPr txBox="1">
              <a:spLocks noChangeArrowheads="1"/>
            </p:cNvSpPr>
            <p:nvPr/>
          </p:nvSpPr>
          <p:spPr bwMode="auto">
            <a:xfrm>
              <a:off x="7591425" y="1518445"/>
              <a:ext cx="4937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en-US" altLang="ko-KR" sz="1800">
                  <a:solidFill>
                    <a:srgbClr val="000000"/>
                  </a:solidFill>
                </a:rPr>
                <a:t>int</a:t>
              </a:r>
            </a:p>
          </p:txBody>
        </p:sp>
        <p:sp>
          <p:nvSpPr>
            <p:cNvPr id="24581" name="Text Box 41"/>
            <p:cNvSpPr txBox="1">
              <a:spLocks noChangeArrowheads="1"/>
            </p:cNvSpPr>
            <p:nvPr/>
          </p:nvSpPr>
          <p:spPr bwMode="auto">
            <a:xfrm>
              <a:off x="3019425" y="4718845"/>
              <a:ext cx="6985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en-US" altLang="ko-KR" sz="1800">
                  <a:solidFill>
                    <a:srgbClr val="000000"/>
                  </a:solidFill>
                </a:rPr>
                <a:t>int x</a:t>
              </a:r>
            </a:p>
          </p:txBody>
        </p:sp>
        <p:sp>
          <p:nvSpPr>
            <p:cNvPr id="24582" name="Text Box 42"/>
            <p:cNvSpPr txBox="1">
              <a:spLocks noChangeArrowheads="1"/>
            </p:cNvSpPr>
            <p:nvPr/>
          </p:nvSpPr>
          <p:spPr bwMode="auto">
            <a:xfrm>
              <a:off x="7972425" y="4718845"/>
              <a:ext cx="6810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en-US" altLang="ko-KR" sz="1800">
                  <a:solidFill>
                    <a:srgbClr val="000000"/>
                  </a:solidFill>
                </a:rPr>
                <a:t>int z</a:t>
              </a:r>
            </a:p>
          </p:txBody>
        </p:sp>
        <p:sp>
          <p:nvSpPr>
            <p:cNvPr id="24583" name="Text Box 43"/>
            <p:cNvSpPr txBox="1">
              <a:spLocks noChangeArrowheads="1"/>
            </p:cNvSpPr>
            <p:nvPr/>
          </p:nvSpPr>
          <p:spPr bwMode="auto">
            <a:xfrm>
              <a:off x="5381625" y="4718845"/>
              <a:ext cx="692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en-US" altLang="ko-KR" sz="1800">
                  <a:solidFill>
                    <a:srgbClr val="000000"/>
                  </a:solidFill>
                </a:rPr>
                <a:t>int y</a:t>
              </a:r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4943872" y="2459009"/>
              <a:ext cx="1731243" cy="461665"/>
            </a:xfrm>
            <a:prstGeom prst="rect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>
                  <a:solidFill>
                    <a:srgbClr val="000000"/>
                  </a:solidFill>
                </a:rPr>
                <a:t>  객    체  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81225" y="5909210"/>
            <a:ext cx="715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hlinkClick r:id="rId2"/>
              </a:rPr>
              <a:t>https://en.wikipedia.org/wiki/Class_(computer_programming)</a:t>
            </a:r>
            <a:endParaRPr lang="ko-KR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688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b="0" dirty="0" smtClean="0">
                <a:solidFill>
                  <a:srgbClr val="0000FF"/>
                </a:solidFill>
              </a:rPr>
              <a:t>내부</a:t>
            </a:r>
            <a:r>
              <a:rPr lang="ko-KR" altLang="en-US" sz="2400" b="0" dirty="0" smtClean="0"/>
              <a:t> 매개변수</a:t>
            </a:r>
            <a:r>
              <a:rPr lang="en-US" altLang="ko-KR" sz="2400" b="0" dirty="0" smtClean="0"/>
              <a:t>(</a:t>
            </a:r>
            <a:r>
              <a:rPr lang="en-US" altLang="ko-KR" sz="2400" b="0" dirty="0">
                <a:solidFill>
                  <a:srgbClr val="0000FF"/>
                </a:solidFill>
                <a:latin typeface="Menlo"/>
              </a:rPr>
              <a:t>parameter </a:t>
            </a:r>
            <a:r>
              <a:rPr lang="en-US" altLang="ko-KR" sz="2400" b="0" dirty="0" smtClean="0">
                <a:solidFill>
                  <a:srgbClr val="0000FF"/>
                </a:solidFill>
                <a:latin typeface="Menlo"/>
              </a:rPr>
              <a:t>name</a:t>
            </a:r>
            <a:r>
              <a:rPr lang="en-US" altLang="ko-KR" sz="2400" b="0" dirty="0" smtClean="0">
                <a:solidFill>
                  <a:srgbClr val="0000FF"/>
                </a:solidFill>
              </a:rPr>
              <a:t>)</a:t>
            </a:r>
            <a:r>
              <a:rPr lang="ko-KR" altLang="en-US" sz="2400" b="0" dirty="0" smtClean="0"/>
              <a:t> </a:t>
            </a:r>
            <a:r>
              <a:rPr lang="ko-KR" altLang="en-US" sz="2400" b="0" dirty="0"/>
              <a:t>이름과 </a:t>
            </a:r>
            <a:r>
              <a:rPr lang="ko-KR" altLang="en-US" sz="2400" b="0" dirty="0">
                <a:solidFill>
                  <a:schemeClr val="tx1"/>
                </a:solidFill>
              </a:rPr>
              <a:t>외부</a:t>
            </a:r>
            <a:r>
              <a:rPr lang="ko-KR" altLang="en-US" sz="2400" b="0" dirty="0"/>
              <a:t> </a:t>
            </a:r>
            <a:r>
              <a:rPr lang="ko-KR" altLang="en-US" sz="2400" b="0" dirty="0" smtClean="0"/>
              <a:t>매개변수</a:t>
            </a:r>
            <a:r>
              <a:rPr lang="en-US" altLang="ko-KR" sz="2400" b="0" dirty="0" smtClean="0"/>
              <a:t>(</a:t>
            </a:r>
            <a:r>
              <a:rPr lang="en-US" altLang="ko-KR" sz="2400" b="0" dirty="0">
                <a:solidFill>
                  <a:schemeClr val="tx1"/>
                </a:solidFill>
                <a:latin typeface="Menlo"/>
              </a:rPr>
              <a:t>argument </a:t>
            </a:r>
            <a:r>
              <a:rPr lang="en-US" altLang="ko-KR" sz="2400" b="0" dirty="0" smtClean="0">
                <a:solidFill>
                  <a:schemeClr val="tx1"/>
                </a:solidFill>
                <a:latin typeface="Menlo"/>
              </a:rPr>
              <a:t>label)</a:t>
            </a:r>
            <a:r>
              <a:rPr lang="ko-KR" altLang="en-US" sz="2400" b="0" dirty="0" smtClean="0"/>
              <a:t> </a:t>
            </a:r>
            <a:r>
              <a:rPr lang="ko-KR" altLang="en-US" sz="2400" b="0" dirty="0"/>
              <a:t>이름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 sz="2400" dirty="0" smtClean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2400" dirty="0" err="1" smtClean="0">
                <a:latin typeface="Consolas" panose="020B0609020204030204" pitchFamily="49" charset="0"/>
              </a:rPr>
              <a:t>func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add(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400" dirty="0">
                <a:latin typeface="Consolas" panose="020B0609020204030204" pitchFamily="49" charset="0"/>
              </a:rPr>
              <a:t>: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400" dirty="0">
                <a:latin typeface="Consolas" panose="020B0609020204030204" pitchFamily="49" charset="0"/>
              </a:rPr>
              <a:t>: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) -&gt;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latin typeface="Consolas" panose="020B0609020204030204" pitchFamily="49" charset="0"/>
              </a:rPr>
              <a:t>      //</a:t>
            </a:r>
            <a:r>
              <a: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외부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내부</a:t>
            </a:r>
            <a:r>
              <a:rPr lang="en-US" altLang="ko-KR" sz="2400" dirty="0">
                <a:latin typeface="Consolas" panose="020B0609020204030204" pitchFamily="49" charset="0"/>
              </a:rPr>
              <a:t>:</a:t>
            </a:r>
            <a:r>
              <a:rPr lang="ko-KR" alt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자료형</a:t>
            </a:r>
            <a:r>
              <a:rPr lang="en-US" altLang="ko-KR" sz="2400" dirty="0" smtClean="0">
                <a:latin typeface="Consolas" panose="020B0609020204030204" pitchFamily="49" charset="0"/>
              </a:rPr>
              <a:t>,</a:t>
            </a:r>
            <a:r>
              <a:rPr lang="ko-KR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외부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내부</a:t>
            </a:r>
            <a:r>
              <a:rPr lang="en-US" altLang="ko-KR" sz="2400" dirty="0">
                <a:latin typeface="Consolas" panose="020B0609020204030204" pitchFamily="49" charset="0"/>
              </a:rPr>
              <a:t>:</a:t>
            </a:r>
            <a:r>
              <a:rPr lang="ko-KR" alt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자료형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리턴형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latin typeface="Consolas" panose="020B0609020204030204" pitchFamily="49" charset="0"/>
              </a:rPr>
              <a:t>   return(</a:t>
            </a: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400" dirty="0" err="1">
                <a:latin typeface="Consolas" panose="020B0609020204030204" pitchFamily="49" charset="0"/>
              </a:rPr>
              <a:t>+</a:t>
            </a: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400" dirty="0">
                <a:latin typeface="Consolas" panose="020B0609020204030204" pitchFamily="49" charset="0"/>
              </a:rPr>
              <a:t>)  //</a:t>
            </a:r>
            <a:r>
              <a:rPr lang="ko-KR" altLang="en-US" sz="2400" dirty="0">
                <a:latin typeface="Consolas" panose="020B0609020204030204" pitchFamily="49" charset="0"/>
              </a:rPr>
              <a:t>함수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정의할 때는 </a:t>
            </a:r>
            <a:r>
              <a:rPr lang="ko-KR" altLang="en-US" sz="2400" dirty="0">
                <a:latin typeface="Consolas" panose="020B0609020204030204" pitchFamily="49" charset="0"/>
              </a:rPr>
              <a:t>내부 </a:t>
            </a:r>
            <a:r>
              <a:rPr lang="ko-KR" altLang="en-US" sz="2400" dirty="0" smtClean="0">
                <a:latin typeface="Consolas" panose="020B0609020204030204" pitchFamily="49" charset="0"/>
              </a:rPr>
              <a:t>매개변수명을 </a:t>
            </a:r>
            <a:r>
              <a:rPr lang="ko-KR" altLang="en-US" sz="2400" dirty="0">
                <a:latin typeface="Consolas" panose="020B0609020204030204" pitchFamily="49" charset="0"/>
              </a:rPr>
              <a:t>사용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2400" dirty="0" smtClean="0">
                <a:latin typeface="Consolas" panose="020B0609020204030204" pitchFamily="49" charset="0"/>
              </a:rPr>
              <a:t>}               //return(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first+second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은 오류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en-US" altLang="ko-KR" sz="2400" dirty="0" smtClean="0">
                <a:latin typeface="Consolas" panose="020B0609020204030204" pitchFamily="49" charset="0"/>
              </a:rPr>
              <a:t>dd(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2400" dirty="0" smtClean="0">
                <a:latin typeface="Consolas" panose="020B0609020204030204" pitchFamily="49" charset="0"/>
              </a:rPr>
              <a:t>:10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sz="2400" dirty="0">
                <a:latin typeface="Consolas" panose="020B0609020204030204" pitchFamily="49" charset="0"/>
              </a:rPr>
              <a:t>:20</a:t>
            </a:r>
            <a:r>
              <a:rPr lang="en-US" altLang="ko-KR" sz="2400" dirty="0" smtClean="0">
                <a:latin typeface="Consolas" panose="020B0609020204030204" pitchFamily="49" charset="0"/>
              </a:rPr>
              <a:t>)  //add(x:10, y:20)</a:t>
            </a:r>
            <a:r>
              <a:rPr lang="ko-KR" altLang="en-US" sz="2400" dirty="0" smtClean="0">
                <a:latin typeface="Consolas" panose="020B0609020204030204" pitchFamily="49" charset="0"/>
              </a:rPr>
              <a:t>은 오류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latin typeface="Consolas" panose="020B0609020204030204" pitchFamily="49" charset="0"/>
              </a:rPr>
              <a:t>//</a:t>
            </a:r>
            <a:r>
              <a:rPr lang="ko-KR" altLang="en-US" sz="2400" dirty="0">
                <a:latin typeface="Consolas" panose="020B0609020204030204" pitchFamily="49" charset="0"/>
              </a:rPr>
              <a:t>함수 </a:t>
            </a:r>
            <a:r>
              <a:rPr lang="ko-KR" altLang="en-US" sz="2400" dirty="0" smtClean="0">
                <a:latin typeface="Consolas" panose="020B0609020204030204" pitchFamily="49" charset="0"/>
              </a:rPr>
              <a:t>호출할 </a:t>
            </a:r>
            <a:r>
              <a:rPr lang="ko-KR" altLang="en-US" sz="2400" dirty="0">
                <a:latin typeface="Consolas" panose="020B0609020204030204" pitchFamily="49" charset="0"/>
              </a:rPr>
              <a:t>때</a:t>
            </a:r>
            <a:r>
              <a:rPr lang="ko-KR" altLang="en-US" sz="2400" dirty="0" smtClean="0">
                <a:latin typeface="Consolas" panose="020B0609020204030204" pitchFamily="49" charset="0"/>
              </a:rPr>
              <a:t>는 </a:t>
            </a:r>
            <a:r>
              <a:rPr lang="ko-KR" altLang="en-US" sz="2400" dirty="0">
                <a:latin typeface="Consolas" panose="020B0609020204030204" pitchFamily="49" charset="0"/>
              </a:rPr>
              <a:t>외부 </a:t>
            </a:r>
            <a:r>
              <a:rPr lang="ko-KR" altLang="en-US" sz="2400" dirty="0" smtClean="0">
                <a:latin typeface="Consolas" panose="020B0609020204030204" pitchFamily="49" charset="0"/>
              </a:rPr>
              <a:t>매개변수명을 </a:t>
            </a:r>
            <a:r>
              <a:rPr lang="ko-KR" altLang="en-US" sz="2400" dirty="0">
                <a:latin typeface="Consolas" panose="020B0609020204030204" pitchFamily="49" charset="0"/>
              </a:rPr>
              <a:t>사용</a:t>
            </a:r>
            <a:endParaRPr lang="ko-KR" altLang="en-US" sz="18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7448" y="4149080"/>
            <a:ext cx="8928992" cy="1631216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None/>
              <a:defRPr/>
            </a:pPr>
            <a:r>
              <a:rPr lang="en-US" altLang="ko-KR" sz="2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 add(x: </a:t>
            </a:r>
            <a:r>
              <a:rPr lang="en-US" altLang="ko-KR" sz="2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, y: </a:t>
            </a:r>
            <a:r>
              <a:rPr lang="en-US" altLang="ko-KR" sz="2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2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 {                  </a:t>
            </a:r>
            <a:endParaRPr lang="ko-KR" altLang="en-US" sz="20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  <a:defRPr/>
            </a:pP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return(</a:t>
            </a:r>
            <a:r>
              <a:rPr lang="en-US" altLang="ko-KR" sz="20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x+y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  <a:defRPr/>
            </a:pP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  <a:defRPr/>
            </a:pP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add(x:10, y:20</a:t>
            </a:r>
            <a:r>
              <a:rPr lang="en-US" altLang="ko-KR" sz="20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defRPr/>
            </a:pPr>
            <a:r>
              <a:rPr lang="en-US" altLang="ko-KR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000" b="0" dirty="0">
                <a:solidFill>
                  <a:srgbClr val="0000FF"/>
                </a:solidFill>
              </a:rPr>
              <a:t>외부 </a:t>
            </a:r>
            <a:r>
              <a:rPr lang="ko-KR" altLang="en-US" sz="2000" b="0" dirty="0" err="1">
                <a:solidFill>
                  <a:srgbClr val="0000FF"/>
                </a:solidFill>
              </a:rPr>
              <a:t>매개변수명</a:t>
            </a:r>
            <a:r>
              <a:rPr lang="ko-KR" altLang="en-US" sz="2000" b="0" dirty="0">
                <a:solidFill>
                  <a:srgbClr val="0000FF"/>
                </a:solidFill>
              </a:rPr>
              <a:t> 생략하면 내부 매개변수명이 외부 매개변수명까지 </a:t>
            </a:r>
            <a:r>
              <a:rPr lang="ko-KR" altLang="en-US" sz="2000" b="0" dirty="0" smtClean="0">
                <a:solidFill>
                  <a:srgbClr val="FF0000"/>
                </a:solidFill>
              </a:rPr>
              <a:t>겸함</a:t>
            </a:r>
            <a:endParaRPr lang="ko-KR" altLang="en-US" sz="2000" b="0" dirty="0">
              <a:solidFill>
                <a:srgbClr val="FF0000"/>
              </a:solidFill>
            </a:endParaRPr>
          </a:p>
        </p:txBody>
      </p:sp>
      <p:sp>
        <p:nvSpPr>
          <p:cNvPr id="4" name="사각형 설명선 3"/>
          <p:cNvSpPr/>
          <p:nvPr/>
        </p:nvSpPr>
        <p:spPr bwMode="auto">
          <a:xfrm>
            <a:off x="4622588" y="838200"/>
            <a:ext cx="1008112" cy="485924"/>
          </a:xfrm>
          <a:prstGeom prst="wedgeRectCallout">
            <a:avLst>
              <a:gd name="adj1" fmla="val -17535"/>
              <a:gd name="adj2" fmla="val 69343"/>
            </a:avLst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ko-KR" sz="1400" b="0">
                <a:solidFill>
                  <a:schemeClr val="tx1"/>
                </a:solidFill>
              </a:rPr>
              <a:t>argument label</a:t>
            </a:r>
          </a:p>
        </p:txBody>
      </p:sp>
      <p:sp>
        <p:nvSpPr>
          <p:cNvPr id="8" name="사각형 설명선 7"/>
          <p:cNvSpPr/>
          <p:nvPr/>
        </p:nvSpPr>
        <p:spPr bwMode="auto">
          <a:xfrm>
            <a:off x="5711021" y="836712"/>
            <a:ext cx="1008112" cy="485924"/>
          </a:xfrm>
          <a:prstGeom prst="wedgeRectCallout">
            <a:avLst>
              <a:gd name="adj1" fmla="val -29079"/>
              <a:gd name="adj2" fmla="val 69343"/>
            </a:avLst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ko-KR" sz="1400" b="0" dirty="0">
                <a:solidFill>
                  <a:srgbClr val="0000FF"/>
                </a:solidFill>
              </a:rPr>
              <a:t>parameter name</a:t>
            </a:r>
          </a:p>
        </p:txBody>
      </p:sp>
      <p:sp>
        <p:nvSpPr>
          <p:cNvPr id="9" name="사각형 설명선 8"/>
          <p:cNvSpPr/>
          <p:nvPr/>
        </p:nvSpPr>
        <p:spPr bwMode="auto">
          <a:xfrm>
            <a:off x="2185438" y="824383"/>
            <a:ext cx="1008112" cy="485924"/>
          </a:xfrm>
          <a:prstGeom prst="wedgeRectCallout">
            <a:avLst>
              <a:gd name="adj1" fmla="val -17535"/>
              <a:gd name="adj2" fmla="val 69343"/>
            </a:avLst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ko-KR" sz="1400" b="0">
                <a:solidFill>
                  <a:schemeClr val="tx1"/>
                </a:solidFill>
              </a:rPr>
              <a:t>argument label</a:t>
            </a:r>
          </a:p>
        </p:txBody>
      </p:sp>
      <p:sp>
        <p:nvSpPr>
          <p:cNvPr id="10" name="사각형 설명선 9"/>
          <p:cNvSpPr/>
          <p:nvPr/>
        </p:nvSpPr>
        <p:spPr bwMode="auto">
          <a:xfrm>
            <a:off x="3273871" y="822895"/>
            <a:ext cx="1008112" cy="485924"/>
          </a:xfrm>
          <a:prstGeom prst="wedgeRectCallout">
            <a:avLst>
              <a:gd name="adj1" fmla="val -29079"/>
              <a:gd name="adj2" fmla="val 69343"/>
            </a:avLst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ko-KR" sz="1400" b="0" dirty="0">
                <a:solidFill>
                  <a:srgbClr val="0000FF"/>
                </a:solidFill>
              </a:rPr>
              <a:t>parameter 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객체지향 용어 비교</a:t>
            </a:r>
          </a:p>
        </p:txBody>
      </p:sp>
      <p:graphicFrame>
        <p:nvGraphicFramePr>
          <p:cNvPr id="38978" name="Group 66"/>
          <p:cNvGraphicFramePr>
            <a:graphicFrameLocks noGrp="1"/>
          </p:cNvGraphicFramePr>
          <p:nvPr>
            <p:extLst/>
          </p:nvPr>
        </p:nvGraphicFramePr>
        <p:xfrm>
          <a:off x="2422525" y="1143000"/>
          <a:ext cx="6913562" cy="228600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이론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설명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분석,설계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Swift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JAVA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C#,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C++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+mn-cs"/>
                        </a:rPr>
                        <a:t>Objective-C</a:t>
                      </a:r>
                      <a:endParaRPr kumimoji="0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데이터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속성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Attribute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프로퍼티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+mj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Property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필드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Field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멤버변수/자료 멤버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Member variable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Data member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Instance variable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조작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행위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Behavior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메소드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+mj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메소드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멤버함수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Member function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메소드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+mj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705" name="Group 68"/>
          <p:cNvGrpSpPr>
            <a:grpSpLocks/>
          </p:cNvGrpSpPr>
          <p:nvPr/>
        </p:nvGrpSpPr>
        <p:grpSpPr bwMode="auto">
          <a:xfrm>
            <a:off x="3935413" y="3644900"/>
            <a:ext cx="4178300" cy="2520950"/>
            <a:chOff x="1519" y="2296"/>
            <a:chExt cx="2632" cy="1588"/>
          </a:xfrm>
        </p:grpSpPr>
        <p:sp>
          <p:nvSpPr>
            <p:cNvPr id="28706" name="Rectangle 42"/>
            <p:cNvSpPr>
              <a:spLocks noChangeArrowheads="1"/>
            </p:cNvSpPr>
            <p:nvPr/>
          </p:nvSpPr>
          <p:spPr bwMode="auto">
            <a:xfrm>
              <a:off x="1525" y="2296"/>
              <a:ext cx="1107" cy="15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07" name="Rectangle 43"/>
            <p:cNvSpPr>
              <a:spLocks noChangeArrowheads="1"/>
            </p:cNvSpPr>
            <p:nvPr/>
          </p:nvSpPr>
          <p:spPr bwMode="auto">
            <a:xfrm>
              <a:off x="1619" y="2557"/>
              <a:ext cx="891" cy="1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08" name="Rectangle 44"/>
            <p:cNvSpPr>
              <a:spLocks noChangeArrowheads="1"/>
            </p:cNvSpPr>
            <p:nvPr/>
          </p:nvSpPr>
          <p:spPr bwMode="auto">
            <a:xfrm>
              <a:off x="1967" y="2599"/>
              <a:ext cx="11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문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09" name="Rectangle 45"/>
            <p:cNvSpPr>
              <a:spLocks noChangeArrowheads="1"/>
            </p:cNvSpPr>
            <p:nvPr/>
          </p:nvSpPr>
          <p:spPr bwMode="auto">
            <a:xfrm>
              <a:off x="1865" y="2746"/>
              <a:ext cx="11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핸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0" name="Rectangle 46"/>
            <p:cNvSpPr>
              <a:spLocks noChangeArrowheads="1"/>
            </p:cNvSpPr>
            <p:nvPr/>
          </p:nvSpPr>
          <p:spPr bwMode="auto">
            <a:xfrm>
              <a:off x="2039" y="2741"/>
              <a:ext cx="3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 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1" name="Rectangle 47"/>
            <p:cNvSpPr>
              <a:spLocks noChangeArrowheads="1"/>
            </p:cNvSpPr>
            <p:nvPr/>
          </p:nvSpPr>
          <p:spPr bwMode="auto">
            <a:xfrm>
              <a:off x="2088" y="2746"/>
              <a:ext cx="11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들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2" name="Rectangle 48"/>
            <p:cNvSpPr>
              <a:spLocks noChangeArrowheads="1"/>
            </p:cNvSpPr>
            <p:nvPr/>
          </p:nvSpPr>
          <p:spPr bwMode="auto">
            <a:xfrm>
              <a:off x="1822" y="2898"/>
              <a:ext cx="3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 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3" name="Rectangle 49"/>
            <p:cNvSpPr>
              <a:spLocks noChangeArrowheads="1"/>
            </p:cNvSpPr>
            <p:nvPr/>
          </p:nvSpPr>
          <p:spPr bwMode="auto">
            <a:xfrm>
              <a:off x="1868" y="2901"/>
              <a:ext cx="11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바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4" name="Rectangle 50"/>
            <p:cNvSpPr>
              <a:spLocks noChangeArrowheads="1"/>
            </p:cNvSpPr>
            <p:nvPr/>
          </p:nvSpPr>
          <p:spPr bwMode="auto">
            <a:xfrm>
              <a:off x="2063" y="2898"/>
              <a:ext cx="3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 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5" name="Rectangle 51"/>
            <p:cNvSpPr>
              <a:spLocks noChangeArrowheads="1"/>
            </p:cNvSpPr>
            <p:nvPr/>
          </p:nvSpPr>
          <p:spPr bwMode="auto">
            <a:xfrm>
              <a:off x="2112" y="2901"/>
              <a:ext cx="11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퀴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6" name="Rectangle 52"/>
            <p:cNvSpPr>
              <a:spLocks noChangeArrowheads="1"/>
            </p:cNvSpPr>
            <p:nvPr/>
          </p:nvSpPr>
          <p:spPr bwMode="auto">
            <a:xfrm>
              <a:off x="1822" y="3052"/>
              <a:ext cx="3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 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7" name="Rectangle 53"/>
            <p:cNvSpPr>
              <a:spLocks noChangeArrowheads="1"/>
            </p:cNvSpPr>
            <p:nvPr/>
          </p:nvSpPr>
          <p:spPr bwMode="auto">
            <a:xfrm>
              <a:off x="1871" y="3056"/>
              <a:ext cx="11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의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8" name="Rectangle 54"/>
            <p:cNvSpPr>
              <a:spLocks noChangeArrowheads="1"/>
            </p:cNvSpPr>
            <p:nvPr/>
          </p:nvSpPr>
          <p:spPr bwMode="auto">
            <a:xfrm>
              <a:off x="2063" y="3052"/>
              <a:ext cx="3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 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9" name="Rectangle 55"/>
            <p:cNvSpPr>
              <a:spLocks noChangeArrowheads="1"/>
            </p:cNvSpPr>
            <p:nvPr/>
          </p:nvSpPr>
          <p:spPr bwMode="auto">
            <a:xfrm>
              <a:off x="2112" y="3056"/>
              <a:ext cx="11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자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20" name="Rectangle 56"/>
            <p:cNvSpPr>
              <a:spLocks noChangeArrowheads="1"/>
            </p:cNvSpPr>
            <p:nvPr/>
          </p:nvSpPr>
          <p:spPr bwMode="auto">
            <a:xfrm>
              <a:off x="1753" y="3337"/>
              <a:ext cx="45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움직인다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21" name="Rectangle 57"/>
            <p:cNvSpPr>
              <a:spLocks noChangeArrowheads="1"/>
            </p:cNvSpPr>
            <p:nvPr/>
          </p:nvSpPr>
          <p:spPr bwMode="auto">
            <a:xfrm>
              <a:off x="1753" y="3502"/>
              <a:ext cx="45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정차한다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22" name="Rectangle 58"/>
            <p:cNvSpPr>
              <a:spLocks noChangeArrowheads="1"/>
            </p:cNvSpPr>
            <p:nvPr/>
          </p:nvSpPr>
          <p:spPr bwMode="auto">
            <a:xfrm>
              <a:off x="1753" y="3668"/>
              <a:ext cx="45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감속한다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23" name="Rectangle 59"/>
            <p:cNvSpPr>
              <a:spLocks noChangeArrowheads="1"/>
            </p:cNvSpPr>
            <p:nvPr/>
          </p:nvSpPr>
          <p:spPr bwMode="auto">
            <a:xfrm>
              <a:off x="1829" y="2362"/>
              <a:ext cx="3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자동차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24" name="Rectangle 60"/>
            <p:cNvSpPr>
              <a:spLocks noChangeArrowheads="1"/>
            </p:cNvSpPr>
            <p:nvPr/>
          </p:nvSpPr>
          <p:spPr bwMode="auto">
            <a:xfrm>
              <a:off x="1522" y="3249"/>
              <a:ext cx="1111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25" name="Rectangle 61"/>
            <p:cNvSpPr>
              <a:spLocks noChangeArrowheads="1"/>
            </p:cNvSpPr>
            <p:nvPr/>
          </p:nvSpPr>
          <p:spPr bwMode="auto">
            <a:xfrm>
              <a:off x="2817" y="2858"/>
              <a:ext cx="890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26" name="Rectangle 62"/>
            <p:cNvSpPr>
              <a:spLocks noChangeArrowheads="1"/>
            </p:cNvSpPr>
            <p:nvPr/>
          </p:nvSpPr>
          <p:spPr bwMode="auto">
            <a:xfrm>
              <a:off x="2796" y="2641"/>
              <a:ext cx="1335" cy="5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 b="0" dirty="0">
                  <a:solidFill>
                    <a:srgbClr val="000000"/>
                  </a:solidFill>
                </a:rPr>
                <a:t>특성</a:t>
              </a:r>
            </a:p>
            <a:p>
              <a:pPr eaLnBrk="1" latinLnBrk="1" hangingPunct="1"/>
              <a:r>
                <a:rPr kumimoji="1" lang="ko-KR" altLang="en-US" sz="1400" b="0" dirty="0">
                  <a:solidFill>
                    <a:srgbClr val="000000"/>
                  </a:solidFill>
                </a:rPr>
                <a:t>멤버변수</a:t>
              </a:r>
            </a:p>
            <a:p>
              <a:pPr eaLnBrk="1" latinLnBrk="1" hangingPunct="1"/>
              <a:r>
                <a:rPr kumimoji="1" lang="en-US" altLang="ko-KR" sz="1400" b="0" dirty="0">
                  <a:solidFill>
                    <a:srgbClr val="000000"/>
                  </a:solidFill>
                </a:rPr>
                <a:t>(Member Variable)</a:t>
              </a:r>
            </a:p>
            <a:p>
              <a:pPr eaLnBrk="1" latinLnBrk="1" hangingPunct="1"/>
              <a:r>
                <a:rPr kumimoji="1" lang="en-US" altLang="ko-KR" sz="1400" dirty="0">
                  <a:solidFill>
                    <a:schemeClr val="tx1"/>
                  </a:solidFill>
                </a:rPr>
                <a:t>Property</a:t>
              </a:r>
            </a:p>
          </p:txBody>
        </p:sp>
        <p:sp>
          <p:nvSpPr>
            <p:cNvPr id="28727" name="Rectangle 63"/>
            <p:cNvSpPr>
              <a:spLocks noChangeArrowheads="1"/>
            </p:cNvSpPr>
            <p:nvPr/>
          </p:nvSpPr>
          <p:spPr bwMode="auto">
            <a:xfrm>
              <a:off x="2826" y="3432"/>
              <a:ext cx="892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28" name="Rectangle 64"/>
            <p:cNvSpPr>
              <a:spLocks noChangeArrowheads="1"/>
            </p:cNvSpPr>
            <p:nvPr/>
          </p:nvSpPr>
          <p:spPr bwMode="auto">
            <a:xfrm>
              <a:off x="2785" y="3298"/>
              <a:ext cx="1366" cy="5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행위</a:t>
              </a:r>
            </a:p>
            <a:p>
              <a:pPr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멤버함수</a:t>
              </a:r>
            </a:p>
            <a:p>
              <a:pPr eaLnBrk="1" latinLnBrk="1" hangingPunct="1"/>
              <a:r>
                <a:rPr kumimoji="1" lang="en-US" altLang="ko-KR" sz="1400" b="0">
                  <a:solidFill>
                    <a:srgbClr val="000000"/>
                  </a:solidFill>
                </a:rPr>
                <a:t>(Member Function)</a:t>
              </a:r>
            </a:p>
            <a:p>
              <a:pPr eaLnBrk="1" latinLnBrk="1" hangingPunct="1"/>
              <a:r>
                <a:rPr kumimoji="1" lang="en-US" altLang="ko-KR" sz="1400">
                  <a:solidFill>
                    <a:srgbClr val="000000"/>
                  </a:solidFill>
                </a:rPr>
                <a:t>Method</a:t>
              </a:r>
            </a:p>
          </p:txBody>
        </p:sp>
        <p:sp>
          <p:nvSpPr>
            <p:cNvPr id="28729" name="Rectangle 65"/>
            <p:cNvSpPr>
              <a:spLocks noChangeArrowheads="1"/>
            </p:cNvSpPr>
            <p:nvPr/>
          </p:nvSpPr>
          <p:spPr bwMode="auto">
            <a:xfrm>
              <a:off x="1519" y="2561"/>
              <a:ext cx="1111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0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Structures and Classes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docs.swift.org/swift-book/LanguageGuide/ClassesAndStructures.html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1340768"/>
            <a:ext cx="756672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2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객체 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 smtClean="0"/>
              <a:t>인스턴스</a:t>
            </a:r>
            <a:r>
              <a:rPr lang="en-US" altLang="ko-KR" sz="2000" dirty="0"/>
              <a:t>(instance)</a:t>
            </a:r>
          </a:p>
          <a:p>
            <a:pPr lvl="1">
              <a:defRPr/>
            </a:pPr>
            <a:r>
              <a:rPr lang="ko-KR" altLang="en-US" sz="1600" dirty="0"/>
              <a:t>실제로 메모리에 할당된 객체</a:t>
            </a:r>
            <a:r>
              <a:rPr lang="en-US" altLang="ko-KR" sz="1600" dirty="0"/>
              <a:t>(object)</a:t>
            </a:r>
          </a:p>
          <a:p>
            <a:pPr lvl="1">
              <a:defRPr/>
            </a:pPr>
            <a:r>
              <a:rPr lang="en-US" altLang="ko-KR" sz="1600" dirty="0">
                <a:hlinkClick r:id="rId2"/>
              </a:rPr>
              <a:t>https://en.wikipedia.org/wiki/Instance_(computer_science)</a:t>
            </a:r>
            <a:endParaRPr lang="en-US" altLang="ko-KR" sz="1600" dirty="0"/>
          </a:p>
          <a:p>
            <a:pPr lvl="1">
              <a:defRPr/>
            </a:pPr>
            <a:r>
              <a:rPr lang="en-US" altLang="ko-KR" sz="1600" dirty="0"/>
              <a:t>In </a:t>
            </a:r>
            <a:r>
              <a:rPr lang="en-US" altLang="ko-KR" sz="1600" dirty="0">
                <a:hlinkClick r:id="rId3" tooltip="Object-oriented programming"/>
              </a:rPr>
              <a:t>object-oriented programming</a:t>
            </a:r>
            <a:r>
              <a:rPr lang="en-US" altLang="ko-KR" sz="1600" dirty="0"/>
              <a:t> (OOP), an </a:t>
            </a:r>
            <a:r>
              <a:rPr lang="en-US" altLang="ko-KR" sz="1600" b="1" dirty="0"/>
              <a:t>instance</a:t>
            </a:r>
            <a:r>
              <a:rPr lang="en-US" altLang="ko-KR" sz="1600" dirty="0"/>
              <a:t> is a </a:t>
            </a:r>
            <a:r>
              <a:rPr lang="en-US" altLang="ko-KR" sz="1600" dirty="0" smtClean="0">
                <a:solidFill>
                  <a:srgbClr val="0000FF"/>
                </a:solidFill>
              </a:rPr>
              <a:t>concrete(</a:t>
            </a:r>
            <a:r>
              <a:rPr lang="ko-KR" altLang="en-US" sz="1600" dirty="0" smtClean="0">
                <a:solidFill>
                  <a:srgbClr val="0000FF"/>
                </a:solidFill>
              </a:rPr>
              <a:t>실체가 있는</a:t>
            </a:r>
            <a:r>
              <a:rPr lang="en-US" altLang="ko-KR" sz="1600" dirty="0" smtClean="0">
                <a:solidFill>
                  <a:srgbClr val="0000FF"/>
                </a:solidFill>
              </a:rPr>
              <a:t>)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occurrence of any </a:t>
            </a:r>
            <a:r>
              <a:rPr lang="en-US" altLang="ko-KR" sz="1600" dirty="0">
                <a:hlinkClick r:id="rId4" tooltip="Object (computer science)"/>
              </a:rPr>
              <a:t>object</a:t>
            </a:r>
            <a:r>
              <a:rPr lang="en-US" altLang="ko-KR" sz="1600" dirty="0"/>
              <a:t>, existing usually during the </a:t>
            </a:r>
            <a:r>
              <a:rPr lang="en-US" altLang="ko-KR" sz="1600" dirty="0">
                <a:hlinkClick r:id="rId5" tooltip="Run time (program lifecycle phase)"/>
              </a:rPr>
              <a:t>runtime</a:t>
            </a:r>
            <a:r>
              <a:rPr lang="en-US" altLang="ko-KR" sz="1600" dirty="0"/>
              <a:t> of a computer program. Formally, "instance" is synonymous with "object" as they are each a particular value (realization), and these may be called an </a:t>
            </a:r>
            <a:r>
              <a:rPr lang="en-US" altLang="ko-KR" sz="1600" b="1" dirty="0"/>
              <a:t>instance object</a:t>
            </a:r>
            <a:r>
              <a:rPr lang="en-US" altLang="ko-KR" sz="1600" dirty="0"/>
              <a:t>; "instance" emphasizes the </a:t>
            </a:r>
            <a:r>
              <a:rPr lang="en-US" altLang="ko-KR" sz="1600" dirty="0">
                <a:solidFill>
                  <a:srgbClr val="0000FF"/>
                </a:solidFill>
              </a:rPr>
              <a:t>distinct </a:t>
            </a:r>
            <a:r>
              <a:rPr lang="en-US" altLang="ko-KR" sz="1600" dirty="0" smtClean="0">
                <a:solidFill>
                  <a:srgbClr val="0000FF"/>
                </a:solidFill>
              </a:rPr>
              <a:t>identity(</a:t>
            </a:r>
            <a:r>
              <a:rPr lang="ko-KR" altLang="en-US" sz="1600" dirty="0" smtClean="0">
                <a:solidFill>
                  <a:srgbClr val="0000FF"/>
                </a:solidFill>
              </a:rPr>
              <a:t>분명한 정체성</a:t>
            </a:r>
            <a:r>
              <a:rPr lang="en-US" altLang="ko-KR" sz="1600" dirty="0" smtClean="0">
                <a:solidFill>
                  <a:srgbClr val="0000FF"/>
                </a:solidFill>
              </a:rPr>
              <a:t>) </a:t>
            </a:r>
            <a:r>
              <a:rPr lang="en-US" altLang="ko-KR" sz="1600" dirty="0"/>
              <a:t>of the object. </a:t>
            </a:r>
          </a:p>
          <a:p>
            <a:pPr>
              <a:defRPr/>
            </a:pPr>
            <a:r>
              <a:rPr lang="ko-KR" altLang="en-US" sz="2000" dirty="0"/>
              <a:t>소프트웨어 애플리케이션을 개발하는 데 사용되는</a:t>
            </a:r>
            <a:r>
              <a:rPr lang="en-US" altLang="ko-KR" sz="2000" dirty="0"/>
              <a:t>, </a:t>
            </a:r>
            <a:r>
              <a:rPr lang="ko-KR" altLang="en-US" sz="2000" dirty="0"/>
              <a:t>쉽게 사용할 수 있으며 재사용할 수 있는 기능을 가진 모듈</a:t>
            </a:r>
          </a:p>
          <a:p>
            <a:pPr>
              <a:defRPr/>
            </a:pPr>
            <a:r>
              <a:rPr lang="ko-KR" altLang="en-US" sz="2000" dirty="0"/>
              <a:t>객체의 구성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데이터 변수</a:t>
            </a:r>
            <a:r>
              <a:rPr lang="en-US" altLang="ko-KR" sz="2000" dirty="0"/>
              <a:t>(data variable) or </a:t>
            </a:r>
            <a:r>
              <a:rPr lang="ko-KR" altLang="en-US" sz="2000" dirty="0"/>
              <a:t>속성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FF"/>
                </a:solidFill>
              </a:rPr>
              <a:t>property</a:t>
            </a:r>
            <a:r>
              <a:rPr lang="en-US" altLang="ko-KR" sz="2000" dirty="0"/>
              <a:t>) </a:t>
            </a:r>
          </a:p>
          <a:p>
            <a:pPr lvl="1">
              <a:defRPr/>
            </a:pPr>
            <a:r>
              <a:rPr lang="ko-KR" altLang="en-US" sz="2000" dirty="0"/>
              <a:t>함수 </a:t>
            </a:r>
            <a:r>
              <a:rPr lang="en-US" altLang="ko-KR" sz="2000" dirty="0"/>
              <a:t>or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FF"/>
                </a:solidFill>
              </a:rPr>
              <a:t>method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763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클래스란</a:t>
            </a:r>
            <a:r>
              <a:rPr lang="ko-KR" altLang="en-US" dirty="0" smtClean="0"/>
              <a:t> </a:t>
            </a:r>
            <a:r>
              <a:rPr lang="ko-KR" altLang="en-US" dirty="0"/>
              <a:t>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00FF"/>
                </a:solidFill>
              </a:rPr>
              <a:t>청사진</a:t>
            </a:r>
            <a:r>
              <a:rPr lang="ko-KR" altLang="en-US" dirty="0"/>
              <a:t>이나 </a:t>
            </a:r>
            <a:r>
              <a:rPr lang="ko-KR" altLang="en-US" dirty="0" smtClean="0">
                <a:solidFill>
                  <a:srgbClr val="0000FF"/>
                </a:solidFill>
              </a:rPr>
              <a:t>설계도</a:t>
            </a:r>
            <a:r>
              <a:rPr lang="ko-KR" altLang="en-US" dirty="0" smtClean="0"/>
              <a:t>가 </a:t>
            </a:r>
            <a:r>
              <a:rPr lang="ko-KR" altLang="en-US" dirty="0"/>
              <a:t>건물이 완성된 후의 모습을 나타내고 있는 것처럼 클래스</a:t>
            </a:r>
            <a:r>
              <a:rPr lang="en-US" altLang="ko-KR" dirty="0"/>
              <a:t>(class)</a:t>
            </a:r>
            <a:r>
              <a:rPr lang="ko-KR" altLang="en-US" dirty="0"/>
              <a:t>는 </a:t>
            </a:r>
            <a:r>
              <a:rPr lang="ko-KR" altLang="en-US" dirty="0" smtClean="0"/>
              <a:t>객체가 </a:t>
            </a:r>
            <a:r>
              <a:rPr lang="ko-KR" altLang="en-US" dirty="0"/>
              <a:t>생성되었을 때 어떠한 모습을 보일 것인지를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x;</a:t>
            </a:r>
          </a:p>
          <a:p>
            <a:pPr>
              <a:defRPr/>
            </a:pPr>
            <a:r>
              <a:rPr lang="en-US" altLang="ko-KR" dirty="0" smtClean="0">
                <a:latin typeface="Consolas" panose="020B0609020204030204" pitchFamily="49" charset="0"/>
              </a:rPr>
              <a:t>Student </a:t>
            </a:r>
            <a:r>
              <a:rPr lang="en-US" altLang="ko-KR" dirty="0" err="1" smtClean="0">
                <a:latin typeface="Consolas" panose="020B0609020204030204" pitchFamily="49" charset="0"/>
              </a:rPr>
              <a:t>han</a:t>
            </a:r>
            <a:r>
              <a:rPr lang="en-US" altLang="ko-KR" dirty="0" smtClean="0">
                <a:latin typeface="Consolas" panose="020B0609020204030204" pitchFamily="49" charset="0"/>
              </a:rPr>
              <a:t>;  //</a:t>
            </a:r>
            <a:r>
              <a:rPr lang="en-US" altLang="ko-KR" dirty="0">
                <a:latin typeface="Consolas" panose="020B0609020204030204" pitchFamily="49" charset="0"/>
              </a:rPr>
              <a:t>C</a:t>
            </a:r>
            <a:r>
              <a:rPr lang="en-US" altLang="ko-KR" dirty="0" smtClean="0">
                <a:latin typeface="Consolas" panose="020B0609020204030204" pitchFamily="49" charset="0"/>
              </a:rPr>
              <a:t>++</a:t>
            </a:r>
          </a:p>
          <a:p>
            <a:pPr>
              <a:defRPr/>
            </a:pPr>
            <a:r>
              <a:rPr lang="ko-KR" altLang="en-US" dirty="0" smtClean="0">
                <a:latin typeface="Consolas" panose="020B0609020204030204" pitchFamily="49" charset="0"/>
              </a:rPr>
              <a:t>클래스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인스턴스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9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Swift</a:t>
            </a:r>
            <a:r>
              <a:rPr lang="ko-KR" altLang="en-US" dirty="0" smtClean="0"/>
              <a:t> </a:t>
            </a:r>
            <a:r>
              <a:rPr lang="ko-KR" altLang="en-US" dirty="0"/>
              <a:t>클래스 선언하기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 smtClean="0"/>
              <a:t>클래스의 </a:t>
            </a:r>
            <a:r>
              <a:rPr lang="ko-KR" altLang="en-US" sz="2000" dirty="0"/>
              <a:t>기본 구조는 다음과 같다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60375" lvl="1" indent="0">
              <a:buNone/>
              <a:defRPr/>
            </a:pPr>
            <a:r>
              <a:rPr lang="en-US" altLang="ko-KR" sz="1800" b="1" dirty="0">
                <a:latin typeface="Consolas" panose="020B0609020204030204" pitchFamily="49" charset="0"/>
              </a:rPr>
              <a:t>class </a:t>
            </a:r>
            <a:r>
              <a:rPr lang="ko-KR" altLang="en-US" sz="1800" b="1" dirty="0">
                <a:latin typeface="Consolas" panose="020B0609020204030204" pitchFamily="49" charset="0"/>
              </a:rPr>
              <a:t>새로운 클래스 </a:t>
            </a:r>
            <a:r>
              <a:rPr lang="ko-KR" altLang="en-US" sz="1800" b="1" dirty="0" smtClean="0">
                <a:latin typeface="Consolas" panose="020B0609020204030204" pitchFamily="49" charset="0"/>
              </a:rPr>
              <a:t>이름 </a:t>
            </a:r>
            <a:r>
              <a:rPr lang="en-US" altLang="ko-KR" sz="1800" b="1" dirty="0" smtClean="0">
                <a:latin typeface="Consolas" panose="020B0609020204030204" pitchFamily="49" charset="0"/>
              </a:rPr>
              <a:t>: </a:t>
            </a:r>
            <a:r>
              <a:rPr lang="ko-KR" altLang="en-US" sz="1800" b="1" dirty="0">
                <a:latin typeface="Consolas" panose="020B0609020204030204" pitchFamily="49" charset="0"/>
              </a:rPr>
              <a:t>부모 클래스 </a:t>
            </a:r>
            <a:r>
              <a:rPr lang="en-US" altLang="ko-KR" sz="1800" b="1" dirty="0">
                <a:latin typeface="Consolas" panose="020B0609020204030204" pitchFamily="49" charset="0"/>
              </a:rPr>
              <a:t>{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800" b="1" dirty="0">
                <a:latin typeface="Consolas" panose="020B0609020204030204" pitchFamily="49" charset="0"/>
              </a:rPr>
              <a:t>  // </a:t>
            </a:r>
            <a:r>
              <a:rPr lang="ko-KR" altLang="en-US" sz="1800" b="1" dirty="0" err="1" smtClean="0">
                <a:latin typeface="Consolas" panose="020B0609020204030204" pitchFamily="49" charset="0"/>
              </a:rPr>
              <a:t>프로퍼티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800" b="1" dirty="0">
                <a:latin typeface="Consolas" panose="020B0609020204030204" pitchFamily="49" charset="0"/>
              </a:rPr>
              <a:t>  // </a:t>
            </a:r>
            <a:r>
              <a:rPr lang="ko-KR" altLang="en-US" sz="1800" b="1" dirty="0" err="1">
                <a:latin typeface="Consolas" panose="020B0609020204030204" pitchFamily="49" charset="0"/>
              </a:rPr>
              <a:t>인스턴스</a:t>
            </a:r>
            <a:r>
              <a:rPr lang="ko-KR" altLang="en-US" sz="1800" b="1" dirty="0">
                <a:latin typeface="Consolas" panose="020B0609020204030204" pitchFamily="49" charset="0"/>
              </a:rPr>
              <a:t> </a:t>
            </a:r>
            <a:r>
              <a:rPr lang="ko-KR" altLang="en-US" sz="1800" b="1" dirty="0" err="1">
                <a:latin typeface="Consolas" panose="020B0609020204030204" pitchFamily="49" charset="0"/>
              </a:rPr>
              <a:t>메서드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800" b="1" dirty="0">
                <a:latin typeface="Consolas" panose="020B0609020204030204" pitchFamily="49" charset="0"/>
              </a:rPr>
              <a:t>  // </a:t>
            </a:r>
            <a:r>
              <a:rPr lang="ko-KR" altLang="en-US" sz="1800" b="1" dirty="0">
                <a:latin typeface="Consolas" panose="020B0609020204030204" pitchFamily="49" charset="0"/>
              </a:rPr>
              <a:t>타입</a:t>
            </a:r>
            <a:r>
              <a:rPr lang="en-US" altLang="ko-KR" sz="1800" b="1" dirty="0">
                <a:latin typeface="Consolas" panose="020B0609020204030204" pitchFamily="49" charset="0"/>
              </a:rPr>
              <a:t>(type)</a:t>
            </a:r>
            <a:r>
              <a:rPr lang="ko-KR" altLang="en-US" sz="1800" b="1" dirty="0">
                <a:latin typeface="Consolas" panose="020B0609020204030204" pitchFamily="49" charset="0"/>
              </a:rPr>
              <a:t> </a:t>
            </a:r>
            <a:r>
              <a:rPr lang="ko-KR" altLang="en-US" sz="1800" b="1" dirty="0" err="1">
                <a:latin typeface="Consolas" panose="020B0609020204030204" pitchFamily="49" charset="0"/>
              </a:rPr>
              <a:t>메서드</a:t>
            </a:r>
            <a:r>
              <a:rPr lang="en-US" altLang="ko-KR" sz="1800" b="1" dirty="0">
                <a:latin typeface="Consolas" panose="020B0609020204030204" pitchFamily="49" charset="0"/>
              </a:rPr>
              <a:t>(</a:t>
            </a:r>
            <a:r>
              <a:rPr lang="ko-KR" altLang="en-US" sz="1800" b="1" dirty="0">
                <a:latin typeface="Consolas" panose="020B0609020204030204" pitchFamily="49" charset="0"/>
              </a:rPr>
              <a:t>클래스 </a:t>
            </a:r>
            <a:r>
              <a:rPr lang="ko-KR" altLang="en-US" sz="1800" b="1" dirty="0" err="1">
                <a:latin typeface="Consolas" panose="020B0609020204030204" pitchFamily="49" charset="0"/>
              </a:rPr>
              <a:t>메서드</a:t>
            </a:r>
            <a:r>
              <a:rPr lang="en-US" altLang="ko-KR" sz="1800" b="1" dirty="0">
                <a:latin typeface="Consolas" panose="020B0609020204030204" pitchFamily="49" charset="0"/>
              </a:rPr>
              <a:t>)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800" b="1" dirty="0">
                <a:latin typeface="Consolas" panose="020B0609020204030204" pitchFamily="49" charset="0"/>
              </a:rPr>
              <a:t>}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2000" dirty="0" smtClean="0"/>
              <a:t>“</a:t>
            </a:r>
            <a:r>
              <a:rPr lang="ko-KR" altLang="en-US" sz="2000" dirty="0" err="1" smtClean="0">
                <a:solidFill>
                  <a:srgbClr val="0000FF"/>
                </a:solidFill>
              </a:rPr>
              <a:t>프로퍼티</a:t>
            </a:r>
            <a:r>
              <a:rPr lang="ko-KR" altLang="en-US" sz="2000" dirty="0" smtClean="0"/>
              <a:t>” </a:t>
            </a:r>
            <a:r>
              <a:rPr lang="ko-KR" altLang="en-US" sz="2000" dirty="0"/>
              <a:t>부분은 클래스 내에 포함되는 </a:t>
            </a:r>
            <a:r>
              <a:rPr lang="ko-KR" altLang="en-US" sz="2000" dirty="0">
                <a:solidFill>
                  <a:srgbClr val="0000FF"/>
                </a:solidFill>
              </a:rPr>
              <a:t>변수</a:t>
            </a:r>
            <a:r>
              <a:rPr lang="en-US" altLang="ko-KR" sz="2000" dirty="0">
                <a:solidFill>
                  <a:srgbClr val="0000FF"/>
                </a:solidFill>
              </a:rPr>
              <a:t>(</a:t>
            </a:r>
            <a:r>
              <a:rPr lang="en-US" altLang="ko-KR" sz="2000" dirty="0" err="1">
                <a:solidFill>
                  <a:srgbClr val="0000FF"/>
                </a:solidFill>
              </a:rPr>
              <a:t>var</a:t>
            </a:r>
            <a:r>
              <a:rPr lang="en-US" altLang="ko-KR" sz="2000" dirty="0">
                <a:solidFill>
                  <a:srgbClr val="0000FF"/>
                </a:solidFill>
              </a:rPr>
              <a:t>)</a:t>
            </a:r>
            <a:r>
              <a:rPr lang="ko-KR" altLang="en-US" sz="2000" dirty="0">
                <a:solidFill>
                  <a:srgbClr val="0000FF"/>
                </a:solidFill>
              </a:rPr>
              <a:t>와 상수</a:t>
            </a:r>
            <a:r>
              <a:rPr lang="en-US" altLang="ko-KR" sz="2000" dirty="0">
                <a:solidFill>
                  <a:srgbClr val="0000FF"/>
                </a:solidFill>
              </a:rPr>
              <a:t>(let)</a:t>
            </a:r>
            <a:r>
              <a:rPr lang="ko-KR" altLang="en-US" sz="2000" dirty="0"/>
              <a:t>를 정의한다</a:t>
            </a:r>
            <a:r>
              <a:rPr lang="en-US" altLang="ko-KR" sz="2000" dirty="0"/>
              <a:t>. </a:t>
            </a:r>
          </a:p>
          <a:p>
            <a:pPr>
              <a:defRPr/>
            </a:pPr>
            <a:r>
              <a:rPr lang="ko-KR" altLang="en-US" sz="2000" dirty="0"/>
              <a:t>“</a:t>
            </a:r>
            <a:r>
              <a:rPr lang="ko-KR" altLang="en-US" sz="2000" dirty="0" err="1">
                <a:solidFill>
                  <a:srgbClr val="0000FF"/>
                </a:solidFill>
              </a:rPr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</a:t>
            </a:r>
            <a:r>
              <a:rPr lang="ko-KR" altLang="en-US" sz="2000" dirty="0"/>
              <a:t>”는 </a:t>
            </a:r>
            <a:r>
              <a:rPr lang="ko-KR" altLang="en-US" sz="2000" dirty="0">
                <a:solidFill>
                  <a:srgbClr val="0000FF"/>
                </a:solidFill>
              </a:rPr>
              <a:t>객체가 호출</a:t>
            </a:r>
            <a:r>
              <a:rPr lang="ko-KR" altLang="en-US" sz="2000" dirty="0"/>
              <a:t>하는 </a:t>
            </a:r>
            <a:r>
              <a:rPr lang="ko-KR" altLang="en-US" sz="2000" dirty="0" err="1">
                <a:solidFill>
                  <a:srgbClr val="0000FF"/>
                </a:solidFill>
              </a:rPr>
              <a:t>메서드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정의한다</a:t>
            </a:r>
            <a:r>
              <a:rPr lang="en-US" altLang="ko-KR" sz="2000" dirty="0">
                <a:solidFill>
                  <a:srgbClr val="0000FF"/>
                </a:solidFill>
              </a:rPr>
              <a:t>. </a:t>
            </a:r>
          </a:p>
          <a:p>
            <a:pPr>
              <a:defRPr/>
            </a:pPr>
            <a:r>
              <a:rPr lang="ko-KR" altLang="en-US" sz="2000" dirty="0"/>
              <a:t>“</a:t>
            </a:r>
            <a:r>
              <a:rPr lang="ko-KR" altLang="en-US" sz="2000" dirty="0">
                <a:solidFill>
                  <a:srgbClr val="FF0000"/>
                </a:solidFill>
              </a:rPr>
              <a:t>타입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</a:t>
            </a:r>
            <a:r>
              <a:rPr lang="ko-KR" altLang="en-US" sz="2000" dirty="0"/>
              <a:t>”는 </a:t>
            </a:r>
            <a:r>
              <a:rPr lang="ko-KR" altLang="en-US" sz="2000" dirty="0">
                <a:solidFill>
                  <a:srgbClr val="FF0000"/>
                </a:solidFill>
              </a:rPr>
              <a:t>클래스가</a:t>
            </a:r>
            <a:r>
              <a:rPr lang="ko-KR" altLang="en-US" sz="2000" dirty="0">
                <a:solidFill>
                  <a:srgbClr val="0000FF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호출</a:t>
            </a:r>
            <a:r>
              <a:rPr lang="ko-KR" altLang="en-US" sz="2000" dirty="0"/>
              <a:t>하는</a:t>
            </a:r>
            <a:r>
              <a:rPr lang="ko-KR" altLang="en-US" sz="2000" dirty="0">
                <a:solidFill>
                  <a:srgbClr val="0000FF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메서드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정의한다</a:t>
            </a:r>
            <a:r>
              <a:rPr lang="en-US" altLang="ko-KR" sz="2000" dirty="0">
                <a:solidFill>
                  <a:srgbClr val="0000FF"/>
                </a:solidFill>
              </a:rPr>
              <a:t>. </a:t>
            </a:r>
          </a:p>
          <a:p>
            <a:pPr>
              <a:defRPr/>
            </a:pP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프로퍼티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(property)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docs.swift.org/swift-book/LanguageGuide/Properties.html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412776"/>
            <a:ext cx="7557864" cy="467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9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클래스에 </a:t>
            </a:r>
            <a:r>
              <a:rPr lang="ko-KR" altLang="en-US" sz="3600" dirty="0"/>
              <a:t>저장 </a:t>
            </a:r>
            <a:r>
              <a:rPr lang="ko-KR" altLang="en-US" sz="3600" dirty="0" err="1"/>
              <a:t>프로퍼티</a:t>
            </a:r>
            <a:r>
              <a:rPr lang="en-US" altLang="ko-KR" sz="3600" dirty="0"/>
              <a:t>(stored property)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 err="1" smtClean="0"/>
              <a:t>프로퍼티는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803275" lvl="1" indent="-342900">
              <a:buFont typeface="+mj-lt"/>
              <a:buAutoNum type="arabicPeriod"/>
              <a:defRPr/>
            </a:pPr>
            <a:r>
              <a:rPr lang="ko-KR" altLang="en-US" sz="1600" dirty="0" smtClean="0"/>
              <a:t>초기값이 있거나 </a:t>
            </a:r>
            <a:endParaRPr lang="en-US" altLang="ko-KR" sz="1600" dirty="0" smtClean="0"/>
          </a:p>
          <a:p>
            <a:pPr marL="803275" lvl="1" indent="-342900">
              <a:buFont typeface="+mj-lt"/>
              <a:buAutoNum type="arabicPeriod"/>
              <a:defRPr/>
            </a:pPr>
            <a:r>
              <a:rPr lang="en-US" altLang="ko-KR" sz="1600" dirty="0" err="1" smtClean="0"/>
              <a:t>init</a:t>
            </a:r>
            <a:r>
              <a:rPr lang="ko-KR" altLang="en-US" sz="1600" dirty="0" smtClean="0"/>
              <a:t>을 이용해서 초기화하거나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803275" lvl="1" indent="-342900">
              <a:buFont typeface="+mj-lt"/>
              <a:buAutoNum type="arabicPeriod"/>
              <a:defRPr/>
            </a:pPr>
            <a:r>
              <a:rPr lang="ko-KR" altLang="en-US" sz="1600" dirty="0" err="1" smtClean="0"/>
              <a:t>옵셔널</a:t>
            </a:r>
            <a:r>
              <a:rPr lang="ko-KR" altLang="en-US" sz="1600" dirty="0" smtClean="0"/>
              <a:t> 변수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선언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자동으로 </a:t>
            </a:r>
            <a:r>
              <a:rPr lang="en-US" altLang="ko-KR" sz="1600" dirty="0" smtClean="0"/>
              <a:t>nil</a:t>
            </a:r>
            <a:r>
              <a:rPr lang="ko-KR" altLang="en-US" sz="1600" dirty="0" smtClean="0"/>
              <a:t>로 초기화</a:t>
            </a:r>
            <a:r>
              <a:rPr lang="en-US" altLang="ko-KR" sz="1600" dirty="0" smtClean="0"/>
              <a:t>)</a:t>
            </a:r>
          </a:p>
          <a:p>
            <a:pPr>
              <a:defRPr/>
            </a:pPr>
            <a:r>
              <a:rPr lang="en-US" altLang="ko-KR" sz="2000" dirty="0"/>
              <a:t>property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저장 </a:t>
            </a:r>
            <a:r>
              <a:rPr lang="ko-KR" altLang="en-US" sz="2000" dirty="0" err="1" smtClean="0"/>
              <a:t>프로퍼티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stored property)</a:t>
            </a:r>
            <a:r>
              <a:rPr lang="ko-KR" altLang="en-US" sz="2000" dirty="0"/>
              <a:t>과 </a:t>
            </a:r>
            <a:r>
              <a:rPr lang="ko-KR" altLang="en-US" sz="2000" dirty="0" smtClean="0"/>
              <a:t>계산 </a:t>
            </a:r>
            <a:r>
              <a:rPr lang="ko-KR" altLang="en-US" sz="2000" dirty="0" err="1" smtClean="0"/>
              <a:t>프로퍼티</a:t>
            </a:r>
            <a:r>
              <a:rPr lang="en-US" altLang="ko-KR" sz="2000" dirty="0"/>
              <a:t>(computed property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 smtClean="0"/>
              <a:t>age, weight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stored property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	</a:t>
            </a: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  //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오류</a:t>
            </a: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741362" lvl="1" indent="-285750">
              <a:defRPr/>
            </a:pPr>
            <a:endParaRPr lang="ko-KR" altLang="en-US" sz="1600" b="1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2852936"/>
            <a:ext cx="62794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/>
              <a:t>프로퍼티는</a:t>
            </a:r>
            <a:r>
              <a:rPr lang="ko-KR" altLang="en-US" sz="3200" dirty="0"/>
              <a:t> 초기값이 </a:t>
            </a:r>
            <a:r>
              <a:rPr lang="ko-KR" altLang="en-US" sz="3200" dirty="0" smtClean="0"/>
              <a:t>있거나 </a:t>
            </a:r>
            <a:r>
              <a:rPr lang="ko-KR" altLang="en-US" sz="3200" dirty="0" err="1" smtClean="0"/>
              <a:t>옵셔널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변수</a:t>
            </a:r>
            <a:r>
              <a:rPr lang="en-US" altLang="ko-KR" sz="3200" dirty="0"/>
              <a:t>(</a:t>
            </a:r>
            <a:r>
              <a:rPr lang="ko-KR" altLang="en-US" sz="3200" dirty="0"/>
              <a:t>상수</a:t>
            </a:r>
            <a:r>
              <a:rPr lang="en-US" altLang="ko-KR" sz="3200" dirty="0"/>
              <a:t>)</a:t>
            </a:r>
            <a:r>
              <a:rPr lang="ko-KR" altLang="en-US" sz="3200" dirty="0"/>
              <a:t>로 </a:t>
            </a:r>
            <a:r>
              <a:rPr lang="ko-KR" altLang="en-US" sz="3200" dirty="0" smtClean="0"/>
              <a:t>선언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 </a:t>
            </a:r>
            <a:r>
              <a:rPr lang="en-US" altLang="ko-KR" dirty="0" smtClean="0"/>
              <a:t>//</a:t>
            </a:r>
            <a:r>
              <a:rPr lang="en-US" altLang="ko-KR" dirty="0"/>
              <a:t>s</a:t>
            </a:r>
            <a:r>
              <a:rPr lang="en-US" altLang="ko-KR" dirty="0" smtClean="0"/>
              <a:t>tored property</a:t>
            </a:r>
            <a:r>
              <a:rPr lang="ko-KR" altLang="en-US" dirty="0" smtClean="0"/>
              <a:t>는 초기값이 있어야 함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= 3.5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? </a:t>
            </a:r>
            <a:r>
              <a:rPr lang="en-US" altLang="ko-KR" dirty="0"/>
              <a:t>//stored property</a:t>
            </a:r>
            <a:r>
              <a:rPr lang="ko-KR" altLang="en-US" dirty="0"/>
              <a:t>는 초기값이 있어야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, nil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Double!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1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10871200" cy="4463008"/>
          </a:xfrm>
        </p:spPr>
        <p:txBody>
          <a:bodyPr/>
          <a:lstStyle/>
          <a:p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docs.swift.org/swift-book/LanguageGuide/Methods.html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1412776"/>
            <a:ext cx="7626233" cy="471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 정의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dirty="0" smtClean="0"/>
              <a:t>인스턴스</a:t>
            </a:r>
            <a:r>
              <a:rPr lang="en-US" altLang="ko-KR" sz="2400" dirty="0" smtClean="0"/>
              <a:t>(instance)</a:t>
            </a:r>
            <a:r>
              <a:rPr lang="ko-KR" altLang="en-US" sz="2400" dirty="0" smtClean="0"/>
              <a:t> 메서드</a:t>
            </a:r>
            <a:r>
              <a:rPr lang="en-US" altLang="ko-KR" sz="2400" dirty="0"/>
              <a:t>,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 또는 타입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class or type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메서드</a:t>
            </a:r>
            <a:endParaRPr lang="en-US" altLang="ko-KR" sz="2400" dirty="0" smtClean="0"/>
          </a:p>
          <a:p>
            <a:pPr>
              <a:defRPr/>
            </a:pPr>
            <a:r>
              <a:rPr lang="ko-KR" altLang="en-US" sz="2400" dirty="0" smtClean="0"/>
              <a:t>인스턴스 </a:t>
            </a:r>
            <a:r>
              <a:rPr lang="ko-KR" altLang="en-US" sz="2400" dirty="0"/>
              <a:t>메서드는 </a:t>
            </a:r>
            <a:r>
              <a:rPr lang="ko-KR" altLang="en-US" sz="2400" dirty="0" smtClean="0"/>
              <a:t>인스턴스에서 </a:t>
            </a:r>
            <a:r>
              <a:rPr lang="ko-KR" altLang="en-US" sz="2400" dirty="0"/>
              <a:t>동작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39616" y="1988840"/>
            <a:ext cx="7560840" cy="33123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age : </a:t>
            </a:r>
            <a:r>
              <a:rPr lang="en-US" altLang="ko-KR" sz="2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weight : Double = 3.5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(){ </a:t>
            </a:r>
            <a:r>
              <a:rPr lang="en-US" altLang="ko-KR" sz="2400" b="0" dirty="0" smtClean="0">
                <a:latin typeface="Consolas" panose="020B0609020204030204" pitchFamily="49" charset="0"/>
              </a:rPr>
              <a:t>//</a:t>
            </a:r>
            <a:r>
              <a:rPr lang="ko-KR" altLang="en-US" sz="2400" b="0" dirty="0" smtClean="0">
                <a:latin typeface="Consolas" panose="020B0609020204030204" pitchFamily="49" charset="0"/>
              </a:rPr>
              <a:t>인스턴스 메서드</a:t>
            </a:r>
            <a:endParaRPr lang="en-US" altLang="ko-KR" sz="2400" b="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print</a:t>
            </a: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}</a:t>
            </a:r>
            <a:endParaRPr lang="en-US" altLang="ko-KR" sz="24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altLang="ko-KR" sz="24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Swift </a:t>
            </a:r>
            <a:r>
              <a:rPr lang="ko-KR" altLang="en-US" dirty="0" smtClean="0"/>
              <a:t>함수 실습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매우 중요</a:t>
            </a:r>
            <a:r>
              <a:rPr lang="en-US" altLang="ko-KR" dirty="0" smtClean="0"/>
              <a:t>)and 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1003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lvl="1" indent="0">
              <a:buNone/>
            </a:pPr>
            <a:endParaRPr lang="en-US" altLang="ko-KR" sz="18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endParaRPr lang="ko-KR" altLang="en-US" sz="1800" b="1" dirty="0">
              <a:latin typeface="Consolas" panose="020B0609020204030204" pitchFamily="49" charset="0"/>
            </a:endParaRPr>
          </a:p>
          <a:p>
            <a:endParaRPr lang="ko-KR" altLang="en-US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00257" y="3233551"/>
            <a:ext cx="3588644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0" dirty="0" smtClean="0">
                <a:solidFill>
                  <a:srgbClr val="0000FF"/>
                </a:solidFill>
              </a:rPr>
              <a:t>print(type(</a:t>
            </a:r>
            <a:r>
              <a:rPr lang="en-US" altLang="ko-KR" sz="3200" b="0" dirty="0" err="1" smtClean="0">
                <a:solidFill>
                  <a:srgbClr val="0000FF"/>
                </a:solidFill>
              </a:rPr>
              <a:t>of:</a:t>
            </a:r>
            <a:r>
              <a:rPr lang="en-US" altLang="ko-KR" sz="3200" b="0" dirty="0" err="1" smtClean="0">
                <a:solidFill>
                  <a:schemeClr val="tx1"/>
                </a:solidFill>
              </a:rPr>
              <a:t>add</a:t>
            </a:r>
            <a:r>
              <a:rPr lang="en-US" altLang="ko-KR" sz="3200" b="0" dirty="0" smtClean="0">
                <a:solidFill>
                  <a:srgbClr val="0000FF"/>
                </a:solidFill>
              </a:rPr>
              <a:t>))</a:t>
            </a:r>
            <a:endParaRPr lang="en-US" altLang="ko-KR" sz="3200" b="0" dirty="0">
              <a:solidFill>
                <a:srgbClr val="0000FF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01" y="1124744"/>
            <a:ext cx="5862596" cy="49102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4403" y="5310327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print(add(x:10, y:20))</a:t>
            </a:r>
          </a:p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add(first 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second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print(add(first:10, second:20))</a:t>
            </a:r>
          </a:p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add(_ 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_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print(add(10, 20))</a:t>
            </a:r>
          </a:p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add(_ 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with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print(add(10, with:20))</a:t>
            </a:r>
            <a:endParaRPr lang="ko-KR" altLang="en-US" sz="200" b="0" dirty="0">
              <a:solidFill>
                <a:schemeClr val="tx1"/>
              </a:solidFill>
            </a:endParaRPr>
          </a:p>
        </p:txBody>
      </p:sp>
      <p:sp>
        <p:nvSpPr>
          <p:cNvPr id="14" name="설명선 2 3"/>
          <p:cNvSpPr>
            <a:spLocks/>
          </p:cNvSpPr>
          <p:nvPr/>
        </p:nvSpPr>
        <p:spPr bwMode="auto">
          <a:xfrm>
            <a:off x="5879206" y="1957653"/>
            <a:ext cx="3313138" cy="360363"/>
          </a:xfrm>
          <a:prstGeom prst="borderCallout2">
            <a:avLst>
              <a:gd name="adj1" fmla="val 21171"/>
              <a:gd name="adj2" fmla="val -1056"/>
              <a:gd name="adj3" fmla="val 20985"/>
              <a:gd name="adj4" fmla="val -15767"/>
              <a:gd name="adj5" fmla="val 109082"/>
              <a:gd name="adj6" fmla="val -16817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  <a:extLst/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r>
              <a:rPr lang="ko-KR" altLang="en-US" sz="1600" b="0" dirty="0">
                <a:solidFill>
                  <a:schemeClr val="tx1"/>
                </a:solidFill>
              </a:rPr>
              <a:t>외부 </a:t>
            </a:r>
            <a:r>
              <a:rPr lang="ko-KR" altLang="en-US" sz="1600" b="0" dirty="0" err="1">
                <a:solidFill>
                  <a:schemeClr val="tx1"/>
                </a:solidFill>
              </a:rPr>
              <a:t>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: </a:t>
            </a:r>
            <a:r>
              <a:rPr lang="ko-KR" altLang="en-US" sz="1600" b="0" dirty="0">
                <a:solidFill>
                  <a:schemeClr val="tx1"/>
                </a:solidFill>
              </a:rPr>
              <a:t>호출할 때 사용 </a:t>
            </a:r>
          </a:p>
        </p:txBody>
      </p:sp>
      <p:sp>
        <p:nvSpPr>
          <p:cNvPr id="15" name="설명선 2 4"/>
          <p:cNvSpPr>
            <a:spLocks/>
          </p:cNvSpPr>
          <p:nvPr/>
        </p:nvSpPr>
        <p:spPr bwMode="auto">
          <a:xfrm>
            <a:off x="6384033" y="2690902"/>
            <a:ext cx="3672407" cy="360363"/>
          </a:xfrm>
          <a:prstGeom prst="borderCallout2">
            <a:avLst>
              <a:gd name="adj1" fmla="val 18750"/>
              <a:gd name="adj2" fmla="val -1005"/>
              <a:gd name="adj3" fmla="val 18750"/>
              <a:gd name="adj4" fmla="val -7623"/>
              <a:gd name="adj5" fmla="val -30841"/>
              <a:gd name="adj6" fmla="val -13316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  <a:extLst/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r>
              <a:rPr lang="ko-KR" altLang="en-US" sz="1600" b="0" dirty="0">
                <a:solidFill>
                  <a:schemeClr val="tx1"/>
                </a:solidFill>
              </a:rPr>
              <a:t>내부 </a:t>
            </a:r>
            <a:r>
              <a:rPr lang="ko-KR" altLang="en-US" sz="1600" b="0" dirty="0" err="1">
                <a:solidFill>
                  <a:schemeClr val="tx1"/>
                </a:solidFill>
              </a:rPr>
              <a:t>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: </a:t>
            </a:r>
            <a:r>
              <a:rPr lang="ko-KR" altLang="en-US" sz="1600" b="0" dirty="0">
                <a:solidFill>
                  <a:schemeClr val="tx1"/>
                </a:solidFill>
              </a:rPr>
              <a:t>함수 내부에서 사용 </a:t>
            </a:r>
          </a:p>
        </p:txBody>
      </p:sp>
      <p:sp>
        <p:nvSpPr>
          <p:cNvPr id="16" name="설명선 2 5"/>
          <p:cNvSpPr>
            <a:spLocks/>
          </p:cNvSpPr>
          <p:nvPr/>
        </p:nvSpPr>
        <p:spPr bwMode="auto">
          <a:xfrm>
            <a:off x="5268031" y="1342837"/>
            <a:ext cx="5940538" cy="504825"/>
          </a:xfrm>
          <a:prstGeom prst="borderCallout2">
            <a:avLst>
              <a:gd name="adj1" fmla="val 21171"/>
              <a:gd name="adj2" fmla="val -639"/>
              <a:gd name="adj3" fmla="val 20397"/>
              <a:gd name="adj4" fmla="val -11070"/>
              <a:gd name="adj5" fmla="val -1870"/>
              <a:gd name="adj6" fmla="val -15824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  <a:extLst/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/>
            <a:r>
              <a:rPr lang="ko-KR" altLang="en-US" sz="1600" b="0" dirty="0" smtClean="0">
                <a:solidFill>
                  <a:schemeClr val="tx1"/>
                </a:solidFill>
              </a:rPr>
              <a:t>외부매개변수명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(argument label)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생략하면 </a:t>
            </a:r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chemeClr val="tx1"/>
                </a:solidFill>
              </a:rPr>
              <a:t>내부매개변수명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(parameter name)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이 </a:t>
            </a:r>
            <a:r>
              <a:rPr lang="ko-KR" altLang="en-US" sz="1600" b="0" dirty="0">
                <a:solidFill>
                  <a:schemeClr val="tx1"/>
                </a:solidFill>
              </a:rPr>
              <a:t>외부 매개변수명까지 겸함 </a:t>
            </a:r>
          </a:p>
        </p:txBody>
      </p:sp>
      <p:sp>
        <p:nvSpPr>
          <p:cNvPr id="17" name="설명선 2 6"/>
          <p:cNvSpPr>
            <a:spLocks/>
          </p:cNvSpPr>
          <p:nvPr/>
        </p:nvSpPr>
        <p:spPr bwMode="auto">
          <a:xfrm>
            <a:off x="5375921" y="4000613"/>
            <a:ext cx="4464495" cy="495337"/>
          </a:xfrm>
          <a:prstGeom prst="borderCallout2">
            <a:avLst>
              <a:gd name="adj1" fmla="val 55155"/>
              <a:gd name="adj2" fmla="val 38"/>
              <a:gd name="adj3" fmla="val 17225"/>
              <a:gd name="adj4" fmla="val -11933"/>
              <a:gd name="adj5" fmla="val -42108"/>
              <a:gd name="adj6" fmla="val -15080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  <a:extLst/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외부매개변수명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생략한다는 의미</a:t>
            </a:r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chemeClr val="tx1"/>
                </a:solidFill>
              </a:rPr>
              <a:t>다른 언어처럼 호출 가능하지만 추천하지 않음</a:t>
            </a:r>
            <a:endParaRPr lang="ko-KR" altLang="en-US" sz="1600" b="0" dirty="0">
              <a:solidFill>
                <a:schemeClr val="tx1"/>
              </a:solidFill>
            </a:endParaRPr>
          </a:p>
        </p:txBody>
      </p:sp>
      <p:sp>
        <p:nvSpPr>
          <p:cNvPr id="18" name="설명선 2 6"/>
          <p:cNvSpPr>
            <a:spLocks/>
          </p:cNvSpPr>
          <p:nvPr/>
        </p:nvSpPr>
        <p:spPr bwMode="auto">
          <a:xfrm>
            <a:off x="5528321" y="5085184"/>
            <a:ext cx="4464495" cy="1093363"/>
          </a:xfrm>
          <a:prstGeom prst="borderCallout2">
            <a:avLst>
              <a:gd name="adj1" fmla="val 39949"/>
              <a:gd name="adj2" fmla="val -1079"/>
              <a:gd name="adj3" fmla="val 40107"/>
              <a:gd name="adj4" fmla="val -36511"/>
              <a:gd name="adj5" fmla="val -2706"/>
              <a:gd name="adj6" fmla="val -42823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  <a:extLst/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/>
            <a:r>
              <a:rPr lang="ko-KR" altLang="en-US" sz="1600" b="0" dirty="0" smtClean="0">
                <a:solidFill>
                  <a:schemeClr val="tx1"/>
                </a:solidFill>
              </a:rPr>
              <a:t>첫번째 외부매개변수명만 생략하는 경우가 많음 </a:t>
            </a:r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Objective-C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언어의 호출 방식이 이러함</a:t>
            </a:r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chemeClr val="tx1"/>
                </a:solidFill>
              </a:rPr>
              <a:t>두번째 매개변수부터는 외부매개변수 사용</a:t>
            </a:r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chemeClr val="tx1"/>
                </a:solidFill>
              </a:rPr>
              <a:t>제일 많이 쓰는 방법</a:t>
            </a:r>
            <a:endParaRPr lang="ko-KR" altLang="en-US" sz="1600" b="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0257" y="4567619"/>
            <a:ext cx="3717684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0" dirty="0" smtClean="0">
                <a:solidFill>
                  <a:srgbClr val="FF0000"/>
                </a:solidFill>
              </a:rPr>
              <a:t>과제 </a:t>
            </a:r>
            <a:r>
              <a:rPr lang="en-US" altLang="ko-KR" sz="2000" b="0" dirty="0" smtClean="0">
                <a:solidFill>
                  <a:srgbClr val="FF0000"/>
                </a:solidFill>
              </a:rPr>
              <a:t>: 4</a:t>
            </a:r>
            <a:r>
              <a:rPr lang="ko-KR" altLang="en-US" sz="2000" b="0" dirty="0" smtClean="0">
                <a:solidFill>
                  <a:srgbClr val="FF0000"/>
                </a:solidFill>
              </a:rPr>
              <a:t>가지 </a:t>
            </a:r>
            <a:r>
              <a:rPr lang="en-US" altLang="ko-KR" sz="2000" b="0" dirty="0" smtClean="0">
                <a:solidFill>
                  <a:srgbClr val="FF0000"/>
                </a:solidFill>
              </a:rPr>
              <a:t>add</a:t>
            </a:r>
            <a:r>
              <a:rPr lang="ko-KR" altLang="en-US" sz="2000" b="0" dirty="0" smtClean="0">
                <a:solidFill>
                  <a:srgbClr val="FF0000"/>
                </a:solidFill>
              </a:rPr>
              <a:t>함수의 </a:t>
            </a:r>
            <a:r>
              <a:rPr lang="ko-KR" altLang="en-US" sz="2000" b="0" dirty="0" err="1" smtClean="0">
                <a:solidFill>
                  <a:srgbClr val="FF0000"/>
                </a:solidFill>
              </a:rPr>
              <a:t>함수명</a:t>
            </a:r>
            <a:endParaRPr lang="en-US" altLang="ko-KR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인스턴스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들고 메서드와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프로퍼티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접근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5528816" cy="5410200"/>
          </a:xfrm>
        </p:spPr>
        <p:txBody>
          <a:bodyPr/>
          <a:lstStyle/>
          <a:p>
            <a:pPr>
              <a:defRPr/>
            </a:pPr>
            <a:r>
              <a:rPr lang="en-US" altLang="ko-KR" sz="18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1800" dirty="0" smtClean="0">
                <a:latin typeface="Consolas" panose="020B0609020204030204" pitchFamily="49" charset="0"/>
              </a:rPr>
              <a:t> x :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Int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8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kim</a:t>
            </a:r>
            <a:r>
              <a:rPr lang="en-US" altLang="ko-KR" sz="1800" dirty="0" smtClean="0">
                <a:latin typeface="Consolas" panose="020B0609020204030204" pitchFamily="49" charset="0"/>
              </a:rPr>
              <a:t> : Man  </a:t>
            </a:r>
          </a:p>
          <a:p>
            <a:pPr lvl="1">
              <a:defRPr/>
            </a:pPr>
            <a:r>
              <a:rPr lang="ko-KR" altLang="en-US" sz="1400" dirty="0" smtClean="0">
                <a:latin typeface="Consolas" panose="020B0609020204030204" pitchFamily="49" charset="0"/>
              </a:rPr>
              <a:t>오류</a:t>
            </a:r>
            <a:r>
              <a:rPr lang="en-US" altLang="ko-KR" sz="1400" dirty="0">
                <a:latin typeface="Consolas" panose="020B0609020204030204" pitchFamily="49" charset="0"/>
              </a:rPr>
              <a:t>, variable '</a:t>
            </a:r>
            <a:r>
              <a:rPr lang="en-US" altLang="ko-KR" sz="1400" dirty="0" err="1">
                <a:latin typeface="Consolas" panose="020B0609020204030204" pitchFamily="49" charset="0"/>
              </a:rPr>
              <a:t>kim</a:t>
            </a:r>
            <a:r>
              <a:rPr lang="en-US" altLang="ko-KR" sz="1400" dirty="0">
                <a:latin typeface="Consolas" panose="020B0609020204030204" pitchFamily="49" charset="0"/>
              </a:rPr>
              <a:t>' used before being initialized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age: </a:t>
            </a:r>
            <a:r>
              <a:rPr lang="en-US" altLang="ko-KR" sz="1800" dirty="0" err="1"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</a:rPr>
              <a:t> = 0   </a:t>
            </a:r>
          </a:p>
          <a:p>
            <a:pPr>
              <a:defRPr/>
            </a:pPr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 err="1">
                <a:latin typeface="Consolas" panose="020B0609020204030204" pitchFamily="49" charset="0"/>
              </a:rPr>
              <a:t>변수명</a:t>
            </a:r>
            <a:r>
              <a:rPr lang="en-US" altLang="ko-KR" sz="1800" dirty="0">
                <a:latin typeface="Consolas" panose="020B0609020204030204" pitchFamily="49" charset="0"/>
              </a:rPr>
              <a:t>: </a:t>
            </a:r>
            <a:r>
              <a:rPr lang="ko-KR" altLang="en-US" sz="1800" dirty="0" err="1">
                <a:latin typeface="Consolas" panose="020B0609020204030204" pitchFamily="49" charset="0"/>
              </a:rPr>
              <a:t>자료형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 </a:t>
            </a:r>
            <a:r>
              <a:rPr lang="ko-KR" altLang="en-US" sz="1800" dirty="0" smtClean="0">
                <a:latin typeface="Consolas" panose="020B0609020204030204" pitchFamily="49" charset="0"/>
              </a:rPr>
              <a:t>초기값</a:t>
            </a:r>
            <a:endParaRPr lang="en-US" altLang="ko-KR" sz="1800" dirty="0"/>
          </a:p>
          <a:p>
            <a:pPr>
              <a:defRPr/>
            </a:pPr>
            <a:endParaRPr lang="en-US" altLang="ko-KR" sz="18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8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인스턴스명</a:t>
            </a:r>
            <a:r>
              <a:rPr lang="ko-KR" altLang="en-US" sz="1800" dirty="0" smtClean="0"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클래스명</a:t>
            </a:r>
            <a:r>
              <a:rPr lang="ko-KR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 err="1">
                <a:latin typeface="Consolas" panose="020B0609020204030204" pitchFamily="49" charset="0"/>
              </a:rPr>
              <a:t>인스턴스명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</a:rPr>
              <a:t>= </a:t>
            </a:r>
            <a:r>
              <a:rPr lang="ko-KR" altLang="en-US" sz="1800" dirty="0" err="1">
                <a:latin typeface="Consolas" panose="020B0609020204030204" pitchFamily="49" charset="0"/>
              </a:rPr>
              <a:t>클래스명</a:t>
            </a:r>
            <a:r>
              <a:rPr lang="en-US" altLang="ko-KR" sz="1800" dirty="0">
                <a:latin typeface="Consolas" panose="020B0609020204030204" pitchFamily="49" charset="0"/>
              </a:rPr>
              <a:t>()</a:t>
            </a:r>
          </a:p>
          <a:p>
            <a:pPr lvl="1">
              <a:defRPr/>
            </a:pPr>
            <a:r>
              <a:rPr lang="ko-KR" altLang="en-US" sz="1400" dirty="0" err="1" smtClean="0">
                <a:latin typeface="Consolas" panose="020B0609020204030204" pitchFamily="49" charset="0"/>
              </a:rPr>
              <a:t>클래스명</a:t>
            </a:r>
            <a:r>
              <a:rPr lang="ko-KR" altLang="en-US" sz="1400" dirty="0" smtClean="0">
                <a:latin typeface="Consolas" panose="020B0609020204030204" pitchFamily="49" charset="0"/>
              </a:rPr>
              <a:t> 다음의 괄호는 눈에 보이지 않는 </a:t>
            </a:r>
            <a:r>
              <a:rPr lang="en-US" altLang="ko-KR" sz="1400" dirty="0">
                <a:latin typeface="Consolas" panose="020B0609020204030204" pitchFamily="49" charset="0"/>
              </a:rPr>
              <a:t>d</a:t>
            </a:r>
            <a:r>
              <a:rPr lang="en-US" altLang="ko-KR" sz="1400" dirty="0" smtClean="0">
                <a:latin typeface="Consolas" panose="020B0609020204030204" pitchFamily="49" charset="0"/>
              </a:rPr>
              <a:t>efault initializer</a:t>
            </a:r>
            <a:r>
              <a:rPr lang="ko-KR" altLang="en-US" sz="1400" dirty="0" smtClean="0">
                <a:latin typeface="Consolas" panose="020B0609020204030204" pitchFamily="49" charset="0"/>
              </a:rPr>
              <a:t>를 나타냄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8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1800" dirty="0" smtClean="0">
                <a:latin typeface="Consolas" panose="020B0609020204030204" pitchFamily="49" charset="0"/>
              </a:rPr>
              <a:t> Kim : Man = Man()  //:Man</a:t>
            </a:r>
            <a:r>
              <a:rPr lang="ko-KR" altLang="en-US" sz="1800" dirty="0" smtClean="0">
                <a:latin typeface="Consolas" panose="020B0609020204030204" pitchFamily="49" charset="0"/>
              </a:rPr>
              <a:t>은 생략 가능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</a:rPr>
              <a:t>Kim </a:t>
            </a:r>
            <a:r>
              <a:rPr lang="en-US" altLang="ko-KR" sz="1800" dirty="0">
                <a:latin typeface="Consolas" panose="020B0609020204030204" pitchFamily="49" charset="0"/>
              </a:rPr>
              <a:t>= Man()</a:t>
            </a:r>
          </a:p>
          <a:p>
            <a:pPr>
              <a:defRPr/>
            </a:pPr>
            <a:endParaRPr lang="en-US" altLang="ko-KR" sz="18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1800" dirty="0" smtClean="0">
                <a:latin typeface="Consolas" panose="020B0609020204030204" pitchFamily="49" charset="0"/>
              </a:rPr>
              <a:t>인스턴스</a:t>
            </a:r>
            <a:r>
              <a:rPr lang="en-US" altLang="ko-KR" sz="1800" dirty="0" smtClean="0">
                <a:latin typeface="Consolas" panose="020B0609020204030204" pitchFamily="49" charset="0"/>
              </a:rPr>
              <a:t>.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프로퍼티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altLang="ko-KR" sz="1400" dirty="0" err="1" smtClean="0">
                <a:latin typeface="Consolas" panose="020B0609020204030204" pitchFamily="49" charset="0"/>
              </a:rPr>
              <a:t>kim.age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1800" dirty="0" smtClean="0">
                <a:latin typeface="Consolas" panose="020B0609020204030204" pitchFamily="49" charset="0"/>
              </a:rPr>
              <a:t>인스턴스</a:t>
            </a:r>
            <a:r>
              <a:rPr lang="en-US" altLang="ko-KR" sz="1800" dirty="0" smtClean="0">
                <a:latin typeface="Consolas" panose="020B0609020204030204" pitchFamily="49" charset="0"/>
              </a:rPr>
              <a:t>.</a:t>
            </a:r>
            <a:r>
              <a:rPr lang="ko-KR" altLang="en-US" sz="1800" dirty="0" smtClean="0">
                <a:latin typeface="Consolas" panose="020B0609020204030204" pitchFamily="49" charset="0"/>
              </a:rPr>
              <a:t>인스턴스메서드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altLang="ko-KR" sz="1400" dirty="0" err="1" smtClean="0">
                <a:latin typeface="Consolas" panose="020B0609020204030204" pitchFamily="49" charset="0"/>
              </a:rPr>
              <a:t>kim.display</a:t>
            </a:r>
            <a:r>
              <a:rPr lang="en-US" altLang="ko-KR" sz="1400" dirty="0" smtClean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40016" y="1268760"/>
            <a:ext cx="5472608" cy="35989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age :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weight : Double = 3.5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print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6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: Man = Man()</a:t>
            </a: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kim.display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//</a:t>
            </a:r>
            <a:r>
              <a:rPr lang="ko-KR" altLang="en-US" sz="1600" b="0" dirty="0" smtClean="0">
                <a:latin typeface="Consolas" panose="020B0609020204030204" pitchFamily="49" charset="0"/>
              </a:rPr>
              <a:t>인스턴스 메서드는 인스턴스가 호출</a:t>
            </a:r>
            <a:endParaRPr lang="en-US" altLang="ko-KR" sz="16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kim.age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altLang="ko-KR" sz="16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2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C/C++</a:t>
            </a:r>
            <a:r>
              <a:rPr lang="ko-KR" altLang="en-US" smtClean="0"/>
              <a:t>함수 </a:t>
            </a:r>
            <a:r>
              <a:rPr lang="en-US" altLang="ko-KR" smtClean="0"/>
              <a:t>vs. Objective-C</a:t>
            </a:r>
            <a:r>
              <a:rPr lang="ko-KR" altLang="en-US" smtClean="0"/>
              <a:t>함수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487488" y="836712"/>
            <a:ext cx="3167063" cy="5380037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664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ddd</a:t>
            </a:r>
            <a:r>
              <a:rPr lang="en-US" altLang="ko-KR" sz="18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x)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  return(x*2);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setX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x)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 xx=x;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getX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 return(x);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add(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x,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y)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  return(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x+y</a:t>
            </a:r>
            <a:r>
              <a:rPr lang="en-US" altLang="ko-KR" sz="18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altLang="ko-KR" sz="18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setXY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x,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y)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  xx=x;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=y;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2469" name="TextBox 3"/>
          <p:cNvSpPr txBox="1">
            <a:spLocks noChangeArrowheads="1"/>
          </p:cNvSpPr>
          <p:nvPr/>
        </p:nvSpPr>
        <p:spPr bwMode="auto">
          <a:xfrm>
            <a:off x="5375276" y="836614"/>
            <a:ext cx="4968875" cy="538003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72000" tIns="72000" rIns="72000" bIns="72000"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-(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</a:t>
            </a:r>
            <a:r>
              <a:rPr lang="en-US" altLang="ko-KR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ddd</a:t>
            </a:r>
            <a:r>
              <a:rPr lang="en-US" altLang="ko-KR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x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return(x*2);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-(void)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setX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 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x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xx=x;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-(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getX</a:t>
            </a:r>
            <a:endParaRPr lang="en-US" altLang="ko-KR" sz="1800" b="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return(x);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-(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add: 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x </a:t>
            </a:r>
            <a:r>
              <a:rPr lang="en-US" altLang="ko-KR" sz="1800" b="0" dirty="0">
                <a:solidFill>
                  <a:schemeClr val="accent2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with: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y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return(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x+y</a:t>
            </a:r>
            <a:r>
              <a:rPr lang="en-US" altLang="ko-KR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endParaRPr lang="en-US" altLang="ko-KR" sz="1800" b="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-(void)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setXY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x </a:t>
            </a:r>
            <a:r>
              <a:rPr lang="en-US" altLang="ko-KR" sz="1800" b="0" dirty="0">
                <a:solidFill>
                  <a:schemeClr val="accent2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second: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y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xx=x;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yy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=y;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557" name="AutoShape 7"/>
          <p:cNvSpPr>
            <a:spLocks/>
          </p:cNvSpPr>
          <p:nvPr/>
        </p:nvSpPr>
        <p:spPr bwMode="auto">
          <a:xfrm>
            <a:off x="8472488" y="2833689"/>
            <a:ext cx="2087562" cy="769937"/>
          </a:xfrm>
          <a:prstGeom prst="borderCallout2">
            <a:avLst>
              <a:gd name="adj1" fmla="val 28125"/>
              <a:gd name="adj2" fmla="val -3648"/>
              <a:gd name="adj3" fmla="val 28125"/>
              <a:gd name="adj4" fmla="val -6616"/>
              <a:gd name="adj5" fmla="val 136685"/>
              <a:gd name="adj6" fmla="val -1624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 eaLnBrk="1" latinLnBrk="1" hangingPunct="1"/>
            <a:r>
              <a:rPr kumimoji="1" lang="ko-KR" altLang="en-US" sz="1600">
                <a:solidFill>
                  <a:schemeClr val="tx1"/>
                </a:solidFill>
                <a:latin typeface="Helvetica" panose="020B0604020202020204" pitchFamily="34" charset="0"/>
              </a:rPr>
              <a:t>파라메터 레이블</a:t>
            </a:r>
            <a:endParaRPr kumimoji="1" lang="en-US" altLang="ko-KR" sz="160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eaLnBrk="1" latinLnBrk="1" hangingPunct="1"/>
            <a:r>
              <a:rPr kumimoji="1" lang="ko-KR" altLang="en-US" sz="1400" b="0">
                <a:solidFill>
                  <a:schemeClr val="tx1"/>
                </a:solidFill>
                <a:latin typeface="Helvetica" panose="020B0604020202020204" pitchFamily="34" charset="0"/>
              </a:rPr>
              <a:t>두번째 파라미터부터는  이름을 지정</a:t>
            </a:r>
          </a:p>
        </p:txBody>
      </p:sp>
      <p:cxnSp>
        <p:nvCxnSpPr>
          <p:cNvPr id="23558" name="직선 연결선 2"/>
          <p:cNvCxnSpPr>
            <a:cxnSpLocks noChangeShapeType="1"/>
          </p:cNvCxnSpPr>
          <p:nvPr/>
        </p:nvCxnSpPr>
        <p:spPr bwMode="auto">
          <a:xfrm>
            <a:off x="8293101" y="3230563"/>
            <a:ext cx="73025" cy="16494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2631513" y="2420888"/>
            <a:ext cx="260039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800" b="0" dirty="0" smtClean="0">
                <a:solidFill>
                  <a:srgbClr val="FF0000"/>
                </a:solidFill>
              </a:rPr>
              <a:t>과제 </a:t>
            </a:r>
            <a:r>
              <a:rPr lang="en-US" altLang="ko-KR" sz="1800" b="0" dirty="0" smtClean="0">
                <a:solidFill>
                  <a:srgbClr val="FF0000"/>
                </a:solidFill>
              </a:rPr>
              <a:t>: Swift</a:t>
            </a:r>
            <a:r>
              <a:rPr lang="ko-KR" altLang="en-US" sz="1800" b="0" dirty="0" smtClean="0">
                <a:solidFill>
                  <a:srgbClr val="FF0000"/>
                </a:solidFill>
              </a:rPr>
              <a:t>함수로 변경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함수명이</a:t>
            </a:r>
            <a:r>
              <a:rPr lang="ko-KR" altLang="en-US" dirty="0" smtClean="0"/>
              <a:t> 궁금해요  </a:t>
            </a:r>
            <a:r>
              <a:rPr lang="en-US" altLang="ko-KR" dirty="0" smtClean="0"/>
              <a:t>: </a:t>
            </a:r>
            <a:r>
              <a:rPr lang="en-US" altLang="ko-KR" sz="3600" dirty="0"/>
              <a:t>#</a:t>
            </a:r>
            <a:r>
              <a:rPr lang="en-US" altLang="ko-KR" sz="3600" dirty="0" smtClean="0"/>
              <a:t>function </a:t>
            </a:r>
            <a:r>
              <a:rPr lang="ko-KR" altLang="en-US" sz="3600" dirty="0" err="1" smtClean="0"/>
              <a:t>리터럴</a:t>
            </a:r>
            <a:r>
              <a:rPr lang="en-US" altLang="ko-KR" sz="3600" dirty="0" smtClean="0"/>
              <a:t>(</a:t>
            </a:r>
            <a:r>
              <a:rPr lang="en-US" altLang="ko-KR" b="0" dirty="0" smtClean="0"/>
              <a:t>literal)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hlinkClick r:id="rId2"/>
              </a:rPr>
              <a:t>https</a:t>
            </a:r>
            <a:r>
              <a:rPr lang="en-US" altLang="ko-KR" sz="2400" dirty="0">
                <a:hlinkClick r:id="rId2"/>
              </a:rPr>
              <a:t>://</a:t>
            </a:r>
            <a:r>
              <a:rPr lang="en-US" altLang="ko-KR" sz="2400" dirty="0" smtClean="0">
                <a:hlinkClick r:id="rId2"/>
              </a:rPr>
              <a:t>docs.swift.org/swift-book/ReferenceManual/Expressions.html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Inside a function, the value of </a:t>
            </a:r>
            <a:r>
              <a:rPr lang="en-US" altLang="ko-KR" sz="2000" dirty="0">
                <a:solidFill>
                  <a:srgbClr val="0000FF"/>
                </a:solidFill>
              </a:rPr>
              <a:t>#function </a:t>
            </a:r>
            <a:r>
              <a:rPr lang="en-US" altLang="ko-KR" sz="2000" dirty="0"/>
              <a:t>is the name of that function</a:t>
            </a:r>
            <a:endParaRPr lang="en-US" altLang="ko-KR" sz="2000" dirty="0" smtClean="0"/>
          </a:p>
          <a:p>
            <a:r>
              <a:rPr lang="en-US" altLang="ko-KR" sz="3200" dirty="0" smtClean="0"/>
              <a:t>Swift </a:t>
            </a:r>
            <a:r>
              <a:rPr lang="ko-KR" altLang="en-US" sz="3200" dirty="0" err="1" smtClean="0"/>
              <a:t>함수명</a:t>
            </a:r>
            <a:endParaRPr lang="en-US" altLang="ko-KR" sz="3200" dirty="0" smtClean="0"/>
          </a:p>
          <a:p>
            <a:pPr lvl="1"/>
            <a:r>
              <a:rPr lang="ko-KR" altLang="en-US" sz="2800" dirty="0" err="1" smtClean="0">
                <a:solidFill>
                  <a:srgbClr val="FF0000"/>
                </a:solidFill>
              </a:rPr>
              <a:t>함수명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</a:rPr>
              <a:t>외부매개변수명</a:t>
            </a:r>
            <a:r>
              <a:rPr lang="en-US" altLang="ko-KR" sz="2800" dirty="0" smtClean="0">
                <a:solidFill>
                  <a:srgbClr val="FF0000"/>
                </a:solidFill>
              </a:rPr>
              <a:t>:</a:t>
            </a:r>
            <a:r>
              <a:rPr lang="ko-KR" altLang="en-US" sz="2800" dirty="0" smtClean="0">
                <a:solidFill>
                  <a:srgbClr val="FF0000"/>
                </a:solidFill>
              </a:rPr>
              <a:t>외부매개변수명</a:t>
            </a:r>
            <a:r>
              <a:rPr lang="en-US" altLang="ko-KR" sz="2800" dirty="0" smtClean="0">
                <a:solidFill>
                  <a:srgbClr val="FF0000"/>
                </a:solidFill>
              </a:rPr>
              <a:t>: ...) </a:t>
            </a:r>
          </a:p>
          <a:p>
            <a:r>
              <a:rPr lang="en-US" altLang="ko-KR" sz="3200" dirty="0" smtClean="0"/>
              <a:t>#function </a:t>
            </a:r>
            <a:r>
              <a:rPr lang="ko-KR" altLang="en-US" sz="3200" dirty="0" err="1" smtClean="0"/>
              <a:t>리터럴을</a:t>
            </a:r>
            <a:r>
              <a:rPr lang="ko-KR" altLang="en-US" sz="3200" dirty="0" smtClean="0"/>
              <a:t> 사용하여 얻을 수 있음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add(first x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second y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{ 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print(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#function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)  //</a:t>
            </a:r>
            <a:r>
              <a:rPr lang="en-US" altLang="ko-KR" sz="2400" dirty="0">
                <a:latin typeface="Consolas" panose="020B0609020204030204" pitchFamily="49" charset="0"/>
              </a:rPr>
              <a:t>add(</a:t>
            </a:r>
            <a:r>
              <a:rPr lang="en-US" altLang="ko-KR" sz="2400" dirty="0" err="1">
                <a:latin typeface="Consolas" panose="020B0609020204030204" pitchFamily="49" charset="0"/>
              </a:rPr>
              <a:t>first:second</a:t>
            </a:r>
            <a:r>
              <a:rPr lang="en-US" altLang="ko-KR" sz="2400" dirty="0">
                <a:latin typeface="Consolas" panose="020B0609020204030204" pitchFamily="49" charset="0"/>
              </a:rPr>
              <a:t>:) 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return(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x+y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let 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a =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add(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:10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second:20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416" y="5613486"/>
            <a:ext cx="5998757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b="0" dirty="0" smtClean="0">
                <a:solidFill>
                  <a:srgbClr val="FF0000"/>
                </a:solidFill>
              </a:rPr>
              <a:t>과제 </a:t>
            </a:r>
            <a:r>
              <a:rPr lang="en-US" altLang="ko-KR" sz="3200" b="0" dirty="0" smtClean="0">
                <a:solidFill>
                  <a:srgbClr val="FF0000"/>
                </a:solidFill>
              </a:rPr>
              <a:t>: 4</a:t>
            </a:r>
            <a:r>
              <a:rPr lang="ko-KR" altLang="en-US" sz="3200" b="0" dirty="0" smtClean="0">
                <a:solidFill>
                  <a:srgbClr val="FF0000"/>
                </a:solidFill>
              </a:rPr>
              <a:t>가지 </a:t>
            </a:r>
            <a:r>
              <a:rPr lang="en-US" altLang="ko-KR" sz="3200" b="0" dirty="0" smtClean="0">
                <a:solidFill>
                  <a:srgbClr val="FF0000"/>
                </a:solidFill>
              </a:rPr>
              <a:t>add</a:t>
            </a:r>
            <a:r>
              <a:rPr lang="ko-KR" altLang="en-US" sz="3200" b="0" dirty="0" smtClean="0">
                <a:solidFill>
                  <a:srgbClr val="FF0000"/>
                </a:solidFill>
              </a:rPr>
              <a:t>함수의 </a:t>
            </a:r>
            <a:r>
              <a:rPr lang="ko-KR" altLang="en-US" sz="3200" b="0" dirty="0" err="1" smtClean="0">
                <a:solidFill>
                  <a:srgbClr val="FF0000"/>
                </a:solidFill>
              </a:rPr>
              <a:t>함수명</a:t>
            </a:r>
            <a:endParaRPr lang="en-US" altLang="ko-KR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en-US" altLang="ko-KR" dirty="0" smtClean="0">
                <a:solidFill>
                  <a:srgbClr val="0000FF"/>
                </a:solidFill>
              </a:rPr>
              <a:t>type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ko-KR" altLang="en-US" dirty="0" smtClean="0"/>
              <a:t>모두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같고 </a:t>
            </a:r>
            <a:r>
              <a:rPr lang="ko-KR" altLang="en-US" dirty="0" err="1" smtClean="0"/>
              <a:t>함수</a:t>
            </a:r>
            <a:r>
              <a:rPr lang="ko-KR" altLang="en-US" dirty="0" err="1" smtClean="0">
                <a:solidFill>
                  <a:srgbClr val="0000FF"/>
                </a:solidFill>
              </a:rPr>
              <a:t>명</a:t>
            </a:r>
            <a:r>
              <a:rPr lang="ko-KR" altLang="en-US" dirty="0" err="1" smtClean="0"/>
              <a:t>은</a:t>
            </a:r>
            <a:r>
              <a:rPr lang="ko-KR" altLang="en-US" dirty="0" smtClean="0"/>
              <a:t> 모두 다름</a:t>
            </a:r>
          </a:p>
        </p:txBody>
      </p:sp>
      <p:sp>
        <p:nvSpPr>
          <p:cNvPr id="1003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lvl="1" indent="0">
              <a:buNone/>
            </a:pPr>
            <a:endParaRPr lang="en-US" altLang="ko-KR" sz="18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endParaRPr lang="ko-KR" altLang="en-US" sz="1800" b="1" dirty="0">
              <a:latin typeface="Consolas" panose="020B0609020204030204" pitchFamily="49" charset="0"/>
            </a:endParaRPr>
          </a:p>
          <a:p>
            <a:endParaRPr lang="ko-KR" altLang="en-US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18383" y="3105831"/>
            <a:ext cx="3732661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0" dirty="0" smtClean="0">
                <a:solidFill>
                  <a:srgbClr val="0000FF"/>
                </a:solidFill>
              </a:rPr>
              <a:t>함수 타입 </a:t>
            </a:r>
            <a:r>
              <a:rPr lang="en-US" altLang="ko-KR" sz="2000" b="0" dirty="0" smtClean="0">
                <a:solidFill>
                  <a:srgbClr val="0000FF"/>
                </a:solidFill>
              </a:rPr>
              <a:t>: print(type(</a:t>
            </a:r>
            <a:r>
              <a:rPr lang="en-US" altLang="ko-KR" sz="2000" b="0" dirty="0" err="1" smtClean="0">
                <a:solidFill>
                  <a:srgbClr val="0000FF"/>
                </a:solidFill>
              </a:rPr>
              <a:t>of:add</a:t>
            </a:r>
            <a:r>
              <a:rPr lang="en-US" altLang="ko-KR" sz="2000" b="0" dirty="0" smtClean="0">
                <a:solidFill>
                  <a:srgbClr val="0000FF"/>
                </a:solidFill>
              </a:rPr>
              <a:t>))</a:t>
            </a:r>
            <a:endParaRPr lang="en-US" altLang="ko-KR" sz="2000" b="0" dirty="0">
              <a:solidFill>
                <a:srgbClr val="0000FF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01" y="1124744"/>
            <a:ext cx="5862596" cy="49102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4403" y="5310327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print(add(x:10, y:20))</a:t>
            </a:r>
          </a:p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add(first 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second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print(add(first:10, second:20))</a:t>
            </a:r>
          </a:p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add(_ 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_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print(add(10, 20))</a:t>
            </a:r>
          </a:p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add(_ 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with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print(add(10, with:20))</a:t>
            </a:r>
            <a:endParaRPr lang="ko-KR" altLang="en-US" sz="200" b="0" dirty="0">
              <a:solidFill>
                <a:schemeClr val="tx1"/>
              </a:solidFill>
            </a:endParaRPr>
          </a:p>
        </p:txBody>
      </p:sp>
      <p:sp>
        <p:nvSpPr>
          <p:cNvPr id="14" name="설명선 2 3"/>
          <p:cNvSpPr>
            <a:spLocks/>
          </p:cNvSpPr>
          <p:nvPr/>
        </p:nvSpPr>
        <p:spPr bwMode="auto">
          <a:xfrm>
            <a:off x="5879206" y="1957653"/>
            <a:ext cx="3313138" cy="360363"/>
          </a:xfrm>
          <a:prstGeom prst="borderCallout2">
            <a:avLst>
              <a:gd name="adj1" fmla="val 21171"/>
              <a:gd name="adj2" fmla="val -1056"/>
              <a:gd name="adj3" fmla="val 20985"/>
              <a:gd name="adj4" fmla="val -15767"/>
              <a:gd name="adj5" fmla="val 109082"/>
              <a:gd name="adj6" fmla="val -16817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  <a:extLst/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r>
              <a:rPr lang="ko-KR" altLang="en-US" sz="1600" b="0" dirty="0">
                <a:solidFill>
                  <a:schemeClr val="tx1"/>
                </a:solidFill>
              </a:rPr>
              <a:t>외부 </a:t>
            </a:r>
            <a:r>
              <a:rPr lang="ko-KR" altLang="en-US" sz="1600" b="0" dirty="0" err="1">
                <a:solidFill>
                  <a:schemeClr val="tx1"/>
                </a:solidFill>
              </a:rPr>
              <a:t>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: </a:t>
            </a:r>
            <a:r>
              <a:rPr lang="ko-KR" altLang="en-US" sz="1600" b="0" dirty="0">
                <a:solidFill>
                  <a:schemeClr val="tx1"/>
                </a:solidFill>
              </a:rPr>
              <a:t>호출할 때 사용 </a:t>
            </a:r>
          </a:p>
        </p:txBody>
      </p:sp>
      <p:sp>
        <p:nvSpPr>
          <p:cNvPr id="15" name="설명선 2 4"/>
          <p:cNvSpPr>
            <a:spLocks/>
          </p:cNvSpPr>
          <p:nvPr/>
        </p:nvSpPr>
        <p:spPr bwMode="auto">
          <a:xfrm>
            <a:off x="6384033" y="2690902"/>
            <a:ext cx="3672407" cy="360363"/>
          </a:xfrm>
          <a:prstGeom prst="borderCallout2">
            <a:avLst>
              <a:gd name="adj1" fmla="val 18750"/>
              <a:gd name="adj2" fmla="val -1005"/>
              <a:gd name="adj3" fmla="val 18750"/>
              <a:gd name="adj4" fmla="val -7623"/>
              <a:gd name="adj5" fmla="val -30841"/>
              <a:gd name="adj6" fmla="val -13316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  <a:extLst/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r>
              <a:rPr lang="ko-KR" altLang="en-US" sz="1600" b="0" dirty="0">
                <a:solidFill>
                  <a:schemeClr val="tx1"/>
                </a:solidFill>
              </a:rPr>
              <a:t>내부 </a:t>
            </a:r>
            <a:r>
              <a:rPr lang="ko-KR" altLang="en-US" sz="1600" b="0" dirty="0" err="1">
                <a:solidFill>
                  <a:schemeClr val="tx1"/>
                </a:solidFill>
              </a:rPr>
              <a:t>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: </a:t>
            </a:r>
            <a:r>
              <a:rPr lang="ko-KR" altLang="en-US" sz="1600" b="0" dirty="0">
                <a:solidFill>
                  <a:schemeClr val="tx1"/>
                </a:solidFill>
              </a:rPr>
              <a:t>함수 내부에서 사용 </a:t>
            </a:r>
          </a:p>
        </p:txBody>
      </p:sp>
      <p:sp>
        <p:nvSpPr>
          <p:cNvPr id="16" name="설명선 2 5"/>
          <p:cNvSpPr>
            <a:spLocks/>
          </p:cNvSpPr>
          <p:nvPr/>
        </p:nvSpPr>
        <p:spPr bwMode="auto">
          <a:xfrm>
            <a:off x="5268031" y="1342837"/>
            <a:ext cx="5940538" cy="504825"/>
          </a:xfrm>
          <a:prstGeom prst="borderCallout2">
            <a:avLst>
              <a:gd name="adj1" fmla="val 21171"/>
              <a:gd name="adj2" fmla="val -639"/>
              <a:gd name="adj3" fmla="val 20397"/>
              <a:gd name="adj4" fmla="val -11070"/>
              <a:gd name="adj5" fmla="val -1870"/>
              <a:gd name="adj6" fmla="val -15824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  <a:extLst/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/>
            <a:r>
              <a:rPr lang="ko-KR" altLang="en-US" sz="1600" b="0" dirty="0" smtClean="0">
                <a:solidFill>
                  <a:schemeClr val="tx1"/>
                </a:solidFill>
              </a:rPr>
              <a:t>외부매개변수명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(argument label)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생략하면 </a:t>
            </a:r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chemeClr val="tx1"/>
                </a:solidFill>
              </a:rPr>
              <a:t>내부매개변수명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(parameter name)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이 </a:t>
            </a:r>
            <a:r>
              <a:rPr lang="ko-KR" altLang="en-US" sz="1600" b="0" dirty="0">
                <a:solidFill>
                  <a:schemeClr val="tx1"/>
                </a:solidFill>
              </a:rPr>
              <a:t>외부 매개변수명까지 겸함 </a:t>
            </a:r>
          </a:p>
        </p:txBody>
      </p:sp>
      <p:sp>
        <p:nvSpPr>
          <p:cNvPr id="17" name="설명선 2 6"/>
          <p:cNvSpPr>
            <a:spLocks/>
          </p:cNvSpPr>
          <p:nvPr/>
        </p:nvSpPr>
        <p:spPr bwMode="auto">
          <a:xfrm>
            <a:off x="5375921" y="4000613"/>
            <a:ext cx="4464495" cy="495337"/>
          </a:xfrm>
          <a:prstGeom prst="borderCallout2">
            <a:avLst>
              <a:gd name="adj1" fmla="val 55155"/>
              <a:gd name="adj2" fmla="val 38"/>
              <a:gd name="adj3" fmla="val 17225"/>
              <a:gd name="adj4" fmla="val -11933"/>
              <a:gd name="adj5" fmla="val -42108"/>
              <a:gd name="adj6" fmla="val -15080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  <a:extLst/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외부매개변수명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생략한다는 의미</a:t>
            </a:r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chemeClr val="tx1"/>
                </a:solidFill>
              </a:rPr>
              <a:t>다른 언어처럼 호출 가능하지만 추천하지 않음</a:t>
            </a:r>
            <a:endParaRPr lang="ko-KR" altLang="en-US" sz="1600" b="0" dirty="0">
              <a:solidFill>
                <a:schemeClr val="tx1"/>
              </a:solidFill>
            </a:endParaRPr>
          </a:p>
        </p:txBody>
      </p:sp>
      <p:sp>
        <p:nvSpPr>
          <p:cNvPr id="18" name="설명선 2 6"/>
          <p:cNvSpPr>
            <a:spLocks/>
          </p:cNvSpPr>
          <p:nvPr/>
        </p:nvSpPr>
        <p:spPr bwMode="auto">
          <a:xfrm>
            <a:off x="5528321" y="5085184"/>
            <a:ext cx="4464495" cy="1093363"/>
          </a:xfrm>
          <a:prstGeom prst="borderCallout2">
            <a:avLst>
              <a:gd name="adj1" fmla="val 39949"/>
              <a:gd name="adj2" fmla="val -1079"/>
              <a:gd name="adj3" fmla="val 40107"/>
              <a:gd name="adj4" fmla="val -36511"/>
              <a:gd name="adj5" fmla="val -2706"/>
              <a:gd name="adj6" fmla="val -42823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  <a:extLst/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/>
            <a:r>
              <a:rPr lang="ko-KR" altLang="en-US" sz="1600" b="0" dirty="0" smtClean="0">
                <a:solidFill>
                  <a:schemeClr val="tx1"/>
                </a:solidFill>
              </a:rPr>
              <a:t>첫번째 외부매개변수명만 생략하는 경우가 많음 </a:t>
            </a:r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Objective-C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언어의 호출 방식이 이러함</a:t>
            </a:r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chemeClr val="tx1"/>
                </a:solidFill>
              </a:rPr>
              <a:t>두번째 매개변수부터는 외부매개변수 사용</a:t>
            </a:r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chemeClr val="tx1"/>
                </a:solidFill>
              </a:rPr>
              <a:t>제일 많이 쓰는 방법</a:t>
            </a:r>
            <a:endParaRPr lang="ko-KR" altLang="en-US" sz="1600" b="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18383" y="3560507"/>
            <a:ext cx="3732661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0" dirty="0" err="1" smtClean="0">
                <a:solidFill>
                  <a:srgbClr val="0000FF"/>
                </a:solidFill>
              </a:rPr>
              <a:t>함수명</a:t>
            </a:r>
            <a:r>
              <a:rPr lang="ko-KR" altLang="en-US" sz="2000" b="0" dirty="0" smtClean="0">
                <a:solidFill>
                  <a:srgbClr val="0000FF"/>
                </a:solidFill>
              </a:rPr>
              <a:t> </a:t>
            </a:r>
            <a:r>
              <a:rPr lang="en-US" altLang="ko-KR" sz="2000" b="0" dirty="0" smtClean="0">
                <a:solidFill>
                  <a:srgbClr val="0000FF"/>
                </a:solidFill>
              </a:rPr>
              <a:t>: </a:t>
            </a:r>
            <a:r>
              <a:rPr lang="en-US" altLang="ko-K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print(#function) </a:t>
            </a:r>
            <a:endParaRPr lang="en-US" altLang="ko-KR" sz="20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9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과제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함수</a:t>
            </a:r>
            <a:r>
              <a:rPr lang="ko-KR" altLang="en-US" dirty="0" err="1" smtClean="0">
                <a:solidFill>
                  <a:srgbClr val="FF0000"/>
                </a:solidFill>
              </a:rPr>
              <a:t>명</a:t>
            </a:r>
            <a:r>
              <a:rPr lang="ko-KR" altLang="en-US" dirty="0" err="1" smtClean="0"/>
              <a:t>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함수</a:t>
            </a:r>
            <a:r>
              <a:rPr lang="ko-KR" altLang="en-US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dirty="0" smtClean="0">
                <a:solidFill>
                  <a:srgbClr val="FF0000"/>
                </a:solidFill>
              </a:rPr>
              <a:t>(type)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(_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UITableView,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numberOfRowsInSection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section: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return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items.count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(_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UITableView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cellForRowAt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indexPath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IndexPath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UITableViewCell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return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cell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492896"/>
            <a:ext cx="2960508" cy="3528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33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44" r="11420"/>
          <a:stretch/>
        </p:blipFill>
        <p:spPr bwMode="auto">
          <a:xfrm>
            <a:off x="695400" y="1524854"/>
            <a:ext cx="1079832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31712" y="1124744"/>
            <a:ext cx="4876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0" dirty="0" smtClean="0"/>
              <a:t>외부매개변수명 생략 </a:t>
            </a:r>
            <a:r>
              <a:rPr lang="ko-KR" altLang="en-US" sz="2000" b="0" dirty="0" err="1" smtClean="0"/>
              <a:t>내부변수명</a:t>
            </a:r>
            <a:r>
              <a:rPr lang="en-US" altLang="ko-KR" sz="2000" b="0" dirty="0" smtClean="0"/>
              <a:t>:</a:t>
            </a:r>
            <a:r>
              <a:rPr lang="ko-KR" altLang="en-US" sz="2000" b="0" dirty="0" err="1" smtClean="0"/>
              <a:t>자료형</a:t>
            </a:r>
            <a:r>
              <a:rPr lang="ko-KR" altLang="en-US" sz="2000" b="0" dirty="0" smtClean="0"/>
              <a:t> </a:t>
            </a:r>
            <a:endParaRPr lang="ko-KR" altLang="en-US" sz="2000" b="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11200" y="152400"/>
            <a:ext cx="108712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과제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함수</a:t>
            </a:r>
            <a:r>
              <a:rPr lang="ko-KR" altLang="en-US" dirty="0" err="1" smtClean="0">
                <a:solidFill>
                  <a:srgbClr val="FF0000"/>
                </a:solidFill>
              </a:rPr>
              <a:t>명</a:t>
            </a:r>
            <a:r>
              <a:rPr lang="ko-KR" altLang="en-US" dirty="0" err="1" smtClean="0"/>
              <a:t>과</a:t>
            </a:r>
            <a:r>
              <a:rPr lang="ko-KR" altLang="en-US" dirty="0" smtClean="0"/>
              <a:t> </a:t>
            </a:r>
            <a:r>
              <a:rPr lang="ko-KR" altLang="en-US" dirty="0" err="1"/>
              <a:t>함수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en-US" altLang="ko-KR" dirty="0">
                <a:solidFill>
                  <a:srgbClr val="FF0000"/>
                </a:solidFill>
              </a:rPr>
              <a:t>(type)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21164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i">
  <a:themeElements>
    <a:clrScheme name="ur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ri">
      <a:majorFont>
        <a:latin typeface="Tahoma"/>
        <a:ea typeface="돋움"/>
        <a:cs typeface=""/>
      </a:majorFont>
      <a:minorFont>
        <a:latin typeface="Tahom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A479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A479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돋움" pitchFamily="50" charset="-127"/>
          </a:defRPr>
        </a:defPPr>
      </a:lstStyle>
    </a:lnDef>
  </a:objectDefaults>
  <a:extraClrSchemeLst>
    <a:extraClrScheme>
      <a:clrScheme name="u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r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26579</TotalTime>
  <Words>3948</Words>
  <Application>Microsoft Office PowerPoint</Application>
  <PresentationFormat>와이드스크린</PresentationFormat>
  <Paragraphs>695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2" baseType="lpstr">
      <vt:lpstr>Adobe Heiti Std R</vt:lpstr>
      <vt:lpstr>Menlo</vt:lpstr>
      <vt:lpstr>굴림</vt:lpstr>
      <vt:lpstr>돋움</vt:lpstr>
      <vt:lpstr>맑은 고딕</vt:lpstr>
      <vt:lpstr>Consolas</vt:lpstr>
      <vt:lpstr>Helvetica</vt:lpstr>
      <vt:lpstr>Marlett</vt:lpstr>
      <vt:lpstr>Tahoma</vt:lpstr>
      <vt:lpstr>Times New Roman</vt:lpstr>
      <vt:lpstr>Wingdings</vt:lpstr>
      <vt:lpstr>uri</vt:lpstr>
      <vt:lpstr>1급 객체(first class object)  1급 시민(first class citizen)</vt:lpstr>
      <vt:lpstr>C언어에서 Swift 함수 변경 연습</vt:lpstr>
      <vt:lpstr>내부 매개변수(parameter name) 이름과 외부 매개변수(argument label) 이름</vt:lpstr>
      <vt:lpstr>Swift 함수 실습(과제:매우 중요)and 함수의 type은?</vt:lpstr>
      <vt:lpstr>C/C++함수 vs. Objective-C함수</vt:lpstr>
      <vt:lpstr>함수명이 궁금해요  : #function 리터럴(literal)</vt:lpstr>
      <vt:lpstr>함수의 type은 모두 같고 함수명은 모두 다름</vt:lpstr>
      <vt:lpstr>과제 : 함수명과 함수자료형(type)</vt:lpstr>
      <vt:lpstr>PowerPoint 프레젠테이션</vt:lpstr>
      <vt:lpstr>PowerPoint 프레젠테이션</vt:lpstr>
      <vt:lpstr>PowerPoint 프레젠테이션</vt:lpstr>
      <vt:lpstr>BMI 계산 결과 판정 </vt:lpstr>
      <vt:lpstr>Swift 문자열 서식(swift string format 자리수)</vt:lpstr>
      <vt:lpstr>BMI를 판정하는 calcBMI()함수 정의  </vt:lpstr>
      <vt:lpstr>if~else를 switch~case로  </vt:lpstr>
      <vt:lpstr>switch~case + 판정 결과 리턴하는 함수  </vt:lpstr>
      <vt:lpstr>1급 객체(first class object)  1급 시민(first class citizen)</vt:lpstr>
      <vt:lpstr>first class object : (1)함수를 변수에 저장 가능</vt:lpstr>
      <vt:lpstr>first class object : (2) 함수를 매개변수로 사용</vt:lpstr>
      <vt:lpstr>first class object : (3) 함수를 리턴값으로 사용</vt:lpstr>
      <vt:lpstr>함수 : 일급 객체 실습</vt:lpstr>
      <vt:lpstr>클로저(Closure)</vt:lpstr>
      <vt:lpstr>클로저 표현식</vt:lpstr>
      <vt:lpstr>클로저 표현식</vt:lpstr>
      <vt:lpstr>후행 클로저(trailing closure)</vt:lpstr>
      <vt:lpstr>후행 클로저(trailing closure)</vt:lpstr>
      <vt:lpstr>클로저의 축약 표현들 : 과제(유사 예제 만들어 보기) </vt:lpstr>
      <vt:lpstr>클래스 (class)</vt:lpstr>
      <vt:lpstr>클래스 vs. 객체 vs. 인스턴스</vt:lpstr>
      <vt:lpstr>객체지향 용어 비교</vt:lpstr>
      <vt:lpstr>Structures and Classes</vt:lpstr>
      <vt:lpstr>객체 인스턴스</vt:lpstr>
      <vt:lpstr>클래스란 무엇인가?</vt:lpstr>
      <vt:lpstr>Swift 클래스 선언하기</vt:lpstr>
      <vt:lpstr>프로퍼티(property)</vt:lpstr>
      <vt:lpstr>클래스에 저장 프로퍼티(stored property) 추가하기</vt:lpstr>
      <vt:lpstr>프로퍼티는 초기값이 있거나 옵셔널 변수(상수)로 선언</vt:lpstr>
      <vt:lpstr>Method</vt:lpstr>
      <vt:lpstr>메서드 정의</vt:lpstr>
      <vt:lpstr>인스턴스 만들고 메서드와 프로퍼티 접근</vt:lpstr>
    </vt:vector>
  </TitlesOfParts>
  <Company>Induk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05주 Swift 문법 4(일급시민 클로저 클래스기초)</dc:title>
  <dc:creator>한성현</dc:creator>
  <cp:lastModifiedBy>user</cp:lastModifiedBy>
  <cp:revision>2722</cp:revision>
  <dcterms:created xsi:type="dcterms:W3CDTF">2001-03-18T18:56:01Z</dcterms:created>
  <dcterms:modified xsi:type="dcterms:W3CDTF">2022-09-24T14:56:37Z</dcterms:modified>
</cp:coreProperties>
</file>