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256" r:id="rId2"/>
    <p:sldId id="794" r:id="rId3"/>
    <p:sldId id="795" r:id="rId4"/>
    <p:sldId id="707" r:id="rId5"/>
    <p:sldId id="743" r:id="rId6"/>
    <p:sldId id="796" r:id="rId7"/>
    <p:sldId id="690" r:id="rId8"/>
    <p:sldId id="607" r:id="rId9"/>
    <p:sldId id="797" r:id="rId10"/>
    <p:sldId id="608" r:id="rId11"/>
    <p:sldId id="696" r:id="rId12"/>
    <p:sldId id="708" r:id="rId13"/>
    <p:sldId id="709" r:id="rId14"/>
    <p:sldId id="697" r:id="rId15"/>
    <p:sldId id="698" r:id="rId16"/>
    <p:sldId id="699" r:id="rId17"/>
    <p:sldId id="810" r:id="rId18"/>
    <p:sldId id="744" r:id="rId19"/>
    <p:sldId id="748" r:id="rId20"/>
    <p:sldId id="798" r:id="rId21"/>
    <p:sldId id="749" r:id="rId22"/>
    <p:sldId id="799" r:id="rId23"/>
    <p:sldId id="750" r:id="rId24"/>
    <p:sldId id="751" r:id="rId25"/>
    <p:sldId id="800" r:id="rId26"/>
    <p:sldId id="801" r:id="rId27"/>
    <p:sldId id="802" r:id="rId28"/>
    <p:sldId id="803" r:id="rId29"/>
    <p:sldId id="753" r:id="rId30"/>
    <p:sldId id="809" r:id="rId31"/>
    <p:sldId id="804" r:id="rId32"/>
    <p:sldId id="805" r:id="rId33"/>
    <p:sldId id="806" r:id="rId34"/>
    <p:sldId id="807" r:id="rId35"/>
    <p:sldId id="808" r:id="rId36"/>
    <p:sldId id="754" r:id="rId37"/>
    <p:sldId id="755" r:id="rId38"/>
    <p:sldId id="756" r:id="rId39"/>
    <p:sldId id="757" r:id="rId40"/>
  </p:sldIdLst>
  <p:sldSz cx="12192000" cy="6858000"/>
  <p:notesSz cx="7004050" cy="9223375"/>
  <p:defaultTextStyle>
    <a:defPPr>
      <a:defRPr lang="en-US"/>
    </a:defPPr>
    <a:lvl1pPr algn="ctr" rtl="0" eaLnBrk="0" fontAlgn="base" hangingPunct="0">
      <a:spcBef>
        <a:spcPct val="0"/>
      </a:spcBef>
      <a:spcAft>
        <a:spcPct val="0"/>
      </a:spcAft>
      <a:defRPr sz="4000" b="1" kern="1200">
        <a:solidFill>
          <a:srgbClr val="A47900"/>
        </a:solidFill>
        <a:latin typeface="Tahoma" panose="020B0604030504040204" pitchFamily="34" charset="0"/>
        <a:ea typeface="돋움" panose="020B0600000101010101" pitchFamily="50" charset="-127"/>
        <a:cs typeface="+mn-cs"/>
      </a:defRPr>
    </a:lvl1pPr>
    <a:lvl2pPr marL="457200" algn="ctr" rtl="0" eaLnBrk="0" fontAlgn="base" hangingPunct="0">
      <a:spcBef>
        <a:spcPct val="0"/>
      </a:spcBef>
      <a:spcAft>
        <a:spcPct val="0"/>
      </a:spcAft>
      <a:defRPr sz="4000" b="1" kern="1200">
        <a:solidFill>
          <a:srgbClr val="A47900"/>
        </a:solidFill>
        <a:latin typeface="Tahoma" panose="020B0604030504040204" pitchFamily="34" charset="0"/>
        <a:ea typeface="돋움" panose="020B0600000101010101" pitchFamily="50" charset="-127"/>
        <a:cs typeface="+mn-cs"/>
      </a:defRPr>
    </a:lvl2pPr>
    <a:lvl3pPr marL="914400" algn="ctr" rtl="0" eaLnBrk="0" fontAlgn="base" hangingPunct="0">
      <a:spcBef>
        <a:spcPct val="0"/>
      </a:spcBef>
      <a:spcAft>
        <a:spcPct val="0"/>
      </a:spcAft>
      <a:defRPr sz="4000" b="1" kern="1200">
        <a:solidFill>
          <a:srgbClr val="A47900"/>
        </a:solidFill>
        <a:latin typeface="Tahoma" panose="020B0604030504040204" pitchFamily="34" charset="0"/>
        <a:ea typeface="돋움" panose="020B0600000101010101" pitchFamily="50" charset="-127"/>
        <a:cs typeface="+mn-cs"/>
      </a:defRPr>
    </a:lvl3pPr>
    <a:lvl4pPr marL="1371600" algn="ctr" rtl="0" eaLnBrk="0" fontAlgn="base" hangingPunct="0">
      <a:spcBef>
        <a:spcPct val="0"/>
      </a:spcBef>
      <a:spcAft>
        <a:spcPct val="0"/>
      </a:spcAft>
      <a:defRPr sz="4000" b="1" kern="1200">
        <a:solidFill>
          <a:srgbClr val="A47900"/>
        </a:solidFill>
        <a:latin typeface="Tahoma" panose="020B0604030504040204" pitchFamily="34" charset="0"/>
        <a:ea typeface="돋움" panose="020B0600000101010101" pitchFamily="50" charset="-127"/>
        <a:cs typeface="+mn-cs"/>
      </a:defRPr>
    </a:lvl4pPr>
    <a:lvl5pPr marL="1828800" algn="ctr" rtl="0" eaLnBrk="0" fontAlgn="base" hangingPunct="0">
      <a:spcBef>
        <a:spcPct val="0"/>
      </a:spcBef>
      <a:spcAft>
        <a:spcPct val="0"/>
      </a:spcAft>
      <a:defRPr sz="4000" b="1" kern="1200">
        <a:solidFill>
          <a:srgbClr val="A47900"/>
        </a:solidFill>
        <a:latin typeface="Tahoma" panose="020B0604030504040204" pitchFamily="34" charset="0"/>
        <a:ea typeface="돋움" panose="020B0600000101010101" pitchFamily="50" charset="-127"/>
        <a:cs typeface="+mn-cs"/>
      </a:defRPr>
    </a:lvl5pPr>
    <a:lvl6pPr marL="2286000" algn="l" defTabSz="914400" rtl="0" eaLnBrk="1" latinLnBrk="1" hangingPunct="1">
      <a:defRPr sz="4000" b="1" kern="1200">
        <a:solidFill>
          <a:srgbClr val="A47900"/>
        </a:solidFill>
        <a:latin typeface="Tahoma" panose="020B0604030504040204" pitchFamily="34" charset="0"/>
        <a:ea typeface="돋움" panose="020B0600000101010101" pitchFamily="50" charset="-127"/>
        <a:cs typeface="+mn-cs"/>
      </a:defRPr>
    </a:lvl6pPr>
    <a:lvl7pPr marL="2743200" algn="l" defTabSz="914400" rtl="0" eaLnBrk="1" latinLnBrk="1" hangingPunct="1">
      <a:defRPr sz="4000" b="1" kern="1200">
        <a:solidFill>
          <a:srgbClr val="A47900"/>
        </a:solidFill>
        <a:latin typeface="Tahoma" panose="020B0604030504040204" pitchFamily="34" charset="0"/>
        <a:ea typeface="돋움" panose="020B0600000101010101" pitchFamily="50" charset="-127"/>
        <a:cs typeface="+mn-cs"/>
      </a:defRPr>
    </a:lvl7pPr>
    <a:lvl8pPr marL="3200400" algn="l" defTabSz="914400" rtl="0" eaLnBrk="1" latinLnBrk="1" hangingPunct="1">
      <a:defRPr sz="4000" b="1" kern="1200">
        <a:solidFill>
          <a:srgbClr val="A47900"/>
        </a:solidFill>
        <a:latin typeface="Tahoma" panose="020B0604030504040204" pitchFamily="34" charset="0"/>
        <a:ea typeface="돋움" panose="020B0600000101010101" pitchFamily="50" charset="-127"/>
        <a:cs typeface="+mn-cs"/>
      </a:defRPr>
    </a:lvl8pPr>
    <a:lvl9pPr marL="3657600" algn="l" defTabSz="914400" rtl="0" eaLnBrk="1" latinLnBrk="1" hangingPunct="1">
      <a:defRPr sz="4000" b="1" kern="1200">
        <a:solidFill>
          <a:srgbClr val="A47900"/>
        </a:solidFill>
        <a:latin typeface="Tahoma" panose="020B0604030504040204" pitchFamily="34" charset="0"/>
        <a:ea typeface="돋움" panose="020B0600000101010101" pitchFamily="50"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CC00"/>
    <a:srgbClr val="FFFFFF"/>
    <a:srgbClr val="FFCC99"/>
    <a:srgbClr val="CCFFFF"/>
    <a:srgbClr val="FFFFCC"/>
    <a:srgbClr val="00664B"/>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62" autoAdjust="0"/>
    <p:restoredTop sz="99439" autoAdjust="0"/>
  </p:normalViewPr>
  <p:slideViewPr>
    <p:cSldViewPr>
      <p:cViewPr varScale="1">
        <p:scale>
          <a:sx n="87" d="100"/>
          <a:sy n="87" d="100"/>
        </p:scale>
        <p:origin x="108"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108" y="-102"/>
      </p:cViewPr>
      <p:guideLst>
        <p:guide orient="horz" pos="2905"/>
        <p:guide pos="220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5300" cy="461963"/>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bodyPr>
          <a:lstStyle>
            <a:lvl1pPr algn="l" defTabSz="923925">
              <a:defRPr sz="1200">
                <a:solidFill>
                  <a:schemeClr val="tx1"/>
                </a:solidFill>
                <a:effectLst/>
                <a:latin typeface="Times New Roman" pitchFamily="18" charset="0"/>
                <a:ea typeface="굴림" pitchFamily="50" charset="-127"/>
              </a:defRPr>
            </a:lvl1pPr>
          </a:lstStyle>
          <a:p>
            <a:pPr>
              <a:defRPr/>
            </a:pPr>
            <a:endParaRPr lang="en-US" altLang="ko-KR"/>
          </a:p>
        </p:txBody>
      </p:sp>
      <p:sp>
        <p:nvSpPr>
          <p:cNvPr id="64515" name="Rectangle 3"/>
          <p:cNvSpPr>
            <a:spLocks noGrp="1" noChangeArrowheads="1"/>
          </p:cNvSpPr>
          <p:nvPr>
            <p:ph type="dt" sz="quarter" idx="1"/>
          </p:nvPr>
        </p:nvSpPr>
        <p:spPr bwMode="auto">
          <a:xfrm>
            <a:off x="3968750" y="0"/>
            <a:ext cx="3035300" cy="461963"/>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bodyPr>
          <a:lstStyle>
            <a:lvl1pPr algn="r" defTabSz="923925">
              <a:defRPr sz="1200">
                <a:solidFill>
                  <a:schemeClr val="tx1"/>
                </a:solidFill>
                <a:effectLst/>
                <a:latin typeface="Times New Roman" pitchFamily="18" charset="0"/>
                <a:ea typeface="굴림" pitchFamily="50" charset="-127"/>
              </a:defRPr>
            </a:lvl1pPr>
          </a:lstStyle>
          <a:p>
            <a:pPr>
              <a:defRPr/>
            </a:pPr>
            <a:endParaRPr lang="en-US" altLang="ko-KR"/>
          </a:p>
        </p:txBody>
      </p:sp>
      <p:sp>
        <p:nvSpPr>
          <p:cNvPr id="64516" name="Rectangle 4"/>
          <p:cNvSpPr>
            <a:spLocks noGrp="1" noChangeArrowheads="1"/>
          </p:cNvSpPr>
          <p:nvPr>
            <p:ph type="ftr" sz="quarter" idx="2"/>
          </p:nvPr>
        </p:nvSpPr>
        <p:spPr bwMode="auto">
          <a:xfrm>
            <a:off x="0" y="8761413"/>
            <a:ext cx="3035300" cy="461962"/>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algn="l" defTabSz="923925">
              <a:defRPr sz="1200">
                <a:solidFill>
                  <a:schemeClr val="tx1"/>
                </a:solidFill>
                <a:effectLst/>
                <a:latin typeface="Times New Roman" pitchFamily="18" charset="0"/>
                <a:ea typeface="굴림" pitchFamily="50" charset="-127"/>
              </a:defRPr>
            </a:lvl1pPr>
          </a:lstStyle>
          <a:p>
            <a:pPr>
              <a:defRPr/>
            </a:pPr>
            <a:endParaRPr lang="en-US" altLang="ko-KR"/>
          </a:p>
        </p:txBody>
      </p:sp>
      <p:sp>
        <p:nvSpPr>
          <p:cNvPr id="64517" name="Rectangle 5"/>
          <p:cNvSpPr>
            <a:spLocks noGrp="1" noChangeArrowheads="1"/>
          </p:cNvSpPr>
          <p:nvPr>
            <p:ph type="sldNum" sz="quarter" idx="3"/>
          </p:nvPr>
        </p:nvSpPr>
        <p:spPr bwMode="auto">
          <a:xfrm>
            <a:off x="3968750" y="8761413"/>
            <a:ext cx="3035300" cy="461962"/>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algn="r" defTabSz="923925">
              <a:defRPr sz="1200">
                <a:solidFill>
                  <a:schemeClr val="tx1"/>
                </a:solidFill>
                <a:latin typeface="Times New Roman" panose="02020603050405020304" pitchFamily="18" charset="0"/>
                <a:ea typeface="굴림" panose="020B0600000101010101" pitchFamily="50" charset="-127"/>
              </a:defRPr>
            </a:lvl1pPr>
          </a:lstStyle>
          <a:p>
            <a:fld id="{F24A6DA7-BF26-4943-91DD-089D9A8A4F24}" type="slidenum">
              <a:rPr lang="ko-KR" altLang="en-US"/>
              <a:pPr/>
              <a:t>‹#›</a:t>
            </a:fld>
            <a:endParaRPr lang="en-US" altLang="ko-KR"/>
          </a:p>
        </p:txBody>
      </p:sp>
    </p:spTree>
    <p:extLst>
      <p:ext uri="{BB962C8B-B14F-4D97-AF65-F5344CB8AC3E}">
        <p14:creationId xmlns:p14="http://schemas.microsoft.com/office/powerpoint/2010/main" val="220552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5300" cy="461963"/>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bodyPr>
          <a:lstStyle>
            <a:lvl1pPr algn="l" defTabSz="923925">
              <a:defRPr sz="1200">
                <a:solidFill>
                  <a:schemeClr val="tx1"/>
                </a:solidFill>
                <a:effectLst/>
                <a:latin typeface="Times New Roman" pitchFamily="18" charset="0"/>
                <a:ea typeface="굴림" pitchFamily="50" charset="-127"/>
              </a:defRPr>
            </a:lvl1pPr>
          </a:lstStyle>
          <a:p>
            <a:pPr>
              <a:defRPr/>
            </a:pPr>
            <a:endParaRPr lang="en-US" altLang="ko-KR"/>
          </a:p>
        </p:txBody>
      </p:sp>
      <p:sp>
        <p:nvSpPr>
          <p:cNvPr id="31747" name="Rectangle 3"/>
          <p:cNvSpPr>
            <a:spLocks noGrp="1" noChangeArrowheads="1"/>
          </p:cNvSpPr>
          <p:nvPr>
            <p:ph type="dt" idx="1"/>
          </p:nvPr>
        </p:nvSpPr>
        <p:spPr bwMode="auto">
          <a:xfrm>
            <a:off x="3968750" y="0"/>
            <a:ext cx="3035300" cy="461963"/>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bodyPr>
          <a:lstStyle>
            <a:lvl1pPr algn="r" defTabSz="923925">
              <a:defRPr sz="1200">
                <a:solidFill>
                  <a:schemeClr val="tx1"/>
                </a:solidFill>
                <a:effectLst/>
                <a:latin typeface="Times New Roman" pitchFamily="18" charset="0"/>
                <a:ea typeface="굴림" pitchFamily="50" charset="-127"/>
              </a:defRPr>
            </a:lvl1pPr>
          </a:lstStyle>
          <a:p>
            <a:pPr>
              <a:defRPr/>
            </a:pPr>
            <a:endParaRPr lang="en-US" altLang="ko-KR"/>
          </a:p>
        </p:txBody>
      </p:sp>
      <p:sp>
        <p:nvSpPr>
          <p:cNvPr id="71684" name="Rectangle 4"/>
          <p:cNvSpPr>
            <a:spLocks noGrp="1" noRot="1" noChangeAspect="1" noChangeArrowheads="1" noTextEdit="1"/>
          </p:cNvSpPr>
          <p:nvPr>
            <p:ph type="sldImg" idx="2"/>
          </p:nvPr>
        </p:nvSpPr>
        <p:spPr bwMode="auto">
          <a:xfrm>
            <a:off x="428625" y="692150"/>
            <a:ext cx="6148388" cy="3459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933450" y="4381500"/>
            <a:ext cx="5137150" cy="4149725"/>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31750" name="Rectangle 6"/>
          <p:cNvSpPr>
            <a:spLocks noGrp="1" noChangeArrowheads="1"/>
          </p:cNvSpPr>
          <p:nvPr>
            <p:ph type="ftr" sz="quarter" idx="4"/>
          </p:nvPr>
        </p:nvSpPr>
        <p:spPr bwMode="auto">
          <a:xfrm>
            <a:off x="0" y="8761413"/>
            <a:ext cx="3035300" cy="461962"/>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algn="l" defTabSz="923925">
              <a:defRPr sz="1200">
                <a:solidFill>
                  <a:schemeClr val="tx1"/>
                </a:solidFill>
                <a:effectLst/>
                <a:latin typeface="Times New Roman" pitchFamily="18" charset="0"/>
                <a:ea typeface="굴림" pitchFamily="50" charset="-127"/>
              </a:defRPr>
            </a:lvl1pPr>
          </a:lstStyle>
          <a:p>
            <a:pPr>
              <a:defRPr/>
            </a:pPr>
            <a:endParaRPr lang="en-US" altLang="ko-KR"/>
          </a:p>
        </p:txBody>
      </p:sp>
      <p:sp>
        <p:nvSpPr>
          <p:cNvPr id="31751" name="Rectangle 7"/>
          <p:cNvSpPr>
            <a:spLocks noGrp="1" noChangeArrowheads="1"/>
          </p:cNvSpPr>
          <p:nvPr>
            <p:ph type="sldNum" sz="quarter" idx="5"/>
          </p:nvPr>
        </p:nvSpPr>
        <p:spPr bwMode="auto">
          <a:xfrm>
            <a:off x="3968750" y="8761413"/>
            <a:ext cx="3035300" cy="461962"/>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algn="r" defTabSz="923925">
              <a:defRPr sz="1200">
                <a:solidFill>
                  <a:schemeClr val="tx1"/>
                </a:solidFill>
                <a:latin typeface="Times New Roman" panose="02020603050405020304" pitchFamily="18" charset="0"/>
                <a:ea typeface="굴림" panose="020B0600000101010101" pitchFamily="50" charset="-127"/>
              </a:defRPr>
            </a:lvl1pPr>
          </a:lstStyle>
          <a:p>
            <a:fld id="{18276CC9-560D-4C57-AE75-4676E1F5DD88}" type="slidenum">
              <a:rPr lang="ko-KR" altLang="en-US"/>
              <a:pPr/>
              <a:t>‹#›</a:t>
            </a:fld>
            <a:endParaRPr lang="en-US" altLang="ko-KR"/>
          </a:p>
        </p:txBody>
      </p:sp>
    </p:spTree>
    <p:extLst>
      <p:ext uri="{BB962C8B-B14F-4D97-AF65-F5344CB8AC3E}">
        <p14:creationId xmlns:p14="http://schemas.microsoft.com/office/powerpoint/2010/main" val="92117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직사각형 3"/>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3461859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직사각형 3"/>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1552822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64600" y="152400"/>
            <a:ext cx="2717800" cy="60960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11200" y="152400"/>
            <a:ext cx="7950200" cy="60960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직사각형 3"/>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3885683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711200" y="152400"/>
            <a:ext cx="10871200" cy="5334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711200" y="838200"/>
            <a:ext cx="10871200" cy="5410200"/>
          </a:xfrm>
        </p:spPr>
        <p:txBody>
          <a:bodyPr/>
          <a:lstStyle/>
          <a:p>
            <a:pPr lvl="0"/>
            <a:endParaRPr lang="ko-KR" altLang="en-US" noProof="0" smtClean="0"/>
          </a:p>
        </p:txBody>
      </p:sp>
      <p:sp>
        <p:nvSpPr>
          <p:cNvPr id="4" name="직사각형 3"/>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2813280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711200" y="152400"/>
            <a:ext cx="10871200" cy="5334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711200" y="838200"/>
            <a:ext cx="5334000" cy="5410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248400" y="838200"/>
            <a:ext cx="5334000" cy="26289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248400" y="3619500"/>
            <a:ext cx="5334000" cy="26289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167873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711200" y="152400"/>
            <a:ext cx="10871200" cy="60960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87743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711200" y="152400"/>
            <a:ext cx="10871200" cy="5334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711200" y="838200"/>
            <a:ext cx="5334000" cy="5410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248400" y="838200"/>
            <a:ext cx="5334000" cy="5410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77067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mj-ea"/>
                <a:ea typeface="+mj-ea"/>
                <a:cs typeface="Consolas" panose="020B0609020204030204" pitchFamily="49" charset="0"/>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latin typeface="+mj-ea"/>
                <a:ea typeface="+mj-ea"/>
                <a:cs typeface="Consolas" panose="020B0609020204030204" pitchFamily="49" charset="0"/>
              </a:defRPr>
            </a:lvl1pPr>
            <a:lvl2pPr>
              <a:defRPr>
                <a:latin typeface="+mj-ea"/>
                <a:ea typeface="+mj-ea"/>
                <a:cs typeface="Consolas" panose="020B0609020204030204" pitchFamily="49" charset="0"/>
              </a:defRPr>
            </a:lvl2pPr>
            <a:lvl3pPr>
              <a:defRPr>
                <a:latin typeface="+mj-ea"/>
                <a:ea typeface="+mj-ea"/>
                <a:cs typeface="Consolas" panose="020B0609020204030204" pitchFamily="49" charset="0"/>
              </a:defRPr>
            </a:lvl3pPr>
            <a:lvl4pPr>
              <a:defRPr>
                <a:latin typeface="+mj-ea"/>
                <a:ea typeface="+mj-ea"/>
                <a:cs typeface="Consolas" panose="020B0609020204030204" pitchFamily="49" charset="0"/>
              </a:defRPr>
            </a:lvl4pPr>
            <a:lvl5pPr>
              <a:defRPr>
                <a:latin typeface="+mj-ea"/>
                <a:ea typeface="+mj-ea"/>
                <a:cs typeface="Consolas" panose="020B0609020204030204" pitchFamily="49"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직사각형 3"/>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3165803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직사각형 3"/>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1159930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711200" y="838200"/>
            <a:ext cx="5334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248400" y="838200"/>
            <a:ext cx="53340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직사각형 4"/>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3124403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직사각형 6"/>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524096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직사각형 2"/>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3063338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직사각형 1"/>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1626366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직사각형 4"/>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1179621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직사각형 4"/>
          <p:cNvSpPr/>
          <p:nvPr userDrawn="1"/>
        </p:nvSpPr>
        <p:spPr bwMode="auto">
          <a:xfrm>
            <a:off x="914400" y="6381328"/>
            <a:ext cx="1941240" cy="4320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6387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152400"/>
            <a:ext cx="1087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711200" y="838200"/>
            <a:ext cx="10871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31" name="Line 7"/>
          <p:cNvSpPr>
            <a:spLocks noChangeShapeType="1"/>
          </p:cNvSpPr>
          <p:nvPr/>
        </p:nvSpPr>
        <p:spPr bwMode="auto">
          <a:xfrm>
            <a:off x="711200" y="762000"/>
            <a:ext cx="10871200" cy="0"/>
          </a:xfrm>
          <a:prstGeom prst="line">
            <a:avLst/>
          </a:prstGeom>
          <a:noFill/>
          <a:ln w="38100">
            <a:solidFill>
              <a:srgbClr val="016D60"/>
            </a:solidFill>
            <a:round/>
            <a:headEnd/>
            <a:tailEnd/>
          </a:ln>
          <a:effectLst/>
        </p:spPr>
        <p:txBody>
          <a:bodyPr wrap="none" anchor="ctr"/>
          <a:lstStyle/>
          <a:p>
            <a:pPr>
              <a:defRPr/>
            </a:pPr>
            <a:endParaRPr lang="ko-KR" altLang="en-US" sz="4000">
              <a:effectLst>
                <a:outerShdw blurRad="38100" dist="38100" dir="2700000" algn="tl">
                  <a:srgbClr val="000000">
                    <a:alpha val="43137"/>
                  </a:srgbClr>
                </a:outerShdw>
              </a:effectLst>
              <a:latin typeface="Consolas" panose="020B0609020204030204" pitchFamily="49" charset="0"/>
              <a:ea typeface="+mj-ea"/>
              <a:cs typeface="Consolas" panose="020B0609020204030204" pitchFamily="49" charset="0"/>
            </a:endParaRPr>
          </a:p>
        </p:txBody>
      </p:sp>
      <p:sp>
        <p:nvSpPr>
          <p:cNvPr id="1032" name="Line 8"/>
          <p:cNvSpPr>
            <a:spLocks noChangeShapeType="1"/>
          </p:cNvSpPr>
          <p:nvPr/>
        </p:nvSpPr>
        <p:spPr bwMode="auto">
          <a:xfrm>
            <a:off x="711200" y="6308725"/>
            <a:ext cx="10871200" cy="0"/>
          </a:xfrm>
          <a:prstGeom prst="line">
            <a:avLst/>
          </a:prstGeom>
          <a:noFill/>
          <a:ln w="38100">
            <a:solidFill>
              <a:srgbClr val="006600"/>
            </a:solidFill>
            <a:round/>
            <a:headEnd/>
            <a:tailEnd/>
          </a:ln>
          <a:effectLst/>
        </p:spPr>
        <p:txBody>
          <a:bodyPr wrap="none" anchor="ctr"/>
          <a:lstStyle/>
          <a:p>
            <a:pPr>
              <a:defRPr/>
            </a:pPr>
            <a:endParaRPr lang="ko-KR" altLang="en-US" sz="4000">
              <a:effectLst>
                <a:outerShdw blurRad="38100" dist="38100" dir="2700000" algn="tl">
                  <a:srgbClr val="000000">
                    <a:alpha val="43137"/>
                  </a:srgbClr>
                </a:outerShdw>
              </a:effectLst>
              <a:latin typeface="Consolas" panose="020B0609020204030204" pitchFamily="49" charset="0"/>
              <a:ea typeface="+mj-ea"/>
              <a:cs typeface="Consolas" panose="020B0609020204030204" pitchFamily="49" charset="0"/>
            </a:endParaRPr>
          </a:p>
        </p:txBody>
      </p:sp>
      <p:sp>
        <p:nvSpPr>
          <p:cNvPr id="1041" name="Text Box 17"/>
          <p:cNvSpPr txBox="1">
            <a:spLocks noChangeArrowheads="1"/>
          </p:cNvSpPr>
          <p:nvPr/>
        </p:nvSpPr>
        <p:spPr bwMode="auto">
          <a:xfrm>
            <a:off x="1295401" y="6524625"/>
            <a:ext cx="2112433" cy="230188"/>
          </a:xfrm>
          <a:prstGeom prst="rect">
            <a:avLst/>
          </a:prstGeom>
          <a:noFill/>
          <a:ln w="9525">
            <a:noFill/>
            <a:miter lim="800000"/>
            <a:headEnd/>
            <a:tailEnd/>
          </a:ln>
          <a:effectLst/>
        </p:spPr>
        <p:txBody>
          <a:bodyPr>
            <a:spAutoFit/>
          </a:bodyPr>
          <a:lstStyle/>
          <a:p>
            <a:pPr algn="l">
              <a:defRPr/>
            </a:pPr>
            <a:r>
              <a:rPr lang="en-US" altLang="ko-KR" sz="900" b="0" i="1">
                <a:effectLst>
                  <a:outerShdw blurRad="38100" dist="38100" dir="2700000" algn="tl">
                    <a:srgbClr val="C0C0C0"/>
                  </a:outerShdw>
                </a:effectLst>
                <a:latin typeface="Consolas" panose="020B0609020204030204" pitchFamily="49" charset="0"/>
                <a:ea typeface="+mj-ea"/>
                <a:cs typeface="Consolas" panose="020B0609020204030204" pitchFamily="49" charset="0"/>
              </a:rPr>
              <a:t>HSH</a:t>
            </a:r>
            <a:r>
              <a:rPr lang="en-US" altLang="ko-KR" sz="900" b="0">
                <a:effectLst>
                  <a:outerShdw blurRad="38100" dist="38100" dir="2700000" algn="tl">
                    <a:srgbClr val="C0C0C0"/>
                  </a:outerShdw>
                </a:effectLst>
                <a:latin typeface="Consolas" panose="020B0609020204030204" pitchFamily="49" charset="0"/>
                <a:ea typeface="+mj-ea"/>
                <a:cs typeface="Consolas" panose="020B0609020204030204" pitchFamily="49" charset="0"/>
              </a:rPr>
              <a:t>, </a:t>
            </a:r>
            <a:r>
              <a:rPr lang="en-US" altLang="ko-KR" sz="900" b="0" i="1">
                <a:effectLst>
                  <a:outerShdw blurRad="38100" dist="38100" dir="2700000" algn="tl">
                    <a:srgbClr val="C0C0C0"/>
                  </a:outerShdw>
                </a:effectLst>
                <a:latin typeface="Consolas" panose="020B0609020204030204" pitchFamily="49" charset="0"/>
                <a:ea typeface="+mj-ea"/>
                <a:cs typeface="Consolas" panose="020B0609020204030204" pitchFamily="49" charset="0"/>
              </a:rPr>
              <a:t>Induk University </a:t>
            </a:r>
          </a:p>
        </p:txBody>
      </p:sp>
      <p:sp>
        <p:nvSpPr>
          <p:cNvPr id="2" name="Text Box 18"/>
          <p:cNvSpPr txBox="1">
            <a:spLocks noChangeArrowheads="1"/>
          </p:cNvSpPr>
          <p:nvPr/>
        </p:nvSpPr>
        <p:spPr bwMode="auto">
          <a:xfrm>
            <a:off x="9448800" y="6337301"/>
            <a:ext cx="2133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A47900"/>
                </a:solidFill>
                <a:latin typeface="Tahoma" panose="020B0604030504040204" pitchFamily="34" charset="0"/>
                <a:ea typeface="돋움" panose="020B0600000101010101" pitchFamily="50" charset="-127"/>
              </a:defRPr>
            </a:lvl1pPr>
            <a:lvl2pPr marL="742950" indent="-285750">
              <a:defRPr sz="4000" b="1">
                <a:solidFill>
                  <a:srgbClr val="A47900"/>
                </a:solidFill>
                <a:latin typeface="Tahoma" panose="020B0604030504040204" pitchFamily="34" charset="0"/>
                <a:ea typeface="돋움" panose="020B0600000101010101" pitchFamily="50" charset="-127"/>
              </a:defRPr>
            </a:lvl2pPr>
            <a:lvl3pPr marL="1143000" indent="-228600">
              <a:defRPr sz="4000" b="1">
                <a:solidFill>
                  <a:srgbClr val="A47900"/>
                </a:solidFill>
                <a:latin typeface="Tahoma" panose="020B0604030504040204" pitchFamily="34" charset="0"/>
                <a:ea typeface="돋움" panose="020B0600000101010101" pitchFamily="50" charset="-127"/>
              </a:defRPr>
            </a:lvl3pPr>
            <a:lvl4pPr marL="1600200" indent="-228600">
              <a:defRPr sz="4000" b="1">
                <a:solidFill>
                  <a:srgbClr val="A47900"/>
                </a:solidFill>
                <a:latin typeface="Tahoma" panose="020B0604030504040204" pitchFamily="34" charset="0"/>
                <a:ea typeface="돋움" panose="020B0600000101010101" pitchFamily="50" charset="-127"/>
              </a:defRPr>
            </a:lvl4pPr>
            <a:lvl5pPr marL="2057400" indent="-228600">
              <a:defRPr sz="4000" b="1">
                <a:solidFill>
                  <a:srgbClr val="A47900"/>
                </a:solidFill>
                <a:latin typeface="Tahoma" panose="020B0604030504040204" pitchFamily="34" charset="0"/>
                <a:ea typeface="돋움" panose="020B0600000101010101" pitchFamily="50" charset="-127"/>
              </a:defRPr>
            </a:lvl5pPr>
            <a:lvl6pPr marL="2514600" indent="-228600" algn="ctr" eaLnBrk="0" fontAlgn="base" hangingPunct="0">
              <a:spcBef>
                <a:spcPct val="0"/>
              </a:spcBef>
              <a:spcAft>
                <a:spcPct val="0"/>
              </a:spcAft>
              <a:defRPr sz="4000" b="1">
                <a:solidFill>
                  <a:srgbClr val="A47900"/>
                </a:solidFill>
                <a:latin typeface="Tahoma" panose="020B0604030504040204" pitchFamily="34" charset="0"/>
                <a:ea typeface="돋움" panose="020B0600000101010101" pitchFamily="50" charset="-127"/>
              </a:defRPr>
            </a:lvl6pPr>
            <a:lvl7pPr marL="2971800" indent="-228600" algn="ctr" eaLnBrk="0" fontAlgn="base" hangingPunct="0">
              <a:spcBef>
                <a:spcPct val="0"/>
              </a:spcBef>
              <a:spcAft>
                <a:spcPct val="0"/>
              </a:spcAft>
              <a:defRPr sz="4000" b="1">
                <a:solidFill>
                  <a:srgbClr val="A47900"/>
                </a:solidFill>
                <a:latin typeface="Tahoma" panose="020B0604030504040204" pitchFamily="34" charset="0"/>
                <a:ea typeface="돋움" panose="020B0600000101010101" pitchFamily="50" charset="-127"/>
              </a:defRPr>
            </a:lvl7pPr>
            <a:lvl8pPr marL="3429000" indent="-228600" algn="ctr" eaLnBrk="0" fontAlgn="base" hangingPunct="0">
              <a:spcBef>
                <a:spcPct val="0"/>
              </a:spcBef>
              <a:spcAft>
                <a:spcPct val="0"/>
              </a:spcAft>
              <a:defRPr sz="4000" b="1">
                <a:solidFill>
                  <a:srgbClr val="A47900"/>
                </a:solidFill>
                <a:latin typeface="Tahoma" panose="020B0604030504040204" pitchFamily="34" charset="0"/>
                <a:ea typeface="돋움" panose="020B0600000101010101" pitchFamily="50" charset="-127"/>
              </a:defRPr>
            </a:lvl8pPr>
            <a:lvl9pPr marL="3886200" indent="-228600" algn="ctr" eaLnBrk="0" fontAlgn="base" hangingPunct="0">
              <a:spcBef>
                <a:spcPct val="0"/>
              </a:spcBef>
              <a:spcAft>
                <a:spcPct val="0"/>
              </a:spcAft>
              <a:defRPr sz="4000" b="1">
                <a:solidFill>
                  <a:srgbClr val="A47900"/>
                </a:solidFill>
                <a:latin typeface="Tahoma" panose="020B0604030504040204" pitchFamily="34" charset="0"/>
                <a:ea typeface="돋움" panose="020B0600000101010101" pitchFamily="50" charset="-127"/>
              </a:defRPr>
            </a:lvl9pPr>
          </a:lstStyle>
          <a:p>
            <a:pPr algn="r"/>
            <a:fld id="{1F1C9603-DE59-40AC-97CC-7B5901B1BA29}" type="slidenum">
              <a:rPr lang="ko-KR" altLang="en-US" sz="800" i="1">
                <a:latin typeface="Consolas" panose="020B0609020204030204" pitchFamily="49" charset="0"/>
                <a:cs typeface="Consolas" panose="020B0609020204030204" pitchFamily="49" charset="0"/>
              </a:rPr>
              <a:pPr algn="r"/>
              <a:t>‹#›</a:t>
            </a:fld>
            <a:endParaRPr lang="en-US" altLang="ko-KR" sz="800" i="1">
              <a:latin typeface="Consolas" panose="020B0609020204030204" pitchFamily="49" charset="0"/>
              <a:cs typeface="Consolas" panose="020B0609020204030204" pitchFamily="49" charset="0"/>
            </a:endParaRPr>
          </a:p>
        </p:txBody>
      </p:sp>
      <p:pic>
        <p:nvPicPr>
          <p:cNvPr id="3" name="Picture 23" descr="Sphere _ iDisk"/>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39800" y="6524625"/>
            <a:ext cx="39793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0" fontAlgn="base" hangingPunct="0">
        <a:spcBef>
          <a:spcPct val="0"/>
        </a:spcBef>
        <a:spcAft>
          <a:spcPct val="0"/>
        </a:spcAft>
        <a:defRPr sz="3400" b="1">
          <a:solidFill>
            <a:srgbClr val="A47900"/>
          </a:solidFill>
          <a:latin typeface="Consolas" panose="020B0609020204030204" pitchFamily="49" charset="0"/>
          <a:ea typeface="+mj-ea"/>
          <a:cs typeface="Consolas" panose="020B0609020204030204" pitchFamily="49" charset="0"/>
        </a:defRPr>
      </a:lvl1pPr>
      <a:lvl2pPr algn="l" rtl="0" eaLnBrk="0" fontAlgn="base" hangingPunct="0">
        <a:spcBef>
          <a:spcPct val="0"/>
        </a:spcBef>
        <a:spcAft>
          <a:spcPct val="0"/>
        </a:spcAft>
        <a:defRPr sz="3400" b="1">
          <a:solidFill>
            <a:srgbClr val="A47900"/>
          </a:solidFill>
          <a:latin typeface="Consolas" pitchFamily="49" charset="0"/>
          <a:ea typeface="돋움" pitchFamily="50" charset="-127"/>
          <a:cs typeface="Consolas" pitchFamily="49" charset="0"/>
        </a:defRPr>
      </a:lvl2pPr>
      <a:lvl3pPr algn="l" rtl="0" eaLnBrk="0" fontAlgn="base" hangingPunct="0">
        <a:spcBef>
          <a:spcPct val="0"/>
        </a:spcBef>
        <a:spcAft>
          <a:spcPct val="0"/>
        </a:spcAft>
        <a:defRPr sz="3400" b="1">
          <a:solidFill>
            <a:srgbClr val="A47900"/>
          </a:solidFill>
          <a:latin typeface="Consolas" pitchFamily="49" charset="0"/>
          <a:ea typeface="돋움" pitchFamily="50" charset="-127"/>
          <a:cs typeface="Consolas" pitchFamily="49" charset="0"/>
        </a:defRPr>
      </a:lvl3pPr>
      <a:lvl4pPr algn="l" rtl="0" eaLnBrk="0" fontAlgn="base" hangingPunct="0">
        <a:spcBef>
          <a:spcPct val="0"/>
        </a:spcBef>
        <a:spcAft>
          <a:spcPct val="0"/>
        </a:spcAft>
        <a:defRPr sz="3400" b="1">
          <a:solidFill>
            <a:srgbClr val="A47900"/>
          </a:solidFill>
          <a:latin typeface="Consolas" pitchFamily="49" charset="0"/>
          <a:ea typeface="돋움" pitchFamily="50" charset="-127"/>
          <a:cs typeface="Consolas" pitchFamily="49" charset="0"/>
        </a:defRPr>
      </a:lvl4pPr>
      <a:lvl5pPr algn="l" rtl="0" eaLnBrk="0" fontAlgn="base" hangingPunct="0">
        <a:spcBef>
          <a:spcPct val="0"/>
        </a:spcBef>
        <a:spcAft>
          <a:spcPct val="0"/>
        </a:spcAft>
        <a:defRPr sz="3400" b="1">
          <a:solidFill>
            <a:srgbClr val="A47900"/>
          </a:solidFill>
          <a:latin typeface="Consolas" pitchFamily="49" charset="0"/>
          <a:ea typeface="돋움" pitchFamily="50" charset="-127"/>
          <a:cs typeface="Consolas" pitchFamily="49" charset="0"/>
        </a:defRPr>
      </a:lvl5pPr>
      <a:lvl6pPr marL="457200" algn="l" rtl="0" eaLnBrk="0" fontAlgn="base" hangingPunct="0">
        <a:spcBef>
          <a:spcPct val="0"/>
        </a:spcBef>
        <a:spcAft>
          <a:spcPct val="0"/>
        </a:spcAft>
        <a:defRPr sz="3400" b="1">
          <a:solidFill>
            <a:srgbClr val="A47900"/>
          </a:solidFill>
          <a:latin typeface="Tahoma" pitchFamily="34" charset="0"/>
          <a:ea typeface="돋움" pitchFamily="50" charset="-127"/>
        </a:defRPr>
      </a:lvl6pPr>
      <a:lvl7pPr marL="914400" algn="l" rtl="0" eaLnBrk="0" fontAlgn="base" hangingPunct="0">
        <a:spcBef>
          <a:spcPct val="0"/>
        </a:spcBef>
        <a:spcAft>
          <a:spcPct val="0"/>
        </a:spcAft>
        <a:defRPr sz="3400" b="1">
          <a:solidFill>
            <a:srgbClr val="A47900"/>
          </a:solidFill>
          <a:latin typeface="Tahoma" pitchFamily="34" charset="0"/>
          <a:ea typeface="돋움" pitchFamily="50" charset="-127"/>
        </a:defRPr>
      </a:lvl7pPr>
      <a:lvl8pPr marL="1371600" algn="l" rtl="0" eaLnBrk="0" fontAlgn="base" hangingPunct="0">
        <a:spcBef>
          <a:spcPct val="0"/>
        </a:spcBef>
        <a:spcAft>
          <a:spcPct val="0"/>
        </a:spcAft>
        <a:defRPr sz="3400" b="1">
          <a:solidFill>
            <a:srgbClr val="A47900"/>
          </a:solidFill>
          <a:latin typeface="Tahoma" pitchFamily="34" charset="0"/>
          <a:ea typeface="돋움" pitchFamily="50" charset="-127"/>
        </a:defRPr>
      </a:lvl8pPr>
      <a:lvl9pPr marL="1828800" algn="l" rtl="0" eaLnBrk="0" fontAlgn="base" hangingPunct="0">
        <a:spcBef>
          <a:spcPct val="0"/>
        </a:spcBef>
        <a:spcAft>
          <a:spcPct val="0"/>
        </a:spcAft>
        <a:defRPr sz="3400" b="1">
          <a:solidFill>
            <a:srgbClr val="A47900"/>
          </a:solidFill>
          <a:latin typeface="Tahoma" pitchFamily="34" charset="0"/>
          <a:ea typeface="돋움" pitchFamily="50" charset="-127"/>
        </a:defRPr>
      </a:lvl9pPr>
    </p:titleStyle>
    <p:bodyStyle>
      <a:lvl1pPr marL="230188" indent="-230188" algn="l" rtl="0" eaLnBrk="0" fontAlgn="base" hangingPunct="0">
        <a:spcBef>
          <a:spcPct val="20000"/>
        </a:spcBef>
        <a:spcAft>
          <a:spcPct val="0"/>
        </a:spcAft>
        <a:buSzPct val="50000"/>
        <a:buFont typeface="Marlett" pitchFamily="2" charset="2"/>
        <a:buChar char="g"/>
        <a:defRPr sz="2800">
          <a:solidFill>
            <a:srgbClr val="00664B"/>
          </a:solidFill>
          <a:latin typeface="Consolas" panose="020B0609020204030204" pitchFamily="49" charset="0"/>
          <a:ea typeface="+mj-ea"/>
          <a:cs typeface="Consolas" panose="020B0609020204030204" pitchFamily="49" charset="0"/>
        </a:defRPr>
      </a:lvl1pPr>
      <a:lvl2pPr marL="685800" indent="-225425" algn="l" rtl="0" eaLnBrk="0" fontAlgn="base" hangingPunct="0">
        <a:spcBef>
          <a:spcPct val="20000"/>
        </a:spcBef>
        <a:spcAft>
          <a:spcPct val="0"/>
        </a:spcAft>
        <a:buSzPct val="50000"/>
        <a:buFont typeface="Marlett" pitchFamily="2" charset="2"/>
        <a:buChar char="n"/>
        <a:defRPr sz="2400">
          <a:solidFill>
            <a:schemeClr val="tx1"/>
          </a:solidFill>
          <a:latin typeface="Consolas" panose="020B0609020204030204" pitchFamily="49" charset="0"/>
          <a:ea typeface="+mj-ea"/>
          <a:cs typeface="Consolas" panose="020B0609020204030204" pitchFamily="49" charset="0"/>
        </a:defRPr>
      </a:lvl2pPr>
      <a:lvl3pPr marL="1139825" indent="-223838" algn="l" rtl="0" eaLnBrk="0" fontAlgn="base" hangingPunct="0">
        <a:spcBef>
          <a:spcPct val="20000"/>
        </a:spcBef>
        <a:spcAft>
          <a:spcPct val="0"/>
        </a:spcAft>
        <a:buSzPct val="50000"/>
        <a:buFont typeface="Marlett" pitchFamily="2" charset="2"/>
        <a:buChar char="g"/>
        <a:defRPr sz="2000">
          <a:solidFill>
            <a:schemeClr val="tx1"/>
          </a:solidFill>
          <a:latin typeface="Consolas" panose="020B0609020204030204" pitchFamily="49" charset="0"/>
          <a:ea typeface="+mj-ea"/>
          <a:cs typeface="Consolas" panose="020B0609020204030204" pitchFamily="49" charset="0"/>
        </a:defRPr>
      </a:lvl3pPr>
      <a:lvl4pPr marL="1601788" indent="-230188" algn="l" rtl="0" eaLnBrk="0" fontAlgn="base" hangingPunct="0">
        <a:spcBef>
          <a:spcPct val="20000"/>
        </a:spcBef>
        <a:spcAft>
          <a:spcPct val="0"/>
        </a:spcAft>
        <a:buSzPct val="50000"/>
        <a:buFont typeface="Marlett" pitchFamily="2" charset="2"/>
        <a:buChar char="n"/>
        <a:defRPr>
          <a:solidFill>
            <a:schemeClr val="tx1"/>
          </a:solidFill>
          <a:latin typeface="Consolas" panose="020B0609020204030204" pitchFamily="49" charset="0"/>
          <a:ea typeface="+mj-ea"/>
          <a:cs typeface="Consolas" panose="020B0609020204030204" pitchFamily="49" charset="0"/>
        </a:defRPr>
      </a:lvl4pPr>
      <a:lvl5pPr marL="2055813" indent="-230188" algn="l" rtl="0" eaLnBrk="0" fontAlgn="base" hangingPunct="0">
        <a:spcBef>
          <a:spcPct val="20000"/>
        </a:spcBef>
        <a:spcAft>
          <a:spcPct val="0"/>
        </a:spcAft>
        <a:buSzPct val="50000"/>
        <a:buFont typeface="Marlett" pitchFamily="2" charset="2"/>
        <a:buChar char="g"/>
        <a:defRPr>
          <a:solidFill>
            <a:schemeClr val="tx1"/>
          </a:solidFill>
          <a:latin typeface="Consolas" panose="020B0609020204030204" pitchFamily="49" charset="0"/>
          <a:ea typeface="+mj-ea"/>
          <a:cs typeface="Consolas" panose="020B0609020204030204" pitchFamily="49" charset="0"/>
        </a:defRPr>
      </a:lvl5pPr>
      <a:lvl6pPr marL="25130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6pPr>
      <a:lvl7pPr marL="29702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7pPr>
      <a:lvl8pPr marL="34274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8pPr>
      <a:lvl9pPr marL="38846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pple.com/documentation/swift/doub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Access_modifi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pple.com/documentation/uikit/uicolo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swift.org/swift-book/LanguageGuide/Properti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Protocol_(object-oriented_programm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Method_overrid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swift.org/swift-book/LanguageGuide/Protocol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pple.com/documentation/uikit/views_and_contro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pple.com/design/human-interface-guideline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swift.org/swift-book/LanguageGuide/Extens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1415480" y="2132856"/>
            <a:ext cx="9375576" cy="2049462"/>
          </a:xfrm>
        </p:spPr>
        <p:txBody>
          <a:bodyPr vert="horz" wrap="square" lIns="0" tIns="0" rIns="0" bIns="0" numCol="1" anchor="ctr" anchorCtr="1" compatLnSpc="1">
            <a:prstTxWarp prst="textNoShape">
              <a:avLst/>
            </a:prstTxWarp>
          </a:bodyPr>
          <a:lstStyle/>
          <a:p>
            <a:pPr algn="ctr">
              <a:defRPr/>
            </a:pPr>
            <a:r>
              <a:rPr lang="ko-KR" altLang="en-US" sz="6000" dirty="0" smtClean="0">
                <a:effectLst>
                  <a:outerShdw blurRad="38100" dist="38100" dir="2700000" algn="tl">
                    <a:srgbClr val="C0C0C0"/>
                  </a:outerShdw>
                </a:effectLst>
              </a:rPr>
              <a:t>클래스</a:t>
            </a:r>
            <a:r>
              <a:rPr lang="en-US" altLang="ko-KR" sz="6000" dirty="0" smtClean="0">
                <a:effectLst>
                  <a:outerShdw blurRad="38100" dist="38100" dir="2700000" algn="tl">
                    <a:srgbClr val="C0C0C0"/>
                  </a:outerShdw>
                </a:effectLst>
              </a:rPr>
              <a:t>(class) </a:t>
            </a:r>
            <a:r>
              <a:rPr lang="ko-KR" altLang="en-US" sz="6000" dirty="0" smtClean="0">
                <a:effectLst>
                  <a:outerShdw blurRad="38100" dist="38100" dir="2700000" algn="tl">
                    <a:srgbClr val="C0C0C0"/>
                  </a:outerShdw>
                </a:effectLst>
              </a:rPr>
              <a:t>도움말 </a:t>
            </a:r>
            <a:r>
              <a:rPr lang="en-US" altLang="ko-KR" sz="6000" dirty="0" smtClean="0">
                <a:effectLst>
                  <a:outerShdw blurRad="38100" dist="38100" dir="2700000" algn="tl">
                    <a:srgbClr val="C0C0C0"/>
                  </a:outerShdw>
                </a:effectLst>
              </a:rPr>
              <a:t/>
            </a:r>
            <a:br>
              <a:rPr lang="en-US" altLang="ko-KR" sz="6000" dirty="0" smtClean="0">
                <a:effectLst>
                  <a:outerShdw blurRad="38100" dist="38100" dir="2700000" algn="tl">
                    <a:srgbClr val="C0C0C0"/>
                  </a:outerShdw>
                </a:effectLst>
              </a:rPr>
            </a:br>
            <a:r>
              <a:rPr lang="ko-KR" altLang="en-US" sz="6000" dirty="0" smtClean="0">
                <a:effectLst>
                  <a:outerShdw blurRad="38100" dist="38100" dir="2700000" algn="tl">
                    <a:srgbClr val="C0C0C0"/>
                  </a:outerShdw>
                </a:effectLst>
              </a:rPr>
              <a:t>이해하기</a:t>
            </a:r>
          </a:p>
        </p:txBody>
      </p:sp>
      <p:sp>
        <p:nvSpPr>
          <p:cNvPr id="7184" name="Text Box 16"/>
          <p:cNvSpPr txBox="1">
            <a:spLocks noChangeArrowheads="1"/>
          </p:cNvSpPr>
          <p:nvPr/>
        </p:nvSpPr>
        <p:spPr bwMode="auto">
          <a:xfrm>
            <a:off x="5879976" y="1124744"/>
            <a:ext cx="5688632" cy="369332"/>
          </a:xfrm>
          <a:prstGeom prst="rect">
            <a:avLst/>
          </a:prstGeom>
          <a:noFill/>
          <a:ln w="9525">
            <a:noFill/>
            <a:miter lim="800000"/>
            <a:headEnd/>
            <a:tailEnd/>
          </a:ln>
          <a:effectLst/>
        </p:spPr>
        <p:txBody>
          <a:bodyPr wrap="square" lIns="0" tIns="0" bIns="0" anchorCtr="1">
            <a:spAutoFit/>
          </a:bodyPr>
          <a:lstStyle/>
          <a:p>
            <a:pPr algn="l">
              <a:defRPr/>
            </a:pPr>
            <a:r>
              <a:rPr lang="en-US" altLang="ko-KR" sz="2400" b="0" i="1" dirty="0">
                <a:effectLst>
                  <a:outerShdw blurRad="38100" dist="38100" dir="2700000" algn="tl">
                    <a:srgbClr val="C0C0C0"/>
                  </a:outerShdw>
                </a:effectLst>
              </a:rPr>
              <a:t>iOS</a:t>
            </a:r>
            <a:r>
              <a:rPr lang="ko-KR" altLang="en-US" sz="2400" b="0" i="1" dirty="0">
                <a:effectLst>
                  <a:outerShdw blurRad="38100" dist="38100" dir="2700000" algn="tl">
                    <a:srgbClr val="C0C0C0"/>
                  </a:outerShdw>
                </a:effectLst>
              </a:rPr>
              <a:t> </a:t>
            </a:r>
            <a:r>
              <a:rPr lang="ko-KR" altLang="en-US" sz="2400" b="0" i="1" smtClean="0">
                <a:effectLst>
                  <a:outerShdw blurRad="38100" dist="38100" dir="2700000" algn="tl">
                    <a:srgbClr val="C0C0C0"/>
                  </a:outerShdw>
                </a:effectLst>
              </a:rPr>
              <a:t>프로그래밍기초 </a:t>
            </a:r>
            <a:r>
              <a:rPr lang="en-US" altLang="ko-KR" sz="2400" b="0" i="1" dirty="0">
                <a:effectLst>
                  <a:outerShdw blurRad="38100" dist="38100" dir="2700000" algn="tl">
                    <a:srgbClr val="C0C0C0"/>
                  </a:outerShdw>
                </a:effectLst>
              </a:rPr>
              <a:t>9</a:t>
            </a:r>
            <a:r>
              <a:rPr lang="ko-KR" altLang="en-US" sz="2400" b="0" i="1" smtClean="0">
                <a:effectLst>
                  <a:outerShdw blurRad="38100" dist="38100" dir="2700000" algn="tl">
                    <a:srgbClr val="C0C0C0"/>
                  </a:outerShdw>
                </a:effectLst>
              </a:rPr>
              <a:t>주차</a:t>
            </a:r>
            <a:r>
              <a:rPr lang="en-US" altLang="ko-KR" sz="2400" b="0" i="1" dirty="0" smtClean="0">
                <a:effectLst>
                  <a:outerShdw blurRad="38100" dist="38100" dir="2700000" algn="tl">
                    <a:srgbClr val="C0C0C0"/>
                  </a:outerShdw>
                </a:effectLst>
              </a:rPr>
              <a:t>(swift </a:t>
            </a:r>
            <a:r>
              <a:rPr lang="ko-KR" altLang="en-US" sz="2400" b="0" i="1" dirty="0">
                <a:effectLst>
                  <a:outerShdw blurRad="38100" dist="38100" dir="2700000" algn="tl">
                    <a:srgbClr val="C0C0C0"/>
                  </a:outerShdw>
                </a:effectLst>
              </a:rPr>
              <a:t>문법 </a:t>
            </a:r>
            <a:r>
              <a:rPr lang="en-US" altLang="ko-KR" sz="2400" b="0" i="1" dirty="0" smtClean="0">
                <a:effectLst>
                  <a:outerShdw blurRad="38100" dist="38100" dir="2700000" algn="tl">
                    <a:srgbClr val="C0C0C0"/>
                  </a:outerShdw>
                </a:effectLst>
              </a:rPr>
              <a:t>6)</a:t>
            </a:r>
            <a:endParaRPr lang="en-US" altLang="ko-KR" sz="2400" b="0" i="1" dirty="0">
              <a:effectLst>
                <a:outerShdw blurRad="38100" dist="38100" dir="2700000" algn="tl">
                  <a:srgbClr val="C0C0C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84"/>
                                        </p:tgtEl>
                                        <p:attrNameLst>
                                          <p:attrName>style.visibility</p:attrName>
                                        </p:attrNameLst>
                                      </p:cBhvr>
                                      <p:to>
                                        <p:strVal val="visible"/>
                                      </p:to>
                                    </p:set>
                                    <p:animEffect transition="in" filter="fade">
                                      <p:cBhvr>
                                        <p:cTn id="10" dur="10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71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a:t>extension</a:t>
            </a:r>
            <a:endParaRPr lang="ko-KR" altLang="en-US" sz="4000" dirty="0"/>
          </a:p>
        </p:txBody>
      </p:sp>
      <p:sp>
        <p:nvSpPr>
          <p:cNvPr id="3" name="내용 개체 틀 2"/>
          <p:cNvSpPr>
            <a:spLocks noGrp="1"/>
          </p:cNvSpPr>
          <p:nvPr>
            <p:ph idx="1"/>
          </p:nvPr>
        </p:nvSpPr>
        <p:spPr>
          <a:xfrm>
            <a:off x="711200" y="838200"/>
            <a:ext cx="8625160" cy="5410200"/>
          </a:xfrm>
        </p:spPr>
        <p:txBody>
          <a:bodyPr/>
          <a:lstStyle/>
          <a:p>
            <a:r>
              <a:rPr lang="ko-KR" altLang="en-US" sz="2000" dirty="0"/>
              <a:t>표준 </a:t>
            </a:r>
            <a:r>
              <a:rPr lang="ko-KR" altLang="en-US" sz="2000" dirty="0" err="1" smtClean="0"/>
              <a:t>자료형</a:t>
            </a:r>
            <a:r>
              <a:rPr lang="ko-KR" altLang="en-US" sz="2000" dirty="0" smtClean="0"/>
              <a:t> </a:t>
            </a:r>
            <a:r>
              <a:rPr lang="en-US" altLang="ko-KR" sz="2000" dirty="0" smtClean="0"/>
              <a:t>Double </a:t>
            </a:r>
            <a:r>
              <a:rPr lang="ko-KR" altLang="en-US" sz="2000" dirty="0" smtClean="0"/>
              <a:t>구조체에 </a:t>
            </a:r>
            <a:r>
              <a:rPr lang="ko-KR" altLang="en-US" sz="2000" dirty="0"/>
              <a:t>두 </a:t>
            </a:r>
            <a:r>
              <a:rPr lang="ko-KR" altLang="en-US" sz="2000" dirty="0" smtClean="0"/>
              <a:t>배의 </a:t>
            </a:r>
            <a:r>
              <a:rPr lang="ko-KR" altLang="en-US" sz="2000" dirty="0"/>
              <a:t>값을 </a:t>
            </a:r>
            <a:r>
              <a:rPr lang="ko-KR" altLang="en-US" sz="2000" dirty="0" smtClean="0"/>
              <a:t>반환하는 </a:t>
            </a:r>
            <a:r>
              <a:rPr lang="ko-KR" altLang="en-US" sz="2000" dirty="0" err="1" smtClean="0">
                <a:solidFill>
                  <a:srgbClr val="0000FF"/>
                </a:solidFill>
              </a:rPr>
              <a:t>프로퍼티</a:t>
            </a:r>
            <a:r>
              <a:rPr lang="ko-KR" altLang="en-US" sz="2000" dirty="0" err="1" smtClean="0"/>
              <a:t>를</a:t>
            </a:r>
            <a:r>
              <a:rPr lang="ko-KR" altLang="en-US" sz="2000" dirty="0" smtClean="0"/>
              <a:t> </a:t>
            </a:r>
            <a:r>
              <a:rPr lang="ko-KR" altLang="en-US" sz="2000" dirty="0"/>
              <a:t>추가</a:t>
            </a:r>
            <a:r>
              <a:rPr lang="en-US" altLang="ko-KR" sz="2000" dirty="0"/>
              <a:t> </a:t>
            </a:r>
            <a:endParaRPr lang="en-US" altLang="ko-KR" sz="2000" dirty="0" smtClean="0"/>
          </a:p>
          <a:p>
            <a:r>
              <a:rPr lang="en-US" altLang="ko-KR" sz="2000" b="1" dirty="0">
                <a:solidFill>
                  <a:srgbClr val="0000FF"/>
                </a:solidFill>
                <a:latin typeface="Consolas" panose="020B0609020204030204" pitchFamily="49" charset="0"/>
                <a:hlinkClick r:id="rId2"/>
              </a:rPr>
              <a:t>https://</a:t>
            </a:r>
            <a:r>
              <a:rPr lang="en-US" altLang="ko-KR" sz="2000" b="1" dirty="0" smtClean="0">
                <a:solidFill>
                  <a:srgbClr val="0000FF"/>
                </a:solidFill>
                <a:latin typeface="Consolas" panose="020B0609020204030204" pitchFamily="49" charset="0"/>
                <a:hlinkClick r:id="rId2"/>
              </a:rPr>
              <a:t>developer.apple.com/documentation/swift/double</a:t>
            </a:r>
            <a:endParaRPr lang="en-US" altLang="ko-KR" sz="2000" b="1" dirty="0" smtClean="0">
              <a:solidFill>
                <a:srgbClr val="0000FF"/>
              </a:solidFill>
              <a:latin typeface="Consolas" panose="020B0609020204030204" pitchFamily="49" charset="0"/>
            </a:endParaRPr>
          </a:p>
          <a:p>
            <a:pPr marL="455612" lvl="1" indent="0">
              <a:buNone/>
            </a:pPr>
            <a:r>
              <a:rPr lang="en-US" altLang="ko-KR" sz="1600" b="1" dirty="0" smtClean="0">
                <a:solidFill>
                  <a:srgbClr val="0000FF"/>
                </a:solidFill>
                <a:latin typeface="Consolas" panose="020B0609020204030204" pitchFamily="49" charset="0"/>
              </a:rPr>
              <a:t>extension</a:t>
            </a:r>
            <a:r>
              <a:rPr lang="en-US" altLang="ko-KR" sz="1600" b="1" dirty="0" smtClean="0">
                <a:latin typeface="Consolas" panose="020B0609020204030204" pitchFamily="49" charset="0"/>
              </a:rPr>
              <a:t> </a:t>
            </a:r>
            <a:r>
              <a:rPr lang="en-US" altLang="ko-KR" sz="1600" b="1" dirty="0">
                <a:solidFill>
                  <a:srgbClr val="0000FF"/>
                </a:solidFill>
                <a:latin typeface="Consolas" panose="020B0609020204030204" pitchFamily="49" charset="0"/>
              </a:rPr>
              <a:t>Double</a:t>
            </a:r>
            <a:r>
              <a:rPr lang="en-US" altLang="ko-KR" sz="1600" b="1" dirty="0">
                <a:latin typeface="Consolas" panose="020B0609020204030204" pitchFamily="49" charset="0"/>
              </a:rPr>
              <a:t> {</a:t>
            </a:r>
          </a:p>
          <a:p>
            <a:pPr marL="455612" lvl="1" indent="0">
              <a:buNone/>
            </a:pPr>
            <a:r>
              <a:rPr lang="en-US" altLang="ko-KR" sz="1600" b="1" dirty="0" smtClean="0">
                <a:latin typeface="Consolas" panose="020B0609020204030204" pitchFamily="49" charset="0"/>
              </a:rPr>
              <a:t>  </a:t>
            </a:r>
            <a:r>
              <a:rPr lang="en-US" altLang="ko-KR" sz="1600" b="1" dirty="0" err="1" smtClean="0">
                <a:latin typeface="Consolas" panose="020B0609020204030204" pitchFamily="49" charset="0"/>
              </a:rPr>
              <a:t>var</a:t>
            </a:r>
            <a:r>
              <a:rPr lang="en-US" altLang="ko-KR" sz="1600" b="1" dirty="0" smtClean="0">
                <a:latin typeface="Consolas" panose="020B0609020204030204" pitchFamily="49" charset="0"/>
              </a:rPr>
              <a:t> </a:t>
            </a:r>
            <a:r>
              <a:rPr lang="en-US" altLang="ko-KR" sz="1600" b="1" dirty="0" smtClean="0">
                <a:solidFill>
                  <a:srgbClr val="0000FF"/>
                </a:solidFill>
                <a:latin typeface="Consolas" panose="020B0609020204030204" pitchFamily="49" charset="0"/>
              </a:rPr>
              <a:t>squared </a:t>
            </a:r>
            <a:r>
              <a:rPr lang="en-US" altLang="ko-KR" sz="1600" b="1" dirty="0" smtClean="0">
                <a:latin typeface="Consolas" panose="020B0609020204030204" pitchFamily="49" charset="0"/>
              </a:rPr>
              <a:t>: </a:t>
            </a:r>
            <a:r>
              <a:rPr lang="en-US" altLang="ko-KR" sz="1600" b="1" dirty="0">
                <a:latin typeface="Consolas" panose="020B0609020204030204" pitchFamily="49" charset="0"/>
              </a:rPr>
              <a:t>Double </a:t>
            </a:r>
            <a:r>
              <a:rPr lang="en-US" altLang="ko-KR" sz="1600" b="1" smtClean="0">
                <a:latin typeface="Consolas" panose="020B0609020204030204" pitchFamily="49" charset="0"/>
              </a:rPr>
              <a:t>{ //</a:t>
            </a:r>
            <a:r>
              <a:rPr lang="ko-KR" altLang="en-US" sz="1600" b="1" smtClean="0">
                <a:latin typeface="Consolas" panose="020B0609020204030204" pitchFamily="49" charset="0"/>
              </a:rPr>
              <a:t>기존 </a:t>
            </a:r>
            <a:r>
              <a:rPr lang="en-US" altLang="ko-KR" sz="1600" b="1" smtClean="0">
                <a:latin typeface="Consolas" panose="020B0609020204030204" pitchFamily="49" charset="0"/>
              </a:rPr>
              <a:t>Double</a:t>
            </a:r>
            <a:r>
              <a:rPr lang="ko-KR" altLang="en-US" sz="1600" b="1" smtClean="0">
                <a:latin typeface="Consolas" panose="020B0609020204030204" pitchFamily="49" charset="0"/>
              </a:rPr>
              <a:t>형</a:t>
            </a:r>
            <a:r>
              <a:rPr lang="en-US" altLang="ko-KR" sz="1600" b="1" smtClean="0">
                <a:latin typeface="Consolas" panose="020B0609020204030204" pitchFamily="49" charset="0"/>
              </a:rPr>
              <a:t> </a:t>
            </a:r>
            <a:r>
              <a:rPr lang="ko-KR" altLang="en-US" sz="1600" b="1" smtClean="0">
                <a:latin typeface="Consolas" panose="020B0609020204030204" pitchFamily="49" charset="0"/>
              </a:rPr>
              <a:t>구조체에</a:t>
            </a:r>
            <a:r>
              <a:rPr lang="en-US" altLang="ko-KR" sz="1600" b="1" smtClean="0">
                <a:latin typeface="Consolas" panose="020B0609020204030204" pitchFamily="49" charset="0"/>
              </a:rPr>
              <a:t> </a:t>
            </a:r>
            <a:r>
              <a:rPr lang="ko-KR" altLang="en-US" sz="1600" b="1" smtClean="0">
                <a:latin typeface="Consolas" panose="020B0609020204030204" pitchFamily="49" charset="0"/>
              </a:rPr>
              <a:t>계산 프로퍼티 추가</a:t>
            </a:r>
            <a:endParaRPr lang="en-US" altLang="ko-KR" sz="1600" b="1" dirty="0">
              <a:latin typeface="Consolas" panose="020B0609020204030204" pitchFamily="49" charset="0"/>
            </a:endParaRPr>
          </a:p>
          <a:p>
            <a:pPr marL="455612" lvl="1" indent="0">
              <a:buNone/>
            </a:pPr>
            <a:r>
              <a:rPr lang="en-US" altLang="ko-KR" sz="1600" b="1" dirty="0">
                <a:latin typeface="Consolas" panose="020B0609020204030204" pitchFamily="49" charset="0"/>
              </a:rPr>
              <a:t>  </a:t>
            </a:r>
            <a:r>
              <a:rPr lang="en-US" altLang="ko-KR" sz="1600" b="1" dirty="0" smtClean="0">
                <a:latin typeface="Consolas" panose="020B0609020204030204" pitchFamily="49" charset="0"/>
              </a:rPr>
              <a:t>  return </a:t>
            </a:r>
            <a:r>
              <a:rPr lang="en-US" altLang="ko-KR" sz="1600" b="1" dirty="0">
                <a:latin typeface="Consolas" panose="020B0609020204030204" pitchFamily="49" charset="0"/>
              </a:rPr>
              <a:t>self * self</a:t>
            </a:r>
          </a:p>
          <a:p>
            <a:pPr marL="455612" lvl="1" indent="0">
              <a:buNone/>
            </a:pPr>
            <a:r>
              <a:rPr lang="en-US" altLang="ko-KR" sz="1600" b="1" dirty="0" smtClean="0">
                <a:latin typeface="Consolas" panose="020B0609020204030204" pitchFamily="49" charset="0"/>
              </a:rPr>
              <a:t>  }</a:t>
            </a:r>
            <a:endParaRPr lang="en-US" altLang="ko-KR" sz="3200" b="1" dirty="0">
              <a:latin typeface="Consolas" panose="020B0609020204030204" pitchFamily="49" charset="0"/>
            </a:endParaRPr>
          </a:p>
          <a:p>
            <a:pPr marL="455612" lvl="1" indent="0">
              <a:buNone/>
            </a:pPr>
            <a:r>
              <a:rPr lang="en-US" altLang="ko-KR" sz="1600" b="1" dirty="0" smtClean="0">
                <a:latin typeface="Consolas" panose="020B0609020204030204" pitchFamily="49" charset="0"/>
              </a:rPr>
              <a:t>}</a:t>
            </a:r>
            <a:endParaRPr lang="en-US" altLang="ko-KR" sz="1600" b="1" dirty="0">
              <a:latin typeface="Consolas" panose="020B0609020204030204" pitchFamily="49" charset="0"/>
            </a:endParaRPr>
          </a:p>
          <a:p>
            <a:r>
              <a:rPr lang="ko-KR" altLang="en-US" sz="2000" dirty="0"/>
              <a:t>이제는 </a:t>
            </a:r>
            <a:r>
              <a:rPr lang="en-US" altLang="ko-KR" sz="2000" dirty="0" smtClean="0"/>
              <a:t>Double</a:t>
            </a:r>
            <a:r>
              <a:rPr lang="ko-KR" altLang="en-US" sz="2000" dirty="0" smtClean="0"/>
              <a:t>형의 인스턴스 </a:t>
            </a:r>
            <a:r>
              <a:rPr lang="en-US" altLang="ko-KR" sz="2000" dirty="0" err="1" smtClean="0"/>
              <a:t>myValue</a:t>
            </a:r>
            <a:r>
              <a:rPr lang="ko-KR" altLang="en-US" sz="2000" dirty="0" smtClean="0"/>
              <a:t>를 다음과 </a:t>
            </a:r>
            <a:r>
              <a:rPr lang="ko-KR" altLang="en-US" sz="2000" dirty="0"/>
              <a:t>같이 </a:t>
            </a:r>
            <a:r>
              <a:rPr lang="ko-KR" altLang="en-US" sz="2000" dirty="0" smtClean="0"/>
              <a:t>사용할 </a:t>
            </a:r>
            <a:r>
              <a:rPr lang="ko-KR" altLang="en-US" sz="2000" dirty="0"/>
              <a:t>수 </a:t>
            </a:r>
            <a:r>
              <a:rPr lang="ko-KR" altLang="en-US" sz="2000" dirty="0" smtClean="0"/>
              <a:t>있음</a:t>
            </a:r>
            <a:endParaRPr lang="en-US" altLang="ko-KR" sz="2000" dirty="0"/>
          </a:p>
          <a:p>
            <a:pPr lvl="1"/>
            <a:r>
              <a:rPr lang="en-US" altLang="ko-KR" sz="1600" b="1" dirty="0">
                <a:latin typeface="Consolas" panose="020B0609020204030204" pitchFamily="49" charset="0"/>
              </a:rPr>
              <a:t>let </a:t>
            </a:r>
            <a:r>
              <a:rPr lang="en-US" altLang="ko-KR" sz="1600" b="1" dirty="0" err="1">
                <a:latin typeface="Consolas" panose="020B0609020204030204" pitchFamily="49" charset="0"/>
              </a:rPr>
              <a:t>myValue</a:t>
            </a:r>
            <a:r>
              <a:rPr lang="en-US" altLang="ko-KR" sz="1600" b="1" dirty="0">
                <a:latin typeface="Consolas" panose="020B0609020204030204" pitchFamily="49" charset="0"/>
              </a:rPr>
              <a:t>: Double = 3.0</a:t>
            </a:r>
          </a:p>
          <a:p>
            <a:pPr lvl="1"/>
            <a:r>
              <a:rPr lang="en-US" altLang="ko-KR" sz="1600" b="1" dirty="0">
                <a:latin typeface="Consolas" panose="020B0609020204030204" pitchFamily="49" charset="0"/>
              </a:rPr>
              <a:t>print(</a:t>
            </a:r>
            <a:r>
              <a:rPr lang="en-US" altLang="ko-KR" sz="1600" b="1" dirty="0" err="1">
                <a:latin typeface="Consolas" panose="020B0609020204030204" pitchFamily="49" charset="0"/>
              </a:rPr>
              <a:t>myValue.squared</a:t>
            </a:r>
            <a:r>
              <a:rPr lang="en-US" altLang="ko-KR" sz="1600" b="1" dirty="0">
                <a:latin typeface="Consolas" panose="020B0609020204030204" pitchFamily="49" charset="0"/>
              </a:rPr>
              <a:t>)  </a:t>
            </a:r>
            <a:r>
              <a:rPr lang="en-US" altLang="ko-KR" sz="1600" b="1" dirty="0" smtClean="0">
                <a:latin typeface="Consolas" panose="020B0609020204030204" pitchFamily="49" charset="0"/>
              </a:rPr>
              <a:t>//</a:t>
            </a:r>
            <a:r>
              <a:rPr lang="ko-KR" altLang="en-US" sz="1600" b="1" dirty="0" smtClean="0">
                <a:solidFill>
                  <a:srgbClr val="FF0000"/>
                </a:solidFill>
                <a:latin typeface="Consolas" panose="020B0609020204030204" pitchFamily="49" charset="0"/>
              </a:rPr>
              <a:t>과제</a:t>
            </a:r>
            <a:endParaRPr lang="en-US" altLang="ko-KR" sz="1600" b="1" dirty="0">
              <a:solidFill>
                <a:srgbClr val="FF0000"/>
              </a:solidFill>
              <a:latin typeface="Consolas" panose="020B0609020204030204" pitchFamily="49" charset="0"/>
            </a:endParaRPr>
          </a:p>
          <a:p>
            <a:pPr lvl="1"/>
            <a:r>
              <a:rPr lang="en-US" altLang="ko-KR" sz="1600" b="1" dirty="0" smtClean="0">
                <a:latin typeface="Consolas" panose="020B0609020204030204" pitchFamily="49" charset="0"/>
              </a:rPr>
              <a:t>print(2.0</a:t>
            </a:r>
            <a:r>
              <a:rPr lang="en-US" altLang="ko-KR" sz="1600" b="1" dirty="0" smtClean="0">
                <a:solidFill>
                  <a:srgbClr val="0000FF"/>
                </a:solidFill>
                <a:latin typeface="Consolas" panose="020B0609020204030204" pitchFamily="49" charset="0"/>
              </a:rPr>
              <a:t>.squared</a:t>
            </a:r>
            <a:r>
              <a:rPr lang="en-US" altLang="ko-KR" sz="1600" b="1" dirty="0" smtClean="0">
                <a:latin typeface="Consolas" panose="020B0609020204030204" pitchFamily="49" charset="0"/>
              </a:rPr>
              <a:t>)   //Double</a:t>
            </a:r>
            <a:r>
              <a:rPr lang="ko-KR" altLang="en-US" sz="1600" b="1" dirty="0" smtClean="0">
                <a:latin typeface="Consolas" panose="020B0609020204030204" pitchFamily="49" charset="0"/>
              </a:rPr>
              <a:t>형 값에도 </a:t>
            </a:r>
            <a:r>
              <a:rPr lang="en-US" altLang="ko-KR" sz="1600" b="1" dirty="0" smtClean="0">
                <a:latin typeface="Consolas" panose="020B0609020204030204" pitchFamily="49" charset="0"/>
              </a:rPr>
              <a:t>.</a:t>
            </a:r>
            <a:r>
              <a:rPr lang="ko-KR" altLang="en-US" sz="1600" b="1" dirty="0" smtClean="0">
                <a:latin typeface="Consolas" panose="020B0609020204030204" pitchFamily="49" charset="0"/>
              </a:rPr>
              <a:t>으로</a:t>
            </a:r>
            <a:r>
              <a:rPr lang="en-US" altLang="ko-KR" sz="1600" b="1" dirty="0">
                <a:latin typeface="Consolas" panose="020B0609020204030204" pitchFamily="49" charset="0"/>
              </a:rPr>
              <a:t> </a:t>
            </a:r>
            <a:r>
              <a:rPr lang="ko-KR" altLang="en-US" sz="1600" b="1" dirty="0" smtClean="0">
                <a:latin typeface="Consolas" panose="020B0609020204030204" pitchFamily="49" charset="0"/>
              </a:rPr>
              <a:t>바로 사용 가능</a:t>
            </a:r>
            <a:r>
              <a:rPr lang="en-US" altLang="ko-KR" sz="1600" b="1" dirty="0" smtClean="0">
                <a:latin typeface="Consolas" panose="020B0609020204030204" pitchFamily="49" charset="0"/>
              </a:rPr>
              <a:t>, </a:t>
            </a:r>
            <a:r>
              <a:rPr lang="ko-KR" altLang="en-US" sz="1600" b="1" dirty="0" smtClean="0">
                <a:solidFill>
                  <a:srgbClr val="FF0000"/>
                </a:solidFill>
                <a:latin typeface="Consolas" panose="020B0609020204030204" pitchFamily="49" charset="0"/>
              </a:rPr>
              <a:t>과제</a:t>
            </a:r>
            <a:endParaRPr lang="en-US" altLang="ko-KR" sz="1600" b="1" dirty="0">
              <a:latin typeface="Consolas" panose="020B0609020204030204" pitchFamily="49" charset="0"/>
            </a:endParaRPr>
          </a:p>
        </p:txBody>
      </p:sp>
      <p:sp>
        <p:nvSpPr>
          <p:cNvPr id="4" name="내용 개체 틀 2"/>
          <p:cNvSpPr txBox="1">
            <a:spLocks/>
          </p:cNvSpPr>
          <p:nvPr/>
        </p:nvSpPr>
        <p:spPr bwMode="auto">
          <a:xfrm>
            <a:off x="9048328" y="1412776"/>
            <a:ext cx="2994744" cy="2880320"/>
          </a:xfrm>
          <a:prstGeom prst="rect">
            <a:avLst/>
          </a:prstGeom>
          <a:solidFill>
            <a:srgbClr val="FFFFFF"/>
          </a:solidFill>
          <a:ln>
            <a:solidFill>
              <a:schemeClr val="tx1"/>
            </a:solidFill>
          </a:ln>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SzPct val="50000"/>
              <a:buFont typeface="Marlett" pitchFamily="2" charset="2"/>
              <a:buChar char="g"/>
              <a:defRPr sz="2800">
                <a:solidFill>
                  <a:srgbClr val="00664B"/>
                </a:solidFill>
                <a:latin typeface="+mj-ea"/>
                <a:ea typeface="+mj-ea"/>
                <a:cs typeface="Consolas" panose="020B0609020204030204" pitchFamily="49" charset="0"/>
              </a:defRPr>
            </a:lvl1pPr>
            <a:lvl2pPr marL="685800" indent="-225425" algn="l" rtl="0" eaLnBrk="0" fontAlgn="base" hangingPunct="0">
              <a:spcBef>
                <a:spcPct val="20000"/>
              </a:spcBef>
              <a:spcAft>
                <a:spcPct val="0"/>
              </a:spcAft>
              <a:buSzPct val="50000"/>
              <a:buFont typeface="Marlett" pitchFamily="2" charset="2"/>
              <a:buChar char="n"/>
              <a:defRPr sz="2400">
                <a:solidFill>
                  <a:schemeClr val="tx1"/>
                </a:solidFill>
                <a:latin typeface="+mj-ea"/>
                <a:ea typeface="+mj-ea"/>
                <a:cs typeface="Consolas" panose="020B0609020204030204" pitchFamily="49" charset="0"/>
              </a:defRPr>
            </a:lvl2pPr>
            <a:lvl3pPr marL="1139825" indent="-223838" algn="l" rtl="0" eaLnBrk="0" fontAlgn="base" hangingPunct="0">
              <a:spcBef>
                <a:spcPct val="20000"/>
              </a:spcBef>
              <a:spcAft>
                <a:spcPct val="0"/>
              </a:spcAft>
              <a:buSzPct val="50000"/>
              <a:buFont typeface="Marlett" pitchFamily="2" charset="2"/>
              <a:buChar char="g"/>
              <a:defRPr sz="2000">
                <a:solidFill>
                  <a:schemeClr val="tx1"/>
                </a:solidFill>
                <a:latin typeface="+mj-ea"/>
                <a:ea typeface="+mj-ea"/>
                <a:cs typeface="Consolas" panose="020B0609020204030204" pitchFamily="49" charset="0"/>
              </a:defRPr>
            </a:lvl3pPr>
            <a:lvl4pPr marL="1601788" indent="-230188" algn="l" rtl="0" eaLnBrk="0" fontAlgn="base" hangingPunct="0">
              <a:spcBef>
                <a:spcPct val="20000"/>
              </a:spcBef>
              <a:spcAft>
                <a:spcPct val="0"/>
              </a:spcAft>
              <a:buSzPct val="50000"/>
              <a:buFont typeface="Marlett" pitchFamily="2" charset="2"/>
              <a:buChar char="n"/>
              <a:defRPr>
                <a:solidFill>
                  <a:schemeClr val="tx1"/>
                </a:solidFill>
                <a:latin typeface="+mj-ea"/>
                <a:ea typeface="+mj-ea"/>
                <a:cs typeface="Consolas" panose="020B0609020204030204" pitchFamily="49" charset="0"/>
              </a:defRPr>
            </a:lvl4pPr>
            <a:lvl5pPr marL="2055813" indent="-230188" algn="l" rtl="0" eaLnBrk="0" fontAlgn="base" hangingPunct="0">
              <a:spcBef>
                <a:spcPct val="20000"/>
              </a:spcBef>
              <a:spcAft>
                <a:spcPct val="0"/>
              </a:spcAft>
              <a:buSzPct val="50000"/>
              <a:buFont typeface="Marlett" pitchFamily="2" charset="2"/>
              <a:buChar char="g"/>
              <a:defRPr>
                <a:solidFill>
                  <a:schemeClr val="tx1"/>
                </a:solidFill>
                <a:latin typeface="+mj-ea"/>
                <a:ea typeface="+mj-ea"/>
                <a:cs typeface="Consolas" panose="020B0609020204030204" pitchFamily="49" charset="0"/>
              </a:defRPr>
            </a:lvl5pPr>
            <a:lvl6pPr marL="25130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6pPr>
            <a:lvl7pPr marL="29702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7pPr>
            <a:lvl8pPr marL="34274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8pPr>
            <a:lvl9pPr marL="38846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9pPr>
          </a:lstStyle>
          <a:p>
            <a:pPr marL="0" indent="0">
              <a:buNone/>
            </a:pPr>
            <a:r>
              <a:rPr lang="en-US" altLang="ko-KR" sz="800" b="0" dirty="0">
                <a:solidFill>
                  <a:schemeClr val="tx1"/>
                </a:solidFill>
                <a:latin typeface="Consolas" panose="020B0609020204030204" pitchFamily="49" charset="0"/>
              </a:rPr>
              <a:t>class Man{</a:t>
            </a:r>
          </a:p>
          <a:p>
            <a:pPr marL="0" indent="0">
              <a:buNone/>
            </a:pPr>
            <a:r>
              <a:rPr lang="en-US" altLang="ko-KR" sz="800" b="0" dirty="0">
                <a:solidFill>
                  <a:schemeClr val="tx1"/>
                </a:solidFill>
                <a:latin typeface="Consolas" panose="020B0609020204030204" pitchFamily="49" charset="0"/>
              </a:rPr>
              <a:t>  </a:t>
            </a:r>
            <a:r>
              <a:rPr lang="en-US" altLang="ko-KR" sz="800" b="0" dirty="0" err="1">
                <a:solidFill>
                  <a:schemeClr val="tx1"/>
                </a:solidFill>
                <a:latin typeface="Consolas" panose="020B0609020204030204" pitchFamily="49" charset="0"/>
              </a:rPr>
              <a:t>var</a:t>
            </a:r>
            <a:r>
              <a:rPr lang="en-US" altLang="ko-KR" sz="800" b="0" dirty="0">
                <a:solidFill>
                  <a:schemeClr val="tx1"/>
                </a:solidFill>
                <a:latin typeface="Consolas" panose="020B0609020204030204" pitchFamily="49" charset="0"/>
              </a:rPr>
              <a:t> age : </a:t>
            </a:r>
            <a:r>
              <a:rPr lang="en-US" altLang="ko-KR" sz="800" b="0" dirty="0" err="1">
                <a:solidFill>
                  <a:schemeClr val="tx1"/>
                </a:solidFill>
                <a:latin typeface="Consolas" panose="020B0609020204030204" pitchFamily="49" charset="0"/>
              </a:rPr>
              <a:t>Int</a:t>
            </a:r>
            <a:r>
              <a:rPr lang="en-US" altLang="ko-KR" sz="800" b="0" dirty="0">
                <a:solidFill>
                  <a:schemeClr val="tx1"/>
                </a:solidFill>
                <a:latin typeface="Consolas" panose="020B0609020204030204" pitchFamily="49" charset="0"/>
              </a:rPr>
              <a:t> = 1</a:t>
            </a:r>
          </a:p>
          <a:p>
            <a:pPr marL="0" indent="0">
              <a:buNone/>
            </a:pPr>
            <a:r>
              <a:rPr lang="en-US" altLang="ko-KR" sz="800" b="0" dirty="0">
                <a:solidFill>
                  <a:schemeClr val="tx1"/>
                </a:solidFill>
                <a:latin typeface="Consolas" panose="020B0609020204030204" pitchFamily="49" charset="0"/>
              </a:rPr>
              <a:t>  </a:t>
            </a:r>
            <a:r>
              <a:rPr lang="en-US" altLang="ko-KR" sz="800" b="0" dirty="0" err="1">
                <a:solidFill>
                  <a:schemeClr val="tx1"/>
                </a:solidFill>
                <a:latin typeface="Consolas" panose="020B0609020204030204" pitchFamily="49" charset="0"/>
              </a:rPr>
              <a:t>var</a:t>
            </a:r>
            <a:r>
              <a:rPr lang="en-US" altLang="ko-KR" sz="800" b="0" dirty="0">
                <a:solidFill>
                  <a:schemeClr val="tx1"/>
                </a:solidFill>
                <a:latin typeface="Consolas" panose="020B0609020204030204" pitchFamily="49" charset="0"/>
              </a:rPr>
              <a:t> weight : Double = </a:t>
            </a:r>
            <a:r>
              <a:rPr lang="en-US" altLang="ko-KR" sz="800" b="0" dirty="0" smtClean="0">
                <a:solidFill>
                  <a:schemeClr val="tx1"/>
                </a:solidFill>
                <a:latin typeface="Consolas" panose="020B0609020204030204" pitchFamily="49" charset="0"/>
              </a:rPr>
              <a:t>3.5</a:t>
            </a:r>
          </a:p>
          <a:p>
            <a:pPr marL="0" indent="0">
              <a:buNone/>
            </a:pPr>
            <a:r>
              <a:rPr lang="en-US" altLang="ko-KR" sz="800" b="0" dirty="0" smtClean="0">
                <a:solidFill>
                  <a:srgbClr val="0000FF"/>
                </a:solidFill>
                <a:latin typeface="Consolas" panose="020B0609020204030204" pitchFamily="49" charset="0"/>
              </a:rPr>
              <a:t>  </a:t>
            </a:r>
            <a:r>
              <a:rPr lang="en-US" altLang="ko-KR" sz="800" b="0" dirty="0" err="1" smtClean="0">
                <a:solidFill>
                  <a:srgbClr val="0000FF"/>
                </a:solidFill>
                <a:latin typeface="Consolas" panose="020B0609020204030204" pitchFamily="49" charset="0"/>
              </a:rPr>
              <a:t>var</a:t>
            </a:r>
            <a:r>
              <a:rPr lang="en-US" altLang="ko-KR" sz="800" b="0" dirty="0" smtClean="0">
                <a:solidFill>
                  <a:srgbClr val="0000FF"/>
                </a:solidFill>
                <a:latin typeface="Consolas" panose="020B0609020204030204" pitchFamily="49" charset="0"/>
              </a:rPr>
              <a:t> </a:t>
            </a:r>
            <a:r>
              <a:rPr lang="en-US" altLang="ko-KR" sz="800" b="0" dirty="0" err="1">
                <a:solidFill>
                  <a:srgbClr val="0000FF"/>
                </a:solidFill>
                <a:latin typeface="Consolas" panose="020B0609020204030204" pitchFamily="49" charset="0"/>
              </a:rPr>
              <a:t>manAge</a:t>
            </a:r>
            <a:r>
              <a:rPr lang="en-US" altLang="ko-KR" sz="800" b="0" dirty="0">
                <a:solidFill>
                  <a:srgbClr val="0000FF"/>
                </a:solidFill>
                <a:latin typeface="Consolas" panose="020B0609020204030204" pitchFamily="49" charset="0"/>
              </a:rPr>
              <a:t> : </a:t>
            </a:r>
            <a:r>
              <a:rPr lang="en-US" altLang="ko-KR" sz="800" b="0" dirty="0" err="1">
                <a:solidFill>
                  <a:srgbClr val="0000FF"/>
                </a:solidFill>
                <a:latin typeface="Consolas" panose="020B0609020204030204" pitchFamily="49" charset="0"/>
              </a:rPr>
              <a:t>Int</a:t>
            </a:r>
            <a:r>
              <a:rPr lang="en-US" altLang="ko-KR" sz="800" b="0" dirty="0" smtClean="0">
                <a:solidFill>
                  <a:srgbClr val="0000FF"/>
                </a:solidFill>
                <a:latin typeface="Consolas" panose="020B0609020204030204" pitchFamily="49" charset="0"/>
              </a:rPr>
              <a:t>{  //</a:t>
            </a:r>
            <a:r>
              <a:rPr lang="ko-KR" altLang="en-US" sz="800" b="0" dirty="0" smtClean="0">
                <a:solidFill>
                  <a:srgbClr val="0000FF"/>
                </a:solidFill>
                <a:latin typeface="Consolas" panose="020B0609020204030204" pitchFamily="49" charset="0"/>
              </a:rPr>
              <a:t>메서드 같지만 </a:t>
            </a:r>
            <a:r>
              <a:rPr lang="ko-KR" altLang="en-US" sz="800" b="0" dirty="0">
                <a:solidFill>
                  <a:srgbClr val="0000FF"/>
                </a:solidFill>
                <a:latin typeface="Consolas" panose="020B0609020204030204" pitchFamily="49" charset="0"/>
              </a:rPr>
              <a:t>계</a:t>
            </a:r>
            <a:r>
              <a:rPr lang="ko-KR" altLang="en-US" sz="800" b="0" dirty="0" smtClean="0">
                <a:solidFill>
                  <a:srgbClr val="0000FF"/>
                </a:solidFill>
                <a:latin typeface="Consolas" panose="020B0609020204030204" pitchFamily="49" charset="0"/>
              </a:rPr>
              <a:t>산 </a:t>
            </a:r>
            <a:r>
              <a:rPr lang="ko-KR" altLang="en-US" sz="800" b="0" dirty="0" err="1" smtClean="0">
                <a:solidFill>
                  <a:srgbClr val="0000FF"/>
                </a:solidFill>
                <a:latin typeface="Consolas" panose="020B0609020204030204" pitchFamily="49" charset="0"/>
              </a:rPr>
              <a:t>프로퍼티임</a:t>
            </a:r>
            <a:endParaRPr lang="en-US" altLang="ko-KR" sz="800" b="0" dirty="0">
              <a:solidFill>
                <a:srgbClr val="0000FF"/>
              </a:solidFill>
              <a:latin typeface="Consolas" panose="020B0609020204030204" pitchFamily="49" charset="0"/>
            </a:endParaRPr>
          </a:p>
          <a:p>
            <a:pPr marL="0" indent="0">
              <a:buNone/>
            </a:pPr>
            <a:r>
              <a:rPr lang="en-US" altLang="ko-KR" sz="800" b="0" dirty="0" smtClean="0">
                <a:solidFill>
                  <a:srgbClr val="0000FF"/>
                </a:solidFill>
                <a:latin typeface="Consolas" panose="020B0609020204030204" pitchFamily="49" charset="0"/>
              </a:rPr>
              <a:t>   //</a:t>
            </a:r>
            <a:r>
              <a:rPr lang="en-US" altLang="ko-KR" sz="800" b="0" dirty="0" smtClean="0">
                <a:solidFill>
                  <a:srgbClr val="FF0000"/>
                </a:solidFill>
                <a:latin typeface="Consolas" panose="020B0609020204030204" pitchFamily="49" charset="0"/>
              </a:rPr>
              <a:t>get</a:t>
            </a:r>
            <a:r>
              <a:rPr lang="en-US" altLang="ko-KR" sz="800" b="0" dirty="0">
                <a:solidFill>
                  <a:srgbClr val="FF0000"/>
                </a:solidFill>
                <a:latin typeface="Consolas" panose="020B0609020204030204" pitchFamily="49" charset="0"/>
              </a:rPr>
              <a:t>{</a:t>
            </a:r>
          </a:p>
          <a:p>
            <a:pPr marL="0" indent="0">
              <a:buNone/>
            </a:pPr>
            <a:r>
              <a:rPr lang="en-US" altLang="ko-KR" sz="800" b="0" dirty="0" smtClean="0">
                <a:solidFill>
                  <a:srgbClr val="FF0000"/>
                </a:solidFill>
                <a:latin typeface="Consolas" panose="020B0609020204030204" pitchFamily="49" charset="0"/>
              </a:rPr>
              <a:t>     return </a:t>
            </a:r>
            <a:r>
              <a:rPr lang="en-US" altLang="ko-KR" sz="800" b="0" dirty="0">
                <a:solidFill>
                  <a:srgbClr val="FF0000"/>
                </a:solidFill>
                <a:latin typeface="Consolas" panose="020B0609020204030204" pitchFamily="49" charset="0"/>
              </a:rPr>
              <a:t>age-1</a:t>
            </a:r>
          </a:p>
          <a:p>
            <a:pPr marL="0" indent="0">
              <a:buNone/>
            </a:pPr>
            <a:r>
              <a:rPr lang="en-US" altLang="ko-KR" sz="800" b="0" dirty="0" smtClean="0">
                <a:solidFill>
                  <a:srgbClr val="FF0000"/>
                </a:solidFill>
                <a:latin typeface="Consolas" panose="020B0609020204030204" pitchFamily="49" charset="0"/>
              </a:rPr>
              <a:t>  </a:t>
            </a:r>
            <a:r>
              <a:rPr lang="en-US" altLang="ko-KR" sz="800" b="0" dirty="0" smtClean="0">
                <a:solidFill>
                  <a:srgbClr val="0000FF"/>
                </a:solidFill>
                <a:latin typeface="Consolas" panose="020B0609020204030204" pitchFamily="49" charset="0"/>
              </a:rPr>
              <a:t>//</a:t>
            </a:r>
            <a:r>
              <a:rPr lang="en-US" altLang="ko-KR" sz="800" b="0" dirty="0" smtClean="0">
                <a:solidFill>
                  <a:srgbClr val="FF0000"/>
                </a:solidFill>
                <a:latin typeface="Consolas" panose="020B0609020204030204" pitchFamily="49" charset="0"/>
              </a:rPr>
              <a:t> }</a:t>
            </a:r>
            <a:endParaRPr lang="en-US" altLang="ko-KR" sz="800" b="0" dirty="0">
              <a:solidFill>
                <a:srgbClr val="FF0000"/>
              </a:solidFill>
              <a:latin typeface="Consolas" panose="020B0609020204030204" pitchFamily="49" charset="0"/>
            </a:endParaRPr>
          </a:p>
          <a:p>
            <a:pPr marL="0" indent="0">
              <a:buNone/>
            </a:pPr>
            <a:r>
              <a:rPr lang="en-US" altLang="ko-KR" sz="800" b="0" dirty="0" smtClean="0">
                <a:solidFill>
                  <a:srgbClr val="0000FF"/>
                </a:solidFill>
                <a:latin typeface="Consolas" panose="020B0609020204030204" pitchFamily="49" charset="0"/>
              </a:rPr>
              <a:t>  }</a:t>
            </a:r>
            <a:endParaRPr lang="en-US" altLang="ko-KR" sz="800" b="0" dirty="0">
              <a:solidFill>
                <a:srgbClr val="0000FF"/>
              </a:solidFill>
              <a:latin typeface="Consolas" panose="020B0609020204030204" pitchFamily="49" charset="0"/>
            </a:endParaRPr>
          </a:p>
          <a:p>
            <a:pPr marL="0" indent="0">
              <a:buNone/>
            </a:pPr>
            <a:r>
              <a:rPr lang="en-US" altLang="ko-KR" sz="800" b="0" dirty="0">
                <a:solidFill>
                  <a:schemeClr val="tx1"/>
                </a:solidFill>
                <a:latin typeface="Consolas" panose="020B0609020204030204" pitchFamily="49" charset="0"/>
              </a:rPr>
              <a:t>  </a:t>
            </a:r>
            <a:r>
              <a:rPr lang="en-US" altLang="ko-KR" sz="800" b="0" dirty="0" err="1">
                <a:solidFill>
                  <a:schemeClr val="tx1"/>
                </a:solidFill>
                <a:latin typeface="Consolas" panose="020B0609020204030204" pitchFamily="49" charset="0"/>
              </a:rPr>
              <a:t>func</a:t>
            </a:r>
            <a:r>
              <a:rPr lang="en-US" altLang="ko-KR" sz="800" b="0" dirty="0">
                <a:solidFill>
                  <a:schemeClr val="tx1"/>
                </a:solidFill>
                <a:latin typeface="Consolas" panose="020B0609020204030204" pitchFamily="49" charset="0"/>
              </a:rPr>
              <a:t> display(){</a:t>
            </a:r>
          </a:p>
          <a:p>
            <a:pPr marL="0" indent="0">
              <a:buNone/>
            </a:pPr>
            <a:r>
              <a:rPr lang="en-US" altLang="ko-KR" sz="800" b="0" dirty="0">
                <a:solidFill>
                  <a:schemeClr val="tx1"/>
                </a:solidFill>
                <a:latin typeface="Consolas" panose="020B0609020204030204" pitchFamily="49" charset="0"/>
              </a:rPr>
              <a:t>   print("</a:t>
            </a:r>
            <a:r>
              <a:rPr lang="ko-KR" altLang="en-US" sz="800" b="0" dirty="0">
                <a:solidFill>
                  <a:schemeClr val="tx1"/>
                </a:solidFill>
                <a:latin typeface="Consolas" panose="020B0609020204030204" pitchFamily="49" charset="0"/>
              </a:rPr>
              <a:t>나이</a:t>
            </a:r>
            <a:r>
              <a:rPr lang="en-US" altLang="ko-KR" sz="800" b="0" dirty="0">
                <a:solidFill>
                  <a:schemeClr val="tx1"/>
                </a:solidFill>
                <a:latin typeface="Consolas" panose="020B0609020204030204" pitchFamily="49" charset="0"/>
              </a:rPr>
              <a:t>=\(age), </a:t>
            </a:r>
            <a:r>
              <a:rPr lang="ko-KR" altLang="en-US" sz="800" b="0" dirty="0">
                <a:solidFill>
                  <a:schemeClr val="tx1"/>
                </a:solidFill>
                <a:latin typeface="Consolas" panose="020B0609020204030204" pitchFamily="49" charset="0"/>
              </a:rPr>
              <a:t>몸무게</a:t>
            </a:r>
            <a:r>
              <a:rPr lang="en-US" altLang="ko-KR" sz="800" b="0" dirty="0">
                <a:solidFill>
                  <a:schemeClr val="tx1"/>
                </a:solidFill>
                <a:latin typeface="Consolas" panose="020B0609020204030204" pitchFamily="49" charset="0"/>
              </a:rPr>
              <a:t>=\(weight)")</a:t>
            </a:r>
          </a:p>
          <a:p>
            <a:pPr marL="0" indent="0">
              <a:buNone/>
            </a:pPr>
            <a:r>
              <a:rPr lang="en-US" altLang="ko-KR" sz="800" b="0" dirty="0">
                <a:solidFill>
                  <a:schemeClr val="tx1"/>
                </a:solidFill>
                <a:latin typeface="Consolas" panose="020B0609020204030204" pitchFamily="49" charset="0"/>
              </a:rPr>
              <a:t>  </a:t>
            </a:r>
            <a:r>
              <a:rPr lang="en-US" altLang="ko-KR" sz="800" b="0" dirty="0" smtClean="0">
                <a:solidFill>
                  <a:schemeClr val="tx1"/>
                </a:solidFill>
                <a:latin typeface="Consolas" panose="020B0609020204030204" pitchFamily="49" charset="0"/>
              </a:rPr>
              <a:t>}</a:t>
            </a:r>
          </a:p>
          <a:p>
            <a:pPr marL="0" indent="0">
              <a:buNone/>
            </a:pPr>
            <a:r>
              <a:rPr lang="en-US" altLang="ko-KR" sz="800" b="0" dirty="0">
                <a:solidFill>
                  <a:schemeClr val="tx1"/>
                </a:solidFill>
                <a:latin typeface="Consolas" panose="020B0609020204030204" pitchFamily="49" charset="0"/>
              </a:rPr>
              <a:t> </a:t>
            </a:r>
            <a:r>
              <a:rPr lang="en-US" altLang="ko-KR" sz="800" b="0" dirty="0" smtClean="0">
                <a:solidFill>
                  <a:schemeClr val="tx1"/>
                </a:solidFill>
                <a:latin typeface="Consolas" panose="020B0609020204030204" pitchFamily="49" charset="0"/>
              </a:rPr>
              <a:t> </a:t>
            </a:r>
            <a:r>
              <a:rPr lang="en-US" altLang="ko-KR" sz="800" b="0" dirty="0" err="1" smtClean="0">
                <a:solidFill>
                  <a:schemeClr val="tx1"/>
                </a:solidFill>
                <a:latin typeface="Consolas" panose="020B0609020204030204" pitchFamily="49" charset="0"/>
              </a:rPr>
              <a:t>init</a:t>
            </a:r>
            <a:r>
              <a:rPr lang="en-US" altLang="ko-KR" sz="800" b="0" dirty="0" smtClean="0">
                <a:solidFill>
                  <a:schemeClr val="tx1"/>
                </a:solidFill>
                <a:latin typeface="Consolas" panose="020B0609020204030204" pitchFamily="49" charset="0"/>
              </a:rPr>
              <a:t>(age</a:t>
            </a:r>
            <a:r>
              <a:rPr lang="en-US" altLang="ko-KR" sz="800" b="0" dirty="0">
                <a:solidFill>
                  <a:schemeClr val="tx1"/>
                </a:solidFill>
                <a:latin typeface="Consolas" panose="020B0609020204030204" pitchFamily="49" charset="0"/>
              </a:rPr>
              <a:t>: </a:t>
            </a:r>
            <a:r>
              <a:rPr lang="en-US" altLang="ko-KR" sz="800" b="0" dirty="0" err="1">
                <a:solidFill>
                  <a:schemeClr val="tx1"/>
                </a:solidFill>
                <a:latin typeface="Consolas" panose="020B0609020204030204" pitchFamily="49" charset="0"/>
              </a:rPr>
              <a:t>Int</a:t>
            </a:r>
            <a:r>
              <a:rPr lang="en-US" altLang="ko-KR" sz="800" b="0" dirty="0">
                <a:solidFill>
                  <a:schemeClr val="tx1"/>
                </a:solidFill>
                <a:latin typeface="Consolas" panose="020B0609020204030204" pitchFamily="49" charset="0"/>
              </a:rPr>
              <a:t>, weight : Double){</a:t>
            </a:r>
          </a:p>
          <a:p>
            <a:pPr marL="0" indent="0">
              <a:buNone/>
            </a:pPr>
            <a:r>
              <a:rPr lang="en-US" altLang="ko-KR" sz="800" b="0" dirty="0" smtClean="0">
                <a:solidFill>
                  <a:schemeClr val="tx1"/>
                </a:solidFill>
                <a:latin typeface="Consolas" panose="020B0609020204030204" pitchFamily="49" charset="0"/>
              </a:rPr>
              <a:t>   </a:t>
            </a:r>
            <a:r>
              <a:rPr lang="en-US" altLang="ko-KR" sz="800" b="0" dirty="0" err="1" smtClean="0">
                <a:solidFill>
                  <a:schemeClr val="tx1"/>
                </a:solidFill>
                <a:latin typeface="Consolas" panose="020B0609020204030204" pitchFamily="49" charset="0"/>
              </a:rPr>
              <a:t>self.age</a:t>
            </a:r>
            <a:r>
              <a:rPr lang="en-US" altLang="ko-KR" sz="800" b="0" dirty="0" smtClean="0">
                <a:solidFill>
                  <a:schemeClr val="tx1"/>
                </a:solidFill>
                <a:latin typeface="Consolas" panose="020B0609020204030204" pitchFamily="49" charset="0"/>
              </a:rPr>
              <a:t> </a:t>
            </a:r>
            <a:r>
              <a:rPr lang="en-US" altLang="ko-KR" sz="800" b="0" dirty="0">
                <a:solidFill>
                  <a:schemeClr val="tx1"/>
                </a:solidFill>
                <a:latin typeface="Consolas" panose="020B0609020204030204" pitchFamily="49" charset="0"/>
              </a:rPr>
              <a:t>= age</a:t>
            </a:r>
          </a:p>
          <a:p>
            <a:pPr marL="0" indent="0">
              <a:buNone/>
            </a:pPr>
            <a:r>
              <a:rPr lang="en-US" altLang="ko-KR" sz="800" b="0" dirty="0" smtClean="0">
                <a:solidFill>
                  <a:schemeClr val="tx1"/>
                </a:solidFill>
                <a:latin typeface="Consolas" panose="020B0609020204030204" pitchFamily="49" charset="0"/>
              </a:rPr>
              <a:t>   </a:t>
            </a:r>
            <a:r>
              <a:rPr lang="en-US" altLang="ko-KR" sz="800" b="0" dirty="0" err="1" smtClean="0">
                <a:solidFill>
                  <a:schemeClr val="tx1"/>
                </a:solidFill>
                <a:latin typeface="Consolas" panose="020B0609020204030204" pitchFamily="49" charset="0"/>
              </a:rPr>
              <a:t>self.weight</a:t>
            </a:r>
            <a:r>
              <a:rPr lang="en-US" altLang="ko-KR" sz="800" b="0" dirty="0" smtClean="0">
                <a:solidFill>
                  <a:schemeClr val="tx1"/>
                </a:solidFill>
                <a:latin typeface="Consolas" panose="020B0609020204030204" pitchFamily="49" charset="0"/>
              </a:rPr>
              <a:t> </a:t>
            </a:r>
            <a:r>
              <a:rPr lang="en-US" altLang="ko-KR" sz="800" b="0" dirty="0">
                <a:solidFill>
                  <a:schemeClr val="tx1"/>
                </a:solidFill>
                <a:latin typeface="Consolas" panose="020B0609020204030204" pitchFamily="49" charset="0"/>
              </a:rPr>
              <a:t>= weight</a:t>
            </a:r>
          </a:p>
          <a:p>
            <a:pPr marL="0" indent="0">
              <a:buNone/>
            </a:pPr>
            <a:r>
              <a:rPr lang="en-US" altLang="ko-KR" sz="800" b="0" dirty="0" smtClean="0">
                <a:solidFill>
                  <a:schemeClr val="tx1"/>
                </a:solidFill>
                <a:latin typeface="Consolas" panose="020B0609020204030204" pitchFamily="49" charset="0"/>
              </a:rPr>
              <a:t>  }</a:t>
            </a:r>
            <a:endParaRPr lang="en-US" altLang="ko-KR" sz="800" b="0" dirty="0">
              <a:solidFill>
                <a:schemeClr val="tx1"/>
              </a:solidFill>
              <a:latin typeface="Consolas" panose="020B0609020204030204" pitchFamily="49" charset="0"/>
            </a:endParaRPr>
          </a:p>
          <a:p>
            <a:pPr marL="0" indent="0">
              <a:buNone/>
            </a:pPr>
            <a:r>
              <a:rPr lang="en-US" altLang="ko-KR" sz="800" b="0" dirty="0" smtClean="0">
                <a:solidFill>
                  <a:schemeClr val="tx1"/>
                </a:solidFill>
                <a:latin typeface="Consolas" panose="020B0609020204030204" pitchFamily="49" charset="0"/>
              </a:rPr>
              <a:t>}</a:t>
            </a:r>
          </a:p>
          <a:p>
            <a:pPr marL="0" indent="0">
              <a:buNone/>
            </a:pPr>
            <a:r>
              <a:rPr lang="en-US" altLang="ko-KR" sz="800" b="0" dirty="0" err="1" smtClean="0">
                <a:solidFill>
                  <a:schemeClr val="tx1"/>
                </a:solidFill>
                <a:latin typeface="Consolas" panose="020B0609020204030204" pitchFamily="49" charset="0"/>
              </a:rPr>
              <a:t>var</a:t>
            </a:r>
            <a:r>
              <a:rPr lang="en-US" altLang="ko-KR" sz="800" b="0" dirty="0" smtClean="0">
                <a:solidFill>
                  <a:schemeClr val="tx1"/>
                </a:solidFill>
                <a:latin typeface="Consolas" panose="020B0609020204030204" pitchFamily="49" charset="0"/>
              </a:rPr>
              <a:t> </a:t>
            </a:r>
            <a:r>
              <a:rPr lang="en-US" altLang="ko-KR" sz="800" b="0" dirty="0" err="1">
                <a:solidFill>
                  <a:schemeClr val="tx1"/>
                </a:solidFill>
                <a:latin typeface="Consolas" panose="020B0609020204030204" pitchFamily="49" charset="0"/>
              </a:rPr>
              <a:t>kim</a:t>
            </a:r>
            <a:r>
              <a:rPr lang="en-US" altLang="ko-KR" sz="800" b="0" dirty="0">
                <a:solidFill>
                  <a:schemeClr val="tx1"/>
                </a:solidFill>
                <a:latin typeface="Consolas" panose="020B0609020204030204" pitchFamily="49" charset="0"/>
              </a:rPr>
              <a:t> : Man = </a:t>
            </a:r>
            <a:r>
              <a:rPr lang="en-US" altLang="ko-KR" sz="800" b="0" dirty="0" smtClean="0">
                <a:solidFill>
                  <a:schemeClr val="tx1"/>
                </a:solidFill>
                <a:latin typeface="Consolas" panose="020B0609020204030204" pitchFamily="49" charset="0"/>
              </a:rPr>
              <a:t>Man(age:10</a:t>
            </a:r>
            <a:r>
              <a:rPr lang="en-US" altLang="ko-KR" sz="800" b="0" dirty="0">
                <a:solidFill>
                  <a:schemeClr val="tx1"/>
                </a:solidFill>
                <a:latin typeface="Consolas" panose="020B0609020204030204" pitchFamily="49" charset="0"/>
              </a:rPr>
              <a:t>, </a:t>
            </a:r>
            <a:r>
              <a:rPr lang="en-US" altLang="ko-KR" sz="800" b="0" dirty="0" smtClean="0">
                <a:solidFill>
                  <a:schemeClr val="tx1"/>
                </a:solidFill>
                <a:latin typeface="Consolas" panose="020B0609020204030204" pitchFamily="49" charset="0"/>
              </a:rPr>
              <a:t>weight:20.5)</a:t>
            </a:r>
          </a:p>
          <a:p>
            <a:pPr marL="0" indent="0">
              <a:buNone/>
            </a:pPr>
            <a:r>
              <a:rPr lang="en-US" altLang="ko-KR" sz="800" b="0" dirty="0" err="1" smtClean="0">
                <a:solidFill>
                  <a:schemeClr val="tx1"/>
                </a:solidFill>
                <a:latin typeface="Consolas" panose="020B0609020204030204" pitchFamily="49" charset="0"/>
              </a:rPr>
              <a:t>kim.display</a:t>
            </a:r>
            <a:r>
              <a:rPr lang="en-US" altLang="ko-KR" sz="800" b="0" dirty="0" smtClean="0">
                <a:solidFill>
                  <a:schemeClr val="tx1"/>
                </a:solidFill>
                <a:latin typeface="Consolas" panose="020B0609020204030204" pitchFamily="49" charset="0"/>
              </a:rPr>
              <a:t>()</a:t>
            </a:r>
          </a:p>
          <a:p>
            <a:pPr marL="0" indent="0">
              <a:buNone/>
            </a:pPr>
            <a:r>
              <a:rPr lang="en-US" altLang="ko-KR" sz="800" b="0" dirty="0">
                <a:solidFill>
                  <a:schemeClr val="tx1"/>
                </a:solidFill>
                <a:latin typeface="Consolas" panose="020B0609020204030204" pitchFamily="49" charset="0"/>
              </a:rPr>
              <a:t>print(</a:t>
            </a:r>
            <a:r>
              <a:rPr lang="en-US" altLang="ko-KR" sz="800" b="0" dirty="0" err="1">
                <a:solidFill>
                  <a:schemeClr val="tx1"/>
                </a:solidFill>
                <a:latin typeface="Consolas" panose="020B0609020204030204" pitchFamily="49" charset="0"/>
              </a:rPr>
              <a:t>kim.</a:t>
            </a:r>
            <a:r>
              <a:rPr lang="en-US" altLang="ko-KR" sz="800" b="0" dirty="0" err="1">
                <a:solidFill>
                  <a:srgbClr val="0000FF"/>
                </a:solidFill>
                <a:latin typeface="Consolas" panose="020B0609020204030204" pitchFamily="49" charset="0"/>
              </a:rPr>
              <a:t>manAge</a:t>
            </a:r>
            <a:r>
              <a:rPr lang="en-US" altLang="ko-KR" sz="800" b="0" dirty="0">
                <a:solidFill>
                  <a:schemeClr val="tx1"/>
                </a:solidFill>
                <a:latin typeface="Consolas" panose="020B0609020204030204" pitchFamily="49" charset="0"/>
              </a:rPr>
              <a:t>)</a:t>
            </a:r>
          </a:p>
        </p:txBody>
      </p:sp>
      <p:pic>
        <p:nvPicPr>
          <p:cNvPr id="5" name="그림 4"/>
          <p:cNvPicPr>
            <a:picLocks noChangeAspect="1"/>
          </p:cNvPicPr>
          <p:nvPr/>
        </p:nvPicPr>
        <p:blipFill>
          <a:blip r:embed="rId3"/>
          <a:stretch>
            <a:fillRect/>
          </a:stretch>
        </p:blipFill>
        <p:spPr>
          <a:xfrm>
            <a:off x="1055440" y="4725144"/>
            <a:ext cx="3324225" cy="1133475"/>
          </a:xfrm>
          <a:prstGeom prst="rect">
            <a:avLst/>
          </a:prstGeom>
          <a:ln>
            <a:solidFill>
              <a:schemeClr val="tx2">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39786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1905000" y="2027238"/>
            <a:ext cx="8458200" cy="2049462"/>
          </a:xfrm>
        </p:spPr>
        <p:txBody>
          <a:bodyPr vert="horz" wrap="square" lIns="0" tIns="0" rIns="0" bIns="0" numCol="1" anchor="ctr" anchorCtr="1" compatLnSpc="1">
            <a:prstTxWarp prst="textNoShape">
              <a:avLst/>
            </a:prstTxWarp>
          </a:bodyPr>
          <a:lstStyle/>
          <a:p>
            <a:pPr algn="ctr">
              <a:defRPr/>
            </a:pPr>
            <a:r>
              <a:rPr lang="en-US" altLang="ko-KR" sz="5400" dirty="0">
                <a:effectLst>
                  <a:outerShdw blurRad="38100" dist="38100" dir="2700000" algn="tl">
                    <a:srgbClr val="000000">
                      <a:alpha val="43137"/>
                    </a:srgbClr>
                  </a:outerShdw>
                </a:effectLst>
              </a:rPr>
              <a:t>Swift </a:t>
            </a:r>
            <a:r>
              <a:rPr lang="ko-KR" altLang="en-US" sz="5400" dirty="0" smtClean="0">
                <a:effectLst>
                  <a:outerShdw blurRad="38100" dist="38100" dir="2700000" algn="tl">
                    <a:srgbClr val="000000">
                      <a:alpha val="43137"/>
                    </a:srgbClr>
                  </a:outerShdw>
                </a:effectLst>
              </a:rPr>
              <a:t>접근 제어</a:t>
            </a:r>
            <a:r>
              <a:rPr lang="en-US" altLang="ko-KR" sz="5400" dirty="0" smtClean="0">
                <a:effectLst>
                  <a:outerShdw blurRad="38100" dist="38100" dir="2700000" algn="tl">
                    <a:srgbClr val="000000">
                      <a:alpha val="43137"/>
                    </a:srgbClr>
                  </a:outerShdw>
                </a:effectLst>
              </a:rPr>
              <a:t/>
            </a:r>
            <a:br>
              <a:rPr lang="en-US" altLang="ko-KR" sz="5400" dirty="0" smtClean="0">
                <a:effectLst>
                  <a:outerShdw blurRad="38100" dist="38100" dir="2700000" algn="tl">
                    <a:srgbClr val="000000">
                      <a:alpha val="43137"/>
                    </a:srgbClr>
                  </a:outerShdw>
                </a:effectLst>
              </a:rPr>
            </a:br>
            <a:r>
              <a:rPr lang="en-US" altLang="ko-KR" sz="5400" dirty="0" smtClean="0">
                <a:effectLst>
                  <a:outerShdw blurRad="38100" dist="38100" dir="2700000" algn="tl">
                    <a:srgbClr val="000000">
                      <a:alpha val="43137"/>
                    </a:srgbClr>
                  </a:outerShdw>
                </a:effectLst>
              </a:rPr>
              <a:t>(access</a:t>
            </a:r>
            <a:r>
              <a:rPr lang="en-US" altLang="ko-KR" sz="5400" dirty="0">
                <a:effectLst>
                  <a:outerShdw blurRad="38100" dist="38100" dir="2700000" algn="tl">
                    <a:srgbClr val="000000">
                      <a:alpha val="43137"/>
                    </a:srgbClr>
                  </a:outerShdw>
                </a:effectLst>
              </a:rPr>
              <a:t> </a:t>
            </a:r>
            <a:r>
              <a:rPr lang="en-US" altLang="ko-KR" sz="5400" dirty="0" smtClean="0">
                <a:effectLst>
                  <a:outerShdw blurRad="38100" dist="38100" dir="2700000" algn="tl">
                    <a:srgbClr val="000000">
                      <a:alpha val="43137"/>
                    </a:srgbClr>
                  </a:outerShdw>
                </a:effectLst>
              </a:rPr>
              <a:t>control, access modifier)</a:t>
            </a:r>
            <a:endParaRPr lang="en-US" altLang="ko-KR"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8292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access </a:t>
            </a:r>
            <a:r>
              <a:rPr lang="en-US" altLang="ko-KR" dirty="0" smtClean="0"/>
              <a:t>modifier(or</a:t>
            </a:r>
            <a:r>
              <a:rPr lang="en-US" altLang="ko-KR" dirty="0"/>
              <a:t> access </a:t>
            </a:r>
            <a:r>
              <a:rPr lang="en-US" altLang="ko-KR" dirty="0" smtClean="0"/>
              <a:t>specifiers)</a:t>
            </a:r>
            <a:endParaRPr lang="ko-KR" altLang="en-US" dirty="0"/>
          </a:p>
        </p:txBody>
      </p:sp>
      <p:sp>
        <p:nvSpPr>
          <p:cNvPr id="3" name="내용 개체 틀 2"/>
          <p:cNvSpPr>
            <a:spLocks noGrp="1"/>
          </p:cNvSpPr>
          <p:nvPr>
            <p:ph idx="1"/>
          </p:nvPr>
        </p:nvSpPr>
        <p:spPr/>
        <p:txBody>
          <a:bodyPr/>
          <a:lstStyle/>
          <a:p>
            <a:r>
              <a:rPr lang="ko-KR" altLang="en-US" sz="2000" b="1" dirty="0"/>
              <a:t>접</a:t>
            </a:r>
            <a:r>
              <a:rPr lang="ko-KR" altLang="en-US" sz="2000" b="1" dirty="0" smtClean="0"/>
              <a:t>근 속성</a:t>
            </a:r>
            <a:r>
              <a:rPr lang="en-US" altLang="ko-KR" sz="2000" b="1" dirty="0" smtClean="0"/>
              <a:t>(</a:t>
            </a:r>
            <a:r>
              <a:rPr lang="ko-KR" altLang="en-US" sz="2000" b="1" dirty="0" smtClean="0"/>
              <a:t>접근 </a:t>
            </a:r>
            <a:r>
              <a:rPr lang="ko-KR" altLang="en-US" sz="2000" b="1" dirty="0" err="1" smtClean="0"/>
              <a:t>수정자</a:t>
            </a:r>
            <a:r>
              <a:rPr lang="en-US" altLang="ko-KR" sz="2000" b="1" dirty="0" smtClean="0"/>
              <a:t>, </a:t>
            </a:r>
            <a:r>
              <a:rPr lang="ko-KR" altLang="en-US" sz="2000" b="1" dirty="0" smtClean="0"/>
              <a:t>액세스 </a:t>
            </a:r>
            <a:r>
              <a:rPr lang="ko-KR" altLang="en-US" sz="2000" b="1" dirty="0" err="1" smtClean="0"/>
              <a:t>수정자</a:t>
            </a:r>
            <a:r>
              <a:rPr lang="en-US" altLang="ko-KR" sz="2000" dirty="0" smtClean="0"/>
              <a:t>, </a:t>
            </a:r>
            <a:r>
              <a:rPr lang="ko-KR" altLang="en-US" sz="2000" b="1" dirty="0" smtClean="0"/>
              <a:t>액세스 </a:t>
            </a:r>
            <a:r>
              <a:rPr lang="ko-KR" altLang="en-US" sz="2000" b="1" dirty="0"/>
              <a:t>지정자</a:t>
            </a:r>
            <a:r>
              <a:rPr lang="ko-KR" altLang="en-US" sz="2000" dirty="0"/>
              <a:t> </a:t>
            </a:r>
            <a:r>
              <a:rPr lang="en-US" altLang="ko-KR" sz="2000" dirty="0"/>
              <a:t>)</a:t>
            </a:r>
            <a:r>
              <a:rPr lang="ko-KR" altLang="en-US" sz="2000" dirty="0"/>
              <a:t>는 클래스</a:t>
            </a:r>
            <a:r>
              <a:rPr lang="en-US" altLang="ko-KR" sz="2000" dirty="0"/>
              <a:t>, </a:t>
            </a:r>
            <a:r>
              <a:rPr lang="ko-KR" altLang="en-US" sz="2000" dirty="0" smtClean="0"/>
              <a:t>메서드</a:t>
            </a:r>
            <a:r>
              <a:rPr lang="en-US" altLang="ko-KR" sz="2000" dirty="0" smtClean="0"/>
              <a:t>, </a:t>
            </a:r>
            <a:r>
              <a:rPr lang="ko-KR" altLang="en-US" sz="2000" dirty="0" smtClean="0"/>
              <a:t>멤버의 접근 </a:t>
            </a:r>
            <a:r>
              <a:rPr lang="ko-KR" altLang="en-US" sz="2000" dirty="0"/>
              <a:t>가능성을 설정하는 객체 지향 언어의 </a:t>
            </a:r>
            <a:r>
              <a:rPr lang="ko-KR" altLang="en-US" sz="2000" dirty="0" smtClean="0"/>
              <a:t>키워드</a:t>
            </a:r>
            <a:endParaRPr lang="en-US" altLang="ko-KR" sz="2000" dirty="0" smtClean="0"/>
          </a:p>
          <a:p>
            <a:pPr lvl="1"/>
            <a:r>
              <a:rPr lang="en-US" altLang="ko-KR" sz="1600" dirty="0">
                <a:hlinkClick r:id="rId2"/>
              </a:rPr>
              <a:t>https://</a:t>
            </a:r>
            <a:r>
              <a:rPr lang="en-US" altLang="ko-KR" sz="1600" dirty="0" smtClean="0">
                <a:hlinkClick r:id="rId2"/>
              </a:rPr>
              <a:t>en.wikipedia.org/wiki/Access_modifiers</a:t>
            </a:r>
            <a:endParaRPr lang="en-US" altLang="ko-KR" sz="1600" dirty="0" smtClean="0"/>
          </a:p>
          <a:p>
            <a:r>
              <a:rPr lang="ko-KR" altLang="en-US" sz="2000" dirty="0" smtClean="0"/>
              <a:t>구성 </a:t>
            </a:r>
            <a:r>
              <a:rPr lang="ko-KR" altLang="en-US" sz="2000" dirty="0"/>
              <a:t>요소를 캡슐화 하는 데 </a:t>
            </a:r>
            <a:r>
              <a:rPr lang="ko-KR" altLang="en-US" sz="2000" dirty="0" smtClean="0"/>
              <a:t>사용</a:t>
            </a:r>
            <a:r>
              <a:rPr lang="en-US" altLang="ko-KR" sz="2000" dirty="0"/>
              <a:t> </a:t>
            </a:r>
            <a:endParaRPr lang="en-US" altLang="ko-KR" sz="2000" dirty="0" smtClean="0"/>
          </a:p>
          <a:p>
            <a:r>
              <a:rPr lang="ko-KR" altLang="en-US" sz="2000" dirty="0" smtClean="0"/>
              <a:t>노란 색은 언어별 디폴트 접근 속성</a:t>
            </a:r>
            <a:endParaRPr lang="en-US" altLang="ko-KR" sz="2000" dirty="0" smtClean="0"/>
          </a:p>
          <a:p>
            <a:endParaRPr lang="ko-KR" altLang="en-US" sz="2000" dirty="0"/>
          </a:p>
        </p:txBody>
      </p:sp>
      <p:pic>
        <p:nvPicPr>
          <p:cNvPr id="4" name="그림 3"/>
          <p:cNvPicPr>
            <a:picLocks noChangeAspect="1"/>
          </p:cNvPicPr>
          <p:nvPr/>
        </p:nvPicPr>
        <p:blipFill>
          <a:blip r:embed="rId3"/>
          <a:stretch>
            <a:fillRect/>
          </a:stretch>
        </p:blipFill>
        <p:spPr>
          <a:xfrm>
            <a:off x="2423592" y="2564904"/>
            <a:ext cx="6931821" cy="3528392"/>
          </a:xfrm>
          <a:prstGeom prst="rect">
            <a:avLst/>
          </a:prstGeom>
        </p:spPr>
      </p:pic>
    </p:spTree>
    <p:extLst>
      <p:ext uri="{BB962C8B-B14F-4D97-AF65-F5344CB8AC3E}">
        <p14:creationId xmlns:p14="http://schemas.microsoft.com/office/powerpoint/2010/main" val="3782277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a:t>
            </a:r>
            <a:r>
              <a:rPr lang="en-US" altLang="ko-KR" smtClean="0"/>
              <a:t>wift</a:t>
            </a:r>
            <a:r>
              <a:rPr lang="ko-KR" altLang="en-US" dirty="0" smtClean="0"/>
              <a:t>의 </a:t>
            </a:r>
            <a:r>
              <a:rPr lang="en-US" altLang="ko-KR" dirty="0" smtClean="0"/>
              <a:t>access control</a:t>
            </a:r>
            <a:endParaRPr lang="ko-KR" altLang="en-US" dirty="0"/>
          </a:p>
        </p:txBody>
      </p:sp>
      <p:sp>
        <p:nvSpPr>
          <p:cNvPr id="3" name="내용 개체 틀 2"/>
          <p:cNvSpPr>
            <a:spLocks noGrp="1"/>
          </p:cNvSpPr>
          <p:nvPr>
            <p:ph idx="1"/>
          </p:nvPr>
        </p:nvSpPr>
        <p:spPr/>
        <p:txBody>
          <a:bodyPr/>
          <a:lstStyle/>
          <a:p>
            <a:pPr marL="0" indent="0">
              <a:buNone/>
            </a:pPr>
            <a:r>
              <a:rPr lang="en-US" altLang="ko-KR" dirty="0">
                <a:solidFill>
                  <a:srgbClr val="0000FF"/>
                </a:solidFill>
                <a:latin typeface="Consolas" panose="020B0609020204030204" pitchFamily="49" charset="0"/>
              </a:rPr>
              <a:t>public</a:t>
            </a:r>
            <a:r>
              <a:rPr lang="en-US" altLang="ko-KR" dirty="0">
                <a:latin typeface="Consolas" panose="020B0609020204030204" pitchFamily="49" charset="0"/>
              </a:rPr>
              <a:t> class </a:t>
            </a:r>
            <a:r>
              <a:rPr lang="en-US" altLang="ko-KR" dirty="0" err="1" smtClean="0">
                <a:latin typeface="Consolas" panose="020B0609020204030204" pitchFamily="49" charset="0"/>
              </a:rPr>
              <a:t>MyClass</a:t>
            </a:r>
            <a:r>
              <a:rPr lang="en-US" altLang="ko-KR" dirty="0" smtClean="0">
                <a:latin typeface="Consolas" panose="020B0609020204030204" pitchFamily="49" charset="0"/>
              </a:rPr>
              <a:t>{ </a:t>
            </a:r>
          </a:p>
          <a:p>
            <a:pPr marL="0" indent="0">
              <a:buNone/>
            </a:pPr>
            <a:r>
              <a:rPr lang="en-US" altLang="ko-KR" sz="1200" dirty="0">
                <a:solidFill>
                  <a:srgbClr val="FFCC00"/>
                </a:solidFill>
                <a:latin typeface="Consolas" panose="020B0609020204030204" pitchFamily="49" charset="0"/>
              </a:rPr>
              <a:t> </a:t>
            </a:r>
            <a:r>
              <a:rPr lang="en-US" altLang="ko-KR" sz="1600" dirty="0" smtClean="0">
                <a:solidFill>
                  <a:srgbClr val="FFCC00"/>
                </a:solidFill>
                <a:latin typeface="Consolas" panose="020B0609020204030204" pitchFamily="49" charset="0"/>
              </a:rPr>
              <a:t>//</a:t>
            </a:r>
            <a:r>
              <a:rPr lang="ko-KR" altLang="en-US" sz="1600" dirty="0" smtClean="0">
                <a:solidFill>
                  <a:srgbClr val="FFCC00"/>
                </a:solidFill>
              </a:rPr>
              <a:t> </a:t>
            </a:r>
            <a:r>
              <a:rPr lang="ko-KR" altLang="en-US" sz="1600" dirty="0">
                <a:solidFill>
                  <a:srgbClr val="FFCC00"/>
                </a:solidFill>
              </a:rPr>
              <a:t>모듈의 모든 소스 파일 내에서 </a:t>
            </a:r>
            <a:r>
              <a:rPr lang="ko-KR" altLang="en-US" sz="1600" dirty="0" smtClean="0">
                <a:solidFill>
                  <a:srgbClr val="FFCC00"/>
                </a:solidFill>
              </a:rPr>
              <a:t>접근</a:t>
            </a:r>
            <a:r>
              <a:rPr lang="en-US" altLang="ko-KR" sz="1600" dirty="0" smtClean="0">
                <a:solidFill>
                  <a:srgbClr val="FFCC00"/>
                </a:solidFill>
              </a:rPr>
              <a:t>+</a:t>
            </a:r>
            <a:r>
              <a:rPr lang="ko-KR" altLang="en-US" sz="1600" dirty="0" smtClean="0">
                <a:solidFill>
                  <a:srgbClr val="FFCC00"/>
                </a:solidFill>
              </a:rPr>
              <a:t>정의한 </a:t>
            </a:r>
            <a:r>
              <a:rPr lang="ko-KR" altLang="en-US" sz="1600" dirty="0">
                <a:solidFill>
                  <a:srgbClr val="FFCC00"/>
                </a:solidFill>
              </a:rPr>
              <a:t>모듈을 가져오는 다른 모듈의 </a:t>
            </a:r>
            <a:r>
              <a:rPr lang="ko-KR" altLang="en-US" sz="1600" dirty="0" smtClean="0">
                <a:solidFill>
                  <a:srgbClr val="FFCC00"/>
                </a:solidFill>
              </a:rPr>
              <a:t>소스파일에서도 접근 가능</a:t>
            </a:r>
            <a:endParaRPr lang="en-US" altLang="ko-KR" sz="1600" dirty="0">
              <a:solidFill>
                <a:srgbClr val="FFCC00"/>
              </a:solidFill>
              <a:latin typeface="Consolas" panose="020B0609020204030204" pitchFamily="49" charset="0"/>
            </a:endParaRPr>
          </a:p>
          <a:p>
            <a:pPr marL="0" indent="0">
              <a:buNone/>
            </a:pPr>
            <a:r>
              <a:rPr lang="en-US" altLang="ko-KR" dirty="0">
                <a:latin typeface="Consolas" panose="020B0609020204030204" pitchFamily="49" charset="0"/>
              </a:rPr>
              <a:t>    </a:t>
            </a:r>
            <a:r>
              <a:rPr lang="en-US" altLang="ko-KR" dirty="0" err="1">
                <a:solidFill>
                  <a:srgbClr val="0000FF"/>
                </a:solidFill>
                <a:latin typeface="Consolas" panose="020B0609020204030204" pitchFamily="49" charset="0"/>
              </a:rPr>
              <a:t>fileprivate</a:t>
            </a:r>
            <a:r>
              <a:rPr lang="en-US" altLang="ko-KR" dirty="0">
                <a:latin typeface="Consolas" panose="020B0609020204030204" pitchFamily="49" charset="0"/>
              </a:rPr>
              <a:t> </a:t>
            </a:r>
            <a:r>
              <a:rPr lang="en-US" altLang="ko-KR" dirty="0" err="1">
                <a:latin typeface="Consolas" panose="020B0609020204030204" pitchFamily="49" charset="0"/>
              </a:rPr>
              <a:t>var</a:t>
            </a:r>
            <a:r>
              <a:rPr lang="en-US" altLang="ko-KR" dirty="0">
                <a:latin typeface="Consolas" panose="020B0609020204030204" pitchFamily="49" charset="0"/>
              </a:rPr>
              <a:t> </a:t>
            </a:r>
            <a:r>
              <a:rPr lang="en-US" altLang="ko-KR" dirty="0" smtClean="0">
                <a:latin typeface="Consolas" panose="020B0609020204030204" pitchFamily="49" charset="0"/>
              </a:rPr>
              <a:t>name </a:t>
            </a:r>
            <a:r>
              <a:rPr lang="en-US" altLang="ko-KR" dirty="0">
                <a:latin typeface="Consolas" panose="020B0609020204030204" pitchFamily="49" charset="0"/>
              </a:rPr>
              <a:t>: String = </a:t>
            </a:r>
            <a:r>
              <a:rPr lang="en-US" altLang="ko-KR" dirty="0" smtClean="0">
                <a:latin typeface="Consolas" panose="020B0609020204030204" pitchFamily="49" charset="0"/>
              </a:rPr>
              <a:t>"Kim"</a:t>
            </a:r>
          </a:p>
          <a:p>
            <a:pPr marL="0" indent="0">
              <a:buNone/>
            </a:pPr>
            <a:r>
              <a:rPr lang="en-US" altLang="ko-KR" dirty="0" smtClean="0">
                <a:latin typeface="Consolas" panose="020B0609020204030204" pitchFamily="49" charset="0"/>
              </a:rPr>
              <a:t>   </a:t>
            </a:r>
            <a:r>
              <a:rPr lang="en-US" altLang="ko-KR" dirty="0" smtClean="0">
                <a:solidFill>
                  <a:srgbClr val="FFCC00"/>
                </a:solidFill>
                <a:latin typeface="Consolas" panose="020B0609020204030204" pitchFamily="49" charset="0"/>
              </a:rPr>
              <a:t>//</a:t>
            </a:r>
            <a:r>
              <a:rPr lang="ko-KR" altLang="en-US" dirty="0" smtClean="0">
                <a:solidFill>
                  <a:srgbClr val="FFCC00"/>
                </a:solidFill>
                <a:latin typeface="Consolas" panose="020B0609020204030204" pitchFamily="49" charset="0"/>
              </a:rPr>
              <a:t>현재 소스 파일 내에서만 사용 가능</a:t>
            </a:r>
            <a:endParaRPr lang="en-US" altLang="ko-KR" dirty="0">
              <a:solidFill>
                <a:srgbClr val="FFCC00"/>
              </a:solidFill>
              <a:latin typeface="Consolas" panose="020B0609020204030204" pitchFamily="49" charset="0"/>
            </a:endParaRPr>
          </a:p>
          <a:p>
            <a:pPr marL="0" indent="0">
              <a:buNone/>
            </a:pPr>
            <a:r>
              <a:rPr lang="en-US" altLang="ko-KR" dirty="0">
                <a:latin typeface="Consolas" panose="020B0609020204030204" pitchFamily="49" charset="0"/>
              </a:rPr>
              <a:t>    </a:t>
            </a:r>
            <a:r>
              <a:rPr lang="en-US" altLang="ko-KR" dirty="0">
                <a:solidFill>
                  <a:srgbClr val="0000FF"/>
                </a:solidFill>
                <a:latin typeface="Consolas" panose="020B0609020204030204" pitchFamily="49" charset="0"/>
              </a:rPr>
              <a:t>private</a:t>
            </a:r>
            <a:r>
              <a:rPr lang="en-US" altLang="ko-KR" dirty="0">
                <a:latin typeface="Consolas" panose="020B0609020204030204" pitchFamily="49" charset="0"/>
              </a:rPr>
              <a:t> </a:t>
            </a:r>
            <a:r>
              <a:rPr lang="en-US" altLang="ko-KR" dirty="0" err="1">
                <a:latin typeface="Consolas" panose="020B0609020204030204" pitchFamily="49" charset="0"/>
              </a:rPr>
              <a:t>func</a:t>
            </a:r>
            <a:r>
              <a:rPr lang="en-US" altLang="ko-KR" dirty="0">
                <a:latin typeface="Consolas" panose="020B0609020204030204" pitchFamily="49" charset="0"/>
              </a:rPr>
              <a:t> </a:t>
            </a:r>
            <a:r>
              <a:rPr lang="en-US" altLang="ko-KR" dirty="0" smtClean="0">
                <a:latin typeface="Consolas" panose="020B0609020204030204" pitchFamily="49" charset="0"/>
              </a:rPr>
              <a:t>play() {}</a:t>
            </a:r>
          </a:p>
          <a:p>
            <a:pPr marL="0" indent="0">
              <a:buNone/>
            </a:pPr>
            <a:r>
              <a:rPr lang="en-US" altLang="ko-KR" dirty="0" smtClean="0">
                <a:solidFill>
                  <a:srgbClr val="FFCC00"/>
                </a:solidFill>
                <a:latin typeface="Consolas" panose="020B0609020204030204" pitchFamily="49" charset="0"/>
              </a:rPr>
              <a:t>   //</a:t>
            </a:r>
            <a:r>
              <a:rPr lang="ko-KR" altLang="en-US" dirty="0">
                <a:solidFill>
                  <a:srgbClr val="FFCC00"/>
                </a:solidFill>
                <a:latin typeface="Consolas" panose="020B0609020204030204" pitchFamily="49" charset="0"/>
              </a:rPr>
              <a:t>현재 </a:t>
            </a:r>
            <a:r>
              <a:rPr lang="ko-KR" altLang="en-US" dirty="0" err="1" smtClean="0">
                <a:solidFill>
                  <a:srgbClr val="FFCC00"/>
                </a:solidFill>
                <a:latin typeface="Consolas" panose="020B0609020204030204" pitchFamily="49" charset="0"/>
              </a:rPr>
              <a:t>블럭</a:t>
            </a:r>
            <a:r>
              <a:rPr lang="ko-KR" altLang="en-US" dirty="0" smtClean="0">
                <a:solidFill>
                  <a:srgbClr val="FFCC00"/>
                </a:solidFill>
                <a:latin typeface="Consolas" panose="020B0609020204030204" pitchFamily="49" charset="0"/>
              </a:rPr>
              <a:t> </a:t>
            </a:r>
            <a:r>
              <a:rPr lang="ko-KR" altLang="en-US" dirty="0">
                <a:solidFill>
                  <a:srgbClr val="FFCC00"/>
                </a:solidFill>
                <a:latin typeface="Consolas" panose="020B0609020204030204" pitchFamily="49" charset="0"/>
              </a:rPr>
              <a:t>내에서만 사용 </a:t>
            </a:r>
            <a:r>
              <a:rPr lang="ko-KR" altLang="en-US" dirty="0" smtClean="0">
                <a:solidFill>
                  <a:srgbClr val="FFCC00"/>
                </a:solidFill>
                <a:latin typeface="Consolas" panose="020B0609020204030204" pitchFamily="49" charset="0"/>
              </a:rPr>
              <a:t>가능</a:t>
            </a:r>
            <a:endParaRPr lang="en-US" altLang="ko-KR" dirty="0" smtClean="0">
              <a:latin typeface="Consolas" panose="020B0609020204030204" pitchFamily="49" charset="0"/>
            </a:endParaRPr>
          </a:p>
          <a:p>
            <a:pPr marL="0" indent="0">
              <a:buNone/>
            </a:pPr>
            <a:r>
              <a:rPr lang="en-US" altLang="ko-KR" dirty="0" smtClean="0">
                <a:latin typeface="Consolas" panose="020B0609020204030204" pitchFamily="49" charset="0"/>
              </a:rPr>
              <a:t>    </a:t>
            </a:r>
            <a:r>
              <a:rPr lang="en-US" altLang="ko-KR" dirty="0" err="1" smtClean="0">
                <a:latin typeface="Consolas" panose="020B0609020204030204" pitchFamily="49" charset="0"/>
              </a:rPr>
              <a:t>func</a:t>
            </a:r>
            <a:r>
              <a:rPr lang="en-US" altLang="ko-KR" dirty="0" smtClean="0">
                <a:latin typeface="Consolas" panose="020B0609020204030204" pitchFamily="49" charset="0"/>
              </a:rPr>
              <a:t> display</a:t>
            </a:r>
            <a:r>
              <a:rPr lang="en-US" altLang="ko-KR" smtClean="0">
                <a:latin typeface="Consolas" panose="020B0609020204030204" pitchFamily="49" charset="0"/>
              </a:rPr>
              <a:t>(){} </a:t>
            </a:r>
            <a:r>
              <a:rPr lang="en-US" altLang="ko-KR" smtClean="0">
                <a:solidFill>
                  <a:srgbClr val="FF0000"/>
                </a:solidFill>
                <a:latin typeface="Consolas" panose="020B0609020204030204" pitchFamily="49" charset="0"/>
              </a:rPr>
              <a:t>//internal</a:t>
            </a:r>
            <a:r>
              <a:rPr lang="ko-KR" altLang="en-US" smtClean="0">
                <a:solidFill>
                  <a:srgbClr val="FF0000"/>
                </a:solidFill>
                <a:latin typeface="Consolas" panose="020B0609020204030204" pitchFamily="49" charset="0"/>
              </a:rPr>
              <a:t>은 디폴트 속성으로 생략됨</a:t>
            </a:r>
            <a:endParaRPr lang="en-US" altLang="ko-KR" dirty="0" smtClean="0">
              <a:solidFill>
                <a:srgbClr val="FF0000"/>
              </a:solidFill>
              <a:latin typeface="Consolas" panose="020B0609020204030204" pitchFamily="49" charset="0"/>
            </a:endParaRPr>
          </a:p>
          <a:p>
            <a:pPr marL="0" indent="0">
              <a:buNone/>
            </a:pPr>
            <a:r>
              <a:rPr lang="en-US" altLang="ko-KR" dirty="0">
                <a:solidFill>
                  <a:srgbClr val="0000FF"/>
                </a:solidFill>
                <a:latin typeface="Consolas" panose="020B0609020204030204" pitchFamily="49" charset="0"/>
              </a:rPr>
              <a:t> </a:t>
            </a:r>
            <a:r>
              <a:rPr lang="en-US" altLang="ko-KR" dirty="0" smtClean="0">
                <a:solidFill>
                  <a:srgbClr val="0000FF"/>
                </a:solidFill>
                <a:latin typeface="Consolas" panose="020B0609020204030204" pitchFamily="49" charset="0"/>
              </a:rPr>
              <a:t>  </a:t>
            </a:r>
            <a:r>
              <a:rPr lang="en-US" altLang="ko-KR" dirty="0" smtClean="0">
                <a:solidFill>
                  <a:srgbClr val="FFCC00"/>
                </a:solidFill>
                <a:latin typeface="Consolas" panose="020B0609020204030204" pitchFamily="49" charset="0"/>
              </a:rPr>
              <a:t>//</a:t>
            </a:r>
            <a:r>
              <a:rPr lang="ko-KR" altLang="en-US" dirty="0">
                <a:solidFill>
                  <a:srgbClr val="FFCC00"/>
                </a:solidFill>
              </a:rPr>
              <a:t>해당 모듈의 모든 소스 파일 내에서 사용</a:t>
            </a:r>
            <a:endParaRPr lang="en-US" altLang="ko-KR" dirty="0">
              <a:solidFill>
                <a:srgbClr val="FFCC00"/>
              </a:solidFill>
              <a:latin typeface="Consolas" panose="020B0609020204030204" pitchFamily="49" charset="0"/>
            </a:endParaRPr>
          </a:p>
          <a:p>
            <a:pPr marL="0" indent="0">
              <a:buNone/>
            </a:pPr>
            <a:r>
              <a:rPr lang="en-US" altLang="ko-KR" dirty="0">
                <a:latin typeface="Consolas" panose="020B0609020204030204" pitchFamily="49" charset="0"/>
              </a:rPr>
              <a:t>}</a:t>
            </a:r>
          </a:p>
          <a:p>
            <a:pPr marL="0" indent="0">
              <a:buNone/>
            </a:pPr>
            <a:r>
              <a:rPr lang="en-US" altLang="ko-KR" dirty="0">
                <a:latin typeface="Consolas" panose="020B0609020204030204" pitchFamily="49" charset="0"/>
              </a:rPr>
              <a:t/>
            </a:r>
            <a:br>
              <a:rPr lang="en-US" altLang="ko-KR" dirty="0">
                <a:latin typeface="Consolas" panose="020B0609020204030204" pitchFamily="49" charset="0"/>
              </a:rPr>
            </a:br>
            <a:endParaRPr lang="ko-KR" altLang="en-US" dirty="0">
              <a:latin typeface="Consolas" panose="020B0609020204030204" pitchFamily="49" charset="0"/>
            </a:endParaRPr>
          </a:p>
        </p:txBody>
      </p:sp>
    </p:spTree>
    <p:extLst>
      <p:ext uri="{BB962C8B-B14F-4D97-AF65-F5344CB8AC3E}">
        <p14:creationId xmlns:p14="http://schemas.microsoft.com/office/powerpoint/2010/main" val="40607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접근 제어</a:t>
            </a:r>
            <a:endParaRPr lang="ko-KR" altLang="en-US" dirty="0"/>
          </a:p>
        </p:txBody>
      </p:sp>
      <p:sp>
        <p:nvSpPr>
          <p:cNvPr id="3" name="내용 개체 틀 2"/>
          <p:cNvSpPr>
            <a:spLocks noGrp="1"/>
          </p:cNvSpPr>
          <p:nvPr>
            <p:ph idx="1"/>
          </p:nvPr>
        </p:nvSpPr>
        <p:spPr>
          <a:xfrm>
            <a:off x="191344" y="836712"/>
            <a:ext cx="7272808" cy="5688631"/>
          </a:xfrm>
        </p:spPr>
        <p:txBody>
          <a:bodyPr/>
          <a:lstStyle/>
          <a:p>
            <a:pPr lvl="1"/>
            <a:r>
              <a:rPr lang="en-US" altLang="ko-KR" sz="1400" dirty="0" smtClean="0"/>
              <a:t>A </a:t>
            </a:r>
            <a:r>
              <a:rPr lang="en-US" altLang="ko-KR" sz="1400" b="1" dirty="0"/>
              <a:t>module</a:t>
            </a:r>
            <a:r>
              <a:rPr lang="en-US" altLang="ko-KR" sz="1400" dirty="0"/>
              <a:t> is a single unit of code distribution—a framework or application that is built and shipped as a single unit and that can be imported by another module with Swift’s </a:t>
            </a:r>
            <a:r>
              <a:rPr lang="en-US" altLang="ko-KR" sz="1400" dirty="0">
                <a:solidFill>
                  <a:srgbClr val="0000FF"/>
                </a:solidFill>
              </a:rPr>
              <a:t>import</a:t>
            </a:r>
            <a:r>
              <a:rPr lang="en-US" altLang="ko-KR" sz="1400" dirty="0"/>
              <a:t> keyword.</a:t>
            </a:r>
            <a:endParaRPr lang="en-US" altLang="ko-KR" sz="1400" dirty="0" smtClean="0"/>
          </a:p>
          <a:p>
            <a:pPr lvl="1"/>
            <a:r>
              <a:rPr lang="en-US" altLang="ko-KR" sz="1400" b="1" i="1" dirty="0"/>
              <a:t>Open</a:t>
            </a:r>
            <a:r>
              <a:rPr lang="en-US" altLang="ko-KR" sz="1400" i="1" dirty="0"/>
              <a:t> access</a:t>
            </a:r>
            <a:r>
              <a:rPr lang="en-US" altLang="ko-KR" sz="1400" dirty="0"/>
              <a:t> and </a:t>
            </a:r>
            <a:r>
              <a:rPr lang="en-US" altLang="ko-KR" sz="1400" b="1" i="1" dirty="0"/>
              <a:t>public</a:t>
            </a:r>
            <a:r>
              <a:rPr lang="en-US" altLang="ko-KR" sz="1400" i="1" dirty="0"/>
              <a:t> access</a:t>
            </a:r>
            <a:r>
              <a:rPr lang="en-US" altLang="ko-KR" sz="1400" dirty="0"/>
              <a:t> enable entities to be used within any source file from their defining module, and also in a source file from another module that imports the defining module. You typically use open or public access when specifying the public interface to a framework. The difference between open and public access is described below. </a:t>
            </a:r>
            <a:r>
              <a:rPr lang="en-US" altLang="ko-KR" sz="1400" dirty="0">
                <a:solidFill>
                  <a:srgbClr val="FFC000"/>
                </a:solidFill>
              </a:rPr>
              <a:t>Open</a:t>
            </a:r>
            <a:r>
              <a:rPr lang="en-US" altLang="ko-KR" sz="1400" dirty="0"/>
              <a:t> access applies only to classes and class members, and it differs from public </a:t>
            </a:r>
            <a:r>
              <a:rPr lang="en-US" altLang="ko-KR" sz="1400" dirty="0">
                <a:solidFill>
                  <a:srgbClr val="FFC000"/>
                </a:solidFill>
              </a:rPr>
              <a:t>access by allowing code outside the module to subclass and </a:t>
            </a:r>
            <a:r>
              <a:rPr lang="en-US" altLang="ko-KR" sz="1400" dirty="0" smtClean="0">
                <a:solidFill>
                  <a:srgbClr val="FFC000"/>
                </a:solidFill>
              </a:rPr>
              <a:t>override.</a:t>
            </a:r>
            <a:endParaRPr lang="en-US" altLang="ko-KR" sz="1400" dirty="0">
              <a:solidFill>
                <a:srgbClr val="FFC000"/>
              </a:solidFill>
            </a:endParaRPr>
          </a:p>
          <a:p>
            <a:pPr lvl="1"/>
            <a:r>
              <a:rPr lang="en-US" altLang="ko-KR" sz="1400" b="1" i="1" dirty="0">
                <a:solidFill>
                  <a:srgbClr val="0000FF"/>
                </a:solidFill>
              </a:rPr>
              <a:t>Internal </a:t>
            </a:r>
            <a:r>
              <a:rPr lang="en-US" altLang="ko-KR" sz="1400" i="1" dirty="0"/>
              <a:t>access</a:t>
            </a:r>
            <a:r>
              <a:rPr lang="en-US" altLang="ko-KR" sz="1400" dirty="0"/>
              <a:t> enables entities to be used </a:t>
            </a:r>
            <a:r>
              <a:rPr lang="en-US" altLang="ko-KR" sz="1400" dirty="0">
                <a:solidFill>
                  <a:srgbClr val="FF0000"/>
                </a:solidFill>
              </a:rPr>
              <a:t>within any source file from their defining module</a:t>
            </a:r>
            <a:r>
              <a:rPr lang="en-US" altLang="ko-KR" sz="1400" dirty="0"/>
              <a:t>, but not in any source file outside of that module. You typically use internal access when defining an app’s or a framework’s internal structure.</a:t>
            </a:r>
          </a:p>
          <a:p>
            <a:pPr lvl="1"/>
            <a:r>
              <a:rPr lang="en-US" altLang="ko-KR" sz="1400" b="1" i="1" dirty="0" err="1" smtClean="0"/>
              <a:t>Fileprivate</a:t>
            </a:r>
            <a:r>
              <a:rPr lang="en-US" altLang="ko-KR" sz="1400" i="1" dirty="0" smtClean="0"/>
              <a:t> </a:t>
            </a:r>
            <a:r>
              <a:rPr lang="en-US" altLang="ko-KR" sz="1400" i="1" dirty="0"/>
              <a:t>access</a:t>
            </a:r>
            <a:r>
              <a:rPr lang="en-US" altLang="ko-KR" sz="1400" dirty="0"/>
              <a:t> restricts the use of an entity to its </a:t>
            </a:r>
            <a:r>
              <a:rPr lang="en-US" altLang="ko-KR" sz="1400" dirty="0">
                <a:solidFill>
                  <a:srgbClr val="FF0000"/>
                </a:solidFill>
              </a:rPr>
              <a:t>own defining source file</a:t>
            </a:r>
            <a:r>
              <a:rPr lang="en-US" altLang="ko-KR" sz="1400" dirty="0"/>
              <a:t>. Use file-private access to hide the implementation details of a specific piece of functionality when those details are used within an entire file.</a:t>
            </a:r>
          </a:p>
          <a:p>
            <a:pPr lvl="1"/>
            <a:r>
              <a:rPr lang="en-US" altLang="ko-KR" sz="1400" b="1" i="1" dirty="0"/>
              <a:t>Private </a:t>
            </a:r>
            <a:r>
              <a:rPr lang="en-US" altLang="ko-KR" sz="1400" i="1" dirty="0"/>
              <a:t>access</a:t>
            </a:r>
            <a:r>
              <a:rPr lang="en-US" altLang="ko-KR" sz="1400" dirty="0"/>
              <a:t> restricts the use of an entity to the enclosing declaration, and to extensions of that declaration that are in the same file. Use private access to hide the implementation details of a specific piece of functionality when those details are used only within a single declaration</a:t>
            </a:r>
            <a:r>
              <a:rPr lang="en-US" altLang="ko-KR" sz="1400" dirty="0" smtClean="0"/>
              <a:t>.</a:t>
            </a:r>
          </a:p>
          <a:p>
            <a:pPr lvl="1"/>
            <a:r>
              <a:rPr lang="ko-KR" altLang="en-US" sz="1400" dirty="0" smtClean="0">
                <a:solidFill>
                  <a:srgbClr val="FF0000"/>
                </a:solidFill>
              </a:rPr>
              <a:t>접근</a:t>
            </a:r>
            <a:r>
              <a:rPr lang="en-US" altLang="ko-KR" sz="1400" dirty="0" smtClean="0">
                <a:solidFill>
                  <a:srgbClr val="FF0000"/>
                </a:solidFill>
              </a:rPr>
              <a:t> </a:t>
            </a:r>
            <a:r>
              <a:rPr lang="ko-KR" altLang="en-US" sz="1400" dirty="0" smtClean="0">
                <a:solidFill>
                  <a:srgbClr val="FF0000"/>
                </a:solidFill>
              </a:rPr>
              <a:t>제어를 생략하면 </a:t>
            </a:r>
            <a:r>
              <a:rPr lang="en-US" altLang="ko-KR" sz="1400" dirty="0" smtClean="0">
                <a:solidFill>
                  <a:srgbClr val="FF0000"/>
                </a:solidFill>
              </a:rPr>
              <a:t>internal</a:t>
            </a:r>
            <a:r>
              <a:rPr lang="ko-KR" altLang="en-US" sz="1400" dirty="0" smtClean="0">
                <a:solidFill>
                  <a:srgbClr val="FF0000"/>
                </a:solidFill>
              </a:rPr>
              <a:t>이 기본</a:t>
            </a:r>
            <a:endParaRPr lang="en-US" altLang="ko-KR" sz="1400" dirty="0">
              <a:solidFill>
                <a:srgbClr val="FF0000"/>
              </a:solidFill>
            </a:endParaRPr>
          </a:p>
          <a:p>
            <a:pPr lvl="1"/>
            <a:endParaRPr lang="en-US" altLang="ko-KR" dirty="0"/>
          </a:p>
          <a:p>
            <a:endParaRPr lang="ko-KR" altLang="en-US" dirty="0"/>
          </a:p>
        </p:txBody>
      </p:sp>
      <p:pic>
        <p:nvPicPr>
          <p:cNvPr id="4" name="그림 3"/>
          <p:cNvPicPr>
            <a:picLocks noChangeAspect="1"/>
          </p:cNvPicPr>
          <p:nvPr/>
        </p:nvPicPr>
        <p:blipFill>
          <a:blip r:embed="rId2"/>
          <a:stretch>
            <a:fillRect/>
          </a:stretch>
        </p:blipFill>
        <p:spPr>
          <a:xfrm>
            <a:off x="7536160" y="3140968"/>
            <a:ext cx="4248472" cy="2513917"/>
          </a:xfrm>
          <a:prstGeom prst="rect">
            <a:avLst/>
          </a:prstGeom>
          <a:ln>
            <a:solidFill>
              <a:schemeClr val="accent1"/>
            </a:solidFill>
          </a:ln>
        </p:spPr>
      </p:pic>
      <p:sp>
        <p:nvSpPr>
          <p:cNvPr id="5" name="TextBox 4"/>
          <p:cNvSpPr txBox="1"/>
          <p:nvPr/>
        </p:nvSpPr>
        <p:spPr>
          <a:xfrm>
            <a:off x="7388242" y="1109062"/>
            <a:ext cx="4756430" cy="1815882"/>
          </a:xfrm>
          <a:prstGeom prst="rect">
            <a:avLst/>
          </a:prstGeom>
          <a:noFill/>
        </p:spPr>
        <p:txBody>
          <a:bodyPr wrap="none" rtlCol="0">
            <a:spAutoFit/>
          </a:bodyPr>
          <a:lstStyle/>
          <a:p>
            <a:pPr algn="l"/>
            <a:r>
              <a:rPr lang="en-US" altLang="ko-KR" sz="1400" b="0" dirty="0">
                <a:solidFill>
                  <a:srgbClr val="0000FF"/>
                </a:solidFill>
                <a:latin typeface="Consolas" panose="020B0609020204030204" pitchFamily="49" charset="0"/>
              </a:rPr>
              <a:t>public</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SomePublicClass</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internal</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SomeInternalClass</a:t>
            </a:r>
            <a:r>
              <a:rPr lang="en-US" altLang="ko-KR" sz="1400" b="0" dirty="0">
                <a:solidFill>
                  <a:schemeClr val="tx1"/>
                </a:solidFill>
                <a:latin typeface="Consolas" panose="020B0609020204030204" pitchFamily="49" charset="0"/>
              </a:rPr>
              <a:t> {} </a:t>
            </a:r>
          </a:p>
          <a:p>
            <a:pPr algn="l"/>
            <a:r>
              <a:rPr lang="en-US" altLang="ko-KR" sz="1400" b="0" dirty="0" err="1">
                <a:solidFill>
                  <a:srgbClr val="0000FF"/>
                </a:solidFill>
                <a:latin typeface="Consolas" panose="020B0609020204030204" pitchFamily="49" charset="0"/>
              </a:rPr>
              <a:t>fileprivate</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SomeFilePrivateClass</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private</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SomePrivateClass</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public</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var</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somePublicVariable</a:t>
            </a:r>
            <a:r>
              <a:rPr lang="en-US" altLang="ko-KR" sz="1400" b="0" dirty="0">
                <a:solidFill>
                  <a:schemeClr val="tx1"/>
                </a:solidFill>
                <a:latin typeface="Consolas" panose="020B0609020204030204" pitchFamily="49" charset="0"/>
              </a:rPr>
              <a:t> = 0 </a:t>
            </a:r>
          </a:p>
          <a:p>
            <a:pPr algn="l"/>
            <a:r>
              <a:rPr lang="en-US" altLang="ko-KR" sz="1400" b="0" dirty="0">
                <a:solidFill>
                  <a:srgbClr val="0000FF"/>
                </a:solidFill>
                <a:latin typeface="Consolas" panose="020B0609020204030204" pitchFamily="49" charset="0"/>
              </a:rPr>
              <a:t>internal</a:t>
            </a:r>
            <a:r>
              <a:rPr lang="en-US" altLang="ko-KR" sz="1400" b="0" dirty="0">
                <a:solidFill>
                  <a:schemeClr val="tx1"/>
                </a:solidFill>
                <a:latin typeface="Consolas" panose="020B0609020204030204" pitchFamily="49" charset="0"/>
              </a:rPr>
              <a:t> let </a:t>
            </a:r>
            <a:r>
              <a:rPr lang="en-US" altLang="ko-KR" sz="1400" b="0" dirty="0" err="1">
                <a:solidFill>
                  <a:schemeClr val="tx1"/>
                </a:solidFill>
                <a:latin typeface="Consolas" panose="020B0609020204030204" pitchFamily="49" charset="0"/>
              </a:rPr>
              <a:t>someInternalConstant</a:t>
            </a:r>
            <a:r>
              <a:rPr lang="en-US" altLang="ko-KR" sz="1400" b="0" dirty="0">
                <a:solidFill>
                  <a:schemeClr val="tx1"/>
                </a:solidFill>
                <a:latin typeface="Consolas" panose="020B0609020204030204" pitchFamily="49" charset="0"/>
              </a:rPr>
              <a:t> = 0 </a:t>
            </a:r>
          </a:p>
          <a:p>
            <a:pPr algn="l"/>
            <a:r>
              <a:rPr lang="en-US" altLang="ko-KR" sz="1400" b="0" dirty="0" err="1">
                <a:solidFill>
                  <a:srgbClr val="0000FF"/>
                </a:solidFill>
                <a:latin typeface="Consolas" panose="020B0609020204030204" pitchFamily="49" charset="0"/>
              </a:rPr>
              <a:t>fileprivate</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func</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someFilePrivateFunction</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private</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func</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somePrivateFunction</a:t>
            </a:r>
            <a:r>
              <a:rPr lang="en-US" altLang="ko-KR" sz="1400" b="0" dirty="0">
                <a:solidFill>
                  <a:schemeClr val="tx1"/>
                </a:solidFill>
                <a:latin typeface="Consolas" panose="020B0609020204030204" pitchFamily="49" charset="0"/>
              </a:rPr>
              <a:t>() </a:t>
            </a:r>
            <a:r>
              <a:rPr lang="en-US" altLang="ko-KR" sz="1400" b="0" dirty="0" smtClean="0">
                <a:solidFill>
                  <a:schemeClr val="tx1"/>
                </a:solidFill>
                <a:latin typeface="Consolas" panose="020B0609020204030204" pitchFamily="49" charset="0"/>
              </a:rPr>
              <a:t>{}</a:t>
            </a:r>
            <a:endParaRPr lang="ko-KR" alt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923841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접근 제어</a:t>
            </a:r>
            <a:endParaRPr lang="ko-KR" altLang="en-US" dirty="0"/>
          </a:p>
        </p:txBody>
      </p:sp>
      <p:sp>
        <p:nvSpPr>
          <p:cNvPr id="3" name="내용 개체 틀 2"/>
          <p:cNvSpPr>
            <a:spLocks noGrp="1"/>
          </p:cNvSpPr>
          <p:nvPr>
            <p:ph idx="1"/>
          </p:nvPr>
        </p:nvSpPr>
        <p:spPr>
          <a:xfrm>
            <a:off x="191344" y="763247"/>
            <a:ext cx="7272808" cy="5834105"/>
          </a:xfrm>
        </p:spPr>
        <p:txBody>
          <a:bodyPr/>
          <a:lstStyle/>
          <a:p>
            <a:pPr lvl="1"/>
            <a:r>
              <a:rPr lang="ko-KR" altLang="en-US" sz="1800" dirty="0"/>
              <a:t>모듈은 코드 배포</a:t>
            </a:r>
            <a:r>
              <a:rPr lang="en-US" altLang="ko-KR" sz="1800" dirty="0"/>
              <a:t>(code distribution)</a:t>
            </a:r>
            <a:r>
              <a:rPr lang="ko-KR" altLang="en-US" sz="1800" dirty="0"/>
              <a:t>의 단일 </a:t>
            </a:r>
            <a:r>
              <a:rPr lang="ko-KR" altLang="en-US" sz="1800" dirty="0" smtClean="0"/>
              <a:t>유닛</a:t>
            </a:r>
            <a:endParaRPr lang="en-US" altLang="ko-KR" sz="1800" dirty="0" smtClean="0"/>
          </a:p>
          <a:p>
            <a:pPr lvl="2"/>
            <a:r>
              <a:rPr lang="ko-KR" altLang="en-US" sz="1100" dirty="0" smtClean="0"/>
              <a:t>앱</a:t>
            </a:r>
            <a:r>
              <a:rPr lang="en-US" altLang="ko-KR" sz="1100" dirty="0" smtClean="0"/>
              <a:t>, Framework(</a:t>
            </a:r>
            <a:r>
              <a:rPr lang="en-US" altLang="ko-KR" sz="1100" dirty="0" err="1" smtClean="0"/>
              <a:t>UIKit</a:t>
            </a:r>
            <a:r>
              <a:rPr lang="en-US" altLang="ko-KR" sz="1100" dirty="0" smtClean="0"/>
              <a:t> </a:t>
            </a:r>
            <a:r>
              <a:rPr lang="ko-KR" altLang="en-US" sz="1100" dirty="0" smtClean="0"/>
              <a:t>등</a:t>
            </a:r>
            <a:r>
              <a:rPr lang="en-US" altLang="ko-KR" sz="1100" dirty="0" smtClean="0"/>
              <a:t>),</a:t>
            </a:r>
            <a:r>
              <a:rPr lang="ko-KR" altLang="en-US" sz="1100" dirty="0" smtClean="0"/>
              <a:t>외부라이브러리</a:t>
            </a:r>
            <a:r>
              <a:rPr lang="en-US" altLang="ko-KR" sz="1100" dirty="0"/>
              <a:t> </a:t>
            </a:r>
            <a:endParaRPr lang="en-US" altLang="ko-KR" sz="1100" dirty="0" smtClean="0"/>
          </a:p>
          <a:p>
            <a:pPr lvl="2"/>
            <a:r>
              <a:rPr lang="en-US" altLang="ko-KR" sz="1100" dirty="0" smtClean="0"/>
              <a:t>import </a:t>
            </a:r>
            <a:r>
              <a:rPr lang="en-US" altLang="ko-KR" sz="1100" dirty="0" err="1" smtClean="0"/>
              <a:t>Alamofire</a:t>
            </a:r>
            <a:endParaRPr lang="en-US" altLang="ko-KR" sz="1100" dirty="0" smtClean="0"/>
          </a:p>
          <a:p>
            <a:pPr lvl="1"/>
            <a:r>
              <a:rPr lang="en-US" altLang="ko-KR" sz="1800" dirty="0" smtClean="0">
                <a:solidFill>
                  <a:srgbClr val="0000FF"/>
                </a:solidFill>
              </a:rPr>
              <a:t>open</a:t>
            </a:r>
            <a:r>
              <a:rPr lang="ko-KR" altLang="en-US" sz="1800" dirty="0" smtClean="0">
                <a:solidFill>
                  <a:srgbClr val="0000FF"/>
                </a:solidFill>
              </a:rPr>
              <a:t> </a:t>
            </a:r>
            <a:r>
              <a:rPr lang="ko-KR" altLang="en-US" sz="1800" dirty="0" smtClean="0"/>
              <a:t>접근 및 </a:t>
            </a:r>
            <a:r>
              <a:rPr lang="en-US" altLang="ko-KR" sz="1800" dirty="0" smtClean="0">
                <a:solidFill>
                  <a:srgbClr val="0000FF"/>
                </a:solidFill>
              </a:rPr>
              <a:t>public</a:t>
            </a:r>
            <a:r>
              <a:rPr lang="ko-KR" altLang="en-US" sz="1800" dirty="0" smtClean="0">
                <a:solidFill>
                  <a:srgbClr val="0000FF"/>
                </a:solidFill>
              </a:rPr>
              <a:t> </a:t>
            </a:r>
            <a:r>
              <a:rPr lang="ko-KR" altLang="en-US" sz="1800" dirty="0" smtClean="0"/>
              <a:t>접근을 통해 모듈의 모든 소스 파일 내에서 사용할 수 있으며</a:t>
            </a:r>
            <a:r>
              <a:rPr lang="en-US" altLang="ko-KR" sz="1800" dirty="0" smtClean="0"/>
              <a:t>, </a:t>
            </a:r>
            <a:r>
              <a:rPr lang="ko-KR" altLang="en-US" sz="1800" dirty="0" smtClean="0">
                <a:solidFill>
                  <a:srgbClr val="0000FF"/>
                </a:solidFill>
              </a:rPr>
              <a:t>정의한 모듈을 가져오는 다른 모듈의 소스파일에서도 사용할 수 있다</a:t>
            </a:r>
            <a:r>
              <a:rPr lang="en-US" altLang="ko-KR" sz="1800" dirty="0" smtClean="0">
                <a:solidFill>
                  <a:srgbClr val="0000FF"/>
                </a:solidFill>
              </a:rPr>
              <a:t>. </a:t>
            </a:r>
            <a:r>
              <a:rPr lang="ko-KR" altLang="en-US" sz="1800" dirty="0" smtClean="0"/>
              <a:t>일반적으로 </a:t>
            </a:r>
            <a:r>
              <a:rPr lang="en-US" altLang="ko-KR" sz="1800" dirty="0" smtClean="0"/>
              <a:t>Framework</a:t>
            </a:r>
            <a:r>
              <a:rPr lang="ko-KR" altLang="en-US" sz="1800" dirty="0" smtClean="0"/>
              <a:t>에 공용 인터페이스를 지정할 때는 </a:t>
            </a:r>
            <a:r>
              <a:rPr lang="en-US" altLang="ko-KR" sz="1800" dirty="0" smtClean="0"/>
              <a:t>open </a:t>
            </a:r>
            <a:r>
              <a:rPr lang="ko-KR" altLang="en-US" sz="1800" dirty="0" smtClean="0"/>
              <a:t>또는 </a:t>
            </a:r>
            <a:r>
              <a:rPr lang="en-US" altLang="ko-KR" sz="1800" dirty="0" smtClean="0"/>
              <a:t>public </a:t>
            </a:r>
            <a:r>
              <a:rPr lang="ko-KR" altLang="en-US" sz="1800" dirty="0" smtClean="0"/>
              <a:t>접근을 사용한다</a:t>
            </a:r>
            <a:r>
              <a:rPr lang="en-US" altLang="ko-KR" sz="1800" dirty="0"/>
              <a:t>. </a:t>
            </a:r>
            <a:endParaRPr lang="en-US" altLang="ko-KR" sz="1800" dirty="0" smtClean="0"/>
          </a:p>
          <a:p>
            <a:pPr lvl="2"/>
            <a:r>
              <a:rPr lang="en-US" altLang="ko-KR" sz="1100" dirty="0" smtClean="0">
                <a:solidFill>
                  <a:srgbClr val="0000FF"/>
                </a:solidFill>
              </a:rPr>
              <a:t>open</a:t>
            </a:r>
            <a:r>
              <a:rPr lang="en-US" altLang="ko-KR" sz="1100" dirty="0" smtClean="0"/>
              <a:t> </a:t>
            </a:r>
            <a:r>
              <a:rPr lang="ko-KR" altLang="en-US" sz="1100" dirty="0"/>
              <a:t>접근은 클래스 및 클래스 멤버에만 </a:t>
            </a:r>
            <a:r>
              <a:rPr lang="ko-KR" altLang="en-US" sz="1100" dirty="0" smtClean="0"/>
              <a:t>적용</a:t>
            </a:r>
            <a:endParaRPr lang="en-US" altLang="ko-KR" sz="1100" dirty="0" smtClean="0"/>
          </a:p>
          <a:p>
            <a:pPr lvl="1"/>
            <a:r>
              <a:rPr lang="en-US" altLang="ko-KR" sz="1800" dirty="0" smtClean="0">
                <a:solidFill>
                  <a:srgbClr val="0000FF"/>
                </a:solidFill>
              </a:rPr>
              <a:t>internal</a:t>
            </a:r>
            <a:r>
              <a:rPr lang="en-US" altLang="ko-KR" sz="1800" dirty="0" smtClean="0"/>
              <a:t> </a:t>
            </a:r>
            <a:r>
              <a:rPr lang="ko-KR" altLang="en-US" sz="1800" dirty="0"/>
              <a:t>접근은 </a:t>
            </a:r>
            <a:r>
              <a:rPr lang="ko-KR" altLang="en-US" sz="1800" dirty="0" smtClean="0"/>
              <a:t>해당 </a:t>
            </a:r>
            <a:r>
              <a:rPr lang="ko-KR" altLang="en-US" sz="1800" dirty="0">
                <a:solidFill>
                  <a:srgbClr val="0000FF"/>
                </a:solidFill>
              </a:rPr>
              <a:t>모듈의 모든 소스 파일 내에서 사용되지만</a:t>
            </a:r>
            <a:r>
              <a:rPr lang="en-US" altLang="ko-KR" sz="1800" dirty="0">
                <a:solidFill>
                  <a:srgbClr val="0000FF"/>
                </a:solidFill>
              </a:rPr>
              <a:t>, </a:t>
            </a:r>
            <a:r>
              <a:rPr lang="ko-KR" altLang="en-US" sz="1800" dirty="0">
                <a:solidFill>
                  <a:srgbClr val="0000FF"/>
                </a:solidFill>
              </a:rPr>
              <a:t>해당 모듈 외부의 소스파일에서는 사용되지 않도록 한</a:t>
            </a:r>
            <a:r>
              <a:rPr lang="ko-KR" altLang="en-US" sz="1800" dirty="0" smtClean="0">
                <a:solidFill>
                  <a:srgbClr val="0000FF"/>
                </a:solidFill>
              </a:rPr>
              <a:t>다</a:t>
            </a:r>
            <a:r>
              <a:rPr lang="en-US" altLang="ko-KR" sz="1800" dirty="0">
                <a:solidFill>
                  <a:srgbClr val="0000FF"/>
                </a:solidFill>
              </a:rPr>
              <a:t>. </a:t>
            </a:r>
            <a:r>
              <a:rPr lang="ko-KR" altLang="en-US" sz="1800" dirty="0"/>
              <a:t>일반적으로 </a:t>
            </a:r>
            <a:r>
              <a:rPr lang="en-US" altLang="ko-KR" sz="1800" dirty="0"/>
              <a:t>App</a:t>
            </a:r>
            <a:r>
              <a:rPr lang="ko-KR" altLang="en-US" sz="1800" dirty="0"/>
              <a:t>이나  </a:t>
            </a:r>
            <a:r>
              <a:rPr lang="en-US" altLang="ko-KR" sz="1800" dirty="0"/>
              <a:t>Framework</a:t>
            </a:r>
            <a:r>
              <a:rPr lang="ko-KR" altLang="en-US" sz="1800" dirty="0"/>
              <a:t>의 내부 구조를 정의할 때 </a:t>
            </a:r>
            <a:r>
              <a:rPr lang="en-US" altLang="ko-KR" sz="1800" dirty="0"/>
              <a:t>internal </a:t>
            </a:r>
            <a:r>
              <a:rPr lang="ko-KR" altLang="en-US" sz="1800" dirty="0"/>
              <a:t>접근을 </a:t>
            </a:r>
            <a:r>
              <a:rPr lang="ko-KR" altLang="en-US" sz="1800" dirty="0" smtClean="0"/>
              <a:t>사용한다</a:t>
            </a:r>
            <a:r>
              <a:rPr lang="en-US" altLang="ko-KR" sz="1800" dirty="0" smtClean="0"/>
              <a:t>.</a:t>
            </a:r>
          </a:p>
          <a:p>
            <a:pPr lvl="2"/>
            <a:r>
              <a:rPr lang="ko-KR" altLang="en-US" sz="1100" dirty="0">
                <a:solidFill>
                  <a:srgbClr val="FF0000"/>
                </a:solidFill>
              </a:rPr>
              <a:t>접근</a:t>
            </a:r>
            <a:r>
              <a:rPr lang="en-US" altLang="ko-KR" sz="1100" dirty="0">
                <a:solidFill>
                  <a:srgbClr val="FF0000"/>
                </a:solidFill>
              </a:rPr>
              <a:t> </a:t>
            </a:r>
            <a:r>
              <a:rPr lang="ko-KR" altLang="en-US" sz="1100" dirty="0">
                <a:solidFill>
                  <a:srgbClr val="FF0000"/>
                </a:solidFill>
              </a:rPr>
              <a:t>제어를 생략하면 </a:t>
            </a:r>
            <a:r>
              <a:rPr lang="en-US" altLang="ko-KR" sz="1100" dirty="0">
                <a:solidFill>
                  <a:srgbClr val="FF0000"/>
                </a:solidFill>
              </a:rPr>
              <a:t>internal</a:t>
            </a:r>
            <a:r>
              <a:rPr lang="ko-KR" altLang="en-US" sz="1100" dirty="0">
                <a:solidFill>
                  <a:srgbClr val="FF0000"/>
                </a:solidFill>
              </a:rPr>
              <a:t>이 </a:t>
            </a:r>
            <a:r>
              <a:rPr lang="ko-KR" altLang="en-US" sz="1100" dirty="0" smtClean="0">
                <a:solidFill>
                  <a:srgbClr val="FF0000"/>
                </a:solidFill>
              </a:rPr>
              <a:t>기본</a:t>
            </a:r>
            <a:endParaRPr lang="en-US" altLang="ko-KR" sz="1800" dirty="0"/>
          </a:p>
          <a:p>
            <a:pPr lvl="1"/>
            <a:r>
              <a:rPr lang="en-US" altLang="ko-KR" sz="1800" dirty="0" err="1" smtClean="0">
                <a:solidFill>
                  <a:srgbClr val="0000FF"/>
                </a:solidFill>
              </a:rPr>
              <a:t>fileprivate</a:t>
            </a:r>
            <a:r>
              <a:rPr lang="en-US" altLang="ko-KR" sz="1800" dirty="0" smtClean="0">
                <a:solidFill>
                  <a:srgbClr val="0000FF"/>
                </a:solidFill>
              </a:rPr>
              <a:t> </a:t>
            </a:r>
            <a:r>
              <a:rPr lang="ko-KR" altLang="en-US" sz="1800" dirty="0"/>
              <a:t>접근은 </a:t>
            </a:r>
            <a:r>
              <a:rPr lang="ko-KR" altLang="en-US" sz="1800" dirty="0" smtClean="0">
                <a:solidFill>
                  <a:srgbClr val="0000FF"/>
                </a:solidFill>
              </a:rPr>
              <a:t>해당 </a:t>
            </a:r>
            <a:r>
              <a:rPr lang="ko-KR" altLang="en-US" sz="1800" dirty="0">
                <a:solidFill>
                  <a:srgbClr val="0000FF"/>
                </a:solidFill>
              </a:rPr>
              <a:t>소스 </a:t>
            </a:r>
            <a:r>
              <a:rPr lang="ko-KR" altLang="en-US" sz="1800" dirty="0" smtClean="0">
                <a:solidFill>
                  <a:srgbClr val="0000FF"/>
                </a:solidFill>
              </a:rPr>
              <a:t>파일 내에서만 사용가능</a:t>
            </a:r>
            <a:endParaRPr lang="en-US" altLang="ko-KR" sz="1800" dirty="0">
              <a:solidFill>
                <a:srgbClr val="0000FF"/>
              </a:solidFill>
            </a:endParaRPr>
          </a:p>
          <a:p>
            <a:pPr lvl="1"/>
            <a:r>
              <a:rPr lang="en-US" altLang="ko-KR" sz="1800" dirty="0" smtClean="0">
                <a:solidFill>
                  <a:srgbClr val="0000FF"/>
                </a:solidFill>
              </a:rPr>
              <a:t>private</a:t>
            </a:r>
            <a:r>
              <a:rPr lang="ko-KR" altLang="en-US" sz="1800" dirty="0"/>
              <a:t>접근은 </a:t>
            </a:r>
            <a:r>
              <a:rPr lang="ko-KR" altLang="en-US" sz="1800" dirty="0" smtClean="0">
                <a:solidFill>
                  <a:srgbClr val="0000FF"/>
                </a:solidFill>
              </a:rPr>
              <a:t>블록과 동일한 </a:t>
            </a:r>
            <a:r>
              <a:rPr lang="ko-KR" altLang="en-US" sz="1800" dirty="0">
                <a:solidFill>
                  <a:srgbClr val="0000FF"/>
                </a:solidFill>
              </a:rPr>
              <a:t>파일에 있는 해당 선언의 </a:t>
            </a:r>
            <a:r>
              <a:rPr lang="en-US" altLang="ko-KR" sz="1800" dirty="0">
                <a:solidFill>
                  <a:srgbClr val="0000FF"/>
                </a:solidFill>
              </a:rPr>
              <a:t>extension</a:t>
            </a:r>
            <a:r>
              <a:rPr lang="ko-KR" altLang="en-US" sz="1800" dirty="0">
                <a:solidFill>
                  <a:srgbClr val="0000FF"/>
                </a:solidFill>
              </a:rPr>
              <a:t>으로 </a:t>
            </a:r>
            <a:r>
              <a:rPr lang="ko-KR" altLang="en-US" sz="1800" dirty="0" smtClean="0">
                <a:solidFill>
                  <a:srgbClr val="0000FF"/>
                </a:solidFill>
              </a:rPr>
              <a:t>제한한다</a:t>
            </a:r>
            <a:r>
              <a:rPr lang="en-US" altLang="ko-KR" sz="1800" dirty="0"/>
              <a:t>. </a:t>
            </a:r>
            <a:endParaRPr lang="en-US" altLang="ko-KR" sz="1800" dirty="0" smtClean="0">
              <a:solidFill>
                <a:srgbClr val="FF0000"/>
              </a:solidFill>
            </a:endParaRPr>
          </a:p>
          <a:p>
            <a:pPr lvl="1"/>
            <a:endParaRPr lang="en-US" altLang="ko-KR" sz="1800" dirty="0"/>
          </a:p>
          <a:p>
            <a:endParaRPr lang="ko-KR" altLang="en-US" sz="1800" dirty="0"/>
          </a:p>
        </p:txBody>
      </p:sp>
      <p:pic>
        <p:nvPicPr>
          <p:cNvPr id="4" name="그림 3"/>
          <p:cNvPicPr>
            <a:picLocks noChangeAspect="1"/>
          </p:cNvPicPr>
          <p:nvPr/>
        </p:nvPicPr>
        <p:blipFill>
          <a:blip r:embed="rId2"/>
          <a:stretch>
            <a:fillRect/>
          </a:stretch>
        </p:blipFill>
        <p:spPr>
          <a:xfrm>
            <a:off x="7536160" y="3140968"/>
            <a:ext cx="4248472" cy="2513917"/>
          </a:xfrm>
          <a:prstGeom prst="rect">
            <a:avLst/>
          </a:prstGeom>
          <a:ln>
            <a:solidFill>
              <a:schemeClr val="accent1"/>
            </a:solidFill>
          </a:ln>
        </p:spPr>
      </p:pic>
      <p:sp>
        <p:nvSpPr>
          <p:cNvPr id="5" name="TextBox 4"/>
          <p:cNvSpPr txBox="1"/>
          <p:nvPr/>
        </p:nvSpPr>
        <p:spPr>
          <a:xfrm>
            <a:off x="7388242" y="1109062"/>
            <a:ext cx="4756430" cy="1815882"/>
          </a:xfrm>
          <a:prstGeom prst="rect">
            <a:avLst/>
          </a:prstGeom>
          <a:noFill/>
        </p:spPr>
        <p:txBody>
          <a:bodyPr wrap="none" rtlCol="0">
            <a:spAutoFit/>
          </a:bodyPr>
          <a:lstStyle/>
          <a:p>
            <a:pPr algn="l"/>
            <a:r>
              <a:rPr lang="en-US" altLang="ko-KR" sz="1400" b="0" dirty="0">
                <a:solidFill>
                  <a:srgbClr val="0000FF"/>
                </a:solidFill>
                <a:latin typeface="Consolas" panose="020B0609020204030204" pitchFamily="49" charset="0"/>
              </a:rPr>
              <a:t>public</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SomePublicClass</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internal</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SomeInternalClass</a:t>
            </a:r>
            <a:r>
              <a:rPr lang="en-US" altLang="ko-KR" sz="1400" b="0" dirty="0">
                <a:solidFill>
                  <a:schemeClr val="tx1"/>
                </a:solidFill>
                <a:latin typeface="Consolas" panose="020B0609020204030204" pitchFamily="49" charset="0"/>
              </a:rPr>
              <a:t> {} </a:t>
            </a:r>
          </a:p>
          <a:p>
            <a:pPr algn="l"/>
            <a:r>
              <a:rPr lang="en-US" altLang="ko-KR" sz="1400" b="0" dirty="0" err="1">
                <a:solidFill>
                  <a:srgbClr val="0000FF"/>
                </a:solidFill>
                <a:latin typeface="Consolas" panose="020B0609020204030204" pitchFamily="49" charset="0"/>
              </a:rPr>
              <a:t>fileprivate</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SomeFilePrivateClass</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private</a:t>
            </a:r>
            <a:r>
              <a:rPr lang="en-US" altLang="ko-KR" sz="1400" b="0" dirty="0">
                <a:solidFill>
                  <a:schemeClr val="tx1"/>
                </a:solidFill>
                <a:latin typeface="Consolas" panose="020B0609020204030204" pitchFamily="49" charset="0"/>
              </a:rPr>
              <a:t> class </a:t>
            </a:r>
            <a:r>
              <a:rPr lang="en-US" altLang="ko-KR" sz="1400" b="0" dirty="0" err="1">
                <a:solidFill>
                  <a:schemeClr val="tx1"/>
                </a:solidFill>
                <a:latin typeface="Consolas" panose="020B0609020204030204" pitchFamily="49" charset="0"/>
              </a:rPr>
              <a:t>SomePrivateClass</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public</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var</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somePublicVariable</a:t>
            </a:r>
            <a:r>
              <a:rPr lang="en-US" altLang="ko-KR" sz="1400" b="0" dirty="0">
                <a:solidFill>
                  <a:schemeClr val="tx1"/>
                </a:solidFill>
                <a:latin typeface="Consolas" panose="020B0609020204030204" pitchFamily="49" charset="0"/>
              </a:rPr>
              <a:t> = 0 </a:t>
            </a:r>
          </a:p>
          <a:p>
            <a:pPr algn="l"/>
            <a:r>
              <a:rPr lang="en-US" altLang="ko-KR" sz="1400" b="0" dirty="0">
                <a:solidFill>
                  <a:srgbClr val="0000FF"/>
                </a:solidFill>
                <a:latin typeface="Consolas" panose="020B0609020204030204" pitchFamily="49" charset="0"/>
              </a:rPr>
              <a:t>internal</a:t>
            </a:r>
            <a:r>
              <a:rPr lang="en-US" altLang="ko-KR" sz="1400" b="0" dirty="0">
                <a:solidFill>
                  <a:schemeClr val="tx1"/>
                </a:solidFill>
                <a:latin typeface="Consolas" panose="020B0609020204030204" pitchFamily="49" charset="0"/>
              </a:rPr>
              <a:t> let </a:t>
            </a:r>
            <a:r>
              <a:rPr lang="en-US" altLang="ko-KR" sz="1400" b="0" dirty="0" err="1">
                <a:solidFill>
                  <a:schemeClr val="tx1"/>
                </a:solidFill>
                <a:latin typeface="Consolas" panose="020B0609020204030204" pitchFamily="49" charset="0"/>
              </a:rPr>
              <a:t>someInternalConstant</a:t>
            </a:r>
            <a:r>
              <a:rPr lang="en-US" altLang="ko-KR" sz="1400" b="0" dirty="0">
                <a:solidFill>
                  <a:schemeClr val="tx1"/>
                </a:solidFill>
                <a:latin typeface="Consolas" panose="020B0609020204030204" pitchFamily="49" charset="0"/>
              </a:rPr>
              <a:t> = 0 </a:t>
            </a:r>
          </a:p>
          <a:p>
            <a:pPr algn="l"/>
            <a:r>
              <a:rPr lang="en-US" altLang="ko-KR" sz="1400" b="0" dirty="0" err="1">
                <a:solidFill>
                  <a:srgbClr val="0000FF"/>
                </a:solidFill>
                <a:latin typeface="Consolas" panose="020B0609020204030204" pitchFamily="49" charset="0"/>
              </a:rPr>
              <a:t>fileprivate</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func</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someFilePrivateFunction</a:t>
            </a:r>
            <a:r>
              <a:rPr lang="en-US" altLang="ko-KR" sz="1400" b="0" dirty="0">
                <a:solidFill>
                  <a:schemeClr val="tx1"/>
                </a:solidFill>
                <a:latin typeface="Consolas" panose="020B0609020204030204" pitchFamily="49" charset="0"/>
              </a:rPr>
              <a:t>() {} </a:t>
            </a:r>
          </a:p>
          <a:p>
            <a:pPr algn="l"/>
            <a:r>
              <a:rPr lang="en-US" altLang="ko-KR" sz="1400" b="0" dirty="0">
                <a:solidFill>
                  <a:srgbClr val="0000FF"/>
                </a:solidFill>
                <a:latin typeface="Consolas" panose="020B0609020204030204" pitchFamily="49" charset="0"/>
              </a:rPr>
              <a:t>private</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func</a:t>
            </a: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somePrivateFunction</a:t>
            </a:r>
            <a:r>
              <a:rPr lang="en-US" altLang="ko-KR" sz="1400" b="0" dirty="0">
                <a:solidFill>
                  <a:schemeClr val="tx1"/>
                </a:solidFill>
                <a:latin typeface="Consolas" panose="020B0609020204030204" pitchFamily="49" charset="0"/>
              </a:rPr>
              <a:t>() </a:t>
            </a:r>
            <a:r>
              <a:rPr lang="en-US" altLang="ko-KR" sz="1400" b="0" dirty="0" smtClean="0">
                <a:solidFill>
                  <a:schemeClr val="tx1"/>
                </a:solidFill>
                <a:latin typeface="Consolas" panose="020B0609020204030204" pitchFamily="49" charset="0"/>
              </a:rPr>
              <a:t>{}</a:t>
            </a:r>
            <a:endParaRPr lang="ko-KR" alt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26360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접근 제어 예</a:t>
            </a:r>
            <a:endParaRPr lang="ko-KR" altLang="en-US" dirty="0"/>
          </a:p>
        </p:txBody>
      </p:sp>
      <p:sp>
        <p:nvSpPr>
          <p:cNvPr id="4" name="내용 개체 틀 3"/>
          <p:cNvSpPr>
            <a:spLocks noGrp="1"/>
          </p:cNvSpPr>
          <p:nvPr>
            <p:ph idx="1"/>
          </p:nvPr>
        </p:nvSpPr>
        <p:spPr>
          <a:xfrm>
            <a:off x="711200" y="838200"/>
            <a:ext cx="10871200" cy="3908762"/>
          </a:xfrm>
          <a:prstGeom prst="rect">
            <a:avLst/>
          </a:prstGeom>
        </p:spPr>
        <p:txBody>
          <a:bodyPr wrap="square">
            <a:spAutoFit/>
          </a:bodyPr>
          <a:lstStyle/>
          <a:p>
            <a:pPr algn="l"/>
            <a:r>
              <a:rPr lang="en-US" altLang="ko-KR" sz="3200" b="0" dirty="0" smtClean="0">
                <a:latin typeface="Consolas" panose="020B0609020204030204" pitchFamily="49" charset="0"/>
              </a:rPr>
              <a:t>open </a:t>
            </a:r>
            <a:r>
              <a:rPr lang="en-US" altLang="ko-KR" sz="3200" b="0" dirty="0">
                <a:latin typeface="Consolas" panose="020B0609020204030204" pitchFamily="49" charset="0"/>
              </a:rPr>
              <a:t>class </a:t>
            </a:r>
            <a:r>
              <a:rPr lang="en-US" altLang="ko-KR" sz="3200" b="0" dirty="0" err="1">
                <a:latin typeface="Consolas" panose="020B0609020204030204" pitchFamily="49" charset="0"/>
              </a:rPr>
              <a:t>var</a:t>
            </a:r>
            <a:r>
              <a:rPr lang="en-US" altLang="ko-KR" sz="3200" b="0" dirty="0">
                <a:latin typeface="Consolas" panose="020B0609020204030204" pitchFamily="49" charset="0"/>
              </a:rPr>
              <a:t> blue : </a:t>
            </a:r>
            <a:r>
              <a:rPr lang="en-US" altLang="ko-KR" sz="3200" b="0" dirty="0" err="1">
                <a:latin typeface="Consolas" panose="020B0609020204030204" pitchFamily="49" charset="0"/>
              </a:rPr>
              <a:t>UIColor</a:t>
            </a:r>
            <a:r>
              <a:rPr lang="en-US" altLang="ko-KR" sz="3200" b="0" dirty="0">
                <a:latin typeface="Consolas" panose="020B0609020204030204" pitchFamily="49" charset="0"/>
              </a:rPr>
              <a:t> { get </a:t>
            </a:r>
            <a:r>
              <a:rPr lang="en-US" altLang="ko-KR" sz="3200" b="0" dirty="0" smtClean="0">
                <a:latin typeface="Consolas" panose="020B0609020204030204" pitchFamily="49" charset="0"/>
              </a:rPr>
              <a:t>}</a:t>
            </a:r>
          </a:p>
          <a:p>
            <a:pPr lvl="1"/>
            <a:r>
              <a:rPr lang="en-US" altLang="ko-KR" sz="2000" dirty="0">
                <a:latin typeface="Consolas" panose="020B0609020204030204" pitchFamily="49" charset="0"/>
                <a:hlinkClick r:id="rId2"/>
              </a:rPr>
              <a:t>https://developer.apple.com/documentation/uikit/uicolor</a:t>
            </a:r>
          </a:p>
          <a:p>
            <a:pPr lvl="1"/>
            <a:r>
              <a:rPr lang="en-US" altLang="ko-KR" sz="2000" dirty="0" smtClean="0">
                <a:latin typeface="Consolas" panose="020B0609020204030204" pitchFamily="49" charset="0"/>
                <a:hlinkClick r:id="rId2"/>
              </a:rPr>
              <a:t>https</a:t>
            </a:r>
            <a:r>
              <a:rPr lang="en-US" altLang="ko-KR" sz="2000" dirty="0">
                <a:latin typeface="Consolas" panose="020B0609020204030204" pitchFamily="49" charset="0"/>
                <a:hlinkClick r:id="rId2"/>
              </a:rPr>
              <a:t>://</a:t>
            </a:r>
            <a:r>
              <a:rPr lang="en-US" altLang="ko-KR" sz="2000" dirty="0" smtClean="0">
                <a:latin typeface="Consolas" panose="020B0609020204030204" pitchFamily="49" charset="0"/>
                <a:hlinkClick r:id="rId2"/>
              </a:rPr>
              <a:t>developer.apple.com/documentation/uikit/uicolor/1621947-blue</a:t>
            </a:r>
            <a:endParaRPr lang="en-US" altLang="ko-KR" sz="3200" b="0" dirty="0" smtClean="0">
              <a:latin typeface="Consolas" panose="020B0609020204030204" pitchFamily="49" charset="0"/>
            </a:endParaRPr>
          </a:p>
          <a:p>
            <a:pPr lvl="1"/>
            <a:r>
              <a:rPr lang="en-US" altLang="ko-KR" sz="2800" b="0" dirty="0" smtClean="0">
                <a:latin typeface="Consolas" panose="020B0609020204030204" pitchFamily="49" charset="0"/>
              </a:rPr>
              <a:t>open </a:t>
            </a:r>
            <a:r>
              <a:rPr lang="en-US" altLang="ko-KR" sz="2800" b="0" dirty="0">
                <a:latin typeface="Consolas" panose="020B0609020204030204" pitchFamily="49" charset="0"/>
              </a:rPr>
              <a:t>: </a:t>
            </a:r>
            <a:r>
              <a:rPr lang="ko-KR" altLang="en-US" sz="2800" b="0" dirty="0">
                <a:latin typeface="Consolas" panose="020B0609020204030204" pitchFamily="49" charset="0"/>
              </a:rPr>
              <a:t>모듈 외부까지</a:t>
            </a:r>
            <a:r>
              <a:rPr lang="en-US" altLang="ko-KR" sz="2800" b="0" dirty="0">
                <a:latin typeface="Consolas" panose="020B0609020204030204" pitchFamily="49" charset="0"/>
              </a:rPr>
              <a:t>(</a:t>
            </a:r>
            <a:r>
              <a:rPr lang="ko-KR" altLang="en-US" sz="2800" b="0" dirty="0">
                <a:latin typeface="Consolas" panose="020B0609020204030204" pitchFamily="49" charset="0"/>
              </a:rPr>
              <a:t>클래스에만 사용</a:t>
            </a:r>
            <a:r>
              <a:rPr lang="en-US" altLang="ko-KR" sz="2800" b="0" dirty="0">
                <a:latin typeface="Consolas" panose="020B0609020204030204" pitchFamily="49" charset="0"/>
              </a:rPr>
              <a:t>) </a:t>
            </a:r>
            <a:r>
              <a:rPr lang="ko-KR" altLang="en-US" sz="2800" b="0" dirty="0">
                <a:latin typeface="Consolas" panose="020B0609020204030204" pitchFamily="49" charset="0"/>
              </a:rPr>
              <a:t>접근 </a:t>
            </a:r>
            <a:r>
              <a:rPr lang="ko-KR" altLang="en-US" sz="2800" b="0" dirty="0" smtClean="0">
                <a:latin typeface="Consolas" panose="020B0609020204030204" pitchFamily="49" charset="0"/>
              </a:rPr>
              <a:t>가능</a:t>
            </a:r>
            <a:endParaRPr lang="en-US" altLang="ko-KR" sz="2800" b="0" dirty="0" smtClean="0">
              <a:latin typeface="Consolas" panose="020B0609020204030204" pitchFamily="49" charset="0"/>
            </a:endParaRPr>
          </a:p>
          <a:p>
            <a:pPr lvl="1"/>
            <a:r>
              <a:rPr lang="en-US" altLang="ko-KR" sz="2800" b="0" dirty="0" smtClean="0">
                <a:latin typeface="Consolas" panose="020B0609020204030204" pitchFamily="49" charset="0"/>
              </a:rPr>
              <a:t>class </a:t>
            </a:r>
            <a:r>
              <a:rPr lang="en-US" altLang="ko-KR" sz="2800" b="0">
                <a:latin typeface="Consolas" panose="020B0609020204030204" pitchFamily="49" charset="0"/>
              </a:rPr>
              <a:t>: </a:t>
            </a:r>
            <a:r>
              <a:rPr lang="ko-KR" altLang="en-US" sz="2800" b="0" smtClean="0">
                <a:latin typeface="Consolas" panose="020B0609020204030204" pitchFamily="49" charset="0"/>
              </a:rPr>
              <a:t>클래스 </a:t>
            </a:r>
            <a:r>
              <a:rPr lang="ko-KR" altLang="en-US" sz="2800" b="0" dirty="0" err="1" smtClean="0">
                <a:latin typeface="Consolas" panose="020B0609020204030204" pitchFamily="49" charset="0"/>
              </a:rPr>
              <a:t>프로퍼티</a:t>
            </a:r>
            <a:endParaRPr lang="en-US" altLang="ko-KR" sz="2800" dirty="0">
              <a:latin typeface="Consolas" panose="020B0609020204030204" pitchFamily="49" charset="0"/>
            </a:endParaRPr>
          </a:p>
          <a:p>
            <a:pPr lvl="1"/>
            <a:r>
              <a:rPr lang="ko-KR" altLang="en-US" sz="2800" b="0" dirty="0" smtClean="0">
                <a:latin typeface="Consolas" panose="020B0609020204030204" pitchFamily="49" charset="0"/>
              </a:rPr>
              <a:t>읽기 </a:t>
            </a:r>
            <a:r>
              <a:rPr lang="ko-KR" altLang="en-US" sz="2800" b="0" dirty="0">
                <a:latin typeface="Consolas" panose="020B0609020204030204" pitchFamily="49" charset="0"/>
              </a:rPr>
              <a:t>쓰기 가능한 </a:t>
            </a:r>
            <a:r>
              <a:rPr lang="ko-KR" altLang="en-US" sz="2800" b="0" dirty="0" err="1">
                <a:latin typeface="Consolas" panose="020B0609020204030204" pitchFamily="49" charset="0"/>
              </a:rPr>
              <a:t>프로퍼티는</a:t>
            </a:r>
            <a:r>
              <a:rPr lang="ko-KR" altLang="en-US" sz="2800" b="0" dirty="0">
                <a:latin typeface="Consolas" panose="020B0609020204030204" pitchFamily="49" charset="0"/>
              </a:rPr>
              <a:t> 정의 뒤에 </a:t>
            </a:r>
            <a:r>
              <a:rPr lang="en-US" altLang="ko-KR" sz="2800" b="0" dirty="0">
                <a:latin typeface="Consolas" panose="020B0609020204030204" pitchFamily="49" charset="0"/>
              </a:rPr>
              <a:t>{get set</a:t>
            </a:r>
            <a:r>
              <a:rPr lang="en-US" altLang="ko-KR" sz="2800" b="0" dirty="0" smtClean="0">
                <a:latin typeface="Consolas" panose="020B0609020204030204" pitchFamily="49" charset="0"/>
              </a:rPr>
              <a:t>}</a:t>
            </a:r>
            <a:endParaRPr lang="en-US" altLang="ko-KR" sz="2800" dirty="0">
              <a:latin typeface="Consolas" panose="020B0609020204030204" pitchFamily="49" charset="0"/>
            </a:endParaRPr>
          </a:p>
          <a:p>
            <a:pPr lvl="1"/>
            <a:r>
              <a:rPr lang="ko-KR" altLang="en-US" sz="2800" b="0" dirty="0" smtClean="0">
                <a:latin typeface="Consolas" panose="020B0609020204030204" pitchFamily="49" charset="0"/>
              </a:rPr>
              <a:t>읽기만 </a:t>
            </a:r>
            <a:r>
              <a:rPr lang="ko-KR" altLang="en-US" sz="2800" b="0" dirty="0">
                <a:latin typeface="Consolas" panose="020B0609020204030204" pitchFamily="49" charset="0"/>
              </a:rPr>
              <a:t>가능한 </a:t>
            </a:r>
            <a:r>
              <a:rPr lang="ko-KR" altLang="en-US" sz="2800" b="0" dirty="0" err="1">
                <a:latin typeface="Consolas" panose="020B0609020204030204" pitchFamily="49" charset="0"/>
              </a:rPr>
              <a:t>프로퍼티는</a:t>
            </a:r>
            <a:r>
              <a:rPr lang="ko-KR" altLang="en-US" sz="2800" b="0" dirty="0">
                <a:latin typeface="Consolas" panose="020B0609020204030204" pitchFamily="49" charset="0"/>
              </a:rPr>
              <a:t> 정의 뒤에 </a:t>
            </a:r>
            <a:r>
              <a:rPr lang="en-US" altLang="ko-KR" sz="2800" b="0" dirty="0">
                <a:latin typeface="Consolas" panose="020B0609020204030204" pitchFamily="49" charset="0"/>
              </a:rPr>
              <a:t>{</a:t>
            </a:r>
            <a:r>
              <a:rPr lang="en-US" altLang="ko-KR" sz="2800" b="0">
                <a:latin typeface="Consolas" panose="020B0609020204030204" pitchFamily="49" charset="0"/>
              </a:rPr>
              <a:t>get</a:t>
            </a:r>
            <a:r>
              <a:rPr lang="en-US" altLang="ko-KR" sz="2800" b="0" smtClean="0">
                <a:latin typeface="Consolas" panose="020B0609020204030204" pitchFamily="49" charset="0"/>
              </a:rPr>
              <a:t>}</a:t>
            </a:r>
          </a:p>
          <a:p>
            <a:pPr lvl="1"/>
            <a:endParaRPr lang="en-US" altLang="ko-KR" sz="2800" b="0" i="0" dirty="0">
              <a:effectLst/>
              <a:latin typeface="Consolas" panose="020B0609020204030204" pitchFamily="49" charset="0"/>
            </a:endParaRPr>
          </a:p>
        </p:txBody>
      </p:sp>
    </p:spTree>
    <p:extLst>
      <p:ext uri="{BB962C8B-B14F-4D97-AF65-F5344CB8AC3E}">
        <p14:creationId xmlns:p14="http://schemas.microsoft.com/office/powerpoint/2010/main" val="3161743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Type </a:t>
            </a:r>
            <a:r>
              <a:rPr lang="en-US" altLang="ko-KR" smtClean="0"/>
              <a:t>Property</a:t>
            </a:r>
            <a:endParaRPr lang="en-US" altLang="ko-KR"/>
          </a:p>
        </p:txBody>
      </p:sp>
      <p:sp>
        <p:nvSpPr>
          <p:cNvPr id="4" name="내용 개체 틀 3"/>
          <p:cNvSpPr>
            <a:spLocks noGrp="1"/>
          </p:cNvSpPr>
          <p:nvPr>
            <p:ph idx="1"/>
          </p:nvPr>
        </p:nvSpPr>
        <p:spPr>
          <a:xfrm>
            <a:off x="711200" y="897218"/>
            <a:ext cx="4880744" cy="5207579"/>
          </a:xfrm>
          <a:prstGeom prst="rect">
            <a:avLst/>
          </a:prstGeom>
        </p:spPr>
        <p:txBody>
          <a:bodyPr wrap="square">
            <a:spAutoFit/>
          </a:bodyPr>
          <a:lstStyle/>
          <a:p>
            <a:r>
              <a:rPr lang="en-US" altLang="ko-KR" sz="1400" smtClean="0">
                <a:latin typeface="Consolas" panose="020B0609020204030204" pitchFamily="49" charset="0"/>
                <a:hlinkClick r:id="rId2"/>
              </a:rPr>
              <a:t>https</a:t>
            </a:r>
            <a:r>
              <a:rPr lang="en-US" altLang="ko-KR" sz="1400">
                <a:latin typeface="Consolas" panose="020B0609020204030204" pitchFamily="49" charset="0"/>
                <a:hlinkClick r:id="rId2"/>
              </a:rPr>
              <a:t>://</a:t>
            </a:r>
            <a:r>
              <a:rPr lang="en-US" altLang="ko-KR" sz="1400" smtClean="0">
                <a:latin typeface="Consolas" panose="020B0609020204030204" pitchFamily="49" charset="0"/>
                <a:hlinkClick r:id="rId2"/>
              </a:rPr>
              <a:t>docs.swift.org/swift-book/LanguageGuide/Properties.html</a:t>
            </a:r>
            <a:endParaRPr lang="en-US" altLang="ko-KR" sz="1400" smtClean="0">
              <a:latin typeface="Consolas" panose="020B0609020204030204" pitchFamily="49" charset="0"/>
            </a:endParaRPr>
          </a:p>
          <a:p>
            <a:r>
              <a:rPr lang="en-US" altLang="ko-KR" sz="1400"/>
              <a:t>Instance properties are properties that belong to an instance of a particular type. Every time you create a new instance of that type, it has its own set of property values, separate from any other instance.</a:t>
            </a:r>
          </a:p>
          <a:p>
            <a:r>
              <a:rPr lang="en-US" altLang="ko-KR" sz="1400"/>
              <a:t>You can also define properties that belong to the </a:t>
            </a:r>
            <a:r>
              <a:rPr lang="en-US" altLang="ko-KR" sz="1400" b="1"/>
              <a:t>type itself</a:t>
            </a:r>
            <a:r>
              <a:rPr lang="en-US" altLang="ko-KR" sz="1400"/>
              <a:t>, not to any one instance of that type. </a:t>
            </a:r>
            <a:r>
              <a:rPr lang="en-US" altLang="ko-KR" sz="1400">
                <a:solidFill>
                  <a:srgbClr val="0000FF"/>
                </a:solidFill>
              </a:rPr>
              <a:t>There will only ever be one copy of these properties</a:t>
            </a:r>
            <a:r>
              <a:rPr lang="en-US" altLang="ko-KR" sz="1400"/>
              <a:t>, no matter how many instances of that type you create. These kinds of properties are called</a:t>
            </a:r>
            <a:r>
              <a:rPr lang="en-US" altLang="ko-KR" sz="1400">
                <a:solidFill>
                  <a:srgbClr val="0000FF"/>
                </a:solidFill>
              </a:rPr>
              <a:t> </a:t>
            </a:r>
            <a:r>
              <a:rPr lang="en-US" altLang="ko-KR" sz="1400" i="1">
                <a:solidFill>
                  <a:srgbClr val="0000FF"/>
                </a:solidFill>
              </a:rPr>
              <a:t>type properties</a:t>
            </a:r>
            <a:r>
              <a:rPr lang="en-US" altLang="ko-KR" sz="1400">
                <a:solidFill>
                  <a:srgbClr val="0000FF"/>
                </a:solidFill>
              </a:rPr>
              <a:t>.</a:t>
            </a:r>
          </a:p>
          <a:p>
            <a:r>
              <a:rPr lang="en-US" altLang="ko-KR" sz="1400"/>
              <a:t>Type properties are useful for </a:t>
            </a:r>
            <a:r>
              <a:rPr lang="en-US" altLang="ko-KR" sz="1400">
                <a:solidFill>
                  <a:srgbClr val="0000FF"/>
                </a:solidFill>
              </a:rPr>
              <a:t>defining values that are universal to </a:t>
            </a:r>
            <a:r>
              <a:rPr lang="en-US" altLang="ko-KR" sz="1400" i="1">
                <a:solidFill>
                  <a:srgbClr val="0000FF"/>
                </a:solidFill>
              </a:rPr>
              <a:t>all</a:t>
            </a:r>
            <a:r>
              <a:rPr lang="en-US" altLang="ko-KR" sz="1400">
                <a:solidFill>
                  <a:srgbClr val="0000FF"/>
                </a:solidFill>
              </a:rPr>
              <a:t> instances </a:t>
            </a:r>
            <a:r>
              <a:rPr lang="en-US" altLang="ko-KR" sz="1400"/>
              <a:t>of a particular type, such as a constant property that all instances can use (like a static constant in C), or a variable property that stores a value that’s global to all instances of that type (like a static variable in C).</a:t>
            </a:r>
          </a:p>
          <a:p>
            <a:r>
              <a:rPr lang="en-US" altLang="ko-KR" sz="1400"/>
              <a:t>You define type properties with the </a:t>
            </a:r>
            <a:r>
              <a:rPr lang="en-US" altLang="ko-KR" sz="1400" b="1">
                <a:solidFill>
                  <a:srgbClr val="FF0000"/>
                </a:solidFill>
              </a:rPr>
              <a:t>static</a:t>
            </a:r>
            <a:r>
              <a:rPr lang="en-US" altLang="ko-KR" sz="1400"/>
              <a:t> keyword. For computed type properties for class types, you can use the </a:t>
            </a:r>
            <a:r>
              <a:rPr lang="en-US" altLang="ko-KR" sz="1400" b="1">
                <a:solidFill>
                  <a:srgbClr val="FF0000"/>
                </a:solidFill>
              </a:rPr>
              <a:t>class</a:t>
            </a:r>
            <a:r>
              <a:rPr lang="en-US" altLang="ko-KR" sz="1400"/>
              <a:t> keyword instead to allow subclasses to override the superclass’s implementation.</a:t>
            </a:r>
            <a:endParaRPr lang="en-US" altLang="ko-KR" sz="1000" smtClean="0">
              <a:latin typeface="Consolas" panose="020B0609020204030204" pitchFamily="49" charset="0"/>
            </a:endParaRPr>
          </a:p>
          <a:p>
            <a:pPr lvl="1"/>
            <a:endParaRPr lang="en-US" altLang="ko-KR" sz="1100" b="0" i="0" dirty="0">
              <a:effectLst/>
              <a:latin typeface="Consolas" panose="020B0609020204030204" pitchFamily="49" charset="0"/>
            </a:endParaRPr>
          </a:p>
        </p:txBody>
      </p:sp>
      <p:sp>
        <p:nvSpPr>
          <p:cNvPr id="8" name="Rectangle 1"/>
          <p:cNvSpPr>
            <a:spLocks noChangeArrowheads="1"/>
          </p:cNvSpPr>
          <p:nvPr/>
        </p:nvSpPr>
        <p:spPr bwMode="auto">
          <a:xfrm>
            <a:off x="6023992" y="1432665"/>
            <a:ext cx="5558408" cy="3939540"/>
          </a:xfrm>
          <a:prstGeom prst="rect">
            <a:avLst/>
          </a:prstGeom>
          <a:solidFill>
            <a:srgbClr val="FFFFFF"/>
          </a:solidFill>
          <a:ln w="9525">
            <a:solidFill>
              <a:schemeClr val="bg1">
                <a:lumMod val="8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rgbClr val="010101"/>
                </a:solidFill>
                <a:effectLst/>
                <a:latin typeface="Consolas" panose="020B0609020204030204" pitchFamily="49" charset="0"/>
              </a:rPr>
              <a:t>class SClass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A71D5D"/>
                </a:solidFill>
                <a:effectLst/>
                <a:latin typeface="Consolas" panose="020B0609020204030204" pitchFamily="49" charset="0"/>
              </a:rPr>
              <a:t>  </a:t>
            </a:r>
            <a:r>
              <a:rPr kumimoji="0" lang="ko-KR" altLang="ko-KR" sz="1600" b="0" i="0" u="none" strike="noStrike" cap="none" normalizeH="0" baseline="0" smtClean="0">
                <a:ln>
                  <a:noFill/>
                </a:ln>
                <a:solidFill>
                  <a:srgbClr val="A71D5D"/>
                </a:solidFill>
                <a:effectLst/>
                <a:latin typeface="Consolas" panose="020B0609020204030204" pitchFamily="49" charset="0"/>
              </a:rPr>
              <a:t>var</a:t>
            </a:r>
            <a:r>
              <a:rPr kumimoji="0" lang="ko-KR" altLang="ko-KR" sz="1600" b="0" i="0" u="none" strike="noStrike" cap="none" normalizeH="0" baseline="0" smtClean="0">
                <a:ln>
                  <a:noFill/>
                </a:ln>
                <a:solidFill>
                  <a:srgbClr val="010101"/>
                </a:solidFill>
                <a:effectLst/>
                <a:latin typeface="Consolas" panose="020B0609020204030204" pitchFamily="49" charset="0"/>
              </a:rPr>
              <a:t> storedProperty </a:t>
            </a:r>
            <a:r>
              <a:rPr kumimoji="0" lang="ko-KR" altLang="ko-KR" sz="1600" b="0" i="0" u="none" strike="noStrike" cap="none" normalizeH="0" baseline="0" smtClean="0">
                <a:ln>
                  <a:noFill/>
                </a:ln>
                <a:solidFill>
                  <a:srgbClr val="A71D5D"/>
                </a:solidFill>
                <a:effectLst/>
                <a:latin typeface="Consolas" panose="020B0609020204030204" pitchFamily="49" charset="0"/>
              </a:rPr>
              <a:t>=</a:t>
            </a:r>
            <a:r>
              <a:rPr kumimoji="0" lang="ko-KR"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0099CC"/>
                </a:solidFill>
                <a:effectLst/>
                <a:latin typeface="Consolas" panose="020B0609020204030204" pitchFamily="49" charset="0"/>
              </a:rPr>
              <a:t>2</a:t>
            </a:r>
            <a:endParaRPr kumimoji="0" lang="ko-KR" altLang="ko-KR" sz="1600" b="0" i="0" u="none" strike="noStrike" cap="none" normalizeH="0" baseline="0" smtClean="0">
              <a:ln>
                <a:noFill/>
              </a:ln>
              <a:solidFill>
                <a:srgbClr val="01010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A71D5D"/>
                </a:solidFill>
                <a:effectLst/>
                <a:latin typeface="Consolas" panose="020B0609020204030204" pitchFamily="49" charset="0"/>
              </a:rPr>
              <a:t>  </a:t>
            </a:r>
            <a:r>
              <a:rPr kumimoji="0" lang="ko-KR" altLang="ko-KR" sz="1600" b="0" i="0" u="none" strike="noStrike" cap="none" normalizeH="0" baseline="0" smtClean="0">
                <a:ln>
                  <a:noFill/>
                </a:ln>
                <a:solidFill>
                  <a:srgbClr val="A71D5D"/>
                </a:solidFill>
                <a:effectLst/>
                <a:latin typeface="Consolas" panose="020B0609020204030204" pitchFamily="49" charset="0"/>
              </a:rPr>
              <a:t>static</a:t>
            </a:r>
            <a:r>
              <a:rPr kumimoji="0" lang="ko-KR"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A71D5D"/>
                </a:solidFill>
                <a:effectLst/>
                <a:latin typeface="Consolas" panose="020B0609020204030204" pitchFamily="49" charset="0"/>
              </a:rPr>
              <a:t>var</a:t>
            </a:r>
            <a:r>
              <a:rPr kumimoji="0" lang="ko-KR" altLang="ko-KR" sz="1600" b="0" i="0" u="none" strike="noStrike" cap="none" normalizeH="0" baseline="0" smtClean="0">
                <a:ln>
                  <a:noFill/>
                </a:ln>
                <a:solidFill>
                  <a:srgbClr val="010101"/>
                </a:solidFill>
                <a:effectLst/>
                <a:latin typeface="Consolas" panose="020B0609020204030204" pitchFamily="49" charset="0"/>
              </a:rPr>
              <a:t> storedTypeProperty </a:t>
            </a:r>
            <a:r>
              <a:rPr kumimoji="0" lang="ko-KR" altLang="ko-KR" sz="1600" b="0" i="0" u="none" strike="noStrike" cap="none" normalizeH="0" baseline="0" smtClean="0">
                <a:ln>
                  <a:noFill/>
                </a:ln>
                <a:solidFill>
                  <a:srgbClr val="A71D5D"/>
                </a:solidFill>
                <a:effectLst/>
                <a:latin typeface="Consolas" panose="020B0609020204030204" pitchFamily="49" charset="0"/>
              </a:rPr>
              <a:t>=</a:t>
            </a:r>
            <a:r>
              <a:rPr kumimoji="0" lang="ko-KR"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0099CC"/>
                </a:solidFill>
                <a:effectLst/>
                <a:latin typeface="Consolas" panose="020B0609020204030204" pitchFamily="49" charset="0"/>
              </a:rPr>
              <a:t>1</a:t>
            </a:r>
            <a:endParaRPr kumimoji="0" lang="ko-KR" altLang="ko-KR" sz="1600" b="0" i="0" u="none" strike="noStrike" cap="none" normalizeH="0" baseline="0" smtClean="0">
              <a:ln>
                <a:noFill/>
              </a:ln>
              <a:solidFill>
                <a:srgbClr val="01010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A71D5D"/>
                </a:solidFill>
                <a:effectLst/>
                <a:latin typeface="Consolas" panose="020B0609020204030204" pitchFamily="49" charset="0"/>
              </a:rPr>
              <a:t>  </a:t>
            </a:r>
            <a:r>
              <a:rPr kumimoji="0" lang="ko-KR" altLang="ko-KR" sz="1600" b="0" i="0" u="none" strike="noStrike" cap="none" normalizeH="0" baseline="0" smtClean="0">
                <a:ln>
                  <a:noFill/>
                </a:ln>
                <a:solidFill>
                  <a:srgbClr val="A71D5D"/>
                </a:solidFill>
                <a:effectLst/>
                <a:latin typeface="Consolas" panose="020B0609020204030204" pitchFamily="49" charset="0"/>
              </a:rPr>
              <a:t>static</a:t>
            </a:r>
            <a:r>
              <a:rPr kumimoji="0" lang="ko-KR"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A71D5D"/>
                </a:solidFill>
                <a:effectLst/>
                <a:latin typeface="Consolas" panose="020B0609020204030204" pitchFamily="49" charset="0"/>
              </a:rPr>
              <a:t>var</a:t>
            </a:r>
            <a:r>
              <a:rPr kumimoji="0" lang="ko-KR" altLang="ko-KR" sz="1600" b="0" i="0" u="none" strike="noStrike" cap="none" normalizeH="0" baseline="0" smtClean="0">
                <a:ln>
                  <a:noFill/>
                </a:ln>
                <a:solidFill>
                  <a:srgbClr val="010101"/>
                </a:solidFill>
                <a:effectLst/>
                <a:latin typeface="Consolas" panose="020B0609020204030204" pitchFamily="49" charset="0"/>
              </a:rPr>
              <a:t> computedTypeProperty: </a:t>
            </a:r>
            <a:r>
              <a:rPr kumimoji="0" lang="ko-KR" altLang="ko-KR" sz="1600" b="0" i="0" u="none" strike="noStrike" cap="none" normalizeH="0" baseline="0" smtClean="0">
                <a:ln>
                  <a:noFill/>
                </a:ln>
                <a:solidFill>
                  <a:srgbClr val="066DE2"/>
                </a:solidFill>
                <a:effectLst/>
                <a:latin typeface="Consolas" panose="020B0609020204030204" pitchFamily="49" charset="0"/>
              </a:rPr>
              <a:t>Int</a:t>
            </a:r>
            <a:r>
              <a:rPr kumimoji="0" lang="ko-KR" altLang="ko-KR" sz="1600" b="0" i="0" u="none" strike="noStrike" cap="none" normalizeH="0" baseline="0" smtClean="0">
                <a:ln>
                  <a:noFill/>
                </a:ln>
                <a:solidFill>
                  <a:srgbClr val="01010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A71D5D"/>
                </a:solidFill>
                <a:effectLst/>
                <a:latin typeface="Consolas" panose="020B0609020204030204" pitchFamily="49" charset="0"/>
              </a:rPr>
              <a:t>      </a:t>
            </a:r>
            <a:r>
              <a:rPr kumimoji="0" lang="ko-KR" altLang="ko-KR" sz="1600" b="0" i="0" u="none" strike="noStrike" cap="none" normalizeH="0" baseline="0" smtClean="0">
                <a:ln>
                  <a:noFill/>
                </a:ln>
                <a:solidFill>
                  <a:srgbClr val="A71D5D"/>
                </a:solidFill>
                <a:effectLst/>
                <a:latin typeface="Consolas" panose="020B0609020204030204" pitchFamily="49" charset="0"/>
              </a:rPr>
              <a:t>return</a:t>
            </a:r>
            <a:r>
              <a:rPr kumimoji="0" lang="ko-KR"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0099CC"/>
                </a:solidFill>
                <a:effectLst/>
                <a:latin typeface="Consolas" panose="020B0609020204030204" pitchFamily="49" charset="0"/>
              </a:rPr>
              <a:t>10</a:t>
            </a:r>
            <a:endParaRPr kumimoji="0" lang="ko-KR" altLang="ko-KR" sz="1600" b="0" i="0" u="none" strike="noStrike" cap="none" normalizeH="0" baseline="0" smtClean="0">
              <a:ln>
                <a:noFill/>
              </a:ln>
              <a:solidFill>
                <a:srgbClr val="01010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01010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010101"/>
                </a:solidFill>
                <a:effectLst/>
                <a:latin typeface="Consolas" panose="020B0609020204030204" pitchFamily="49" charset="0"/>
              </a:rPr>
              <a:t>class </a:t>
            </a:r>
            <a:r>
              <a:rPr kumimoji="0" lang="ko-KR" altLang="ko-KR" sz="1600" b="0" i="0" u="none" strike="noStrike" cap="none" normalizeH="0" baseline="0" smtClean="0">
                <a:ln>
                  <a:noFill/>
                </a:ln>
                <a:solidFill>
                  <a:srgbClr val="A71D5D"/>
                </a:solidFill>
                <a:effectLst/>
                <a:latin typeface="Consolas" panose="020B0609020204030204" pitchFamily="49" charset="0"/>
              </a:rPr>
              <a:t>var</a:t>
            </a:r>
            <a:r>
              <a:rPr kumimoji="0" lang="ko-KR" altLang="ko-KR" sz="1600" b="0" i="0" u="none" strike="noStrike" cap="none" normalizeH="0" baseline="0" smtClean="0">
                <a:ln>
                  <a:noFill/>
                </a:ln>
                <a:solidFill>
                  <a:srgbClr val="010101"/>
                </a:solidFill>
                <a:effectLst/>
                <a:latin typeface="Consolas" panose="020B0609020204030204" pitchFamily="49" charset="0"/>
              </a:rPr>
              <a:t> overrideableComputedTypeProperty: </a:t>
            </a:r>
            <a:r>
              <a:rPr kumimoji="0" lang="ko-KR" altLang="ko-KR" sz="1600" b="0" i="0" u="none" strike="noStrike" cap="none" normalizeH="0" baseline="0" smtClean="0">
                <a:ln>
                  <a:noFill/>
                </a:ln>
                <a:solidFill>
                  <a:srgbClr val="066DE2"/>
                </a:solidFill>
                <a:effectLst/>
                <a:latin typeface="Consolas" panose="020B0609020204030204" pitchFamily="49" charset="0"/>
              </a:rPr>
              <a:t>Int</a:t>
            </a:r>
            <a:r>
              <a:rPr kumimoji="0" lang="ko-KR" altLang="ko-KR" sz="1600" b="0" i="0" u="none" strike="noStrike" cap="none" normalizeH="0" baseline="0" smtClean="0">
                <a:ln>
                  <a:noFill/>
                </a:ln>
                <a:solidFill>
                  <a:srgbClr val="01010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A71D5D"/>
                </a:solidFill>
                <a:effectLst/>
                <a:latin typeface="Consolas" panose="020B0609020204030204" pitchFamily="49" charset="0"/>
              </a:rPr>
              <a:t>      </a:t>
            </a:r>
            <a:r>
              <a:rPr kumimoji="0" lang="ko-KR" altLang="ko-KR" sz="1600" b="0" i="0" u="none" strike="noStrike" cap="none" normalizeH="0" baseline="0" smtClean="0">
                <a:ln>
                  <a:noFill/>
                </a:ln>
                <a:solidFill>
                  <a:srgbClr val="A71D5D"/>
                </a:solidFill>
                <a:effectLst/>
                <a:latin typeface="Consolas" panose="020B0609020204030204" pitchFamily="49" charset="0"/>
              </a:rPr>
              <a:t>return</a:t>
            </a:r>
            <a:r>
              <a:rPr kumimoji="0" lang="ko-KR"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0099CC"/>
                </a:solidFill>
                <a:effectLst/>
                <a:latin typeface="Consolas" panose="020B0609020204030204" pitchFamily="49" charset="0"/>
              </a:rPr>
              <a:t>100</a:t>
            </a:r>
            <a:endParaRPr kumimoji="0" lang="ko-KR" altLang="ko-KR" sz="1600" b="0" i="0" u="none" strike="noStrike" cap="none" normalizeH="0" baseline="0" smtClean="0">
              <a:ln>
                <a:noFill/>
              </a:ln>
              <a:solidFill>
                <a:srgbClr val="01010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rgbClr val="010101"/>
                </a:solidFill>
                <a:effectLst/>
                <a:latin typeface="Consolas" panose="020B0609020204030204" pitchFamily="49" charset="0"/>
              </a:rPr>
              <a:t>  </a:t>
            </a:r>
            <a:r>
              <a:rPr kumimoji="0" lang="ko-KR" altLang="ko-KR" sz="1600" b="0" i="0" u="none" strike="noStrike" cap="none" normalizeH="0" baseline="0" smtClean="0">
                <a:ln>
                  <a:noFill/>
                </a:ln>
                <a:solidFill>
                  <a:srgbClr val="01010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rgbClr val="01010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rgbClr val="A71D5D"/>
                </a:solidFill>
                <a:effectLst/>
                <a:latin typeface="Consolas" panose="020B0609020204030204" pitchFamily="49" charset="0"/>
              </a:rPr>
              <a:t>var</a:t>
            </a:r>
            <a:r>
              <a:rPr kumimoji="0" lang="ko-KR" altLang="ko-KR" sz="1600" b="0" i="0" u="none" strike="noStrike" cap="none" normalizeH="0" baseline="0" smtClean="0">
                <a:ln>
                  <a:noFill/>
                </a:ln>
                <a:solidFill>
                  <a:srgbClr val="010101"/>
                </a:solidFill>
                <a:effectLst/>
                <a:latin typeface="Consolas" panose="020B0609020204030204" pitchFamily="49" charset="0"/>
              </a:rPr>
              <a:t> x </a:t>
            </a:r>
            <a:r>
              <a:rPr kumimoji="0" lang="ko-KR" altLang="ko-KR" sz="1600" b="0" i="0" u="none" strike="noStrike" cap="none" normalizeH="0" baseline="0" smtClean="0">
                <a:ln>
                  <a:noFill/>
                </a:ln>
                <a:solidFill>
                  <a:srgbClr val="A71D5D"/>
                </a:solidFill>
                <a:effectLst/>
                <a:latin typeface="Consolas" panose="020B0609020204030204" pitchFamily="49" charset="0"/>
              </a:rPr>
              <a:t>=</a:t>
            </a:r>
            <a:r>
              <a:rPr kumimoji="0" lang="ko-KR" altLang="ko-KR" sz="1600" b="0" i="0" u="none" strike="noStrike" cap="none" normalizeH="0" baseline="0" smtClean="0">
                <a:ln>
                  <a:noFill/>
                </a:ln>
                <a:solidFill>
                  <a:srgbClr val="010101"/>
                </a:solidFill>
                <a:effectLst/>
                <a:latin typeface="Consolas" panose="020B0609020204030204" pitchFamily="49" charset="0"/>
              </a:rPr>
              <a:t> SClass()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rgbClr val="066DE2"/>
                </a:solidFill>
                <a:effectLst/>
                <a:latin typeface="Consolas" panose="020B0609020204030204" pitchFamily="49" charset="0"/>
              </a:rPr>
              <a:t>print</a:t>
            </a:r>
            <a:r>
              <a:rPr kumimoji="0" lang="ko-KR" altLang="ko-KR" sz="1600" b="0" i="0" u="none" strike="noStrike" cap="none" normalizeH="0" baseline="0" smtClean="0">
                <a:ln>
                  <a:noFill/>
                </a:ln>
                <a:solidFill>
                  <a:srgbClr val="010101"/>
                </a:solidFill>
                <a:effectLst/>
                <a:latin typeface="Consolas" panose="020B0609020204030204" pitchFamily="49" charset="0"/>
              </a:rPr>
              <a:t>(x.storedProperty)</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rgbClr val="066DE2"/>
                </a:solidFill>
                <a:effectLst/>
                <a:latin typeface="Consolas" panose="020B0609020204030204" pitchFamily="49" charset="0"/>
              </a:rPr>
              <a:t>print</a:t>
            </a:r>
            <a:r>
              <a:rPr kumimoji="0" lang="ko-KR" altLang="ko-KR" sz="1600" b="0" i="0" u="none" strike="noStrike" cap="none" normalizeH="0" baseline="0" smtClean="0">
                <a:ln>
                  <a:noFill/>
                </a:ln>
                <a:solidFill>
                  <a:srgbClr val="010101"/>
                </a:solidFill>
                <a:effectLst/>
                <a:latin typeface="Consolas" panose="020B0609020204030204" pitchFamily="49" charset="0"/>
              </a:rPr>
              <a:t>(SClass.storedTypeProperty)</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rgbClr val="066DE2"/>
                </a:solidFill>
                <a:effectLst/>
                <a:latin typeface="Consolas" panose="020B0609020204030204" pitchFamily="49" charset="0"/>
              </a:rPr>
              <a:t>print</a:t>
            </a:r>
            <a:r>
              <a:rPr kumimoji="0" lang="ko-KR" altLang="ko-KR" sz="1600" b="0" i="0" u="none" strike="noStrike" cap="none" normalizeH="0" baseline="0" smtClean="0">
                <a:ln>
                  <a:noFill/>
                </a:ln>
                <a:solidFill>
                  <a:srgbClr val="010101"/>
                </a:solidFill>
                <a:effectLst/>
                <a:latin typeface="Consolas" panose="020B0609020204030204" pitchFamily="49" charset="0"/>
              </a:rPr>
              <a:t>(SClass.computedTypeProperty)</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rgbClr val="066DE2"/>
                </a:solidFill>
                <a:effectLst/>
                <a:latin typeface="Consolas" panose="020B0609020204030204" pitchFamily="49" charset="0"/>
              </a:rPr>
              <a:t>print</a:t>
            </a:r>
            <a:r>
              <a:rPr kumimoji="0" lang="ko-KR" altLang="ko-KR" sz="1600" b="0" i="0" u="none" strike="noStrike" cap="none" normalizeH="0" baseline="0" smtClean="0">
                <a:ln>
                  <a:noFill/>
                </a:ln>
                <a:solidFill>
                  <a:srgbClr val="010101"/>
                </a:solidFill>
                <a:effectLst/>
                <a:latin typeface="Consolas" panose="020B0609020204030204" pitchFamily="49" charset="0"/>
              </a:rPr>
              <a:t>(SClass.overrideableComputedTypeProperty)</a:t>
            </a:r>
            <a:endParaRPr kumimoji="0" lang="ko-KR" altLang="ko-KR"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26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983432" y="1916832"/>
            <a:ext cx="10369152" cy="2049462"/>
          </a:xfrm>
        </p:spPr>
        <p:txBody>
          <a:bodyPr vert="horz" wrap="square" lIns="0" tIns="0" rIns="0" bIns="0" numCol="1" anchor="ctr" anchorCtr="1" compatLnSpc="1">
            <a:prstTxWarp prst="textNoShape">
              <a:avLst/>
            </a:prstTxWarp>
          </a:bodyPr>
          <a:lstStyle/>
          <a:p>
            <a:pPr algn="ctr">
              <a:defRPr/>
            </a:pPr>
            <a:r>
              <a:rPr lang="ko-KR" altLang="en-US" sz="6000" dirty="0">
                <a:effectLst>
                  <a:outerShdw blurRad="38100" dist="38100" dir="2700000" algn="tl">
                    <a:srgbClr val="000000">
                      <a:alpha val="43137"/>
                    </a:srgbClr>
                  </a:outerShdw>
                </a:effectLst>
              </a:rPr>
              <a:t>프로토콜</a:t>
            </a:r>
            <a:r>
              <a:rPr lang="en-US" altLang="ko-KR" sz="6000" dirty="0">
                <a:effectLst>
                  <a:outerShdw blurRad="38100" dist="38100" dir="2700000" algn="tl">
                    <a:srgbClr val="000000">
                      <a:alpha val="43137"/>
                    </a:srgbClr>
                  </a:outerShdw>
                </a:effectLst>
              </a:rPr>
              <a:t>(protocol</a:t>
            </a:r>
            <a:r>
              <a:rPr lang="en-US" altLang="ko-KR" sz="6000" dirty="0" smtClean="0">
                <a:effectLst>
                  <a:outerShdw blurRad="38100" dist="38100" dir="2700000" algn="tl">
                    <a:srgbClr val="000000">
                      <a:alpha val="43137"/>
                    </a:srgbClr>
                  </a:outerShdw>
                </a:effectLst>
              </a:rPr>
              <a:t>)</a:t>
            </a:r>
            <a:r>
              <a:rPr lang="ko-KR" altLang="en-US" sz="6000" dirty="0" smtClean="0">
                <a:effectLst>
                  <a:outerShdw blurRad="38100" dist="38100" dir="2700000" algn="tl">
                    <a:srgbClr val="000000">
                      <a:alpha val="43137"/>
                    </a:srgbClr>
                  </a:outerShdw>
                </a:effectLst>
              </a:rPr>
              <a:t>과 </a:t>
            </a:r>
            <a:r>
              <a:rPr lang="en-US" altLang="ko-KR" sz="6000" dirty="0" smtClean="0">
                <a:effectLst>
                  <a:outerShdw blurRad="38100" dist="38100" dir="2700000" algn="tl">
                    <a:srgbClr val="000000">
                      <a:alpha val="43137"/>
                    </a:srgbClr>
                  </a:outerShdw>
                </a:effectLst>
              </a:rPr>
              <a:t>Delegate</a:t>
            </a:r>
            <a:endParaRPr lang="en-US" altLang="ko-KR" sz="6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7493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z="3600" dirty="0"/>
              <a:t>프로토콜</a:t>
            </a:r>
            <a:r>
              <a:rPr lang="en-US" altLang="ko-KR" sz="3600" dirty="0"/>
              <a:t>(protocol</a:t>
            </a:r>
            <a:r>
              <a:rPr lang="en-US" altLang="ko-KR" sz="3600" dirty="0" smtClean="0"/>
              <a:t>)</a:t>
            </a:r>
            <a:endParaRPr lang="ko-KR" altLang="en-US" dirty="0"/>
          </a:p>
        </p:txBody>
      </p:sp>
      <p:sp>
        <p:nvSpPr>
          <p:cNvPr id="5" name="내용 개체 틀 4"/>
          <p:cNvSpPr>
            <a:spLocks noGrp="1"/>
          </p:cNvSpPr>
          <p:nvPr>
            <p:ph idx="1"/>
          </p:nvPr>
        </p:nvSpPr>
        <p:spPr/>
        <p:txBody>
          <a:bodyPr/>
          <a:lstStyle/>
          <a:p>
            <a:r>
              <a:rPr lang="ko-KR" altLang="en-US" dirty="0" smtClean="0"/>
              <a:t>특정 </a:t>
            </a:r>
            <a:r>
              <a:rPr lang="ko-KR" altLang="en-US" dirty="0"/>
              <a:t>클래스와 </a:t>
            </a:r>
            <a:r>
              <a:rPr lang="ko-KR" altLang="en-US" dirty="0" err="1"/>
              <a:t>관련없는</a:t>
            </a:r>
            <a:r>
              <a:rPr lang="ko-KR" altLang="en-US" dirty="0"/>
              <a:t> 함수</a:t>
            </a:r>
            <a:r>
              <a:rPr lang="en-US" altLang="ko-KR" dirty="0"/>
              <a:t>(</a:t>
            </a:r>
            <a:r>
              <a:rPr lang="ko-KR" altLang="en-US" dirty="0"/>
              <a:t>메서드</a:t>
            </a:r>
            <a:r>
              <a:rPr lang="en-US" altLang="ko-KR" dirty="0"/>
              <a:t>)</a:t>
            </a:r>
            <a:r>
              <a:rPr lang="ko-KR" altLang="en-US" dirty="0"/>
              <a:t>들의 </a:t>
            </a:r>
            <a:r>
              <a:rPr lang="ko-KR" altLang="en-US" sz="3600" b="1" dirty="0">
                <a:solidFill>
                  <a:srgbClr val="FF0000"/>
                </a:solidFill>
              </a:rPr>
              <a:t>선언</a:t>
            </a:r>
            <a:r>
              <a:rPr lang="ko-KR" altLang="en-US" dirty="0"/>
              <a:t> 집합 </a:t>
            </a:r>
          </a:p>
          <a:p>
            <a:pPr lvl="1"/>
            <a:r>
              <a:rPr lang="en-US" altLang="ko-KR" sz="2000" dirty="0"/>
              <a:t>the declaration of a group of methods not associated with any particular class </a:t>
            </a:r>
          </a:p>
          <a:p>
            <a:pPr lvl="1"/>
            <a:r>
              <a:rPr lang="ko-KR" altLang="en-US" sz="2000" dirty="0"/>
              <a:t>함수</a:t>
            </a:r>
            <a:r>
              <a:rPr lang="en-US" altLang="ko-KR" sz="2000" dirty="0"/>
              <a:t>(</a:t>
            </a:r>
            <a:r>
              <a:rPr lang="ko-KR" altLang="en-US" sz="2000" dirty="0"/>
              <a:t>메서드</a:t>
            </a:r>
            <a:r>
              <a:rPr lang="en-US" altLang="ko-KR" sz="2000" dirty="0"/>
              <a:t>) </a:t>
            </a:r>
            <a:r>
              <a:rPr lang="ko-KR" altLang="en-US" sz="2000" dirty="0"/>
              <a:t>정의는 없음</a:t>
            </a:r>
          </a:p>
          <a:p>
            <a:pPr lvl="1"/>
            <a:r>
              <a:rPr lang="ko-KR" altLang="en-US" sz="2000" dirty="0"/>
              <a:t>기능이나 속성에 대한 </a:t>
            </a:r>
            <a:r>
              <a:rPr lang="ko-KR" altLang="en-US" sz="2000" dirty="0" smtClean="0"/>
              <a:t>설계도</a:t>
            </a:r>
            <a:endParaRPr lang="en-US" altLang="ko-KR" sz="2000" dirty="0" smtClean="0"/>
          </a:p>
          <a:p>
            <a:pPr lvl="1"/>
            <a:r>
              <a:rPr lang="en-US" altLang="ko-KR" sz="2000" dirty="0">
                <a:hlinkClick r:id="rId2"/>
              </a:rPr>
              <a:t>https://en.wikipedia.org/wiki/Protocol_(object-oriented_programming</a:t>
            </a:r>
            <a:r>
              <a:rPr lang="en-US" altLang="ko-KR" sz="2000" dirty="0" smtClean="0">
                <a:hlinkClick r:id="rId2"/>
              </a:rPr>
              <a:t>)</a:t>
            </a:r>
            <a:endParaRPr lang="ko-KR" altLang="en-US" sz="2000" dirty="0"/>
          </a:p>
          <a:p>
            <a:r>
              <a:rPr lang="ko-KR" altLang="en-US" dirty="0"/>
              <a:t>자바</a:t>
            </a:r>
            <a:r>
              <a:rPr lang="en-US" altLang="ko-KR" dirty="0"/>
              <a:t>, C#</a:t>
            </a:r>
            <a:r>
              <a:rPr lang="ko-KR" altLang="en-US" dirty="0"/>
              <a:t>의 </a:t>
            </a:r>
            <a:r>
              <a:rPr lang="en-US" altLang="ko-KR" dirty="0"/>
              <a:t>interface</a:t>
            </a:r>
          </a:p>
          <a:p>
            <a:r>
              <a:rPr lang="en-US" altLang="ko-KR" dirty="0"/>
              <a:t>C++</a:t>
            </a:r>
            <a:r>
              <a:rPr lang="ko-KR" altLang="en-US" dirty="0"/>
              <a:t>의 </a:t>
            </a:r>
            <a:r>
              <a:rPr lang="en-US" altLang="ko-KR" dirty="0"/>
              <a:t>abstract base </a:t>
            </a:r>
            <a:r>
              <a:rPr lang="en-US" altLang="ko-KR" dirty="0" smtClean="0"/>
              <a:t>class</a:t>
            </a:r>
          </a:p>
          <a:p>
            <a:r>
              <a:rPr lang="en-US" altLang="ko-KR" dirty="0"/>
              <a:t>Protocol Oriented Programming(POP)</a:t>
            </a:r>
          </a:p>
          <a:p>
            <a:pPr lvl="1"/>
            <a:r>
              <a:rPr lang="ko-KR" altLang="en-US" dirty="0"/>
              <a:t>프로토콜 단위로 묶어 표현하고</a:t>
            </a:r>
            <a:r>
              <a:rPr lang="en-US" altLang="ko-KR" dirty="0"/>
              <a:t>, extension</a:t>
            </a:r>
            <a:r>
              <a:rPr lang="ko-KR" altLang="en-US" dirty="0"/>
              <a:t>으로 기본적인 것을 구현</a:t>
            </a:r>
            <a:r>
              <a:rPr lang="en-US" altLang="ko-KR" dirty="0"/>
              <a:t>(protocol default implementation)</a:t>
            </a:r>
            <a:r>
              <a:rPr lang="ko-KR" altLang="en-US" dirty="0"/>
              <a:t>을 해서 단일 상속의 한계를 극복</a:t>
            </a:r>
          </a:p>
          <a:p>
            <a:endParaRPr lang="en-US" altLang="ko-KR" dirty="0" smtClean="0"/>
          </a:p>
          <a:p>
            <a:endParaRPr lang="ko-KR" altLang="en-US" sz="3600" dirty="0"/>
          </a:p>
        </p:txBody>
      </p:sp>
    </p:spTree>
    <p:extLst>
      <p:ext uri="{BB962C8B-B14F-4D97-AF65-F5344CB8AC3E}">
        <p14:creationId xmlns:p14="http://schemas.microsoft.com/office/powerpoint/2010/main" val="320597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hlinkClick r:id="rId2"/>
              </a:rPr>
              <a:t>https://</a:t>
            </a:r>
            <a:r>
              <a:rPr lang="en-US" altLang="ko-KR" dirty="0" smtClean="0">
                <a:hlinkClick r:id="rId2"/>
              </a:rPr>
              <a:t>en.wikipedia.org/wiki/Method_overriding</a:t>
            </a:r>
            <a:endParaRPr lang="ko-KR" altLang="en-US" dirty="0"/>
          </a:p>
        </p:txBody>
      </p:sp>
      <p:pic>
        <p:nvPicPr>
          <p:cNvPr id="4" name="그림 3"/>
          <p:cNvPicPr>
            <a:picLocks noChangeAspect="1"/>
          </p:cNvPicPr>
          <p:nvPr/>
        </p:nvPicPr>
        <p:blipFill>
          <a:blip r:embed="rId3"/>
          <a:stretch>
            <a:fillRect/>
          </a:stretch>
        </p:blipFill>
        <p:spPr>
          <a:xfrm>
            <a:off x="2692232" y="884029"/>
            <a:ext cx="6909135" cy="5318542"/>
          </a:xfrm>
          <a:prstGeom prst="rect">
            <a:avLst/>
          </a:prstGeom>
        </p:spPr>
      </p:pic>
    </p:spTree>
    <p:extLst>
      <p:ext uri="{BB962C8B-B14F-4D97-AF65-F5344CB8AC3E}">
        <p14:creationId xmlns:p14="http://schemas.microsoft.com/office/powerpoint/2010/main" val="3939965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smtClean="0"/>
              <a:t>Swift</a:t>
            </a:r>
            <a:r>
              <a:rPr lang="ko-KR" altLang="en-US" dirty="0" smtClean="0"/>
              <a:t> </a:t>
            </a:r>
            <a:r>
              <a:rPr lang="ko-KR" altLang="en-US" dirty="0"/>
              <a:t>상속과 </a:t>
            </a:r>
            <a:r>
              <a:rPr lang="en-US" altLang="ko-KR" dirty="0" smtClean="0"/>
              <a:t>protocol</a:t>
            </a:r>
            <a:r>
              <a:rPr lang="ko-KR" altLang="en-US" dirty="0" smtClean="0"/>
              <a:t> </a:t>
            </a:r>
            <a:r>
              <a:rPr lang="ko-KR" altLang="en-US" dirty="0"/>
              <a:t>채택 </a:t>
            </a:r>
          </a:p>
        </p:txBody>
      </p:sp>
      <p:sp>
        <p:nvSpPr>
          <p:cNvPr id="3" name="내용 개체 틀 2"/>
          <p:cNvSpPr>
            <a:spLocks noGrp="1"/>
          </p:cNvSpPr>
          <p:nvPr>
            <p:ph idx="1"/>
          </p:nvPr>
        </p:nvSpPr>
        <p:spPr>
          <a:xfrm>
            <a:off x="711200" y="764704"/>
            <a:ext cx="10871200" cy="5410200"/>
          </a:xfrm>
        </p:spPr>
        <p:txBody>
          <a:bodyPr/>
          <a:lstStyle/>
          <a:p>
            <a:pPr marL="0" indent="0">
              <a:buNone/>
              <a:defRPr/>
            </a:pPr>
            <a:r>
              <a:rPr lang="en-US" altLang="ko-KR" sz="2400" b="1" dirty="0" smtClean="0">
                <a:solidFill>
                  <a:srgbClr val="0000FF"/>
                </a:solidFill>
                <a:latin typeface="Consolas" panose="020B0609020204030204" pitchFamily="49" charset="0"/>
              </a:rPr>
              <a:t>class </a:t>
            </a:r>
            <a:r>
              <a:rPr lang="ko-KR" altLang="en-US" sz="2400" b="1" dirty="0">
                <a:solidFill>
                  <a:srgbClr val="0000FF"/>
                </a:solidFill>
                <a:latin typeface="Consolas" panose="020B0609020204030204" pitchFamily="49" charset="0"/>
              </a:rPr>
              <a:t>자식</a:t>
            </a:r>
            <a:r>
              <a:rPr lang="en-US" altLang="ko-KR" sz="2400" b="1" dirty="0">
                <a:solidFill>
                  <a:srgbClr val="0000FF"/>
                </a:solidFill>
                <a:latin typeface="Consolas" panose="020B0609020204030204" pitchFamily="49" charset="0"/>
              </a:rPr>
              <a:t>:</a:t>
            </a:r>
            <a:r>
              <a:rPr lang="ko-KR" altLang="en-US" sz="2400" b="1" dirty="0" smtClean="0">
                <a:solidFill>
                  <a:srgbClr val="0000FF"/>
                </a:solidFill>
                <a:latin typeface="Consolas" panose="020B0609020204030204" pitchFamily="49" charset="0"/>
              </a:rPr>
              <a:t>부모 </a:t>
            </a:r>
            <a:r>
              <a:rPr lang="en-US" altLang="ko-KR" sz="2400" b="1" dirty="0" smtClean="0">
                <a:solidFill>
                  <a:srgbClr val="0000FF"/>
                </a:solidFill>
                <a:latin typeface="Consolas" panose="020B0609020204030204" pitchFamily="49" charset="0"/>
              </a:rPr>
              <a:t>{</a:t>
            </a:r>
            <a:endParaRPr lang="en-US" altLang="ko-KR" sz="2400" b="1" dirty="0">
              <a:solidFill>
                <a:srgbClr val="0000FF"/>
              </a:solidFill>
              <a:latin typeface="Consolas" panose="020B0609020204030204" pitchFamily="49" charset="0"/>
            </a:endParaRPr>
          </a:p>
          <a:p>
            <a:pPr marL="0" indent="0">
              <a:buNone/>
              <a:defRPr/>
            </a:pPr>
            <a:r>
              <a:rPr lang="en-US" altLang="ko-KR" sz="2400" b="1" dirty="0" smtClean="0">
                <a:solidFill>
                  <a:srgbClr val="0000FF"/>
                </a:solidFill>
                <a:latin typeface="Consolas" panose="020B0609020204030204" pitchFamily="49" charset="0"/>
              </a:rPr>
              <a:t>}</a:t>
            </a:r>
          </a:p>
          <a:p>
            <a:pPr marL="912812" lvl="1" indent="-457200">
              <a:defRPr/>
            </a:pPr>
            <a:r>
              <a:rPr lang="ko-KR" altLang="en-US" sz="1800" b="1" dirty="0" smtClean="0">
                <a:solidFill>
                  <a:srgbClr val="0000FF"/>
                </a:solidFill>
                <a:latin typeface="Consolas" panose="020B0609020204030204" pitchFamily="49" charset="0"/>
              </a:rPr>
              <a:t>부모 클래스는 하나만 가능</a:t>
            </a:r>
            <a:endParaRPr lang="en-US" altLang="ko-KR" sz="1800" b="1" dirty="0" smtClean="0">
              <a:solidFill>
                <a:srgbClr val="0000FF"/>
              </a:solidFill>
              <a:latin typeface="Consolas" panose="020B0609020204030204" pitchFamily="49" charset="0"/>
            </a:endParaRPr>
          </a:p>
          <a:p>
            <a:pPr marL="912812" lvl="1" indent="-457200">
              <a:defRPr/>
            </a:pPr>
            <a:r>
              <a:rPr lang="ko-KR" altLang="en-US" sz="1800" b="1" dirty="0" smtClean="0">
                <a:solidFill>
                  <a:srgbClr val="0000FF"/>
                </a:solidFill>
                <a:latin typeface="Consolas" panose="020B0609020204030204" pitchFamily="49" charset="0"/>
              </a:rPr>
              <a:t>콜론 다음이 여러 개이면 나머지는 프로토콜</a:t>
            </a:r>
            <a:endParaRPr lang="en-US" altLang="ko-KR" sz="1800" b="1" dirty="0" smtClean="0">
              <a:solidFill>
                <a:srgbClr val="0000FF"/>
              </a:solidFill>
              <a:latin typeface="Consolas" panose="020B0609020204030204" pitchFamily="49" charset="0"/>
            </a:endParaRPr>
          </a:p>
          <a:p>
            <a:pPr>
              <a:defRPr/>
            </a:pPr>
            <a:r>
              <a:rPr lang="en-US" altLang="ko-KR" sz="2000" dirty="0" smtClean="0">
                <a:latin typeface="Consolas" panose="020B0609020204030204" pitchFamily="49" charset="0"/>
              </a:rPr>
              <a:t>class </a:t>
            </a:r>
            <a:r>
              <a:rPr lang="ko-KR" altLang="en-US" sz="2000" dirty="0" err="1">
                <a:latin typeface="Consolas" panose="020B0609020204030204" pitchFamily="49" charset="0"/>
              </a:rPr>
              <a:t>클래스명</a:t>
            </a:r>
            <a:r>
              <a:rPr lang="en-US" altLang="ko-KR" sz="2000" dirty="0">
                <a:latin typeface="Consolas" panose="020B0609020204030204" pitchFamily="49" charset="0"/>
              </a:rPr>
              <a:t>:</a:t>
            </a:r>
            <a:r>
              <a:rPr lang="ko-KR" altLang="en-US" sz="2000" dirty="0" err="1">
                <a:latin typeface="Consolas" panose="020B0609020204030204" pitchFamily="49" charset="0"/>
              </a:rPr>
              <a:t>부모명</a:t>
            </a:r>
            <a:r>
              <a:rPr lang="en-US" altLang="ko-KR" sz="2000" dirty="0">
                <a:latin typeface="Consolas" panose="020B0609020204030204" pitchFamily="49" charset="0"/>
              </a:rPr>
              <a:t>, </a:t>
            </a:r>
            <a:r>
              <a:rPr lang="ko-KR" altLang="en-US" sz="2000" dirty="0" err="1">
                <a:latin typeface="Consolas" panose="020B0609020204030204" pitchFamily="49" charset="0"/>
              </a:rPr>
              <a:t>프로토콜명</a:t>
            </a:r>
            <a:r>
              <a:rPr lang="en-US" altLang="ko-KR" sz="2000" dirty="0">
                <a:latin typeface="Consolas" panose="020B0609020204030204" pitchFamily="49" charset="0"/>
              </a:rPr>
              <a:t>{}</a:t>
            </a:r>
          </a:p>
          <a:p>
            <a:pPr lvl="1">
              <a:defRPr/>
            </a:pPr>
            <a:r>
              <a:rPr lang="ko-KR" altLang="en-US" sz="1800" dirty="0">
                <a:latin typeface="Consolas" panose="020B0609020204030204" pitchFamily="49" charset="0"/>
              </a:rPr>
              <a:t>부모가 있으면 부모 다음에 </a:t>
            </a:r>
            <a:r>
              <a:rPr lang="ko-KR" altLang="en-US" sz="1800" dirty="0" smtClean="0">
                <a:latin typeface="Consolas" panose="020B0609020204030204" pitchFamily="49" charset="0"/>
              </a:rPr>
              <a:t>표기</a:t>
            </a:r>
            <a:endParaRPr lang="en-US" altLang="ko-KR" sz="1800" dirty="0" smtClean="0">
              <a:latin typeface="Consolas" panose="020B0609020204030204" pitchFamily="49" charset="0"/>
            </a:endParaRPr>
          </a:p>
          <a:p>
            <a:pPr lvl="1">
              <a:defRPr/>
            </a:pPr>
            <a:r>
              <a:rPr lang="ko-KR" altLang="en-US" sz="1800" dirty="0" smtClean="0">
                <a:latin typeface="Consolas" panose="020B0609020204030204" pitchFamily="49" charset="0"/>
              </a:rPr>
              <a:t>부모로부터 상속받고 프로토콜을 채택한다</a:t>
            </a:r>
            <a:r>
              <a:rPr lang="en-US" altLang="ko-KR" sz="1800" dirty="0" smtClean="0">
                <a:latin typeface="Consolas" panose="020B0609020204030204" pitchFamily="49" charset="0"/>
              </a:rPr>
              <a:t>.</a:t>
            </a:r>
            <a:endParaRPr lang="en-US" altLang="ko-KR" sz="1800" dirty="0">
              <a:latin typeface="Consolas" panose="020B0609020204030204" pitchFamily="49" charset="0"/>
            </a:endParaRPr>
          </a:p>
          <a:p>
            <a:pPr>
              <a:defRPr/>
            </a:pPr>
            <a:r>
              <a:rPr lang="en-US" altLang="ko-KR" sz="2000" dirty="0">
                <a:latin typeface="Consolas" panose="020B0609020204030204" pitchFamily="49" charset="0"/>
              </a:rPr>
              <a:t>class </a:t>
            </a:r>
            <a:r>
              <a:rPr lang="ko-KR" altLang="en-US" sz="2000" dirty="0" err="1">
                <a:latin typeface="Consolas" panose="020B0609020204030204" pitchFamily="49" charset="0"/>
              </a:rPr>
              <a:t>클래스명</a:t>
            </a:r>
            <a:r>
              <a:rPr lang="en-US" altLang="ko-KR" sz="2000" dirty="0">
                <a:latin typeface="Consolas" panose="020B0609020204030204" pitchFamily="49" charset="0"/>
              </a:rPr>
              <a:t>:</a:t>
            </a:r>
            <a:r>
              <a:rPr lang="ko-KR" altLang="en-US" sz="2000" dirty="0" err="1">
                <a:latin typeface="Consolas" panose="020B0609020204030204" pitchFamily="49" charset="0"/>
              </a:rPr>
              <a:t>부모명</a:t>
            </a:r>
            <a:r>
              <a:rPr lang="en-US" altLang="ko-KR" sz="2000" dirty="0">
                <a:latin typeface="Consolas" panose="020B0609020204030204" pitchFamily="49" charset="0"/>
              </a:rPr>
              <a:t>, </a:t>
            </a:r>
            <a:r>
              <a:rPr lang="ko-KR" altLang="en-US" sz="2000" dirty="0" err="1">
                <a:latin typeface="Consolas" panose="020B0609020204030204" pitchFamily="49" charset="0"/>
              </a:rPr>
              <a:t>프로토콜명</a:t>
            </a:r>
            <a:r>
              <a:rPr lang="en-US" altLang="ko-KR" sz="2000" dirty="0">
                <a:latin typeface="Consolas" panose="020B0609020204030204" pitchFamily="49" charset="0"/>
              </a:rPr>
              <a:t>1,</a:t>
            </a:r>
            <a:r>
              <a:rPr lang="ko-KR" altLang="en-US" sz="2000" dirty="0" err="1">
                <a:latin typeface="Consolas" panose="020B0609020204030204" pitchFamily="49" charset="0"/>
              </a:rPr>
              <a:t>프로토콜명</a:t>
            </a:r>
            <a:r>
              <a:rPr lang="en-US" altLang="ko-KR" sz="2000" dirty="0">
                <a:latin typeface="Consolas" panose="020B0609020204030204" pitchFamily="49" charset="0"/>
              </a:rPr>
              <a:t>2 {}</a:t>
            </a:r>
          </a:p>
          <a:p>
            <a:pPr>
              <a:defRPr/>
            </a:pPr>
            <a:r>
              <a:rPr lang="en-US" altLang="ko-KR" sz="2000" dirty="0">
                <a:latin typeface="Consolas" panose="020B0609020204030204" pitchFamily="49" charset="0"/>
              </a:rPr>
              <a:t>class </a:t>
            </a:r>
            <a:r>
              <a:rPr lang="ko-KR" altLang="en-US" sz="2000" dirty="0" err="1">
                <a:latin typeface="Consolas" panose="020B0609020204030204" pitchFamily="49" charset="0"/>
              </a:rPr>
              <a:t>클래스명</a:t>
            </a:r>
            <a:r>
              <a:rPr lang="en-US" altLang="ko-KR" sz="2000" dirty="0">
                <a:latin typeface="Consolas" panose="020B0609020204030204" pitchFamily="49" charset="0"/>
              </a:rPr>
              <a:t>:</a:t>
            </a:r>
            <a:r>
              <a:rPr lang="ko-KR" altLang="en-US" sz="2000" dirty="0" err="1">
                <a:latin typeface="Consolas" panose="020B0609020204030204" pitchFamily="49" charset="0"/>
              </a:rPr>
              <a:t>프로토콜명</a:t>
            </a:r>
            <a:r>
              <a:rPr lang="en-US" altLang="ko-KR" sz="2000" dirty="0">
                <a:latin typeface="Consolas" panose="020B0609020204030204" pitchFamily="49" charset="0"/>
              </a:rPr>
              <a:t>{}</a:t>
            </a:r>
          </a:p>
          <a:p>
            <a:pPr lvl="1">
              <a:defRPr/>
            </a:pPr>
            <a:r>
              <a:rPr lang="ko-KR" altLang="en-US" sz="1800" dirty="0">
                <a:latin typeface="Consolas" panose="020B0609020204030204" pitchFamily="49" charset="0"/>
              </a:rPr>
              <a:t>부모가 없으면 바로 표기 가능</a:t>
            </a:r>
            <a:endParaRPr lang="en-US" altLang="ko-KR" sz="1800" dirty="0">
              <a:latin typeface="Consolas" panose="020B0609020204030204" pitchFamily="49" charset="0"/>
            </a:endParaRPr>
          </a:p>
          <a:p>
            <a:pPr>
              <a:defRPr/>
            </a:pPr>
            <a:r>
              <a:rPr lang="en-US" altLang="ko-KR" sz="2000" dirty="0">
                <a:latin typeface="Consolas" panose="020B0609020204030204" pitchFamily="49" charset="0"/>
              </a:rPr>
              <a:t>class </a:t>
            </a:r>
            <a:r>
              <a:rPr lang="ko-KR" altLang="en-US" sz="2000" dirty="0" err="1">
                <a:latin typeface="Consolas" panose="020B0609020204030204" pitchFamily="49" charset="0"/>
              </a:rPr>
              <a:t>클래스명</a:t>
            </a:r>
            <a:r>
              <a:rPr lang="en-US" altLang="ko-KR" sz="2000" dirty="0">
                <a:latin typeface="Consolas" panose="020B0609020204030204" pitchFamily="49" charset="0"/>
              </a:rPr>
              <a:t>:</a:t>
            </a:r>
            <a:r>
              <a:rPr lang="ko-KR" altLang="en-US" sz="2000" dirty="0" err="1">
                <a:latin typeface="Consolas" panose="020B0609020204030204" pitchFamily="49" charset="0"/>
              </a:rPr>
              <a:t>프로토콜명</a:t>
            </a:r>
            <a:r>
              <a:rPr lang="en-US" altLang="ko-KR" sz="2000" dirty="0">
                <a:latin typeface="Consolas" panose="020B0609020204030204" pitchFamily="49" charset="0"/>
              </a:rPr>
              <a:t>1, </a:t>
            </a:r>
            <a:r>
              <a:rPr lang="ko-KR" altLang="en-US" sz="2000" dirty="0" err="1">
                <a:latin typeface="Consolas" panose="020B0609020204030204" pitchFamily="49" charset="0"/>
              </a:rPr>
              <a:t>프로토콜명</a:t>
            </a:r>
            <a:r>
              <a:rPr lang="en-US" altLang="ko-KR" sz="2000" dirty="0">
                <a:latin typeface="Consolas" panose="020B0609020204030204" pitchFamily="49" charset="0"/>
              </a:rPr>
              <a:t>2</a:t>
            </a:r>
            <a:r>
              <a:rPr lang="en-US" altLang="ko-KR" sz="2000" dirty="0" smtClean="0">
                <a:latin typeface="Consolas" panose="020B0609020204030204" pitchFamily="49" charset="0"/>
              </a:rPr>
              <a:t>{}</a:t>
            </a:r>
          </a:p>
          <a:p>
            <a:pPr>
              <a:defRPr/>
            </a:pPr>
            <a:r>
              <a:rPr lang="ko-KR" altLang="en-US" sz="2000" dirty="0" smtClean="0">
                <a:solidFill>
                  <a:srgbClr val="FF0000"/>
                </a:solidFill>
                <a:latin typeface="Consolas" panose="020B0609020204030204" pitchFamily="49" charset="0"/>
              </a:rPr>
              <a:t>상속은 클래스만 가능</a:t>
            </a:r>
            <a:endParaRPr lang="en-US" altLang="ko-KR" sz="2000" dirty="0" smtClean="0">
              <a:solidFill>
                <a:srgbClr val="FF0000"/>
              </a:solidFill>
              <a:latin typeface="Consolas" panose="020B0609020204030204" pitchFamily="49" charset="0"/>
            </a:endParaRPr>
          </a:p>
          <a:p>
            <a:pPr>
              <a:defRPr/>
            </a:pPr>
            <a:r>
              <a:rPr lang="ko-KR" altLang="en-US" sz="2000" dirty="0" smtClean="0">
                <a:latin typeface="Consolas" panose="020B0609020204030204" pitchFamily="49" charset="0"/>
              </a:rPr>
              <a:t>클래스</a:t>
            </a:r>
            <a:r>
              <a:rPr lang="en-US" altLang="ko-KR" sz="2000" dirty="0">
                <a:latin typeface="Consolas" panose="020B0609020204030204" pitchFamily="49" charset="0"/>
              </a:rPr>
              <a:t>, </a:t>
            </a:r>
            <a:r>
              <a:rPr lang="ko-KR" altLang="en-US" sz="2000" dirty="0" smtClean="0">
                <a:latin typeface="Consolas" panose="020B0609020204030204" pitchFamily="49" charset="0"/>
              </a:rPr>
              <a:t>구조체</a:t>
            </a:r>
            <a:r>
              <a:rPr lang="en-US" altLang="ko-KR" sz="2000" dirty="0" smtClean="0">
                <a:latin typeface="Consolas" panose="020B0609020204030204" pitchFamily="49" charset="0"/>
              </a:rPr>
              <a:t>(</a:t>
            </a:r>
            <a:r>
              <a:rPr lang="en-US" altLang="ko-KR" sz="2000" dirty="0" err="1" smtClean="0">
                <a:latin typeface="Consolas" panose="020B0609020204030204" pitchFamily="49" charset="0"/>
              </a:rPr>
              <a:t>struct</a:t>
            </a:r>
            <a:r>
              <a:rPr lang="en-US" altLang="ko-KR" sz="2000" dirty="0" smtClean="0">
                <a:latin typeface="Consolas" panose="020B0609020204030204" pitchFamily="49" charset="0"/>
              </a:rPr>
              <a:t>), </a:t>
            </a:r>
            <a:r>
              <a:rPr lang="ko-KR" altLang="en-US" sz="2000" dirty="0" err="1" smtClean="0">
                <a:latin typeface="Consolas" panose="020B0609020204030204" pitchFamily="49" charset="0"/>
              </a:rPr>
              <a:t>열거형</a:t>
            </a:r>
            <a:r>
              <a:rPr lang="en-US" altLang="ko-KR" sz="2000" dirty="0" smtClean="0">
                <a:latin typeface="Consolas" panose="020B0609020204030204" pitchFamily="49" charset="0"/>
              </a:rPr>
              <a:t>(</a:t>
            </a:r>
            <a:r>
              <a:rPr lang="en-US" altLang="ko-KR" sz="2000" dirty="0" err="1" smtClean="0">
                <a:latin typeface="Consolas" panose="020B0609020204030204" pitchFamily="49" charset="0"/>
              </a:rPr>
              <a:t>enum</a:t>
            </a:r>
            <a:r>
              <a:rPr lang="en-US" altLang="ko-KR" sz="2000" dirty="0" smtClean="0">
                <a:latin typeface="Consolas" panose="020B0609020204030204" pitchFamily="49" charset="0"/>
              </a:rPr>
              <a:t>), extension</a:t>
            </a:r>
            <a:r>
              <a:rPr lang="ko-KR" altLang="en-US" sz="2000" dirty="0" smtClean="0">
                <a:latin typeface="Consolas" panose="020B0609020204030204" pitchFamily="49" charset="0"/>
              </a:rPr>
              <a:t>에 </a:t>
            </a:r>
            <a:r>
              <a:rPr lang="ko-KR" altLang="en-US" sz="2000" dirty="0">
                <a:latin typeface="Consolas" panose="020B0609020204030204" pitchFamily="49" charset="0"/>
              </a:rPr>
              <a:t>프로토콜을 채택</a:t>
            </a:r>
            <a:r>
              <a:rPr lang="en-US" altLang="ko-KR" sz="2000" dirty="0">
                <a:latin typeface="Consolas" panose="020B0609020204030204" pitchFamily="49" charset="0"/>
              </a:rPr>
              <a:t>(adopt)</a:t>
            </a:r>
            <a:r>
              <a:rPr lang="ko-KR" altLang="en-US" sz="2000" dirty="0">
                <a:latin typeface="Consolas" panose="020B0609020204030204" pitchFamily="49" charset="0"/>
              </a:rPr>
              <a:t>할 수 있다</a:t>
            </a:r>
            <a:r>
              <a:rPr lang="en-US" altLang="ko-KR" sz="2000" dirty="0">
                <a:latin typeface="Consolas" panose="020B0609020204030204" pitchFamily="49" charset="0"/>
              </a:rPr>
              <a:t>.</a:t>
            </a:r>
          </a:p>
          <a:p>
            <a:pPr>
              <a:defRPr/>
            </a:pPr>
            <a:endParaRPr lang="en-US" altLang="ko-KR" sz="2000" dirty="0">
              <a:latin typeface="Consolas" panose="020B0609020204030204" pitchFamily="49" charset="0"/>
            </a:endParaRPr>
          </a:p>
          <a:p>
            <a:pPr marL="0" indent="0">
              <a:buNone/>
              <a:defRPr/>
            </a:pPr>
            <a:endParaRPr lang="ko-KR" altLang="en-US" sz="3600" b="1" dirty="0">
              <a:solidFill>
                <a:srgbClr val="0000FF"/>
              </a:solidFill>
              <a:latin typeface="Consolas" panose="020B0609020204030204" pitchFamily="49" charset="0"/>
            </a:endParaRPr>
          </a:p>
          <a:p>
            <a:pPr>
              <a:defRPr/>
            </a:pPr>
            <a:endParaRPr lang="en-US" altLang="ko-KR" sz="4400" dirty="0">
              <a:latin typeface="Consolas" panose="020B0609020204030204" pitchFamily="49" charset="0"/>
            </a:endParaRPr>
          </a:p>
        </p:txBody>
      </p:sp>
      <p:pic>
        <p:nvPicPr>
          <p:cNvPr id="4"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9292" t="33600" r="6509" b="54851"/>
          <a:stretch/>
        </p:blipFill>
        <p:spPr>
          <a:xfrm>
            <a:off x="5735960" y="3717032"/>
            <a:ext cx="5328592" cy="586145"/>
          </a:xfrm>
          <a:prstGeom prst="rect">
            <a:avLst/>
          </a:prstGeom>
          <a:ln>
            <a:solidFill>
              <a:schemeClr val="tx1"/>
            </a:solidFill>
          </a:ln>
        </p:spPr>
      </p:pic>
    </p:spTree>
    <p:extLst>
      <p:ext uri="{BB962C8B-B14F-4D97-AF65-F5344CB8AC3E}">
        <p14:creationId xmlns:p14="http://schemas.microsoft.com/office/powerpoint/2010/main" val="3322859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제목 1"/>
          <p:cNvSpPr>
            <a:spLocks noGrp="1"/>
          </p:cNvSpPr>
          <p:nvPr>
            <p:ph type="title"/>
          </p:nvPr>
        </p:nvSpPr>
        <p:spPr>
          <a:xfrm>
            <a:off x="648419" y="116632"/>
            <a:ext cx="8543925" cy="629801"/>
          </a:xfrm>
        </p:spPr>
        <p:txBody>
          <a:bodyPr/>
          <a:lstStyle/>
          <a:p>
            <a:r>
              <a:rPr lang="en-US" altLang="ko-KR" sz="3600" dirty="0" smtClean="0"/>
              <a:t>protocol </a:t>
            </a:r>
            <a:r>
              <a:rPr lang="ko-KR" altLang="en-US" sz="3600" dirty="0" smtClean="0"/>
              <a:t>정의</a:t>
            </a:r>
          </a:p>
        </p:txBody>
      </p:sp>
      <p:sp>
        <p:nvSpPr>
          <p:cNvPr id="3" name="내용 개체 틀 2"/>
          <p:cNvSpPr>
            <a:spLocks noGrp="1"/>
          </p:cNvSpPr>
          <p:nvPr>
            <p:ph idx="1"/>
          </p:nvPr>
        </p:nvSpPr>
        <p:spPr>
          <a:xfrm>
            <a:off x="695400" y="908720"/>
            <a:ext cx="10513168" cy="4909728"/>
          </a:xfrm>
        </p:spPr>
        <p:txBody>
          <a:bodyPr>
            <a:normAutofit/>
          </a:bodyPr>
          <a:lstStyle/>
          <a:p>
            <a:pPr marL="455612" lvl="1" indent="0">
              <a:buNone/>
              <a:defRPr/>
            </a:pPr>
            <a:r>
              <a:rPr lang="en-US" altLang="ko-KR" sz="2800" dirty="0" smtClean="0">
                <a:solidFill>
                  <a:srgbClr val="0000FF"/>
                </a:solidFill>
              </a:rPr>
              <a:t>protocol</a:t>
            </a:r>
            <a:r>
              <a:rPr lang="en-US" altLang="ko-KR" sz="2800" dirty="0" smtClean="0"/>
              <a:t> </a:t>
            </a:r>
            <a:r>
              <a:rPr lang="ko-KR" altLang="en-US" sz="2800" dirty="0" err="1"/>
              <a:t>프로토콜명</a:t>
            </a:r>
            <a:r>
              <a:rPr lang="en-US" altLang="ko-KR" sz="2800" dirty="0"/>
              <a:t>{</a:t>
            </a:r>
          </a:p>
          <a:p>
            <a:pPr marL="455612" lvl="1" indent="0">
              <a:buNone/>
              <a:defRPr/>
            </a:pPr>
            <a:r>
              <a:rPr lang="ko-KR" altLang="en-US" sz="2800" dirty="0"/>
              <a:t>   </a:t>
            </a:r>
            <a:r>
              <a:rPr lang="ko-KR" altLang="en-US" sz="2800" dirty="0" err="1"/>
              <a:t>프로퍼티명</a:t>
            </a:r>
            <a:endParaRPr lang="en-US" altLang="ko-KR" sz="2800" dirty="0"/>
          </a:p>
          <a:p>
            <a:pPr marL="455612" lvl="1" indent="0">
              <a:buNone/>
              <a:defRPr/>
            </a:pPr>
            <a:r>
              <a:rPr lang="ko-KR" altLang="en-US" sz="2800" dirty="0"/>
              <a:t>   메서드 </a:t>
            </a:r>
            <a:r>
              <a:rPr lang="ko-KR" altLang="en-US" sz="2800" dirty="0" smtClean="0"/>
              <a:t>선언 </a:t>
            </a:r>
            <a:r>
              <a:rPr lang="en-US" altLang="ko-KR" sz="2800" dirty="0" smtClean="0">
                <a:solidFill>
                  <a:srgbClr val="00664B"/>
                </a:solidFill>
              </a:rPr>
              <a:t>//</a:t>
            </a:r>
            <a:r>
              <a:rPr lang="ko-KR" altLang="en-US" sz="2800" dirty="0" smtClean="0">
                <a:solidFill>
                  <a:srgbClr val="00664B"/>
                </a:solidFill>
              </a:rPr>
              <a:t>메서드는 선언만 있음</a:t>
            </a:r>
            <a:endParaRPr lang="en-US" altLang="ko-KR" sz="2800" dirty="0">
              <a:solidFill>
                <a:srgbClr val="00664B"/>
              </a:solidFill>
            </a:endParaRPr>
          </a:p>
          <a:p>
            <a:pPr marL="455612" lvl="1" indent="0">
              <a:buNone/>
              <a:defRPr/>
            </a:pPr>
            <a:r>
              <a:rPr lang="en-US" altLang="ko-KR" sz="2800" dirty="0" smtClean="0"/>
              <a:t>}</a:t>
            </a:r>
          </a:p>
          <a:p>
            <a:pPr marL="455612" lvl="1" indent="0">
              <a:buNone/>
              <a:defRPr/>
            </a:pPr>
            <a:r>
              <a:rPr lang="en-US" altLang="ko-KR" sz="2800" dirty="0">
                <a:solidFill>
                  <a:srgbClr val="0000FF"/>
                </a:solidFill>
              </a:rPr>
              <a:t>protocol</a:t>
            </a:r>
            <a:r>
              <a:rPr lang="en-US" altLang="ko-KR" sz="2800" dirty="0"/>
              <a:t> </a:t>
            </a:r>
            <a:r>
              <a:rPr lang="ko-KR" altLang="en-US" sz="2800" dirty="0" err="1"/>
              <a:t>프로토콜명</a:t>
            </a:r>
            <a:r>
              <a:rPr lang="ko-KR" altLang="en-US" sz="2800" dirty="0"/>
              <a:t> </a:t>
            </a:r>
            <a:r>
              <a:rPr lang="en-US" altLang="ko-KR" sz="2800" dirty="0"/>
              <a:t>: </a:t>
            </a:r>
            <a:r>
              <a:rPr lang="ko-KR" altLang="en-US" sz="2800" dirty="0" smtClean="0"/>
              <a:t>부모</a:t>
            </a:r>
            <a:r>
              <a:rPr lang="en-US" altLang="ko-KR" sz="2800" dirty="0" smtClean="0"/>
              <a:t>1</a:t>
            </a:r>
            <a:r>
              <a:rPr lang="ko-KR" altLang="en-US" sz="2800" dirty="0" smtClean="0"/>
              <a:t>프로토콜</a:t>
            </a:r>
            <a:r>
              <a:rPr lang="en-US" altLang="ko-KR" sz="2800" dirty="0"/>
              <a:t>, </a:t>
            </a:r>
            <a:r>
              <a:rPr lang="ko-KR" altLang="en-US" sz="2800" dirty="0" smtClean="0"/>
              <a:t>부모</a:t>
            </a:r>
            <a:r>
              <a:rPr lang="en-US" altLang="ko-KR" sz="2800" dirty="0" smtClean="0"/>
              <a:t>2</a:t>
            </a:r>
            <a:r>
              <a:rPr lang="ko-KR" altLang="en-US" sz="2800" dirty="0" smtClean="0"/>
              <a:t>프로토콜</a:t>
            </a:r>
            <a:r>
              <a:rPr lang="en-US" altLang="ko-KR" sz="2800" dirty="0" smtClean="0"/>
              <a:t>{</a:t>
            </a:r>
            <a:endParaRPr lang="en-US" altLang="ko-KR" sz="2800" dirty="0"/>
          </a:p>
          <a:p>
            <a:pPr marL="455612" lvl="1" indent="0">
              <a:buNone/>
              <a:defRPr/>
            </a:pPr>
            <a:r>
              <a:rPr lang="ko-KR" altLang="en-US" sz="2800" dirty="0"/>
              <a:t>   </a:t>
            </a:r>
            <a:r>
              <a:rPr lang="en-US" altLang="ko-KR" sz="2800" dirty="0"/>
              <a:t>// </a:t>
            </a:r>
            <a:r>
              <a:rPr lang="ko-KR" altLang="en-US" sz="2800" dirty="0"/>
              <a:t>프로토콜은 다중 상속도 가능</a:t>
            </a:r>
            <a:endParaRPr lang="en-US" altLang="ko-KR" sz="2800" dirty="0">
              <a:solidFill>
                <a:srgbClr val="00664B"/>
              </a:solidFill>
            </a:endParaRPr>
          </a:p>
          <a:p>
            <a:pPr marL="455612" lvl="1" indent="0">
              <a:buNone/>
              <a:defRPr/>
            </a:pPr>
            <a:r>
              <a:rPr lang="en-US" altLang="ko-KR" sz="2800" dirty="0"/>
              <a:t>}</a:t>
            </a:r>
          </a:p>
          <a:p>
            <a:pPr marL="455612" lvl="1" indent="0">
              <a:buNone/>
              <a:defRPr/>
            </a:pPr>
            <a:endParaRPr lang="en-US" altLang="ko-KR" sz="2800" dirty="0"/>
          </a:p>
          <a:p>
            <a:pPr>
              <a:defRPr/>
            </a:pPr>
            <a:endParaRPr lang="en-US" altLang="ko-KR" sz="3200" dirty="0"/>
          </a:p>
          <a:p>
            <a:pPr marL="0" indent="0">
              <a:buNone/>
              <a:defRPr/>
            </a:pPr>
            <a:endParaRPr lang="ko-KR" altLang="en-US" sz="3200" dirty="0"/>
          </a:p>
        </p:txBody>
      </p:sp>
      <p:sp>
        <p:nvSpPr>
          <p:cNvPr id="4" name="내용 개체 틀 2"/>
          <p:cNvSpPr txBox="1">
            <a:spLocks/>
          </p:cNvSpPr>
          <p:nvPr/>
        </p:nvSpPr>
        <p:spPr bwMode="auto">
          <a:xfrm>
            <a:off x="8184232" y="908720"/>
            <a:ext cx="3384376" cy="2130825"/>
          </a:xfrm>
          <a:prstGeom prst="rect">
            <a:avLst/>
          </a:prstGeom>
          <a:solidFill>
            <a:srgbClr val="FFFFCC"/>
          </a:solidFill>
          <a:ln>
            <a:solidFill>
              <a:schemeClr val="tx1"/>
            </a:solidFill>
          </a:ln>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SzPct val="50000"/>
              <a:buFont typeface="Marlett" pitchFamily="2" charset="2"/>
              <a:buChar char="g"/>
              <a:defRPr sz="2800">
                <a:solidFill>
                  <a:srgbClr val="00664B"/>
                </a:solidFill>
                <a:latin typeface="+mj-ea"/>
                <a:ea typeface="+mj-ea"/>
                <a:cs typeface="Consolas" panose="020B0609020204030204" pitchFamily="49" charset="0"/>
              </a:defRPr>
            </a:lvl1pPr>
            <a:lvl2pPr marL="685800" indent="-225425" algn="l" rtl="0" eaLnBrk="0" fontAlgn="base" hangingPunct="0">
              <a:spcBef>
                <a:spcPct val="20000"/>
              </a:spcBef>
              <a:spcAft>
                <a:spcPct val="0"/>
              </a:spcAft>
              <a:buSzPct val="50000"/>
              <a:buFont typeface="Marlett" pitchFamily="2" charset="2"/>
              <a:buChar char="n"/>
              <a:defRPr sz="2400">
                <a:solidFill>
                  <a:schemeClr val="tx1"/>
                </a:solidFill>
                <a:latin typeface="+mj-ea"/>
                <a:ea typeface="+mj-ea"/>
                <a:cs typeface="Consolas" panose="020B0609020204030204" pitchFamily="49" charset="0"/>
              </a:defRPr>
            </a:lvl2pPr>
            <a:lvl3pPr marL="1139825" indent="-223838" algn="l" rtl="0" eaLnBrk="0" fontAlgn="base" hangingPunct="0">
              <a:spcBef>
                <a:spcPct val="20000"/>
              </a:spcBef>
              <a:spcAft>
                <a:spcPct val="0"/>
              </a:spcAft>
              <a:buSzPct val="50000"/>
              <a:buFont typeface="Marlett" pitchFamily="2" charset="2"/>
              <a:buChar char="g"/>
              <a:defRPr sz="2000">
                <a:solidFill>
                  <a:schemeClr val="tx1"/>
                </a:solidFill>
                <a:latin typeface="+mj-ea"/>
                <a:ea typeface="+mj-ea"/>
                <a:cs typeface="Consolas" panose="020B0609020204030204" pitchFamily="49" charset="0"/>
              </a:defRPr>
            </a:lvl3pPr>
            <a:lvl4pPr marL="1601788" indent="-230188" algn="l" rtl="0" eaLnBrk="0" fontAlgn="base" hangingPunct="0">
              <a:spcBef>
                <a:spcPct val="20000"/>
              </a:spcBef>
              <a:spcAft>
                <a:spcPct val="0"/>
              </a:spcAft>
              <a:buSzPct val="50000"/>
              <a:buFont typeface="Marlett" pitchFamily="2" charset="2"/>
              <a:buChar char="n"/>
              <a:defRPr>
                <a:solidFill>
                  <a:schemeClr val="tx1"/>
                </a:solidFill>
                <a:latin typeface="+mj-ea"/>
                <a:ea typeface="+mj-ea"/>
                <a:cs typeface="Consolas" panose="020B0609020204030204" pitchFamily="49" charset="0"/>
              </a:defRPr>
            </a:lvl4pPr>
            <a:lvl5pPr marL="2055813" indent="-230188" algn="l" rtl="0" eaLnBrk="0" fontAlgn="base" hangingPunct="0">
              <a:spcBef>
                <a:spcPct val="20000"/>
              </a:spcBef>
              <a:spcAft>
                <a:spcPct val="0"/>
              </a:spcAft>
              <a:buSzPct val="50000"/>
              <a:buFont typeface="Marlett" pitchFamily="2" charset="2"/>
              <a:buChar char="g"/>
              <a:defRPr>
                <a:solidFill>
                  <a:schemeClr val="tx1"/>
                </a:solidFill>
                <a:latin typeface="+mj-ea"/>
                <a:ea typeface="+mj-ea"/>
                <a:cs typeface="Consolas" panose="020B0609020204030204" pitchFamily="49" charset="0"/>
              </a:defRPr>
            </a:lvl5pPr>
            <a:lvl6pPr marL="25130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6pPr>
            <a:lvl7pPr marL="29702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7pPr>
            <a:lvl8pPr marL="34274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8pPr>
            <a:lvl9pPr marL="38846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9pPr>
          </a:lstStyle>
          <a:p>
            <a:pPr marL="0" indent="0">
              <a:buNone/>
            </a:pPr>
            <a:r>
              <a:rPr lang="en-US" altLang="ko-KR" sz="1100" b="0" dirty="0">
                <a:solidFill>
                  <a:schemeClr val="tx1"/>
                </a:solidFill>
                <a:latin typeface="Consolas" panose="020B0609020204030204" pitchFamily="49" charset="0"/>
              </a:rPr>
              <a:t>class Man{</a:t>
            </a:r>
          </a:p>
          <a:p>
            <a:pPr marL="0" indent="0">
              <a:buNone/>
            </a:pPr>
            <a:r>
              <a:rPr lang="en-US" altLang="ko-KR" sz="1100" b="0" dirty="0">
                <a:solidFill>
                  <a:schemeClr val="tx1"/>
                </a:solidFill>
                <a:latin typeface="Consolas" panose="020B0609020204030204" pitchFamily="49" charset="0"/>
              </a:rPr>
              <a:t> </a:t>
            </a:r>
            <a:r>
              <a:rPr lang="en-US" altLang="ko-KR" sz="1100" b="0" dirty="0" smtClean="0">
                <a:solidFill>
                  <a:schemeClr val="tx1"/>
                </a:solidFill>
                <a:latin typeface="Consolas" panose="020B0609020204030204" pitchFamily="49" charset="0"/>
              </a:rPr>
              <a:t> </a:t>
            </a:r>
            <a:r>
              <a:rPr lang="en-US" altLang="ko-KR" sz="1100" b="0" dirty="0" err="1" smtClean="0">
                <a:solidFill>
                  <a:schemeClr val="tx1"/>
                </a:solidFill>
                <a:latin typeface="Consolas" panose="020B0609020204030204" pitchFamily="49" charset="0"/>
              </a:rPr>
              <a:t>var</a:t>
            </a:r>
            <a:r>
              <a:rPr lang="en-US" altLang="ko-KR" sz="1100" b="0" dirty="0" smtClean="0">
                <a:solidFill>
                  <a:schemeClr val="tx1"/>
                </a:solidFill>
                <a:latin typeface="Consolas" panose="020B0609020204030204" pitchFamily="49" charset="0"/>
              </a:rPr>
              <a:t> </a:t>
            </a:r>
            <a:r>
              <a:rPr lang="en-US" altLang="ko-KR" sz="1100" b="0" dirty="0">
                <a:solidFill>
                  <a:schemeClr val="tx1"/>
                </a:solidFill>
                <a:latin typeface="Consolas" panose="020B0609020204030204" pitchFamily="49" charset="0"/>
              </a:rPr>
              <a:t>age : </a:t>
            </a:r>
            <a:r>
              <a:rPr lang="en-US" altLang="ko-KR" sz="1100" b="0" dirty="0" err="1">
                <a:solidFill>
                  <a:schemeClr val="tx1"/>
                </a:solidFill>
                <a:latin typeface="Consolas" panose="020B0609020204030204" pitchFamily="49" charset="0"/>
              </a:rPr>
              <a:t>Int</a:t>
            </a:r>
            <a:r>
              <a:rPr lang="en-US" altLang="ko-KR" sz="1100" b="0" dirty="0">
                <a:solidFill>
                  <a:schemeClr val="tx1"/>
                </a:solidFill>
                <a:latin typeface="Consolas" panose="020B0609020204030204" pitchFamily="49" charset="0"/>
              </a:rPr>
              <a:t> = 1</a:t>
            </a:r>
          </a:p>
          <a:p>
            <a:pPr marL="0" indent="0">
              <a:buNone/>
            </a:pPr>
            <a:r>
              <a:rPr lang="en-US" altLang="ko-KR" sz="1100" b="0" dirty="0">
                <a:solidFill>
                  <a:schemeClr val="tx1"/>
                </a:solidFill>
                <a:latin typeface="Consolas" panose="020B0609020204030204" pitchFamily="49" charset="0"/>
              </a:rPr>
              <a:t> </a:t>
            </a:r>
            <a:r>
              <a:rPr lang="en-US" altLang="ko-KR" sz="1100" b="0" dirty="0" smtClean="0">
                <a:solidFill>
                  <a:schemeClr val="tx1"/>
                </a:solidFill>
                <a:latin typeface="Consolas" panose="020B0609020204030204" pitchFamily="49" charset="0"/>
              </a:rPr>
              <a:t> </a:t>
            </a:r>
            <a:r>
              <a:rPr lang="en-US" altLang="ko-KR" sz="1100" b="0" dirty="0" err="1" smtClean="0">
                <a:solidFill>
                  <a:schemeClr val="tx1"/>
                </a:solidFill>
                <a:latin typeface="Consolas" panose="020B0609020204030204" pitchFamily="49" charset="0"/>
              </a:rPr>
              <a:t>var</a:t>
            </a:r>
            <a:r>
              <a:rPr lang="en-US" altLang="ko-KR" sz="1100" b="0" dirty="0" smtClean="0">
                <a:solidFill>
                  <a:schemeClr val="tx1"/>
                </a:solidFill>
                <a:latin typeface="Consolas" panose="020B0609020204030204" pitchFamily="49" charset="0"/>
              </a:rPr>
              <a:t> </a:t>
            </a:r>
            <a:r>
              <a:rPr lang="en-US" altLang="ko-KR" sz="1100" b="0" dirty="0">
                <a:solidFill>
                  <a:schemeClr val="tx1"/>
                </a:solidFill>
                <a:latin typeface="Consolas" panose="020B0609020204030204" pitchFamily="49" charset="0"/>
              </a:rPr>
              <a:t>weight : Double = 3.5</a:t>
            </a:r>
          </a:p>
          <a:p>
            <a:pPr marL="0" indent="0">
              <a:buNone/>
            </a:pPr>
            <a:r>
              <a:rPr lang="en-US" altLang="ko-KR" sz="1100" b="0" dirty="0">
                <a:solidFill>
                  <a:schemeClr val="tx1"/>
                </a:solidFill>
                <a:latin typeface="Consolas" panose="020B0609020204030204" pitchFamily="49" charset="0"/>
              </a:rPr>
              <a:t> </a:t>
            </a:r>
            <a:r>
              <a:rPr lang="en-US" altLang="ko-KR" sz="1100" b="0" dirty="0" smtClean="0">
                <a:solidFill>
                  <a:schemeClr val="tx1"/>
                </a:solidFill>
                <a:latin typeface="Consolas" panose="020B0609020204030204" pitchFamily="49" charset="0"/>
              </a:rPr>
              <a:t> </a:t>
            </a:r>
            <a:r>
              <a:rPr lang="en-US" altLang="ko-KR" sz="1100" b="0" dirty="0" err="1" smtClean="0">
                <a:solidFill>
                  <a:schemeClr val="tx1"/>
                </a:solidFill>
                <a:latin typeface="Consolas" panose="020B0609020204030204" pitchFamily="49" charset="0"/>
              </a:rPr>
              <a:t>func</a:t>
            </a:r>
            <a:r>
              <a:rPr lang="en-US" altLang="ko-KR" sz="1100" b="0" dirty="0" smtClean="0">
                <a:solidFill>
                  <a:schemeClr val="tx1"/>
                </a:solidFill>
                <a:latin typeface="Consolas" panose="020B0609020204030204" pitchFamily="49" charset="0"/>
              </a:rPr>
              <a:t> </a:t>
            </a:r>
            <a:r>
              <a:rPr lang="en-US" altLang="ko-KR" sz="1100" b="0" dirty="0">
                <a:solidFill>
                  <a:schemeClr val="tx1"/>
                </a:solidFill>
                <a:latin typeface="Consolas" panose="020B0609020204030204" pitchFamily="49" charset="0"/>
              </a:rPr>
              <a:t>display</a:t>
            </a:r>
            <a:r>
              <a:rPr lang="en-US" altLang="ko-KR" sz="1100" b="0" dirty="0" smtClean="0">
                <a:solidFill>
                  <a:schemeClr val="tx1"/>
                </a:solidFill>
                <a:latin typeface="Consolas" panose="020B0609020204030204" pitchFamily="49" charset="0"/>
              </a:rPr>
              <a:t>(){</a:t>
            </a:r>
          </a:p>
          <a:p>
            <a:pPr marL="0" indent="0">
              <a:buNone/>
            </a:pPr>
            <a:r>
              <a:rPr lang="en-US" altLang="ko-KR" sz="1100" b="0" dirty="0">
                <a:solidFill>
                  <a:schemeClr val="tx1"/>
                </a:solidFill>
                <a:latin typeface="Consolas" panose="020B0609020204030204" pitchFamily="49" charset="0"/>
              </a:rPr>
              <a:t> </a:t>
            </a:r>
            <a:r>
              <a:rPr lang="en-US" altLang="ko-KR" sz="1100" b="0" dirty="0" smtClean="0">
                <a:solidFill>
                  <a:schemeClr val="tx1"/>
                </a:solidFill>
                <a:latin typeface="Consolas" panose="020B0609020204030204" pitchFamily="49" charset="0"/>
              </a:rPr>
              <a:t>  print</a:t>
            </a:r>
            <a:r>
              <a:rPr lang="en-US" altLang="ko-KR" sz="1100" b="0" dirty="0">
                <a:solidFill>
                  <a:schemeClr val="tx1"/>
                </a:solidFill>
                <a:latin typeface="Consolas" panose="020B0609020204030204" pitchFamily="49" charset="0"/>
              </a:rPr>
              <a:t>("</a:t>
            </a:r>
            <a:r>
              <a:rPr lang="ko-KR" altLang="en-US" sz="1100" b="0" dirty="0">
                <a:solidFill>
                  <a:schemeClr val="tx1"/>
                </a:solidFill>
                <a:latin typeface="Consolas" panose="020B0609020204030204" pitchFamily="49" charset="0"/>
              </a:rPr>
              <a:t>나이</a:t>
            </a:r>
            <a:r>
              <a:rPr lang="en-US" altLang="ko-KR" sz="1100" b="0" dirty="0">
                <a:solidFill>
                  <a:schemeClr val="tx1"/>
                </a:solidFill>
                <a:latin typeface="Consolas" panose="020B0609020204030204" pitchFamily="49" charset="0"/>
              </a:rPr>
              <a:t>=\(age), </a:t>
            </a:r>
            <a:r>
              <a:rPr lang="ko-KR" altLang="en-US" sz="1100" b="0" dirty="0">
                <a:solidFill>
                  <a:schemeClr val="tx1"/>
                </a:solidFill>
                <a:latin typeface="Consolas" panose="020B0609020204030204" pitchFamily="49" charset="0"/>
              </a:rPr>
              <a:t>몸무게</a:t>
            </a:r>
            <a:r>
              <a:rPr lang="en-US" altLang="ko-KR" sz="1100" b="0" dirty="0">
                <a:solidFill>
                  <a:schemeClr val="tx1"/>
                </a:solidFill>
                <a:latin typeface="Consolas" panose="020B0609020204030204" pitchFamily="49" charset="0"/>
              </a:rPr>
              <a:t>=\(weight)")</a:t>
            </a:r>
          </a:p>
          <a:p>
            <a:pPr marL="0" indent="0">
              <a:buNone/>
            </a:pPr>
            <a:r>
              <a:rPr lang="en-US" altLang="ko-KR" sz="1100" b="0" dirty="0">
                <a:solidFill>
                  <a:schemeClr val="tx1"/>
                </a:solidFill>
                <a:latin typeface="Consolas" panose="020B0609020204030204" pitchFamily="49" charset="0"/>
              </a:rPr>
              <a:t> </a:t>
            </a:r>
            <a:r>
              <a:rPr lang="en-US" altLang="ko-KR" sz="1100" b="0" dirty="0" smtClean="0">
                <a:solidFill>
                  <a:schemeClr val="tx1"/>
                </a:solidFill>
                <a:latin typeface="Consolas" panose="020B0609020204030204" pitchFamily="49" charset="0"/>
              </a:rPr>
              <a:t> }</a:t>
            </a:r>
            <a:endParaRPr lang="en-US" altLang="ko-KR" sz="1100" b="0" dirty="0">
              <a:solidFill>
                <a:schemeClr val="tx1"/>
              </a:solidFill>
              <a:latin typeface="Consolas" panose="020B0609020204030204" pitchFamily="49" charset="0"/>
            </a:endParaRPr>
          </a:p>
          <a:p>
            <a:pPr marL="0" indent="0">
              <a:buNone/>
            </a:pPr>
            <a:r>
              <a:rPr lang="en-US" altLang="ko-KR" sz="1100" b="0" dirty="0" smtClean="0">
                <a:solidFill>
                  <a:schemeClr val="tx1"/>
                </a:solidFill>
                <a:latin typeface="Consolas" panose="020B0609020204030204" pitchFamily="49" charset="0"/>
              </a:rPr>
              <a:t>}</a:t>
            </a:r>
            <a:endParaRPr lang="en-US" altLang="ko-KR" sz="1100" b="0" dirty="0">
              <a:solidFill>
                <a:schemeClr val="tx1"/>
              </a:solidFill>
              <a:latin typeface="Consolas" panose="020B0609020204030204" pitchFamily="49" charset="0"/>
            </a:endParaRPr>
          </a:p>
          <a:p>
            <a:pPr marL="0" indent="0">
              <a:buNone/>
            </a:pPr>
            <a:r>
              <a:rPr lang="en-US" altLang="ko-KR" sz="1100" b="0" dirty="0" err="1" smtClean="0">
                <a:solidFill>
                  <a:srgbClr val="0000FF"/>
                </a:solidFill>
                <a:latin typeface="Consolas" panose="020B0609020204030204" pitchFamily="49" charset="0"/>
              </a:rPr>
              <a:t>var</a:t>
            </a:r>
            <a:r>
              <a:rPr lang="en-US" altLang="ko-KR" sz="1100" b="0" dirty="0" smtClean="0">
                <a:solidFill>
                  <a:srgbClr val="0000FF"/>
                </a:solidFill>
                <a:latin typeface="Consolas" panose="020B0609020204030204" pitchFamily="49" charset="0"/>
              </a:rPr>
              <a:t> </a:t>
            </a:r>
            <a:r>
              <a:rPr lang="en-US" altLang="ko-KR" sz="1100" b="0" dirty="0" err="1">
                <a:solidFill>
                  <a:srgbClr val="0000FF"/>
                </a:solidFill>
                <a:latin typeface="Consolas" panose="020B0609020204030204" pitchFamily="49" charset="0"/>
              </a:rPr>
              <a:t>kim</a:t>
            </a:r>
            <a:r>
              <a:rPr lang="en-US" altLang="ko-KR" sz="1100" b="0" dirty="0">
                <a:solidFill>
                  <a:srgbClr val="0000FF"/>
                </a:solidFill>
                <a:latin typeface="Consolas" panose="020B0609020204030204" pitchFamily="49" charset="0"/>
              </a:rPr>
              <a:t> : Man = Man()</a:t>
            </a:r>
          </a:p>
          <a:p>
            <a:pPr marL="0" indent="0">
              <a:buNone/>
            </a:pPr>
            <a:r>
              <a:rPr lang="en-US" altLang="ko-KR" sz="1100" b="0" dirty="0" err="1" smtClean="0">
                <a:solidFill>
                  <a:srgbClr val="0000FF"/>
                </a:solidFill>
                <a:latin typeface="Consolas" panose="020B0609020204030204" pitchFamily="49" charset="0"/>
              </a:rPr>
              <a:t>kim.display</a:t>
            </a:r>
            <a:r>
              <a:rPr lang="en-US" altLang="ko-KR" sz="1100" b="0" dirty="0" smtClean="0">
                <a:solidFill>
                  <a:srgbClr val="0000FF"/>
                </a:solidFill>
                <a:latin typeface="Consolas" panose="020B0609020204030204" pitchFamily="49" charset="0"/>
              </a:rPr>
              <a:t>() </a:t>
            </a:r>
          </a:p>
          <a:p>
            <a:pPr marL="0" indent="0">
              <a:buNone/>
            </a:pPr>
            <a:r>
              <a:rPr lang="en-US" altLang="ko-KR" sz="1100" b="0" dirty="0" smtClean="0">
                <a:solidFill>
                  <a:srgbClr val="0000FF"/>
                </a:solidFill>
                <a:latin typeface="Consolas" panose="020B0609020204030204" pitchFamily="49" charset="0"/>
              </a:rPr>
              <a:t>print(</a:t>
            </a:r>
            <a:r>
              <a:rPr lang="en-US" altLang="ko-KR" sz="1100" b="0" dirty="0" err="1" smtClean="0">
                <a:solidFill>
                  <a:srgbClr val="0000FF"/>
                </a:solidFill>
                <a:latin typeface="Consolas" panose="020B0609020204030204" pitchFamily="49" charset="0"/>
              </a:rPr>
              <a:t>kim.age</a:t>
            </a:r>
            <a:r>
              <a:rPr lang="en-US" altLang="ko-KR" sz="1100" b="0" dirty="0">
                <a:solidFill>
                  <a:srgbClr val="0000FF"/>
                </a:solidFill>
                <a:latin typeface="Consolas" panose="020B0609020204030204" pitchFamily="49" charset="0"/>
              </a:rPr>
              <a:t>)</a:t>
            </a:r>
          </a:p>
          <a:p>
            <a:pPr marL="0" indent="0">
              <a:buNone/>
            </a:pPr>
            <a:r>
              <a:rPr lang="en-US" altLang="ko-KR" sz="1100" b="0" dirty="0">
                <a:solidFill>
                  <a:schemeClr val="tx1"/>
                </a:solidFill>
                <a:latin typeface="Consolas" panose="020B0609020204030204" pitchFamily="49" charset="0"/>
              </a:rPr>
              <a:t/>
            </a:r>
            <a:br>
              <a:rPr lang="en-US" altLang="ko-KR" sz="1100" b="0" dirty="0">
                <a:solidFill>
                  <a:schemeClr val="tx1"/>
                </a:solidFill>
                <a:latin typeface="Consolas" panose="020B0609020204030204" pitchFamily="49" charset="0"/>
              </a:rPr>
            </a:br>
            <a:endParaRPr lang="en-US" altLang="ko-KR" sz="1100" b="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13567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protocol</a:t>
            </a:r>
            <a:r>
              <a:rPr lang="ko-KR" altLang="en-US" dirty="0" smtClean="0"/>
              <a:t>과 </a:t>
            </a:r>
            <a:r>
              <a:rPr lang="ko-KR" altLang="en-US" dirty="0" err="1" smtClean="0"/>
              <a:t>프로퍼티</a:t>
            </a:r>
            <a:r>
              <a:rPr lang="en-US" altLang="ko-KR" dirty="0" smtClean="0"/>
              <a:t>/</a:t>
            </a:r>
            <a:r>
              <a:rPr lang="ko-KR" altLang="en-US" dirty="0" smtClean="0"/>
              <a:t>메서드 선언</a:t>
            </a:r>
            <a:endParaRPr lang="ko-KR" altLang="en-US" dirty="0"/>
          </a:p>
        </p:txBody>
      </p:sp>
      <p:sp>
        <p:nvSpPr>
          <p:cNvPr id="3" name="내용 개체 틀 2"/>
          <p:cNvSpPr>
            <a:spLocks noGrp="1"/>
          </p:cNvSpPr>
          <p:nvPr>
            <p:ph idx="1"/>
          </p:nvPr>
        </p:nvSpPr>
        <p:spPr>
          <a:xfrm>
            <a:off x="711200" y="836712"/>
            <a:ext cx="10871200" cy="5410200"/>
          </a:xfrm>
        </p:spPr>
        <p:txBody>
          <a:bodyPr/>
          <a:lstStyle/>
          <a:p>
            <a:pPr marL="0" indent="0">
              <a:buNone/>
            </a:pPr>
            <a:r>
              <a:rPr lang="en-US" altLang="ko-KR" dirty="0">
                <a:solidFill>
                  <a:srgbClr val="0000FF"/>
                </a:solidFill>
                <a:latin typeface="Consolas" panose="020B0609020204030204" pitchFamily="49" charset="0"/>
              </a:rPr>
              <a:t>protocol</a:t>
            </a:r>
            <a:r>
              <a:rPr lang="en-US" altLang="ko-KR" dirty="0">
                <a:latin typeface="Consolas" panose="020B0609020204030204" pitchFamily="49" charset="0"/>
              </a:rPr>
              <a:t> </a:t>
            </a:r>
            <a:r>
              <a:rPr lang="en-US" altLang="ko-KR" dirty="0" err="1">
                <a:latin typeface="Consolas" panose="020B0609020204030204" pitchFamily="49" charset="0"/>
              </a:rPr>
              <a:t>SomeProtocol</a:t>
            </a:r>
            <a:r>
              <a:rPr lang="en-US" altLang="ko-KR" dirty="0">
                <a:latin typeface="Consolas" panose="020B0609020204030204" pitchFamily="49" charset="0"/>
              </a:rPr>
              <a:t> {</a:t>
            </a:r>
          </a:p>
          <a:p>
            <a:pPr marL="0" indent="0">
              <a:buNone/>
            </a:pPr>
            <a:r>
              <a:rPr lang="en-US" altLang="ko-KR" dirty="0">
                <a:latin typeface="Consolas" panose="020B0609020204030204" pitchFamily="49" charset="0"/>
              </a:rPr>
              <a:t>    </a:t>
            </a:r>
            <a:r>
              <a:rPr lang="en-US" altLang="ko-KR" dirty="0" err="1">
                <a:latin typeface="Consolas" panose="020B0609020204030204" pitchFamily="49" charset="0"/>
              </a:rPr>
              <a:t>var</a:t>
            </a:r>
            <a:r>
              <a:rPr lang="en-US" altLang="ko-KR" dirty="0">
                <a:latin typeface="Consolas" panose="020B0609020204030204" pitchFamily="49" charset="0"/>
              </a:rPr>
              <a:t> </a:t>
            </a:r>
            <a:r>
              <a:rPr lang="en-US" altLang="ko-KR" dirty="0" smtClean="0">
                <a:latin typeface="Consolas" panose="020B0609020204030204" pitchFamily="49" charset="0"/>
              </a:rPr>
              <a:t>x: </a:t>
            </a:r>
            <a:r>
              <a:rPr lang="en-US" altLang="ko-KR" dirty="0" err="1">
                <a:latin typeface="Consolas" panose="020B0609020204030204" pitchFamily="49" charset="0"/>
              </a:rPr>
              <a:t>Int</a:t>
            </a:r>
            <a:r>
              <a:rPr lang="en-US" altLang="ko-KR" dirty="0">
                <a:latin typeface="Consolas" panose="020B0609020204030204" pitchFamily="49" charset="0"/>
              </a:rPr>
              <a:t> { get set </a:t>
            </a:r>
            <a:r>
              <a:rPr lang="en-US" altLang="ko-KR" dirty="0" smtClean="0">
                <a:latin typeface="Consolas" panose="020B0609020204030204" pitchFamily="49" charset="0"/>
              </a:rPr>
              <a:t>}  //</a:t>
            </a:r>
            <a:r>
              <a:rPr lang="ko-KR" altLang="en-US" dirty="0">
                <a:latin typeface="Consolas" panose="020B0609020204030204" pitchFamily="49" charset="0"/>
              </a:rPr>
              <a:t>읽기와 쓰기가 </a:t>
            </a:r>
            <a:r>
              <a:rPr lang="ko-KR" altLang="en-US" dirty="0" smtClean="0">
                <a:latin typeface="Consolas" panose="020B0609020204030204" pitchFamily="49" charset="0"/>
              </a:rPr>
              <a:t>가능</a:t>
            </a:r>
            <a:endParaRPr lang="en-US" altLang="ko-KR" dirty="0">
              <a:latin typeface="Consolas" panose="020B0609020204030204" pitchFamily="49" charset="0"/>
            </a:endParaRPr>
          </a:p>
          <a:p>
            <a:pPr marL="0" indent="0">
              <a:buNone/>
            </a:pPr>
            <a:r>
              <a:rPr lang="en-US" altLang="ko-KR" dirty="0">
                <a:latin typeface="Consolas" panose="020B0609020204030204" pitchFamily="49" charset="0"/>
              </a:rPr>
              <a:t>    </a:t>
            </a:r>
            <a:r>
              <a:rPr lang="en-US" altLang="ko-KR" dirty="0" err="1">
                <a:latin typeface="Consolas" panose="020B0609020204030204" pitchFamily="49" charset="0"/>
              </a:rPr>
              <a:t>var</a:t>
            </a:r>
            <a:r>
              <a:rPr lang="en-US" altLang="ko-KR" dirty="0">
                <a:latin typeface="Consolas" panose="020B0609020204030204" pitchFamily="49" charset="0"/>
              </a:rPr>
              <a:t> </a:t>
            </a:r>
            <a:r>
              <a:rPr lang="en-US" altLang="ko-KR" dirty="0" smtClean="0">
                <a:latin typeface="Consolas" panose="020B0609020204030204" pitchFamily="49" charset="0"/>
              </a:rPr>
              <a:t>y: </a:t>
            </a:r>
            <a:r>
              <a:rPr lang="en-US" altLang="ko-KR" dirty="0" err="1">
                <a:latin typeface="Consolas" panose="020B0609020204030204" pitchFamily="49" charset="0"/>
              </a:rPr>
              <a:t>Int</a:t>
            </a:r>
            <a:r>
              <a:rPr lang="en-US" altLang="ko-KR" dirty="0">
                <a:latin typeface="Consolas" panose="020B0609020204030204" pitchFamily="49" charset="0"/>
              </a:rPr>
              <a:t> { get </a:t>
            </a:r>
            <a:r>
              <a:rPr lang="en-US" altLang="ko-KR" dirty="0" smtClean="0">
                <a:latin typeface="Consolas" panose="020B0609020204030204" pitchFamily="49" charset="0"/>
              </a:rPr>
              <a:t>}  //</a:t>
            </a:r>
            <a:r>
              <a:rPr lang="ko-KR" altLang="en-US" dirty="0">
                <a:latin typeface="Consolas" panose="020B0609020204030204" pitchFamily="49" charset="0"/>
              </a:rPr>
              <a:t>읽기 전용</a:t>
            </a:r>
            <a:endParaRPr lang="en-US" altLang="ko-KR" dirty="0" smtClean="0">
              <a:latin typeface="Consolas" panose="020B0609020204030204" pitchFamily="49" charset="0"/>
            </a:endParaRPr>
          </a:p>
          <a:p>
            <a:pPr marL="0" indent="0">
              <a:buNone/>
            </a:pPr>
            <a:r>
              <a:rPr lang="en-US" altLang="ko-KR" dirty="0" smtClean="0">
                <a:latin typeface="Consolas" panose="020B0609020204030204" pitchFamily="49" charset="0"/>
              </a:rPr>
              <a:t>    static </a:t>
            </a:r>
            <a:r>
              <a:rPr lang="en-US" altLang="ko-KR" dirty="0" err="1">
                <a:latin typeface="Consolas" panose="020B0609020204030204" pitchFamily="49" charset="0"/>
              </a:rPr>
              <a:t>var</a:t>
            </a:r>
            <a:r>
              <a:rPr lang="en-US" altLang="ko-KR" dirty="0">
                <a:latin typeface="Consolas" panose="020B0609020204030204" pitchFamily="49" charset="0"/>
              </a:rPr>
              <a:t> </a:t>
            </a:r>
            <a:r>
              <a:rPr lang="en-US" altLang="ko-KR" dirty="0" err="1" smtClean="0">
                <a:latin typeface="Consolas" panose="020B0609020204030204" pitchFamily="49" charset="0"/>
              </a:rPr>
              <a:t>tx</a:t>
            </a:r>
            <a:r>
              <a:rPr lang="en-US" altLang="ko-KR" dirty="0" smtClean="0">
                <a:latin typeface="Consolas" panose="020B0609020204030204" pitchFamily="49" charset="0"/>
              </a:rPr>
              <a:t>: </a:t>
            </a:r>
            <a:r>
              <a:rPr lang="en-US" altLang="ko-KR" dirty="0" err="1">
                <a:latin typeface="Consolas" panose="020B0609020204030204" pitchFamily="49" charset="0"/>
              </a:rPr>
              <a:t>Int</a:t>
            </a:r>
            <a:r>
              <a:rPr lang="en-US" altLang="ko-KR" dirty="0">
                <a:latin typeface="Consolas" panose="020B0609020204030204" pitchFamily="49" charset="0"/>
              </a:rPr>
              <a:t> { get set </a:t>
            </a:r>
            <a:r>
              <a:rPr lang="en-US" altLang="ko-KR" dirty="0" smtClean="0">
                <a:latin typeface="Consolas" panose="020B0609020204030204" pitchFamily="49" charset="0"/>
              </a:rPr>
              <a:t>}</a:t>
            </a:r>
          </a:p>
          <a:p>
            <a:pPr marL="0" indent="0">
              <a:buNone/>
            </a:pPr>
            <a:r>
              <a:rPr lang="en-US" altLang="ko-KR" dirty="0" smtClean="0">
                <a:latin typeface="Consolas" panose="020B0609020204030204" pitchFamily="49" charset="0"/>
              </a:rPr>
              <a:t>    static </a:t>
            </a:r>
            <a:r>
              <a:rPr lang="en-US" altLang="ko-KR" dirty="0" err="1">
                <a:latin typeface="Consolas" panose="020B0609020204030204" pitchFamily="49" charset="0"/>
              </a:rPr>
              <a:t>func</a:t>
            </a:r>
            <a:r>
              <a:rPr lang="en-US" altLang="ko-KR" dirty="0">
                <a:latin typeface="Consolas" panose="020B0609020204030204" pitchFamily="49" charset="0"/>
              </a:rPr>
              <a:t> </a:t>
            </a:r>
            <a:r>
              <a:rPr lang="en-US" altLang="ko-KR" dirty="0" err="1" smtClean="0">
                <a:latin typeface="Consolas" panose="020B0609020204030204" pitchFamily="49" charset="0"/>
              </a:rPr>
              <a:t>typeMethod</a:t>
            </a:r>
            <a:r>
              <a:rPr lang="en-US" altLang="ko-KR" dirty="0" smtClean="0">
                <a:latin typeface="Consolas" panose="020B0609020204030204" pitchFamily="49" charset="0"/>
              </a:rPr>
              <a:t>()</a:t>
            </a:r>
          </a:p>
          <a:p>
            <a:pPr marL="0" indent="0">
              <a:buNone/>
            </a:pPr>
            <a:r>
              <a:rPr lang="en-US" altLang="ko-KR" dirty="0" smtClean="0">
                <a:latin typeface="Consolas" panose="020B0609020204030204" pitchFamily="49" charset="0"/>
              </a:rPr>
              <a:t>    </a:t>
            </a:r>
            <a:r>
              <a:rPr lang="en-US" altLang="ko-KR" dirty="0" err="1" smtClean="0">
                <a:latin typeface="Consolas" panose="020B0609020204030204" pitchFamily="49" charset="0"/>
              </a:rPr>
              <a:t>func</a:t>
            </a:r>
            <a:r>
              <a:rPr lang="en-US" altLang="ko-KR" dirty="0" smtClean="0">
                <a:latin typeface="Consolas" panose="020B0609020204030204" pitchFamily="49" charset="0"/>
              </a:rPr>
              <a:t> </a:t>
            </a:r>
            <a:r>
              <a:rPr lang="en-US" altLang="ko-KR" dirty="0">
                <a:latin typeface="Consolas" panose="020B0609020204030204" pitchFamily="49" charset="0"/>
              </a:rPr>
              <a:t>random() -&gt; Double</a:t>
            </a:r>
          </a:p>
          <a:p>
            <a:pPr marL="0" indent="0">
              <a:buNone/>
            </a:pPr>
            <a:r>
              <a:rPr lang="en-US" altLang="ko-KR" dirty="0">
                <a:latin typeface="Consolas" panose="020B0609020204030204" pitchFamily="49" charset="0"/>
              </a:rPr>
              <a:t>}</a:t>
            </a:r>
            <a:endParaRPr lang="ko-KR" altLang="en-US" dirty="0">
              <a:latin typeface="Consolas" panose="020B0609020204030204" pitchFamily="49" charset="0"/>
            </a:endParaRPr>
          </a:p>
        </p:txBody>
      </p:sp>
    </p:spTree>
    <p:extLst>
      <p:ext uri="{BB962C8B-B14F-4D97-AF65-F5344CB8AC3E}">
        <p14:creationId xmlns:p14="http://schemas.microsoft.com/office/powerpoint/2010/main" val="1322661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protocol </a:t>
            </a:r>
            <a:r>
              <a:rPr lang="ko-KR" altLang="en-US" dirty="0" smtClean="0"/>
              <a:t>정의</a:t>
            </a:r>
            <a:r>
              <a:rPr lang="en-US" altLang="ko-KR" dirty="0" smtClean="0"/>
              <a:t>, </a:t>
            </a:r>
            <a:r>
              <a:rPr lang="ko-KR" altLang="en-US" dirty="0" smtClean="0"/>
              <a:t>채택</a:t>
            </a:r>
            <a:r>
              <a:rPr lang="en-US" altLang="ko-KR" dirty="0" smtClean="0"/>
              <a:t>,</a:t>
            </a:r>
            <a:r>
              <a:rPr lang="ko-KR" altLang="en-US" dirty="0" smtClean="0"/>
              <a:t> 준수</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solidFill>
                  <a:srgbClr val="0000FF"/>
                </a:solidFill>
                <a:latin typeface="Consolas" panose="020B0609020204030204" pitchFamily="49" charset="0"/>
              </a:rPr>
              <a:t>protocol</a:t>
            </a:r>
            <a:r>
              <a:rPr lang="en-US" altLang="ko-KR" sz="2400" dirty="0">
                <a:solidFill>
                  <a:schemeClr val="tx1"/>
                </a:solidFill>
                <a:latin typeface="Consolas" panose="020B0609020204030204" pitchFamily="49" charset="0"/>
              </a:rPr>
              <a:t> </a:t>
            </a:r>
            <a:r>
              <a:rPr lang="en-US" altLang="ko-KR" sz="2400" dirty="0">
                <a:solidFill>
                  <a:srgbClr val="FF0000"/>
                </a:solidFill>
                <a:latin typeface="Consolas" panose="020B0609020204030204" pitchFamily="49" charset="0"/>
              </a:rPr>
              <a:t>Runnable</a:t>
            </a:r>
            <a:r>
              <a:rPr lang="en-US" altLang="ko-KR" sz="2400" dirty="0">
                <a:solidFill>
                  <a:schemeClr val="tx1"/>
                </a:solidFill>
                <a:latin typeface="Consolas" panose="020B0609020204030204" pitchFamily="49" charset="0"/>
              </a:rPr>
              <a:t> </a:t>
            </a:r>
            <a:r>
              <a:rPr lang="en-US" altLang="ko-KR" sz="2400" dirty="0" smtClean="0">
                <a:solidFill>
                  <a:schemeClr val="tx1"/>
                </a:solidFill>
                <a:latin typeface="Consolas" panose="020B0609020204030204" pitchFamily="49" charset="0"/>
              </a:rPr>
              <a:t>{  	</a:t>
            </a:r>
            <a:r>
              <a:rPr lang="en-US" altLang="ko-KR" sz="2400" dirty="0" smtClean="0">
                <a:solidFill>
                  <a:srgbClr val="00B050"/>
                </a:solidFill>
                <a:latin typeface="Consolas" panose="020B0609020204030204" pitchFamily="49" charset="0"/>
              </a:rPr>
              <a:t>//</a:t>
            </a:r>
            <a:r>
              <a:rPr lang="ko-KR" altLang="en-US" sz="2400" dirty="0" smtClean="0">
                <a:solidFill>
                  <a:srgbClr val="00B050"/>
                </a:solidFill>
                <a:latin typeface="Consolas" panose="020B0609020204030204" pitchFamily="49" charset="0"/>
              </a:rPr>
              <a:t>대리하고</a:t>
            </a:r>
            <a:r>
              <a:rPr lang="en-US" altLang="ko-KR" sz="2400" dirty="0" smtClean="0">
                <a:solidFill>
                  <a:srgbClr val="00B050"/>
                </a:solidFill>
                <a:latin typeface="Consolas" panose="020B0609020204030204" pitchFamily="49" charset="0"/>
              </a:rPr>
              <a:t> </a:t>
            </a:r>
            <a:r>
              <a:rPr lang="ko-KR" altLang="en-US" sz="2400" dirty="0" smtClean="0">
                <a:solidFill>
                  <a:srgbClr val="00B050"/>
                </a:solidFill>
                <a:latin typeface="Consolas" panose="020B0609020204030204" pitchFamily="49" charset="0"/>
              </a:rPr>
              <a:t>싶은 함수 목록 작성</a:t>
            </a:r>
            <a:endParaRPr lang="en-US" altLang="ko-KR" sz="2400" dirty="0" smtClean="0">
              <a:solidFill>
                <a:srgbClr val="00B050"/>
              </a:solidFill>
              <a:latin typeface="Consolas" panose="020B0609020204030204" pitchFamily="49" charset="0"/>
            </a:endParaRPr>
          </a:p>
          <a:p>
            <a:pPr marL="0" indent="0">
              <a:buNone/>
            </a:pPr>
            <a:r>
              <a:rPr lang="en-US" altLang="ko-KR" sz="2400" dirty="0">
                <a:solidFill>
                  <a:schemeClr val="tx1"/>
                </a:solidFill>
                <a:latin typeface="Consolas" panose="020B0609020204030204" pitchFamily="49" charset="0"/>
              </a:rPr>
              <a:t>  </a:t>
            </a:r>
            <a:r>
              <a:rPr lang="en-US" altLang="ko-KR" sz="2400" dirty="0" err="1">
                <a:solidFill>
                  <a:schemeClr val="tx1"/>
                </a:solidFill>
                <a:latin typeface="Consolas" panose="020B0609020204030204" pitchFamily="49" charset="0"/>
              </a:rPr>
              <a:t>var</a:t>
            </a:r>
            <a:r>
              <a:rPr lang="en-US" altLang="ko-KR" sz="2400" dirty="0">
                <a:solidFill>
                  <a:schemeClr val="tx1"/>
                </a:solidFill>
                <a:latin typeface="Consolas" panose="020B0609020204030204" pitchFamily="49" charset="0"/>
              </a:rPr>
              <a:t> </a:t>
            </a:r>
            <a:r>
              <a:rPr lang="en-US" altLang="ko-KR" sz="2400" b="1" dirty="0">
                <a:solidFill>
                  <a:schemeClr val="tx1"/>
                </a:solidFill>
                <a:latin typeface="Consolas" panose="020B0609020204030204" pitchFamily="49" charset="0"/>
              </a:rPr>
              <a:t>x</a:t>
            </a:r>
            <a:r>
              <a:rPr lang="en-US" altLang="ko-KR" sz="2400" dirty="0">
                <a:solidFill>
                  <a:schemeClr val="tx1"/>
                </a:solidFill>
                <a:latin typeface="Consolas" panose="020B0609020204030204" pitchFamily="49" charset="0"/>
              </a:rPr>
              <a:t> : </a:t>
            </a:r>
            <a:r>
              <a:rPr lang="en-US" altLang="ko-KR" sz="2400" dirty="0" err="1">
                <a:solidFill>
                  <a:schemeClr val="tx1"/>
                </a:solidFill>
                <a:latin typeface="Consolas" panose="020B0609020204030204" pitchFamily="49" charset="0"/>
              </a:rPr>
              <a:t>Int</a:t>
            </a:r>
            <a:r>
              <a:rPr lang="en-US" altLang="ko-KR" sz="2400" dirty="0">
                <a:solidFill>
                  <a:schemeClr val="tx1"/>
                </a:solidFill>
                <a:latin typeface="Consolas" panose="020B0609020204030204" pitchFamily="49" charset="0"/>
              </a:rPr>
              <a:t> {get set} </a:t>
            </a:r>
            <a:r>
              <a:rPr lang="en-US" altLang="ko-KR" sz="1800" dirty="0" smtClean="0">
                <a:solidFill>
                  <a:srgbClr val="00B050"/>
                </a:solidFill>
                <a:latin typeface="Consolas" panose="020B0609020204030204" pitchFamily="49" charset="0"/>
              </a:rPr>
              <a:t>//</a:t>
            </a:r>
            <a:r>
              <a:rPr lang="ko-KR" altLang="en-US" sz="1800" dirty="0">
                <a:solidFill>
                  <a:srgbClr val="00B050"/>
                </a:solidFill>
                <a:latin typeface="Consolas" panose="020B0609020204030204" pitchFamily="49" charset="0"/>
              </a:rPr>
              <a:t>읽기와 </a:t>
            </a:r>
            <a:r>
              <a:rPr lang="ko-KR" altLang="en-US" sz="1800" dirty="0" smtClean="0">
                <a:solidFill>
                  <a:srgbClr val="00B050"/>
                </a:solidFill>
                <a:latin typeface="Consolas" panose="020B0609020204030204" pitchFamily="49" charset="0"/>
              </a:rPr>
              <a:t>쓰기 가능 </a:t>
            </a:r>
            <a:r>
              <a:rPr lang="ko-KR" altLang="en-US" sz="1800" dirty="0" err="1" smtClean="0">
                <a:solidFill>
                  <a:srgbClr val="00B050"/>
                </a:solidFill>
                <a:latin typeface="Consolas" panose="020B0609020204030204" pitchFamily="49" charset="0"/>
              </a:rPr>
              <a:t>프로퍼티</a:t>
            </a:r>
            <a:r>
              <a:rPr lang="en-US" altLang="ko-KR" sz="1800" dirty="0" smtClean="0">
                <a:solidFill>
                  <a:srgbClr val="00B050"/>
                </a:solidFill>
                <a:latin typeface="Consolas" panose="020B0609020204030204" pitchFamily="49" charset="0"/>
              </a:rPr>
              <a:t>,{get}</a:t>
            </a:r>
            <a:r>
              <a:rPr lang="ko-KR" altLang="en-US" sz="1800" dirty="0" smtClean="0">
                <a:solidFill>
                  <a:srgbClr val="00B050"/>
                </a:solidFill>
                <a:latin typeface="Consolas" panose="020B0609020204030204" pitchFamily="49" charset="0"/>
              </a:rPr>
              <a:t>은 읽기 전용</a:t>
            </a:r>
            <a:endParaRPr lang="en-US" altLang="ko-KR" sz="2400" dirty="0" smtClean="0">
              <a:solidFill>
                <a:srgbClr val="00B050"/>
              </a:solidFill>
              <a:latin typeface="Consolas" panose="020B0609020204030204" pitchFamily="49" charset="0"/>
            </a:endParaRPr>
          </a:p>
          <a:p>
            <a:pPr marL="0" indent="0">
              <a:buNone/>
            </a:pPr>
            <a:r>
              <a:rPr lang="en-US" altLang="ko-KR" sz="2400" dirty="0">
                <a:solidFill>
                  <a:schemeClr val="tx1"/>
                </a:solidFill>
                <a:latin typeface="Consolas" panose="020B0609020204030204" pitchFamily="49" charset="0"/>
              </a:rPr>
              <a:t>  </a:t>
            </a:r>
            <a:r>
              <a:rPr lang="en-US" altLang="ko-KR" sz="1800" dirty="0">
                <a:solidFill>
                  <a:srgbClr val="00B050"/>
                </a:solidFill>
                <a:latin typeface="Consolas" panose="020B0609020204030204" pitchFamily="49" charset="0"/>
              </a:rPr>
              <a:t>//property in protocol must have explicit { get } or { get set } specifier</a:t>
            </a:r>
          </a:p>
          <a:p>
            <a:pPr marL="0" indent="0">
              <a:buNone/>
            </a:pPr>
            <a:r>
              <a:rPr lang="en-US" altLang="ko-KR" sz="2400" dirty="0" smtClean="0">
                <a:solidFill>
                  <a:schemeClr val="tx1"/>
                </a:solidFill>
                <a:latin typeface="Consolas" panose="020B0609020204030204" pitchFamily="49" charset="0"/>
              </a:rPr>
              <a:t>  </a:t>
            </a:r>
            <a:r>
              <a:rPr lang="en-US" altLang="ko-KR" sz="2400" dirty="0" err="1">
                <a:solidFill>
                  <a:schemeClr val="tx1"/>
                </a:solidFill>
                <a:latin typeface="Consolas" panose="020B0609020204030204" pitchFamily="49" charset="0"/>
              </a:rPr>
              <a:t>func</a:t>
            </a:r>
            <a:r>
              <a:rPr lang="en-US" altLang="ko-KR" sz="2400" dirty="0">
                <a:solidFill>
                  <a:schemeClr val="tx1"/>
                </a:solidFill>
                <a:latin typeface="Consolas" panose="020B0609020204030204" pitchFamily="49" charset="0"/>
              </a:rPr>
              <a:t> </a:t>
            </a:r>
            <a:r>
              <a:rPr lang="en-US" altLang="ko-KR" sz="2400" b="1" dirty="0">
                <a:solidFill>
                  <a:schemeClr val="tx1"/>
                </a:solidFill>
                <a:latin typeface="Consolas" panose="020B0609020204030204" pitchFamily="49" charset="0"/>
              </a:rPr>
              <a:t>run</a:t>
            </a:r>
            <a:r>
              <a:rPr lang="en-US" altLang="ko-KR" sz="2400" dirty="0" smtClean="0">
                <a:solidFill>
                  <a:schemeClr val="tx1"/>
                </a:solidFill>
                <a:latin typeface="Consolas" panose="020B0609020204030204" pitchFamily="49" charset="0"/>
              </a:rPr>
              <a:t>()			</a:t>
            </a:r>
            <a:r>
              <a:rPr lang="en-US" altLang="ko-KR" sz="2400" dirty="0" smtClean="0">
                <a:solidFill>
                  <a:srgbClr val="00B050"/>
                </a:solidFill>
                <a:latin typeface="Consolas" panose="020B0609020204030204" pitchFamily="49" charset="0"/>
              </a:rPr>
              <a:t>//</a:t>
            </a:r>
            <a:r>
              <a:rPr lang="ko-KR" altLang="en-US" sz="2400" dirty="0" smtClean="0">
                <a:solidFill>
                  <a:srgbClr val="00B050"/>
                </a:solidFill>
                <a:latin typeface="Consolas" panose="020B0609020204030204" pitchFamily="49" charset="0"/>
              </a:rPr>
              <a:t>메서드는 선언만 있음</a:t>
            </a:r>
            <a:endParaRPr lang="en-US" altLang="ko-KR" sz="2400" dirty="0">
              <a:solidFill>
                <a:srgbClr val="00B050"/>
              </a:solidFill>
              <a:latin typeface="Consolas" panose="020B0609020204030204" pitchFamily="49" charset="0"/>
            </a:endParaRPr>
          </a:p>
          <a:p>
            <a:pPr marL="0" indent="0">
              <a:buNone/>
            </a:pPr>
            <a:r>
              <a:rPr lang="en-US" altLang="ko-KR" sz="2400" dirty="0">
                <a:solidFill>
                  <a:schemeClr val="tx1"/>
                </a:solidFill>
                <a:latin typeface="Consolas" panose="020B0609020204030204" pitchFamily="49" charset="0"/>
              </a:rPr>
              <a:t>}</a:t>
            </a:r>
          </a:p>
          <a:p>
            <a:pPr marL="0" indent="0">
              <a:buNone/>
            </a:pPr>
            <a:r>
              <a:rPr lang="en-US" altLang="ko-KR" sz="2400" dirty="0">
                <a:solidFill>
                  <a:schemeClr val="tx1"/>
                </a:solidFill>
                <a:latin typeface="Consolas" panose="020B0609020204030204" pitchFamily="49" charset="0"/>
              </a:rPr>
              <a:t>class Man : </a:t>
            </a:r>
            <a:r>
              <a:rPr lang="en-US" altLang="ko-KR" sz="2400" dirty="0">
                <a:solidFill>
                  <a:srgbClr val="FF0000"/>
                </a:solidFill>
                <a:latin typeface="Consolas" panose="020B0609020204030204" pitchFamily="49" charset="0"/>
              </a:rPr>
              <a:t>Runnable</a:t>
            </a:r>
            <a:r>
              <a:rPr lang="en-US" altLang="ko-KR" sz="2400" dirty="0">
                <a:solidFill>
                  <a:schemeClr val="tx1"/>
                </a:solidFill>
                <a:latin typeface="Consolas" panose="020B0609020204030204" pitchFamily="49" charset="0"/>
              </a:rPr>
              <a:t> </a:t>
            </a:r>
            <a:r>
              <a:rPr lang="en-US" altLang="ko-KR" sz="2400" dirty="0" smtClean="0">
                <a:solidFill>
                  <a:schemeClr val="tx1"/>
                </a:solidFill>
                <a:latin typeface="Consolas" panose="020B0609020204030204" pitchFamily="49" charset="0"/>
              </a:rPr>
              <a:t>{  		</a:t>
            </a:r>
            <a:r>
              <a:rPr lang="en-US" altLang="ko-KR" sz="2400" dirty="0" smtClean="0">
                <a:solidFill>
                  <a:srgbClr val="00B050"/>
                </a:solidFill>
                <a:latin typeface="Consolas" panose="020B0609020204030204" pitchFamily="49" charset="0"/>
              </a:rPr>
              <a:t>//</a:t>
            </a:r>
            <a:r>
              <a:rPr lang="ko-KR" altLang="en-US" sz="2400" dirty="0" smtClean="0">
                <a:solidFill>
                  <a:srgbClr val="00B050"/>
                </a:solidFill>
                <a:latin typeface="Consolas" panose="020B0609020204030204" pitchFamily="49" charset="0"/>
              </a:rPr>
              <a:t>채택</a:t>
            </a:r>
            <a:r>
              <a:rPr lang="en-US" altLang="ko-KR" sz="2400" dirty="0" smtClean="0">
                <a:solidFill>
                  <a:srgbClr val="00B050"/>
                </a:solidFill>
                <a:latin typeface="Consolas" panose="020B0609020204030204" pitchFamily="49" charset="0"/>
              </a:rPr>
              <a:t>, adopt</a:t>
            </a:r>
          </a:p>
          <a:p>
            <a:pPr marL="0" indent="0">
              <a:buNone/>
            </a:pPr>
            <a:r>
              <a:rPr lang="en-US" altLang="ko-KR" sz="2400" dirty="0" smtClean="0">
                <a:solidFill>
                  <a:schemeClr val="tx1"/>
                </a:solidFill>
                <a:latin typeface="Consolas" panose="020B0609020204030204" pitchFamily="49" charset="0"/>
              </a:rPr>
              <a:t>  </a:t>
            </a:r>
            <a:r>
              <a:rPr lang="en-US" altLang="ko-KR" sz="2400" dirty="0" err="1" smtClean="0">
                <a:solidFill>
                  <a:schemeClr val="tx1"/>
                </a:solidFill>
                <a:latin typeface="Consolas" panose="020B0609020204030204" pitchFamily="49" charset="0"/>
              </a:rPr>
              <a:t>var</a:t>
            </a:r>
            <a:r>
              <a:rPr lang="en-US" altLang="ko-KR" sz="2400" dirty="0" smtClean="0">
                <a:solidFill>
                  <a:schemeClr val="tx1"/>
                </a:solidFill>
                <a:latin typeface="Consolas" panose="020B0609020204030204" pitchFamily="49" charset="0"/>
              </a:rPr>
              <a:t> </a:t>
            </a:r>
            <a:r>
              <a:rPr lang="en-US" altLang="ko-KR" sz="2400" b="1" dirty="0">
                <a:solidFill>
                  <a:schemeClr val="tx1"/>
                </a:solidFill>
                <a:latin typeface="Consolas" panose="020B0609020204030204" pitchFamily="49" charset="0"/>
              </a:rPr>
              <a:t>x</a:t>
            </a:r>
            <a:r>
              <a:rPr lang="en-US" altLang="ko-KR" sz="2400" dirty="0">
                <a:solidFill>
                  <a:schemeClr val="tx1"/>
                </a:solidFill>
                <a:latin typeface="Consolas" panose="020B0609020204030204" pitchFamily="49" charset="0"/>
              </a:rPr>
              <a:t> : </a:t>
            </a:r>
            <a:r>
              <a:rPr lang="en-US" altLang="ko-KR" sz="2400" dirty="0" err="1">
                <a:solidFill>
                  <a:schemeClr val="tx1"/>
                </a:solidFill>
                <a:latin typeface="Consolas" panose="020B0609020204030204" pitchFamily="49" charset="0"/>
              </a:rPr>
              <a:t>Int</a:t>
            </a:r>
            <a:r>
              <a:rPr lang="en-US" altLang="ko-KR" sz="2400" dirty="0">
                <a:solidFill>
                  <a:schemeClr val="tx1"/>
                </a:solidFill>
                <a:latin typeface="Consolas" panose="020B0609020204030204" pitchFamily="49" charset="0"/>
              </a:rPr>
              <a:t> = </a:t>
            </a:r>
            <a:r>
              <a:rPr lang="en-US" altLang="ko-KR" sz="2400" dirty="0" smtClean="0">
                <a:solidFill>
                  <a:schemeClr val="tx1"/>
                </a:solidFill>
                <a:latin typeface="Consolas" panose="020B0609020204030204" pitchFamily="49" charset="0"/>
              </a:rPr>
              <a:t>1 			</a:t>
            </a:r>
            <a:r>
              <a:rPr lang="en-US" altLang="ko-KR" sz="2400" dirty="0" smtClean="0">
                <a:solidFill>
                  <a:srgbClr val="00B050"/>
                </a:solidFill>
                <a:latin typeface="Consolas" panose="020B0609020204030204" pitchFamily="49" charset="0"/>
              </a:rPr>
              <a:t>//</a:t>
            </a:r>
            <a:r>
              <a:rPr lang="ko-KR" altLang="en-US" sz="2400" dirty="0">
                <a:solidFill>
                  <a:srgbClr val="00B050"/>
                </a:solidFill>
                <a:latin typeface="Consolas" panose="020B0609020204030204" pitchFamily="49" charset="0"/>
              </a:rPr>
              <a:t>준수</a:t>
            </a:r>
            <a:r>
              <a:rPr lang="en-US" altLang="ko-KR" sz="2400" dirty="0">
                <a:solidFill>
                  <a:srgbClr val="00B050"/>
                </a:solidFill>
                <a:latin typeface="Consolas" panose="020B0609020204030204" pitchFamily="49" charset="0"/>
              </a:rPr>
              <a:t>, conform </a:t>
            </a:r>
          </a:p>
          <a:p>
            <a:pPr marL="0" indent="0">
              <a:buNone/>
            </a:pPr>
            <a:r>
              <a:rPr lang="en-US" altLang="ko-KR" sz="2400" dirty="0" smtClean="0">
                <a:solidFill>
                  <a:schemeClr val="tx1"/>
                </a:solidFill>
                <a:latin typeface="Consolas" panose="020B0609020204030204" pitchFamily="49" charset="0"/>
              </a:rPr>
              <a:t>  </a:t>
            </a:r>
            <a:r>
              <a:rPr lang="en-US" altLang="ko-KR" sz="2400" dirty="0" err="1" smtClean="0">
                <a:solidFill>
                  <a:schemeClr val="tx1"/>
                </a:solidFill>
                <a:latin typeface="Consolas" panose="020B0609020204030204" pitchFamily="49" charset="0"/>
              </a:rPr>
              <a:t>func</a:t>
            </a:r>
            <a:r>
              <a:rPr lang="en-US" altLang="ko-KR" sz="2400" dirty="0" smtClean="0">
                <a:solidFill>
                  <a:schemeClr val="tx1"/>
                </a:solidFill>
                <a:latin typeface="Consolas" panose="020B0609020204030204" pitchFamily="49" charset="0"/>
              </a:rPr>
              <a:t> </a:t>
            </a:r>
            <a:r>
              <a:rPr lang="en-US" altLang="ko-KR" sz="2400" b="1" dirty="0">
                <a:solidFill>
                  <a:schemeClr val="tx1"/>
                </a:solidFill>
                <a:latin typeface="Consolas" panose="020B0609020204030204" pitchFamily="49" charset="0"/>
              </a:rPr>
              <a:t>run</a:t>
            </a:r>
            <a:r>
              <a:rPr lang="en-US" altLang="ko-KR" sz="2400" dirty="0">
                <a:solidFill>
                  <a:schemeClr val="tx1"/>
                </a:solidFill>
                <a:latin typeface="Consolas" panose="020B0609020204030204" pitchFamily="49" charset="0"/>
              </a:rPr>
              <a:t>(){print("</a:t>
            </a:r>
            <a:r>
              <a:rPr lang="ko-KR" altLang="en-US" sz="2400" dirty="0">
                <a:solidFill>
                  <a:schemeClr val="tx1"/>
                </a:solidFill>
                <a:latin typeface="Consolas" panose="020B0609020204030204" pitchFamily="49" charset="0"/>
              </a:rPr>
              <a:t>달린다</a:t>
            </a:r>
            <a:r>
              <a:rPr lang="en-US" altLang="ko-KR" sz="2400" dirty="0" smtClean="0">
                <a:solidFill>
                  <a:schemeClr val="tx1"/>
                </a:solidFill>
                <a:latin typeface="Consolas" panose="020B0609020204030204" pitchFamily="49" charset="0"/>
              </a:rPr>
              <a:t>~")}  	</a:t>
            </a:r>
            <a:r>
              <a:rPr lang="en-US" altLang="ko-KR" sz="2400" dirty="0" smtClean="0">
                <a:solidFill>
                  <a:srgbClr val="00B050"/>
                </a:solidFill>
                <a:latin typeface="Consolas" panose="020B0609020204030204" pitchFamily="49" charset="0"/>
              </a:rPr>
              <a:t>//</a:t>
            </a:r>
            <a:r>
              <a:rPr lang="ko-KR" altLang="en-US" sz="2400" dirty="0" smtClean="0">
                <a:solidFill>
                  <a:srgbClr val="00B050"/>
                </a:solidFill>
                <a:latin typeface="Consolas" panose="020B0609020204030204" pitchFamily="49" charset="0"/>
              </a:rPr>
              <a:t>준수</a:t>
            </a:r>
            <a:r>
              <a:rPr lang="en-US" altLang="ko-KR" sz="2400" dirty="0" smtClean="0">
                <a:solidFill>
                  <a:srgbClr val="00B050"/>
                </a:solidFill>
                <a:latin typeface="Consolas" panose="020B0609020204030204" pitchFamily="49" charset="0"/>
              </a:rPr>
              <a:t>, conform  </a:t>
            </a:r>
            <a:endParaRPr lang="en-US" altLang="ko-KR" sz="2400" dirty="0">
              <a:solidFill>
                <a:srgbClr val="00B050"/>
              </a:solidFill>
              <a:latin typeface="Consolas" panose="020B0609020204030204" pitchFamily="49" charset="0"/>
            </a:endParaRPr>
          </a:p>
          <a:p>
            <a:pPr marL="0" indent="0">
              <a:buNone/>
            </a:pPr>
            <a:r>
              <a:rPr lang="en-US" altLang="ko-KR" sz="2400" dirty="0">
                <a:solidFill>
                  <a:schemeClr val="tx1"/>
                </a:solidFill>
                <a:latin typeface="Consolas" panose="020B0609020204030204" pitchFamily="49" charset="0"/>
              </a:rPr>
              <a:t>} </a:t>
            </a:r>
            <a:endParaRPr lang="en-US" altLang="ko-KR" sz="2400" dirty="0" smtClean="0">
              <a:solidFill>
                <a:schemeClr val="tx1"/>
              </a:solidFill>
              <a:latin typeface="Consolas" panose="020B0609020204030204" pitchFamily="49" charset="0"/>
            </a:endParaRPr>
          </a:p>
          <a:p>
            <a:r>
              <a:rPr lang="en-US" altLang="ko-KR" sz="2400" dirty="0" smtClean="0">
                <a:latin typeface="Consolas" panose="020B0609020204030204" pitchFamily="49" charset="0"/>
              </a:rPr>
              <a:t>class Man</a:t>
            </a:r>
            <a:r>
              <a:rPr lang="ko-KR" altLang="en-US" sz="2400" dirty="0" smtClean="0">
                <a:latin typeface="Consolas" panose="020B0609020204030204" pitchFamily="49" charset="0"/>
              </a:rPr>
              <a:t>에 </a:t>
            </a:r>
            <a:r>
              <a:rPr lang="en-US" altLang="ko-KR" sz="2400" dirty="0" smtClean="0">
                <a:latin typeface="Consolas" panose="020B0609020204030204" pitchFamily="49" charset="0"/>
              </a:rPr>
              <a:t>x, run()</a:t>
            </a:r>
            <a:r>
              <a:rPr lang="ko-KR" altLang="en-US" sz="2400" dirty="0" smtClean="0">
                <a:latin typeface="Consolas" panose="020B0609020204030204" pitchFamily="49" charset="0"/>
              </a:rPr>
              <a:t>정의 없다면 </a:t>
            </a:r>
            <a:endParaRPr lang="en-US" altLang="ko-KR" sz="2400" dirty="0" smtClean="0">
              <a:latin typeface="Consolas" panose="020B0609020204030204" pitchFamily="49" charset="0"/>
            </a:endParaRPr>
          </a:p>
          <a:p>
            <a:pPr lvl="1"/>
            <a:r>
              <a:rPr lang="en-US" altLang="ko-KR" sz="2000" dirty="0" smtClean="0">
                <a:latin typeface="Consolas" panose="020B0609020204030204" pitchFamily="49" charset="0"/>
              </a:rPr>
              <a:t>type </a:t>
            </a:r>
            <a:r>
              <a:rPr lang="en-US" altLang="ko-KR" sz="2000" dirty="0">
                <a:latin typeface="Consolas" panose="020B0609020204030204" pitchFamily="49" charset="0"/>
              </a:rPr>
              <a:t>'Man' does not conform to protocol </a:t>
            </a:r>
            <a:r>
              <a:rPr lang="en-US" altLang="ko-KR" sz="2000" dirty="0" smtClean="0">
                <a:latin typeface="Consolas" panose="020B0609020204030204" pitchFamily="49" charset="0"/>
              </a:rPr>
              <a:t>'Runnable‘</a:t>
            </a:r>
          </a:p>
          <a:p>
            <a:r>
              <a:rPr lang="en-US" altLang="ko-KR" sz="2400" dirty="0" smtClean="0">
                <a:latin typeface="Consolas" panose="020B0609020204030204" pitchFamily="49" charset="0"/>
              </a:rPr>
              <a:t>let</a:t>
            </a:r>
            <a:r>
              <a:rPr lang="ko-KR" altLang="en-US" sz="2400" dirty="0" smtClean="0">
                <a:latin typeface="Consolas" panose="020B0609020204030204" pitchFamily="49" charset="0"/>
              </a:rPr>
              <a:t> </a:t>
            </a:r>
            <a:r>
              <a:rPr lang="en-US" altLang="ko-KR" sz="2400" dirty="0" err="1" smtClean="0">
                <a:latin typeface="Consolas" panose="020B0609020204030204" pitchFamily="49" charset="0"/>
              </a:rPr>
              <a:t>han</a:t>
            </a:r>
            <a:r>
              <a:rPr lang="en-US" altLang="ko-KR" sz="2400" dirty="0" smtClean="0">
                <a:latin typeface="Consolas" panose="020B0609020204030204" pitchFamily="49" charset="0"/>
              </a:rPr>
              <a:t> = Man()</a:t>
            </a:r>
            <a:endParaRPr lang="en-US" altLang="ko-KR" sz="2400" dirty="0">
              <a:latin typeface="Consolas" panose="020B0609020204030204" pitchFamily="49" charset="0"/>
            </a:endParaRPr>
          </a:p>
          <a:p>
            <a:pPr marL="0" indent="0">
              <a:buNone/>
            </a:pPr>
            <a:endParaRPr lang="ko-KR" altLang="en-US" sz="2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04165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z="3200" dirty="0" smtClean="0"/>
              <a:t>상속과 프로토콜</a:t>
            </a:r>
            <a:r>
              <a:rPr lang="en-US" altLang="ko-KR" sz="3200" dirty="0" smtClean="0"/>
              <a:t> </a:t>
            </a:r>
            <a:r>
              <a:rPr lang="ko-KR" altLang="en-US" sz="3200" dirty="0"/>
              <a:t>채택</a:t>
            </a:r>
            <a:r>
              <a:rPr lang="en-US" altLang="ko-KR" dirty="0"/>
              <a:t>(adopt</a:t>
            </a:r>
            <a:r>
              <a:rPr lang="en-US" altLang="ko-KR" dirty="0" smtClean="0"/>
              <a:t>)</a:t>
            </a:r>
            <a:endParaRPr lang="ko-KR" altLang="en-US" dirty="0"/>
          </a:p>
        </p:txBody>
      </p:sp>
      <p:sp>
        <p:nvSpPr>
          <p:cNvPr id="3" name="내용 개체 틀 2"/>
          <p:cNvSpPr>
            <a:spLocks noGrp="1"/>
          </p:cNvSpPr>
          <p:nvPr>
            <p:ph idx="1"/>
          </p:nvPr>
        </p:nvSpPr>
        <p:spPr>
          <a:xfrm>
            <a:off x="711200" y="838200"/>
            <a:ext cx="10871200" cy="4751040"/>
          </a:xfrm>
        </p:spPr>
        <p:txBody>
          <a:bodyPr/>
          <a:lstStyle/>
          <a:p>
            <a:r>
              <a:rPr lang="en-US" altLang="ko-KR" sz="2000" dirty="0" err="1"/>
              <a:t>ViewContorller</a:t>
            </a:r>
            <a:r>
              <a:rPr lang="ko-KR" altLang="en-US" sz="2000" dirty="0"/>
              <a:t>클래스는 부모 </a:t>
            </a:r>
            <a:r>
              <a:rPr lang="en-US" altLang="ko-KR" sz="2000" dirty="0" err="1"/>
              <a:t>UIViewController</a:t>
            </a:r>
            <a:r>
              <a:rPr lang="ko-KR" altLang="en-US" sz="2000" dirty="0"/>
              <a:t>를 </a:t>
            </a:r>
            <a:r>
              <a:rPr lang="ko-KR" altLang="en-US" sz="2000" dirty="0" smtClean="0"/>
              <a:t>상속받고</a:t>
            </a:r>
            <a:r>
              <a:rPr lang="en-US" altLang="ko-KR" sz="2000" dirty="0" smtClean="0"/>
              <a:t>, </a:t>
            </a:r>
            <a:r>
              <a:rPr lang="en-US" altLang="ko-KR" sz="2000" dirty="0" err="1" smtClean="0"/>
              <a:t>UIPickerView</a:t>
            </a:r>
            <a:r>
              <a:rPr lang="ko-KR" altLang="en-US" sz="2000" dirty="0" smtClean="0"/>
              <a:t>형의 인스턴스 </a:t>
            </a:r>
            <a:r>
              <a:rPr lang="en-US" altLang="ko-KR" sz="2000" dirty="0" err="1" smtClean="0"/>
              <a:t>pickerImage</a:t>
            </a:r>
            <a:r>
              <a:rPr lang="ko-KR" altLang="en-US" sz="2000" dirty="0"/>
              <a:t>를</a:t>
            </a:r>
            <a:r>
              <a:rPr lang="en-US" altLang="ko-KR" sz="2000" dirty="0" smtClean="0"/>
              <a:t> </a:t>
            </a:r>
            <a:r>
              <a:rPr lang="ko-KR" altLang="en-US" sz="2000" dirty="0" smtClean="0"/>
              <a:t>선언</a:t>
            </a:r>
            <a:endParaRPr lang="en-US" altLang="ko-KR" sz="2000" dirty="0" smtClean="0"/>
          </a:p>
          <a:p>
            <a:endParaRPr lang="en-US" altLang="ko-KR" sz="2000" dirty="0" smtClean="0"/>
          </a:p>
          <a:p>
            <a:endParaRPr lang="en-US" altLang="ko-KR" sz="2000" dirty="0"/>
          </a:p>
          <a:p>
            <a:endParaRPr lang="en-US" altLang="ko-KR" sz="2000" dirty="0" smtClean="0"/>
          </a:p>
          <a:p>
            <a:r>
              <a:rPr lang="ko-KR" altLang="en-US" sz="2000" dirty="0" err="1" smtClean="0"/>
              <a:t>피커뷰</a:t>
            </a:r>
            <a:r>
              <a:rPr lang="ko-KR" altLang="en-US" sz="2000" dirty="0" smtClean="0"/>
              <a:t> 인스턴스를 사용하기 위해 프로토콜 </a:t>
            </a:r>
            <a:r>
              <a:rPr lang="en-US" altLang="ko-KR" sz="2000" dirty="0" err="1"/>
              <a:t>UIPickerViewDelegate</a:t>
            </a:r>
            <a:r>
              <a:rPr lang="ko-KR" altLang="en-US" sz="2000" dirty="0"/>
              <a:t>와 </a:t>
            </a:r>
            <a:r>
              <a:rPr lang="en-US" altLang="ko-KR" sz="2000" dirty="0" err="1"/>
              <a:t>UIPickerViewDataSource</a:t>
            </a:r>
            <a:r>
              <a:rPr lang="ko-KR" altLang="en-US" sz="2000" dirty="0"/>
              <a:t>를 </a:t>
            </a:r>
            <a:r>
              <a:rPr lang="ko-KR" altLang="en-US" sz="2000" dirty="0" smtClean="0"/>
              <a:t>채택</a:t>
            </a:r>
            <a:endParaRPr lang="en-US" altLang="ko-KR" sz="2000" dirty="0"/>
          </a:p>
          <a:p>
            <a:endParaRPr lang="en-US" altLang="ko-KR" sz="2000" dirty="0" smtClean="0"/>
          </a:p>
          <a:p>
            <a:endParaRPr lang="en-US" altLang="ko-KR" sz="2000" dirty="0"/>
          </a:p>
          <a:p>
            <a:endParaRPr lang="en-US" altLang="ko-KR" sz="2000" dirty="0" smtClean="0"/>
          </a:p>
          <a:p>
            <a:r>
              <a:rPr lang="ko-KR" altLang="en-US" sz="2000" dirty="0" smtClean="0"/>
              <a:t>프로토콜 </a:t>
            </a:r>
            <a:r>
              <a:rPr lang="en-US" altLang="ko-KR" sz="2000" dirty="0" err="1"/>
              <a:t>UIPickerViewDelegate</a:t>
            </a:r>
            <a:r>
              <a:rPr lang="ko-KR" altLang="en-US" sz="2000" dirty="0"/>
              <a:t>와 </a:t>
            </a:r>
            <a:r>
              <a:rPr lang="en-US" altLang="ko-KR" sz="2000" dirty="0" err="1"/>
              <a:t>UIPickerViewDataSource</a:t>
            </a:r>
            <a:r>
              <a:rPr lang="ko-KR" altLang="en-US" sz="2000" dirty="0"/>
              <a:t>의 필수 </a:t>
            </a:r>
            <a:r>
              <a:rPr lang="ko-KR" altLang="en-US" sz="2000" dirty="0" smtClean="0"/>
              <a:t>메서드는 모두 구현해야 프로토콜을 준수</a:t>
            </a:r>
            <a:r>
              <a:rPr lang="en-US" altLang="ko-KR" sz="2000" dirty="0" smtClean="0"/>
              <a:t>(conform)</a:t>
            </a:r>
            <a:endParaRPr lang="ko-KR" altLang="en-US" sz="2000" dirty="0"/>
          </a:p>
        </p:txBody>
      </p:sp>
      <p:pic>
        <p:nvPicPr>
          <p:cNvPr id="1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384" y="2012310"/>
            <a:ext cx="2351280" cy="1023568"/>
          </a:xfrm>
          <a:prstGeom prst="rect">
            <a:avLst/>
          </a:prstGeom>
          <a:noFill/>
          <a:ln>
            <a:solidFill>
              <a:srgbClr val="0000FF"/>
            </a:solidFill>
          </a:ln>
          <a:extLst>
            <a:ext uri="{909E8E84-426E-40DD-AFC4-6F175D3DCCD1}">
              <a14:hiddenFill xmlns:a14="http://schemas.microsoft.com/office/drawing/2010/main">
                <a:solidFill>
                  <a:srgbClr val="FFFFFF"/>
                </a:solidFill>
              </a14:hiddenFill>
            </a:ext>
          </a:extLst>
        </p:spPr>
      </p:pic>
      <p:sp>
        <p:nvSpPr>
          <p:cNvPr id="5" name="직사각형 4"/>
          <p:cNvSpPr/>
          <p:nvPr/>
        </p:nvSpPr>
        <p:spPr>
          <a:xfrm>
            <a:off x="1199456" y="1628800"/>
            <a:ext cx="6096000" cy="707886"/>
          </a:xfrm>
          <a:prstGeom prst="rect">
            <a:avLst/>
          </a:prstGeom>
          <a:solidFill>
            <a:srgbClr val="FFFFCC"/>
          </a:solidFill>
          <a:ln>
            <a:solidFill>
              <a:srgbClr val="0000FF"/>
            </a:solidFill>
          </a:ln>
        </p:spPr>
        <p:txBody>
          <a:bodyPr>
            <a:spAutoFit/>
          </a:bodyPr>
          <a:lstStyle/>
          <a:p>
            <a:pPr algn="l"/>
            <a:r>
              <a:rPr lang="en-US" altLang="ko-KR" sz="2000" b="0" dirty="0">
                <a:solidFill>
                  <a:srgbClr val="0000FF"/>
                </a:solidFill>
                <a:latin typeface="Consolas" panose="020B0609020204030204" pitchFamily="49" charset="0"/>
              </a:rPr>
              <a:t>class</a:t>
            </a:r>
            <a:r>
              <a:rPr lang="en-US" altLang="ko-KR" sz="2000" b="0" dirty="0">
                <a:solidFill>
                  <a:srgbClr val="000000"/>
                </a:solidFill>
                <a:latin typeface="Consolas" panose="020B0609020204030204" pitchFamily="49" charset="0"/>
              </a:rPr>
              <a:t> </a:t>
            </a:r>
            <a:r>
              <a:rPr lang="en-US" altLang="ko-KR" sz="2000" b="0" dirty="0" err="1">
                <a:solidFill>
                  <a:srgbClr val="008080"/>
                </a:solidFill>
                <a:latin typeface="Consolas" panose="020B0609020204030204" pitchFamily="49" charset="0"/>
              </a:rPr>
              <a:t>ViewController</a:t>
            </a:r>
            <a:r>
              <a:rPr lang="en-US" altLang="ko-KR" sz="2000" b="0" dirty="0">
                <a:solidFill>
                  <a:srgbClr val="666666"/>
                </a:solidFill>
                <a:latin typeface="Consolas" panose="020B0609020204030204" pitchFamily="49" charset="0"/>
              </a:rPr>
              <a:t>:</a:t>
            </a:r>
            <a:r>
              <a:rPr lang="en-US" altLang="ko-KR" sz="2000" b="0" dirty="0">
                <a:solidFill>
                  <a:srgbClr val="000000"/>
                </a:solidFill>
                <a:latin typeface="Consolas" panose="020B0609020204030204" pitchFamily="49" charset="0"/>
              </a:rPr>
              <a:t> </a:t>
            </a:r>
            <a:r>
              <a:rPr lang="en-US" altLang="ko-KR" sz="2000" b="0" dirty="0" err="1">
                <a:solidFill>
                  <a:srgbClr val="008080"/>
                </a:solidFill>
                <a:latin typeface="Consolas" panose="020B0609020204030204" pitchFamily="49" charset="0"/>
              </a:rPr>
              <a:t>UIViewController</a:t>
            </a:r>
            <a:r>
              <a:rPr lang="en-US" altLang="ko-KR" sz="2000" b="0" dirty="0">
                <a:solidFill>
                  <a:srgbClr val="000000"/>
                </a:solidFill>
                <a:latin typeface="Consolas" panose="020B0609020204030204" pitchFamily="49" charset="0"/>
              </a:rPr>
              <a:t>{</a:t>
            </a:r>
          </a:p>
          <a:p>
            <a:pPr algn="l"/>
            <a:r>
              <a:rPr lang="en-US" altLang="ko-KR" sz="2000" b="0" dirty="0">
                <a:solidFill>
                  <a:srgbClr val="0000FF"/>
                </a:solidFill>
                <a:latin typeface="Consolas" panose="020B0609020204030204" pitchFamily="49" charset="0"/>
              </a:rPr>
              <a:t>@</a:t>
            </a:r>
            <a:r>
              <a:rPr lang="en-US" altLang="ko-KR" sz="2000" b="0" dirty="0" err="1">
                <a:solidFill>
                  <a:srgbClr val="0000FF"/>
                </a:solidFill>
                <a:latin typeface="Consolas" panose="020B0609020204030204" pitchFamily="49" charset="0"/>
              </a:rPr>
              <a:t>IBOutlet</a:t>
            </a:r>
            <a:r>
              <a:rPr lang="en-US" altLang="ko-KR" sz="2000" b="0" dirty="0">
                <a:solidFill>
                  <a:srgbClr val="000000"/>
                </a:solidFill>
                <a:latin typeface="Consolas" panose="020B0609020204030204" pitchFamily="49" charset="0"/>
              </a:rPr>
              <a:t> </a:t>
            </a:r>
            <a:r>
              <a:rPr lang="en-US" altLang="ko-KR" sz="2000" b="0" dirty="0" err="1">
                <a:solidFill>
                  <a:srgbClr val="0000FF"/>
                </a:solidFill>
                <a:latin typeface="Consolas" panose="020B0609020204030204" pitchFamily="49" charset="0"/>
              </a:rPr>
              <a:t>var</a:t>
            </a:r>
            <a:r>
              <a:rPr lang="en-US" altLang="ko-KR" sz="2000" b="0" dirty="0">
                <a:solidFill>
                  <a:srgbClr val="000000"/>
                </a:solidFill>
                <a:latin typeface="Consolas" panose="020B0609020204030204" pitchFamily="49" charset="0"/>
              </a:rPr>
              <a:t> </a:t>
            </a:r>
            <a:r>
              <a:rPr lang="en-US" altLang="ko-KR" sz="2000" b="0" dirty="0" err="1">
                <a:solidFill>
                  <a:srgbClr val="000000"/>
                </a:solidFill>
                <a:latin typeface="Consolas" panose="020B0609020204030204" pitchFamily="49" charset="0"/>
              </a:rPr>
              <a:t>pickerImage</a:t>
            </a:r>
            <a:r>
              <a:rPr lang="en-US" altLang="ko-KR" sz="2000" b="0" dirty="0">
                <a:solidFill>
                  <a:srgbClr val="000000"/>
                </a:solidFill>
                <a:latin typeface="Consolas" panose="020B0609020204030204" pitchFamily="49" charset="0"/>
              </a:rPr>
              <a:t> </a:t>
            </a:r>
            <a:r>
              <a:rPr lang="en-US" altLang="ko-KR" sz="2000" b="0" dirty="0">
                <a:solidFill>
                  <a:srgbClr val="666666"/>
                </a:solidFill>
                <a:latin typeface="Consolas" panose="020B0609020204030204" pitchFamily="49" charset="0"/>
              </a:rPr>
              <a:t>:</a:t>
            </a:r>
            <a:r>
              <a:rPr lang="en-US" altLang="ko-KR" sz="2000" b="0" dirty="0">
                <a:solidFill>
                  <a:srgbClr val="000000"/>
                </a:solidFill>
                <a:latin typeface="Consolas" panose="020B0609020204030204" pitchFamily="49" charset="0"/>
              </a:rPr>
              <a:t> </a:t>
            </a:r>
            <a:r>
              <a:rPr lang="en-US" altLang="ko-KR" sz="2000" b="0" dirty="0" err="1">
                <a:solidFill>
                  <a:srgbClr val="008080"/>
                </a:solidFill>
                <a:latin typeface="Consolas" panose="020B0609020204030204" pitchFamily="49" charset="0"/>
              </a:rPr>
              <a:t>UIPickerView</a:t>
            </a:r>
            <a:r>
              <a:rPr lang="en-US" altLang="ko-KR" sz="2000" b="0" dirty="0">
                <a:solidFill>
                  <a:srgbClr val="666666"/>
                </a:solidFill>
                <a:latin typeface="Consolas" panose="020B0609020204030204" pitchFamily="49" charset="0"/>
              </a:rPr>
              <a:t>!</a:t>
            </a:r>
            <a:endParaRPr lang="en-US" altLang="ko-KR" sz="2000" b="0" dirty="0">
              <a:solidFill>
                <a:srgbClr val="000000"/>
              </a:solidFill>
              <a:effectLst/>
              <a:latin typeface="Consolas" panose="020B0609020204030204" pitchFamily="49" charset="0"/>
            </a:endParaRPr>
          </a:p>
        </p:txBody>
      </p:sp>
      <p:sp>
        <p:nvSpPr>
          <p:cNvPr id="8" name="직사각형 7"/>
          <p:cNvSpPr/>
          <p:nvPr/>
        </p:nvSpPr>
        <p:spPr>
          <a:xfrm>
            <a:off x="1199456" y="3356992"/>
            <a:ext cx="6768752" cy="707886"/>
          </a:xfrm>
          <a:prstGeom prst="rect">
            <a:avLst/>
          </a:prstGeom>
          <a:solidFill>
            <a:srgbClr val="FFFFCC"/>
          </a:solidFill>
          <a:ln>
            <a:solidFill>
              <a:srgbClr val="0000FF"/>
            </a:solidFill>
          </a:ln>
        </p:spPr>
        <p:txBody>
          <a:bodyPr wrap="square">
            <a:spAutoFit/>
          </a:bodyPr>
          <a:lstStyle/>
          <a:p>
            <a:pPr algn="l"/>
            <a:r>
              <a:rPr lang="en-US" altLang="ko-KR" sz="2000" b="0" dirty="0">
                <a:solidFill>
                  <a:srgbClr val="0000FF"/>
                </a:solidFill>
                <a:latin typeface="Consolas" panose="020B0609020204030204" pitchFamily="49" charset="0"/>
              </a:rPr>
              <a:t>class</a:t>
            </a:r>
            <a:r>
              <a:rPr lang="en-US" altLang="ko-KR" sz="2000" b="0" dirty="0">
                <a:solidFill>
                  <a:srgbClr val="000000"/>
                </a:solidFill>
                <a:latin typeface="Consolas" panose="020B0609020204030204" pitchFamily="49" charset="0"/>
              </a:rPr>
              <a:t> </a:t>
            </a:r>
            <a:r>
              <a:rPr lang="en-US" altLang="ko-KR" sz="2000" b="0" dirty="0" err="1">
                <a:solidFill>
                  <a:srgbClr val="008080"/>
                </a:solidFill>
                <a:latin typeface="Consolas" panose="020B0609020204030204" pitchFamily="49" charset="0"/>
              </a:rPr>
              <a:t>ViewController</a:t>
            </a:r>
            <a:r>
              <a:rPr lang="en-US" altLang="ko-KR" sz="2000" b="0" dirty="0">
                <a:solidFill>
                  <a:srgbClr val="666666"/>
                </a:solidFill>
                <a:latin typeface="Consolas" panose="020B0609020204030204" pitchFamily="49" charset="0"/>
              </a:rPr>
              <a:t>:</a:t>
            </a:r>
            <a:r>
              <a:rPr lang="en-US" altLang="ko-KR" sz="2000" b="0" dirty="0">
                <a:solidFill>
                  <a:srgbClr val="000000"/>
                </a:solidFill>
                <a:latin typeface="Consolas" panose="020B0609020204030204" pitchFamily="49" charset="0"/>
              </a:rPr>
              <a:t> </a:t>
            </a:r>
            <a:r>
              <a:rPr lang="en-US" altLang="ko-KR" sz="2000" b="0" dirty="0" err="1">
                <a:solidFill>
                  <a:srgbClr val="008080"/>
                </a:solidFill>
                <a:latin typeface="Consolas" panose="020B0609020204030204" pitchFamily="49" charset="0"/>
              </a:rPr>
              <a:t>UIViewController</a:t>
            </a:r>
            <a:r>
              <a:rPr lang="en-US" altLang="ko-KR" sz="2000" b="0" dirty="0">
                <a:solidFill>
                  <a:srgbClr val="666666"/>
                </a:solidFill>
                <a:latin typeface="Consolas" panose="020B0609020204030204" pitchFamily="49" charset="0"/>
              </a:rPr>
              <a:t>,</a:t>
            </a:r>
            <a:r>
              <a:rPr lang="en-US" altLang="ko-KR" sz="2000" b="0" dirty="0">
                <a:solidFill>
                  <a:srgbClr val="000000"/>
                </a:solidFill>
                <a:latin typeface="Consolas" panose="020B0609020204030204" pitchFamily="49" charset="0"/>
              </a:rPr>
              <a:t> </a:t>
            </a:r>
            <a:r>
              <a:rPr lang="en-US" altLang="ko-KR" sz="2000" b="0" dirty="0" err="1" smtClean="0">
                <a:solidFill>
                  <a:srgbClr val="00B0F0"/>
                </a:solidFill>
                <a:latin typeface="Consolas" panose="020B0609020204030204" pitchFamily="49" charset="0"/>
              </a:rPr>
              <a:t>UIPickerViewDelegate</a:t>
            </a:r>
            <a:r>
              <a:rPr lang="en-US" altLang="ko-KR" sz="2000" b="0" dirty="0" smtClean="0">
                <a:solidFill>
                  <a:srgbClr val="00B0F0"/>
                </a:solidFill>
                <a:latin typeface="Consolas" panose="020B0609020204030204" pitchFamily="49" charset="0"/>
              </a:rPr>
              <a:t>, </a:t>
            </a:r>
            <a:r>
              <a:rPr lang="en-US" altLang="ko-KR" sz="2000" b="0" dirty="0" err="1" smtClean="0">
                <a:solidFill>
                  <a:srgbClr val="00B0F0"/>
                </a:solidFill>
                <a:latin typeface="Consolas" panose="020B0609020204030204" pitchFamily="49" charset="0"/>
              </a:rPr>
              <a:t>UIPickerViewDataSource</a:t>
            </a:r>
            <a:r>
              <a:rPr lang="en-US" altLang="ko-KR" sz="2000" b="0" dirty="0" smtClean="0">
                <a:solidFill>
                  <a:srgbClr val="00B0F0"/>
                </a:solidFill>
                <a:latin typeface="Consolas" panose="020B0609020204030204" pitchFamily="49" charset="0"/>
              </a:rPr>
              <a:t> </a:t>
            </a:r>
            <a:r>
              <a:rPr lang="en-US" altLang="ko-KR" sz="2000" b="0" dirty="0" smtClean="0">
                <a:solidFill>
                  <a:srgbClr val="000000"/>
                </a:solidFill>
                <a:latin typeface="Consolas" panose="020B0609020204030204" pitchFamily="49" charset="0"/>
              </a:rPr>
              <a:t>{</a:t>
            </a:r>
            <a:endParaRPr lang="en-US" altLang="ko-KR"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98592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z="3200" dirty="0"/>
              <a:t>상속과 프로토콜</a:t>
            </a:r>
            <a:r>
              <a:rPr lang="en-US" altLang="ko-KR" sz="3200" dirty="0"/>
              <a:t> </a:t>
            </a:r>
            <a:r>
              <a:rPr lang="ko-KR" altLang="en-US" sz="3200" dirty="0"/>
              <a:t>채택</a:t>
            </a:r>
            <a:r>
              <a:rPr lang="en-US" altLang="ko-KR" dirty="0"/>
              <a:t>(adopt</a:t>
            </a:r>
            <a:r>
              <a:rPr lang="en-US" altLang="ko-KR" dirty="0" smtClean="0"/>
              <a:t>)</a:t>
            </a:r>
            <a:endParaRPr lang="ko-KR" altLang="en-US" dirty="0"/>
          </a:p>
        </p:txBody>
      </p:sp>
      <p:sp>
        <p:nvSpPr>
          <p:cNvPr id="3" name="내용 개체 틀 2"/>
          <p:cNvSpPr>
            <a:spLocks noGrp="1"/>
          </p:cNvSpPr>
          <p:nvPr>
            <p:ph idx="1"/>
          </p:nvPr>
        </p:nvSpPr>
        <p:spPr>
          <a:xfrm>
            <a:off x="711200" y="838200"/>
            <a:ext cx="10871200" cy="2302768"/>
          </a:xfrm>
        </p:spPr>
        <p:txBody>
          <a:bodyPr/>
          <a:lstStyle/>
          <a:p>
            <a:r>
              <a:rPr lang="en-US" altLang="ko-KR" sz="2000" dirty="0" err="1"/>
              <a:t>ViewContorller</a:t>
            </a:r>
            <a:r>
              <a:rPr lang="ko-KR" altLang="en-US" sz="2000" dirty="0"/>
              <a:t>클래스는 부모 </a:t>
            </a:r>
            <a:r>
              <a:rPr lang="en-US" altLang="ko-KR" sz="2000" dirty="0" err="1"/>
              <a:t>UIViewController</a:t>
            </a:r>
            <a:r>
              <a:rPr lang="ko-KR" altLang="en-US" sz="2000" dirty="0"/>
              <a:t>를 상속받고</a:t>
            </a:r>
            <a:r>
              <a:rPr lang="en-US" altLang="ko-KR" sz="2000" dirty="0"/>
              <a:t>, </a:t>
            </a:r>
            <a:r>
              <a:rPr lang="ko-KR" altLang="en-US" sz="2000" dirty="0"/>
              <a:t>프로토콜 </a:t>
            </a:r>
            <a:r>
              <a:rPr lang="en-US" altLang="ko-KR" sz="2000" dirty="0" err="1"/>
              <a:t>UIPickerViewDelegate</a:t>
            </a:r>
            <a:r>
              <a:rPr lang="ko-KR" altLang="en-US" sz="2000" dirty="0"/>
              <a:t>와 </a:t>
            </a:r>
            <a:r>
              <a:rPr lang="en-US" altLang="ko-KR" sz="2000" dirty="0" err="1"/>
              <a:t>UIPickerViewDataSource</a:t>
            </a:r>
            <a:r>
              <a:rPr lang="ko-KR" altLang="en-US" sz="2000" dirty="0"/>
              <a:t>를 채택했다</a:t>
            </a:r>
            <a:r>
              <a:rPr lang="en-US" altLang="ko-KR" sz="2000" dirty="0"/>
              <a:t>.</a:t>
            </a:r>
          </a:p>
          <a:p>
            <a:r>
              <a:rPr lang="ko-KR" altLang="en-US" sz="2000" dirty="0"/>
              <a:t>프로토콜 </a:t>
            </a:r>
            <a:r>
              <a:rPr lang="en-US" altLang="ko-KR" sz="2000" dirty="0" err="1"/>
              <a:t>UIPickerViewDelegate</a:t>
            </a:r>
            <a:r>
              <a:rPr lang="ko-KR" altLang="en-US" sz="2000" dirty="0"/>
              <a:t>와 </a:t>
            </a:r>
            <a:r>
              <a:rPr lang="en-US" altLang="ko-KR" sz="2000" dirty="0" err="1"/>
              <a:t>UIPickerViewDataSource</a:t>
            </a:r>
            <a:r>
              <a:rPr lang="ko-KR" altLang="en-US" sz="2000" dirty="0"/>
              <a:t>의 필수 </a:t>
            </a:r>
            <a:r>
              <a:rPr lang="ko-KR" altLang="en-US" sz="2000" dirty="0" smtClean="0"/>
              <a:t>메서드는 모두 구현해야 프로토콜을 준수</a:t>
            </a:r>
            <a:r>
              <a:rPr lang="en-US" altLang="ko-KR" sz="2000" dirty="0" smtClean="0"/>
              <a:t>(conform)</a:t>
            </a:r>
            <a:r>
              <a:rPr lang="ko-KR" altLang="en-US" sz="2000" dirty="0" smtClean="0"/>
              <a:t>하는 것이다</a:t>
            </a:r>
            <a:r>
              <a:rPr lang="en-US" altLang="ko-KR" sz="2000" dirty="0" smtClean="0"/>
              <a:t>.</a:t>
            </a:r>
            <a:endParaRPr lang="ko-KR" altLang="en-US" sz="2000" dirty="0"/>
          </a:p>
        </p:txBody>
      </p:sp>
      <p:pic>
        <p:nvPicPr>
          <p:cNvPr id="4"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9292" t="33600" r="6509" b="54851"/>
          <a:stretch/>
        </p:blipFill>
        <p:spPr>
          <a:xfrm>
            <a:off x="1415480" y="2240868"/>
            <a:ext cx="7200800" cy="792088"/>
          </a:xfrm>
          <a:prstGeom prst="rect">
            <a:avLst/>
          </a:prstGeom>
        </p:spPr>
      </p:pic>
      <p:pic>
        <p:nvPicPr>
          <p:cNvPr id="5" name="그림 4"/>
          <p:cNvPicPr>
            <a:picLocks noChangeAspect="1"/>
          </p:cNvPicPr>
          <p:nvPr/>
        </p:nvPicPr>
        <p:blipFill>
          <a:blip r:embed="rId3"/>
          <a:stretch>
            <a:fillRect/>
          </a:stretch>
        </p:blipFill>
        <p:spPr>
          <a:xfrm>
            <a:off x="5663952" y="3140968"/>
            <a:ext cx="5165632" cy="3130687"/>
          </a:xfrm>
          <a:prstGeom prst="rect">
            <a:avLst/>
          </a:prstGeom>
        </p:spPr>
      </p:pic>
      <p:pic>
        <p:nvPicPr>
          <p:cNvPr id="6" name="그림 5"/>
          <p:cNvPicPr>
            <a:picLocks noChangeAspect="1"/>
          </p:cNvPicPr>
          <p:nvPr/>
        </p:nvPicPr>
        <p:blipFill>
          <a:blip r:embed="rId4"/>
          <a:stretch>
            <a:fillRect/>
          </a:stretch>
        </p:blipFill>
        <p:spPr>
          <a:xfrm>
            <a:off x="711200" y="3140968"/>
            <a:ext cx="4728425" cy="3027658"/>
          </a:xfrm>
          <a:prstGeom prst="rect">
            <a:avLst/>
          </a:prstGeom>
        </p:spPr>
      </p:pic>
      <p:sp>
        <p:nvSpPr>
          <p:cNvPr id="7" name="모서리가 둥근 직사각형 6"/>
          <p:cNvSpPr/>
          <p:nvPr/>
        </p:nvSpPr>
        <p:spPr bwMode="auto">
          <a:xfrm>
            <a:off x="2423592" y="3124342"/>
            <a:ext cx="1351526" cy="288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
        <p:nvSpPr>
          <p:cNvPr id="8" name="모서리가 둥근 직사각형 7"/>
          <p:cNvSpPr/>
          <p:nvPr/>
        </p:nvSpPr>
        <p:spPr bwMode="auto">
          <a:xfrm>
            <a:off x="7223188" y="3132726"/>
            <a:ext cx="1275987" cy="288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
        <p:nvSpPr>
          <p:cNvPr id="9" name="모서리가 둥근 직사각형 8"/>
          <p:cNvSpPr/>
          <p:nvPr/>
        </p:nvSpPr>
        <p:spPr bwMode="auto">
          <a:xfrm>
            <a:off x="5752586" y="5830203"/>
            <a:ext cx="648072" cy="21602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
        <p:nvSpPr>
          <p:cNvPr id="10" name="TextBox 9"/>
          <p:cNvSpPr txBox="1"/>
          <p:nvPr/>
        </p:nvSpPr>
        <p:spPr>
          <a:xfrm>
            <a:off x="1867273" y="4751858"/>
            <a:ext cx="2557110" cy="584775"/>
          </a:xfrm>
          <a:prstGeom prst="rect">
            <a:avLst/>
          </a:prstGeom>
          <a:solidFill>
            <a:schemeClr val="bg1"/>
          </a:solidFill>
          <a:ln>
            <a:solidFill>
              <a:srgbClr val="FF0000"/>
            </a:solidFill>
          </a:ln>
        </p:spPr>
        <p:txBody>
          <a:bodyPr wrap="none" rtlCol="0">
            <a:spAutoFit/>
          </a:bodyPr>
          <a:lstStyle/>
          <a:p>
            <a:r>
              <a:rPr lang="ko-KR" altLang="en-US" sz="1600" b="0" dirty="0" smtClean="0">
                <a:solidFill>
                  <a:srgbClr val="0000FF"/>
                </a:solidFill>
              </a:rPr>
              <a:t>클래스 내에 이 메서드는  </a:t>
            </a:r>
            <a:endParaRPr lang="en-US" altLang="ko-KR" sz="1600" b="0" dirty="0" smtClean="0">
              <a:solidFill>
                <a:srgbClr val="0000FF"/>
              </a:solidFill>
            </a:endParaRPr>
          </a:p>
          <a:p>
            <a:r>
              <a:rPr lang="ko-KR" altLang="en-US" sz="1600" b="0" dirty="0" smtClean="0">
                <a:solidFill>
                  <a:srgbClr val="0000FF"/>
                </a:solidFill>
              </a:rPr>
              <a:t>반드시 구현해야 함</a:t>
            </a:r>
            <a:endParaRPr lang="ko-KR" altLang="en-US" sz="1600" b="0" dirty="0">
              <a:solidFill>
                <a:srgbClr val="0000FF"/>
              </a:solidFill>
            </a:endParaRPr>
          </a:p>
        </p:txBody>
      </p:sp>
      <p:sp>
        <p:nvSpPr>
          <p:cNvPr id="11" name="모서리가 둥근 직사각형 10"/>
          <p:cNvSpPr/>
          <p:nvPr/>
        </p:nvSpPr>
        <p:spPr bwMode="auto">
          <a:xfrm>
            <a:off x="712026" y="4725144"/>
            <a:ext cx="775462" cy="288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
        <p:nvSpPr>
          <p:cNvPr id="12" name="TextBox 11"/>
          <p:cNvSpPr txBox="1"/>
          <p:nvPr/>
        </p:nvSpPr>
        <p:spPr>
          <a:xfrm>
            <a:off x="6968212" y="5139578"/>
            <a:ext cx="2557111" cy="584775"/>
          </a:xfrm>
          <a:prstGeom prst="rect">
            <a:avLst/>
          </a:prstGeom>
          <a:solidFill>
            <a:schemeClr val="bg1"/>
          </a:solidFill>
          <a:ln>
            <a:solidFill>
              <a:srgbClr val="FF0000"/>
            </a:solidFill>
          </a:ln>
        </p:spPr>
        <p:txBody>
          <a:bodyPr wrap="none" rtlCol="0">
            <a:spAutoFit/>
          </a:bodyPr>
          <a:lstStyle/>
          <a:p>
            <a:r>
              <a:rPr lang="ko-KR" altLang="en-US" sz="1600" b="0" dirty="0" smtClean="0">
                <a:solidFill>
                  <a:srgbClr val="0000FF"/>
                </a:solidFill>
              </a:rPr>
              <a:t>클래스 내에 이 메서드는  </a:t>
            </a:r>
            <a:endParaRPr lang="en-US" altLang="ko-KR" sz="1600" b="0" dirty="0" smtClean="0">
              <a:solidFill>
                <a:srgbClr val="0000FF"/>
              </a:solidFill>
            </a:endParaRPr>
          </a:p>
          <a:p>
            <a:r>
              <a:rPr lang="ko-KR" altLang="en-US" sz="1600" b="0" dirty="0" smtClean="0">
                <a:solidFill>
                  <a:srgbClr val="0000FF"/>
                </a:solidFill>
              </a:rPr>
              <a:t>필요하면 구현함</a:t>
            </a:r>
            <a:endParaRPr lang="ko-KR" altLang="en-US" sz="1600" b="0" dirty="0">
              <a:solidFill>
                <a:srgbClr val="0000FF"/>
              </a:solidFill>
            </a:endParaRPr>
          </a:p>
        </p:txBody>
      </p:sp>
    </p:spTree>
    <p:extLst>
      <p:ext uri="{BB962C8B-B14F-4D97-AF65-F5344CB8AC3E}">
        <p14:creationId xmlns:p14="http://schemas.microsoft.com/office/powerpoint/2010/main" val="3338986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ffectLst>
                  <a:outerShdw blurRad="38100" dist="38100" dir="2700000" algn="tl">
                    <a:srgbClr val="000000">
                      <a:alpha val="43137"/>
                    </a:srgbClr>
                  </a:outerShdw>
                </a:effectLst>
              </a:rPr>
              <a:t>delegate</a:t>
            </a:r>
            <a:endParaRPr lang="ko-KR" altLang="en-US" dirty="0">
              <a:effectLst>
                <a:outerShdw blurRad="38100" dist="38100" dir="2700000" algn="tl">
                  <a:srgbClr val="000000">
                    <a:alpha val="43137"/>
                  </a:srgbClr>
                </a:outerShdw>
              </a:effectLst>
            </a:endParaRPr>
          </a:p>
        </p:txBody>
      </p:sp>
      <p:sp>
        <p:nvSpPr>
          <p:cNvPr id="3" name="내용 개체 틀 2"/>
          <p:cNvSpPr>
            <a:spLocks noGrp="1"/>
          </p:cNvSpPr>
          <p:nvPr>
            <p:ph idx="1"/>
          </p:nvPr>
        </p:nvSpPr>
        <p:spPr/>
        <p:txBody>
          <a:bodyPr/>
          <a:lstStyle/>
          <a:p>
            <a:r>
              <a:rPr lang="ko-KR" altLang="en-US" dirty="0" smtClean="0"/>
              <a:t>대표자</a:t>
            </a:r>
            <a:r>
              <a:rPr lang="en-US" altLang="ko-KR" dirty="0" smtClean="0"/>
              <a:t>(</a:t>
            </a:r>
            <a:r>
              <a:rPr lang="ko-KR" altLang="en-US" dirty="0" smtClean="0"/>
              <a:t>명사</a:t>
            </a:r>
            <a:r>
              <a:rPr lang="en-US" altLang="ko-KR" dirty="0" smtClean="0"/>
              <a:t>)</a:t>
            </a:r>
          </a:p>
          <a:p>
            <a:r>
              <a:rPr lang="ko-KR" altLang="en-US" dirty="0" smtClean="0"/>
              <a:t>위임하다</a:t>
            </a:r>
            <a:r>
              <a:rPr lang="en-US" altLang="ko-KR" dirty="0" smtClean="0"/>
              <a:t>(</a:t>
            </a:r>
            <a:r>
              <a:rPr lang="ko-KR" altLang="en-US" dirty="0" smtClean="0"/>
              <a:t>동사</a:t>
            </a:r>
            <a:r>
              <a:rPr lang="en-US" altLang="ko-KR" dirty="0" smtClean="0"/>
              <a:t>)</a:t>
            </a:r>
            <a:endParaRPr lang="ko-KR" altLang="en-US" dirty="0"/>
          </a:p>
        </p:txBody>
      </p:sp>
      <p:pic>
        <p:nvPicPr>
          <p:cNvPr id="4" name="그림 3"/>
          <p:cNvPicPr>
            <a:picLocks noChangeAspect="1"/>
          </p:cNvPicPr>
          <p:nvPr/>
        </p:nvPicPr>
        <p:blipFill>
          <a:blip r:embed="rId2"/>
          <a:stretch>
            <a:fillRect/>
          </a:stretch>
        </p:blipFill>
        <p:spPr>
          <a:xfrm>
            <a:off x="4007768" y="1268760"/>
            <a:ext cx="5068007" cy="4315427"/>
          </a:xfrm>
          <a:prstGeom prst="rect">
            <a:avLst/>
          </a:prstGeom>
          <a:ln>
            <a:solidFill>
              <a:srgbClr val="0000FF"/>
            </a:solidFill>
          </a:ln>
        </p:spPr>
      </p:pic>
    </p:spTree>
    <p:extLst>
      <p:ext uri="{BB962C8B-B14F-4D97-AF65-F5344CB8AC3E}">
        <p14:creationId xmlns:p14="http://schemas.microsoft.com/office/powerpoint/2010/main" val="855510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effectLst>
                  <a:outerShdw blurRad="38100" dist="38100" dir="2700000" algn="tl">
                    <a:srgbClr val="000000">
                      <a:alpha val="43137"/>
                    </a:srgbClr>
                  </a:outerShdw>
                </a:effectLst>
              </a:rPr>
              <a:t>Delegation</a:t>
            </a:r>
            <a:endParaRPr lang="ko-KR" altLang="en-US" dirty="0">
              <a:effectLst>
                <a:outerShdw blurRad="38100" dist="38100" dir="2700000" algn="tl">
                  <a:srgbClr val="000000">
                    <a:alpha val="43137"/>
                  </a:srgbClr>
                </a:outerShdw>
              </a:effectLst>
            </a:endParaRPr>
          </a:p>
        </p:txBody>
      </p:sp>
      <p:sp>
        <p:nvSpPr>
          <p:cNvPr id="3" name="내용 개체 틀 2"/>
          <p:cNvSpPr>
            <a:spLocks noGrp="1"/>
          </p:cNvSpPr>
          <p:nvPr>
            <p:ph idx="1"/>
          </p:nvPr>
        </p:nvSpPr>
        <p:spPr/>
        <p:txBody>
          <a:bodyPr/>
          <a:lstStyle/>
          <a:p>
            <a:r>
              <a:rPr lang="en-US" altLang="ko-KR" sz="2000" dirty="0">
                <a:hlinkClick r:id="rId2"/>
              </a:rPr>
              <a:t>https://docs.swift.org/swift-book/LanguageGuide/Protocols.html</a:t>
            </a:r>
            <a:endParaRPr lang="en-US" altLang="ko-KR" sz="2000" dirty="0" smtClean="0"/>
          </a:p>
          <a:p>
            <a:r>
              <a:rPr lang="en-US" altLang="ko-KR" sz="2000" dirty="0" smtClean="0"/>
              <a:t>Delegation </a:t>
            </a:r>
            <a:r>
              <a:rPr lang="en-US" altLang="ko-KR" sz="2000" dirty="0"/>
              <a:t>is a design pattern that enables a class or structure to hand off (or delegate) some of its responsibilities to an instance of another type. </a:t>
            </a:r>
            <a:endParaRPr lang="en-US" altLang="ko-KR" sz="2000" dirty="0" smtClean="0"/>
          </a:p>
          <a:p>
            <a:r>
              <a:rPr lang="en-US" altLang="ko-KR" sz="2000" dirty="0" smtClean="0"/>
              <a:t>This </a:t>
            </a:r>
            <a:r>
              <a:rPr lang="en-US" altLang="ko-KR" sz="2000" dirty="0"/>
              <a:t>design pattern is implemented by defining a protocol that encapsulates the delegated responsibilities, such that a conforming type (known as a delegate) is guaranteed to provide the functionality that has been delegated. </a:t>
            </a:r>
            <a:endParaRPr lang="en-US" altLang="ko-KR" sz="2000" dirty="0" smtClean="0"/>
          </a:p>
          <a:p>
            <a:r>
              <a:rPr lang="en-US" altLang="ko-KR" sz="2000" dirty="0" smtClean="0"/>
              <a:t>Delegation </a:t>
            </a:r>
            <a:r>
              <a:rPr lang="en-US" altLang="ko-KR" sz="2000" dirty="0"/>
              <a:t>can be used to respond to a particular action, or to retrieve data from an external source without needing to know the underlying type of that source</a:t>
            </a:r>
            <a:r>
              <a:rPr lang="en-US" altLang="ko-KR" sz="2000" dirty="0" smtClean="0"/>
              <a:t>.</a:t>
            </a:r>
          </a:p>
          <a:p>
            <a:r>
              <a:rPr lang="en-US" altLang="ko-KR" sz="2000" dirty="0" smtClean="0"/>
              <a:t>Delegation(</a:t>
            </a:r>
            <a:r>
              <a:rPr lang="ko-KR" altLang="en-US" sz="2000" dirty="0" smtClean="0"/>
              <a:t>위임</a:t>
            </a:r>
            <a:r>
              <a:rPr lang="en-US" altLang="ko-KR" sz="2000" dirty="0" smtClean="0"/>
              <a:t>)</a:t>
            </a:r>
            <a:r>
              <a:rPr lang="ko-KR" altLang="en-US" sz="2000" dirty="0" smtClean="0"/>
              <a:t>은 클래스나 구조체가</a:t>
            </a:r>
            <a:r>
              <a:rPr lang="ko-KR" altLang="en-US" sz="2000" dirty="0"/>
              <a:t> </a:t>
            </a:r>
            <a:r>
              <a:rPr lang="ko-KR" altLang="en-US" sz="2000" dirty="0">
                <a:solidFill>
                  <a:srgbClr val="0000FF"/>
                </a:solidFill>
              </a:rPr>
              <a:t>일부 책임을 다른 유형의 인스턴스로 전달 </a:t>
            </a:r>
            <a:r>
              <a:rPr lang="en-US" altLang="ko-KR" sz="2000" dirty="0">
                <a:solidFill>
                  <a:srgbClr val="0000FF"/>
                </a:solidFill>
              </a:rPr>
              <a:t>(</a:t>
            </a:r>
            <a:r>
              <a:rPr lang="ko-KR" altLang="en-US" sz="2000" dirty="0">
                <a:solidFill>
                  <a:srgbClr val="0000FF"/>
                </a:solidFill>
              </a:rPr>
              <a:t>또는 </a:t>
            </a:r>
            <a:r>
              <a:rPr lang="ko-KR" altLang="en-US" sz="2000" i="1" dirty="0">
                <a:solidFill>
                  <a:srgbClr val="0000FF"/>
                </a:solidFill>
              </a:rPr>
              <a:t>위임</a:t>
            </a:r>
            <a:r>
              <a:rPr lang="ko-KR" altLang="en-US" sz="2000" dirty="0">
                <a:solidFill>
                  <a:srgbClr val="0000FF"/>
                </a:solidFill>
              </a:rPr>
              <a:t> </a:t>
            </a:r>
            <a:r>
              <a:rPr lang="en-US" altLang="ko-KR" sz="2000" dirty="0" smtClean="0">
                <a:solidFill>
                  <a:srgbClr val="0000FF"/>
                </a:solidFill>
              </a:rPr>
              <a:t>)</a:t>
            </a:r>
            <a:r>
              <a:rPr lang="ko-KR" altLang="en-US" sz="2000" dirty="0" smtClean="0"/>
              <a:t>할 </a:t>
            </a:r>
            <a:r>
              <a:rPr lang="ko-KR" altLang="en-US" sz="2000" dirty="0"/>
              <a:t>수 </a:t>
            </a:r>
            <a:r>
              <a:rPr lang="ko-KR" altLang="en-US" sz="2000" dirty="0" smtClean="0"/>
              <a:t>있도록 하는 </a:t>
            </a:r>
            <a:r>
              <a:rPr lang="ko-KR" altLang="en-US" sz="2000" dirty="0"/>
              <a:t>디자인 </a:t>
            </a:r>
            <a:r>
              <a:rPr lang="ko-KR" altLang="en-US" sz="2000" dirty="0" smtClean="0"/>
              <a:t>패턴이다</a:t>
            </a:r>
            <a:r>
              <a:rPr lang="en-US" altLang="ko-KR" sz="2000" dirty="0" smtClean="0"/>
              <a:t>.</a:t>
            </a:r>
            <a:r>
              <a:rPr lang="en-US" altLang="ko-KR" sz="2000" dirty="0"/>
              <a:t> </a:t>
            </a:r>
            <a:endParaRPr lang="en-US" altLang="ko-KR" sz="2000" dirty="0" smtClean="0"/>
          </a:p>
          <a:p>
            <a:r>
              <a:rPr lang="ko-KR" altLang="en-US" sz="2000" dirty="0" smtClean="0">
                <a:solidFill>
                  <a:srgbClr val="0000FF"/>
                </a:solidFill>
              </a:rPr>
              <a:t>위임된 기능은 프로토콜에서 정의</a:t>
            </a:r>
            <a:r>
              <a:rPr lang="ko-KR" altLang="en-US" sz="2000" dirty="0" smtClean="0"/>
              <a:t>하며</a:t>
            </a:r>
            <a:r>
              <a:rPr lang="en-US" altLang="ko-KR" sz="2000" dirty="0"/>
              <a:t>, </a:t>
            </a:r>
            <a:r>
              <a:rPr lang="en-US" altLang="ko-KR" sz="2000" dirty="0" smtClean="0">
                <a:solidFill>
                  <a:srgbClr val="0000FF"/>
                </a:solidFill>
              </a:rPr>
              <a:t>delegate</a:t>
            </a:r>
            <a:r>
              <a:rPr lang="ko-KR" altLang="en-US" sz="2000" dirty="0" smtClean="0">
                <a:solidFill>
                  <a:srgbClr val="0000FF"/>
                </a:solidFill>
              </a:rPr>
              <a:t>가 위임된 </a:t>
            </a:r>
            <a:r>
              <a:rPr lang="ko-KR" altLang="en-US" sz="2000" dirty="0">
                <a:solidFill>
                  <a:srgbClr val="0000FF"/>
                </a:solidFill>
              </a:rPr>
              <a:t>기능을 </a:t>
            </a:r>
            <a:r>
              <a:rPr lang="ko-KR" altLang="en-US" sz="2000" dirty="0" smtClean="0">
                <a:solidFill>
                  <a:srgbClr val="0000FF"/>
                </a:solidFill>
              </a:rPr>
              <a:t>제공</a:t>
            </a:r>
            <a:r>
              <a:rPr lang="ko-KR" altLang="en-US" sz="2000" dirty="0" smtClean="0"/>
              <a:t>한다</a:t>
            </a:r>
            <a:r>
              <a:rPr lang="en-US" altLang="ko-KR" sz="2000" dirty="0" smtClean="0"/>
              <a:t>.</a:t>
            </a:r>
            <a:r>
              <a:rPr lang="en-US" altLang="ko-KR" sz="2000" dirty="0"/>
              <a:t> </a:t>
            </a:r>
            <a:endParaRPr lang="en-US" altLang="ko-KR" sz="2000" dirty="0" smtClean="0"/>
          </a:p>
          <a:p>
            <a:r>
              <a:rPr lang="ko-KR" altLang="en-US" sz="2000" dirty="0" smtClean="0"/>
              <a:t>위임은 </a:t>
            </a:r>
            <a:r>
              <a:rPr lang="ko-KR" altLang="en-US" sz="2000" dirty="0"/>
              <a:t>특정 작업에 응답하거나 </a:t>
            </a:r>
            <a:r>
              <a:rPr lang="ko-KR" altLang="en-US" sz="2000" dirty="0" smtClean="0"/>
              <a:t>외부에서 </a:t>
            </a:r>
            <a:r>
              <a:rPr lang="ko-KR" altLang="en-US" sz="2000" dirty="0"/>
              <a:t>데이터를 </a:t>
            </a:r>
            <a:r>
              <a:rPr lang="ko-KR" altLang="en-US" sz="2000" dirty="0" smtClean="0"/>
              <a:t>가져오는데 </a:t>
            </a:r>
            <a:r>
              <a:rPr lang="ko-KR" altLang="en-US" sz="2000" dirty="0"/>
              <a:t>사용할 수 </a:t>
            </a:r>
            <a:r>
              <a:rPr lang="ko-KR" altLang="en-US" sz="2000" dirty="0" smtClean="0"/>
              <a:t>있다</a:t>
            </a:r>
            <a:r>
              <a:rPr lang="en-US" altLang="ko-KR" sz="2000" dirty="0"/>
              <a:t>.</a:t>
            </a:r>
            <a:endParaRPr lang="ko-KR" altLang="en-US" sz="2000" dirty="0"/>
          </a:p>
        </p:txBody>
      </p:sp>
    </p:spTree>
    <p:extLst>
      <p:ext uri="{BB962C8B-B14F-4D97-AF65-F5344CB8AC3E}">
        <p14:creationId xmlns:p14="http://schemas.microsoft.com/office/powerpoint/2010/main" val="192303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effectLst>
                  <a:outerShdw blurRad="38100" dist="38100" dir="2700000" algn="tl">
                    <a:srgbClr val="000000">
                      <a:alpha val="43137"/>
                    </a:srgbClr>
                  </a:outerShdw>
                </a:effectLst>
              </a:rPr>
              <a:t>delegate</a:t>
            </a:r>
            <a:endParaRPr lang="ko-KR" altLang="en-US" dirty="0">
              <a:effectLst>
                <a:outerShdw blurRad="38100" dist="38100" dir="2700000" algn="tl">
                  <a:srgbClr val="000000">
                    <a:alpha val="43137"/>
                  </a:srgbClr>
                </a:outerShdw>
              </a:effectLst>
            </a:endParaRPr>
          </a:p>
        </p:txBody>
      </p:sp>
      <p:sp>
        <p:nvSpPr>
          <p:cNvPr id="3" name="내용 개체 틀 2"/>
          <p:cNvSpPr>
            <a:spLocks noGrp="1"/>
          </p:cNvSpPr>
          <p:nvPr>
            <p:ph idx="1"/>
          </p:nvPr>
        </p:nvSpPr>
        <p:spPr/>
        <p:txBody>
          <a:bodyPr/>
          <a:lstStyle/>
          <a:p>
            <a:r>
              <a:rPr lang="ko-KR" altLang="en-US" dirty="0" smtClean="0"/>
              <a:t>대리자</a:t>
            </a:r>
            <a:r>
              <a:rPr lang="en-US" altLang="ko-KR" dirty="0" smtClean="0"/>
              <a:t>, </a:t>
            </a:r>
            <a:r>
              <a:rPr lang="ko-KR" altLang="en-US" dirty="0" smtClean="0"/>
              <a:t>조력자</a:t>
            </a:r>
            <a:endParaRPr lang="en-US" altLang="ko-KR" dirty="0" smtClean="0"/>
          </a:p>
          <a:p>
            <a:r>
              <a:rPr lang="ko-KR" altLang="en-US" dirty="0" smtClean="0"/>
              <a:t>이런 일이 </a:t>
            </a:r>
            <a:r>
              <a:rPr lang="ko-KR" altLang="en-US" dirty="0"/>
              <a:t>있</a:t>
            </a:r>
            <a:r>
              <a:rPr lang="ko-KR" altLang="en-US" dirty="0" smtClean="0"/>
              <a:t>을 때 </a:t>
            </a:r>
            <a:r>
              <a:rPr lang="en-US" altLang="ko-KR" dirty="0" smtClean="0"/>
              <a:t>delegate </a:t>
            </a:r>
            <a:r>
              <a:rPr lang="ko-KR" altLang="en-US" dirty="0" smtClean="0"/>
              <a:t>너가 좀 전담해줘</a:t>
            </a:r>
            <a:endParaRPr lang="en-US" altLang="ko-KR" dirty="0" smtClean="0"/>
          </a:p>
          <a:p>
            <a:pPr lvl="1"/>
            <a:r>
              <a:rPr lang="ko-KR" altLang="en-US" dirty="0"/>
              <a:t>델</a:t>
            </a:r>
            <a:r>
              <a:rPr lang="ko-KR" altLang="en-US" dirty="0" smtClean="0"/>
              <a:t>리게이트로 </a:t>
            </a:r>
            <a:r>
              <a:rPr lang="ko-KR" altLang="en-US" dirty="0"/>
              <a:t>선언된 </a:t>
            </a:r>
            <a:r>
              <a:rPr lang="en-US" altLang="ko-KR" dirty="0"/>
              <a:t>(</a:t>
            </a:r>
            <a:r>
              <a:rPr lang="ko-KR" altLang="en-US" dirty="0"/>
              <a:t>보통 내가 만든 클래스의</a:t>
            </a:r>
            <a:r>
              <a:rPr lang="en-US" altLang="ko-KR" dirty="0"/>
              <a:t>) </a:t>
            </a:r>
            <a:r>
              <a:rPr lang="ko-KR" altLang="en-US" dirty="0" smtClean="0"/>
              <a:t>객체는 </a:t>
            </a:r>
            <a:r>
              <a:rPr lang="ko-KR" altLang="en-US" dirty="0"/>
              <a:t>자신을 </a:t>
            </a:r>
            <a:r>
              <a:rPr lang="ko-KR" altLang="en-US" dirty="0" smtClean="0"/>
              <a:t>임명한 객체</a:t>
            </a:r>
            <a:r>
              <a:rPr lang="en-US" altLang="ko-KR" dirty="0" smtClean="0"/>
              <a:t>(</a:t>
            </a:r>
            <a:r>
              <a:rPr lang="ko-KR" altLang="en-US" dirty="0" err="1" smtClean="0"/>
              <a:t>테이블뷰</a:t>
            </a:r>
            <a:r>
              <a:rPr lang="en-US" altLang="ko-KR" dirty="0" smtClean="0"/>
              <a:t>, </a:t>
            </a:r>
            <a:r>
              <a:rPr lang="ko-KR" altLang="en-US" dirty="0" err="1" smtClean="0"/>
              <a:t>피커뷰</a:t>
            </a:r>
            <a:r>
              <a:rPr lang="ko-KR" altLang="en-US" dirty="0" smtClean="0"/>
              <a:t> 등</a:t>
            </a:r>
            <a:r>
              <a:rPr lang="en-US" altLang="ko-KR" dirty="0" smtClean="0"/>
              <a:t>)</a:t>
            </a:r>
            <a:r>
              <a:rPr lang="ko-KR" altLang="en-US" dirty="0" smtClean="0"/>
              <a:t>가 일을 </a:t>
            </a:r>
            <a:r>
              <a:rPr lang="ko-KR" altLang="en-US" dirty="0"/>
              <a:t>도와달라고 하면 지정된 메서드를 통하여 </a:t>
            </a:r>
            <a:r>
              <a:rPr lang="ko-KR" altLang="en-US" dirty="0" smtClean="0"/>
              <a:t>처리해 줌</a:t>
            </a:r>
            <a:endParaRPr lang="en-US" altLang="ko-KR" dirty="0" smtClean="0"/>
          </a:p>
          <a:p>
            <a:r>
              <a:rPr lang="ko-KR" altLang="en-US" dirty="0" err="1"/>
              <a:t>델리게이트</a:t>
            </a:r>
            <a:r>
              <a:rPr lang="ko-KR" altLang="en-US" dirty="0"/>
              <a:t> </a:t>
            </a:r>
            <a:r>
              <a:rPr lang="ko-KR" altLang="en-US" dirty="0" smtClean="0"/>
              <a:t>패턴</a:t>
            </a:r>
            <a:endParaRPr lang="en-US" altLang="ko-KR" dirty="0" smtClean="0"/>
          </a:p>
          <a:p>
            <a:pPr lvl="1"/>
            <a:r>
              <a:rPr lang="ko-KR" altLang="en-US" dirty="0" smtClean="0"/>
              <a:t>하나의</a:t>
            </a:r>
            <a:r>
              <a:rPr lang="ko-KR" altLang="en-US" dirty="0"/>
              <a:t> 객체가 모든 일을 처리하는 것이 아니라 처리 해야 할 일 중 일부를 다른 객체에 넘기는 </a:t>
            </a:r>
            <a:r>
              <a:rPr lang="ko-KR" altLang="en-US" dirty="0" smtClean="0"/>
              <a:t>것</a:t>
            </a:r>
            <a:endParaRPr lang="en-US" altLang="ko-KR" dirty="0" smtClean="0"/>
          </a:p>
          <a:p>
            <a:r>
              <a:rPr lang="ko-KR" altLang="en-US" dirty="0" smtClean="0"/>
              <a:t>보통 프로토콜을 사용</a:t>
            </a:r>
            <a:r>
              <a:rPr lang="ko-KR" altLang="en-US" dirty="0"/>
              <a:t/>
            </a:r>
            <a:br>
              <a:rPr lang="ko-KR" altLang="en-US" dirty="0"/>
            </a:br>
            <a:endParaRPr lang="en-US" altLang="ko-KR" dirty="0" smtClean="0"/>
          </a:p>
          <a:p>
            <a:endParaRPr lang="ko-KR" altLang="en-US" dirty="0"/>
          </a:p>
        </p:txBody>
      </p:sp>
    </p:spTree>
    <p:extLst>
      <p:ext uri="{BB962C8B-B14F-4D97-AF65-F5344CB8AC3E}">
        <p14:creationId xmlns:p14="http://schemas.microsoft.com/office/powerpoint/2010/main" val="3592747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과제</a:t>
            </a:r>
            <a:endParaRPr lang="ko-KR" altLang="en-US" dirty="0"/>
          </a:p>
        </p:txBody>
      </p:sp>
      <p:sp>
        <p:nvSpPr>
          <p:cNvPr id="3" name="내용 개체 틀 2"/>
          <p:cNvSpPr>
            <a:spLocks noGrp="1"/>
          </p:cNvSpPr>
          <p:nvPr>
            <p:ph idx="1"/>
          </p:nvPr>
        </p:nvSpPr>
        <p:spPr/>
        <p:txBody>
          <a:bodyPr/>
          <a:lstStyle/>
          <a:p>
            <a:pPr algn="just" latinLnBrk="1">
              <a:lnSpc>
                <a:spcPct val="160000"/>
              </a:lnSpc>
              <a:spcBef>
                <a:spcPts val="0"/>
              </a:spcBef>
              <a:spcAft>
                <a:spcPts val="0"/>
              </a:spcAft>
            </a:pPr>
            <a:r>
              <a:rPr lang="ko-KR" altLang="en-US" sz="1800" dirty="0" smtClean="0">
                <a:solidFill>
                  <a:srgbClr val="282828"/>
                </a:solidFill>
                <a:latin typeface="맑은 고딕" panose="020B0503020000020004" pitchFamily="50" charset="-127"/>
                <a:ea typeface="맑은 고딕" panose="020B0503020000020004" pitchFamily="50" charset="-127"/>
              </a:rPr>
              <a:t>다음과 </a:t>
            </a:r>
            <a:r>
              <a:rPr lang="ko-KR" altLang="en-US" sz="1800" dirty="0">
                <a:solidFill>
                  <a:srgbClr val="282828"/>
                </a:solidFill>
                <a:latin typeface="맑은 고딕" panose="020B0503020000020004" pitchFamily="50" charset="-127"/>
                <a:ea typeface="맑은 고딕" panose="020B0503020000020004" pitchFamily="50" charset="-127"/>
              </a:rPr>
              <a:t>같은 </a:t>
            </a:r>
            <a:r>
              <a:rPr lang="ko-KR" altLang="en-US" sz="1800" dirty="0" smtClean="0">
                <a:solidFill>
                  <a:srgbClr val="282828"/>
                </a:solidFill>
                <a:latin typeface="맑은 고딕" panose="020B0503020000020004" pitchFamily="50" charset="-127"/>
                <a:ea typeface="맑은 고딕" panose="020B0503020000020004" pitchFamily="50" charset="-127"/>
              </a:rPr>
              <a:t>기능을 전체 하나의 소스로 작성하시오</a:t>
            </a:r>
            <a:r>
              <a:rPr lang="en-US" altLang="ko-KR" sz="1800" dirty="0" smtClean="0">
                <a:solidFill>
                  <a:srgbClr val="282828"/>
                </a:solidFill>
                <a:latin typeface="Consolas" panose="020B0609020204030204" pitchFamily="49" charset="0"/>
                <a:ea typeface="맑은 고딕" panose="020B0503020000020004" pitchFamily="50" charset="-127"/>
              </a:rPr>
              <a:t>. </a:t>
            </a:r>
            <a:endParaRPr lang="ko-KR" altLang="en-US" sz="1800" dirty="0">
              <a:solidFill>
                <a:srgbClr val="000000"/>
              </a:solidFill>
              <a:latin typeface="함초롬바탕" panose="02030604000101010101" pitchFamily="18" charset="-127"/>
            </a:endParaRPr>
          </a:p>
          <a:p>
            <a:pPr algn="just" latinLnBrk="1">
              <a:lnSpc>
                <a:spcPct val="160000"/>
              </a:lnSpc>
              <a:spcBef>
                <a:spcPts val="0"/>
              </a:spcBef>
              <a:spcAft>
                <a:spcPts val="0"/>
              </a:spcAft>
            </a:pPr>
            <a:r>
              <a:rPr lang="en-US" altLang="ko-KR" sz="1800" dirty="0" smtClean="0">
                <a:solidFill>
                  <a:srgbClr val="000000"/>
                </a:solidFill>
                <a:latin typeface="Consolas" panose="020B0609020204030204" pitchFamily="49" charset="0"/>
                <a:ea typeface="맑은 고딕" panose="020B0503020000020004" pitchFamily="50" charset="-127"/>
              </a:rPr>
              <a:t>bb</a:t>
            </a:r>
            <a:r>
              <a:rPr lang="en-US" altLang="ko-KR" sz="1800" dirty="0">
                <a:solidFill>
                  <a:srgbClr val="000000"/>
                </a:solidFill>
                <a:latin typeface="Consolas" panose="020B0609020204030204" pitchFamily="49" charset="0"/>
                <a:ea typeface="맑은 고딕" panose="020B0503020000020004" pitchFamily="50" charset="-127"/>
              </a:rPr>
              <a:t>()</a:t>
            </a:r>
            <a:r>
              <a:rPr lang="ko-KR" altLang="en-US" sz="1800" dirty="0">
                <a:solidFill>
                  <a:srgbClr val="000000"/>
                </a:solidFill>
                <a:latin typeface="맑은 고딕" panose="020B0503020000020004" pitchFamily="50" charset="-127"/>
                <a:ea typeface="맑은 고딕" panose="020B0503020000020004" pitchFamily="50" charset="-127"/>
              </a:rPr>
              <a:t>라는 </a:t>
            </a:r>
            <a:r>
              <a:rPr lang="ko-KR" altLang="en-US" sz="1800" dirty="0" err="1">
                <a:solidFill>
                  <a:srgbClr val="000000"/>
                </a:solidFill>
                <a:latin typeface="맑은 고딕" panose="020B0503020000020004" pitchFamily="50" charset="-127"/>
                <a:ea typeface="맑은 고딕" panose="020B0503020000020004" pitchFamily="50" charset="-127"/>
              </a:rPr>
              <a:t>메소드가</a:t>
            </a:r>
            <a:r>
              <a:rPr lang="ko-KR" altLang="en-US" sz="1800" dirty="0">
                <a:solidFill>
                  <a:srgbClr val="000000"/>
                </a:solidFill>
                <a:latin typeface="맑은 고딕" panose="020B0503020000020004" pitchFamily="50" charset="-127"/>
                <a:ea typeface="맑은 고딕" panose="020B0503020000020004" pitchFamily="50" charset="-127"/>
              </a:rPr>
              <a:t> </a:t>
            </a:r>
            <a:r>
              <a:rPr lang="ko-KR" altLang="en-US" sz="1800" dirty="0" err="1">
                <a:solidFill>
                  <a:srgbClr val="000000"/>
                </a:solidFill>
                <a:latin typeface="맑은 고딕" panose="020B0503020000020004" pitchFamily="50" charset="-127"/>
                <a:ea typeface="맑은 고딕" panose="020B0503020000020004" pitchFamily="50" charset="-127"/>
              </a:rPr>
              <a:t>하나있는</a:t>
            </a:r>
            <a:r>
              <a:rPr lang="ko-KR" altLang="en-US" sz="1800" dirty="0">
                <a:solidFill>
                  <a:srgbClr val="000000"/>
                </a:solidFill>
                <a:latin typeface="맑은 고딕" panose="020B0503020000020004" pitchFamily="50" charset="-127"/>
                <a:ea typeface="맑은 고딕" panose="020B0503020000020004" pitchFamily="50" charset="-127"/>
              </a:rPr>
              <a:t> 프로토콜</a:t>
            </a:r>
            <a:r>
              <a:rPr lang="en-US" altLang="ko-KR" sz="1800" dirty="0">
                <a:solidFill>
                  <a:srgbClr val="000000"/>
                </a:solidFill>
                <a:latin typeface="Consolas" panose="020B0609020204030204" pitchFamily="49" charset="0"/>
                <a:ea typeface="맑은 고딕" panose="020B0503020000020004" pitchFamily="50" charset="-127"/>
              </a:rPr>
              <a:t>(protocol) B</a:t>
            </a:r>
            <a:r>
              <a:rPr lang="ko-KR" altLang="en-US" sz="1800" dirty="0">
                <a:solidFill>
                  <a:srgbClr val="000000"/>
                </a:solidFill>
                <a:latin typeface="맑은 고딕" panose="020B0503020000020004" pitchFamily="50" charset="-127"/>
                <a:ea typeface="맑은 고딕" panose="020B0503020000020004" pitchFamily="50" charset="-127"/>
              </a:rPr>
              <a:t>을 만드시오</a:t>
            </a:r>
            <a:r>
              <a:rPr lang="en-US" altLang="ko-KR" sz="1800" dirty="0">
                <a:solidFill>
                  <a:srgbClr val="000000"/>
                </a:solidFill>
                <a:latin typeface="Consolas" panose="020B0609020204030204" pitchFamily="49" charset="0"/>
                <a:ea typeface="맑은 고딕" panose="020B0503020000020004" pitchFamily="50" charset="-127"/>
              </a:rPr>
              <a:t>.</a:t>
            </a:r>
            <a:endParaRPr lang="ko-KR" altLang="en-US" sz="1800" dirty="0">
              <a:solidFill>
                <a:srgbClr val="000000"/>
              </a:solidFill>
              <a:latin typeface="함초롬바탕" panose="02030604000101010101" pitchFamily="18" charset="-127"/>
            </a:endParaRPr>
          </a:p>
          <a:p>
            <a:pPr marL="0" indent="0" algn="just" latinLnBrk="1">
              <a:lnSpc>
                <a:spcPct val="160000"/>
              </a:lnSpc>
              <a:spcBef>
                <a:spcPts val="0"/>
              </a:spcBef>
              <a:spcAft>
                <a:spcPts val="0"/>
              </a:spcAft>
              <a:buNone/>
            </a:pPr>
            <a:r>
              <a:rPr lang="en-US" altLang="ko-KR" sz="1800" dirty="0" smtClean="0">
                <a:solidFill>
                  <a:srgbClr val="000000"/>
                </a:solidFill>
                <a:latin typeface="Consolas" panose="020B0609020204030204" pitchFamily="49" charset="0"/>
                <a:ea typeface="맑은 고딕" panose="020B0503020000020004" pitchFamily="50" charset="-127"/>
              </a:rPr>
              <a:t>  bb</a:t>
            </a:r>
            <a:r>
              <a:rPr lang="en-US" altLang="ko-KR" sz="1800" dirty="0">
                <a:solidFill>
                  <a:srgbClr val="000000"/>
                </a:solidFill>
                <a:latin typeface="Consolas" panose="020B0609020204030204" pitchFamily="49" charset="0"/>
                <a:ea typeface="맑은 고딕" panose="020B0503020000020004" pitchFamily="50" charset="-127"/>
              </a:rPr>
              <a:t>()</a:t>
            </a:r>
            <a:r>
              <a:rPr lang="ko-KR" altLang="en-US" sz="1800" dirty="0">
                <a:solidFill>
                  <a:srgbClr val="000000"/>
                </a:solidFill>
                <a:latin typeface="맑은 고딕" panose="020B0503020000020004" pitchFamily="50" charset="-127"/>
                <a:ea typeface="맑은 고딕" panose="020B0503020000020004" pitchFamily="50" charset="-127"/>
              </a:rPr>
              <a:t>메서드는 </a:t>
            </a:r>
            <a:r>
              <a:rPr lang="en-US" altLang="ko-KR" sz="1800" dirty="0" err="1">
                <a:solidFill>
                  <a:srgbClr val="000000"/>
                </a:solidFill>
                <a:latin typeface="Consolas" panose="020B0609020204030204" pitchFamily="49" charset="0"/>
                <a:ea typeface="맑은 고딕" panose="020B0503020000020004" pitchFamily="50" charset="-127"/>
              </a:rPr>
              <a:t>Int</a:t>
            </a:r>
            <a:r>
              <a:rPr lang="ko-KR" altLang="en-US" sz="1800" dirty="0">
                <a:solidFill>
                  <a:srgbClr val="000000"/>
                </a:solidFill>
                <a:latin typeface="맑은 고딕" panose="020B0503020000020004" pitchFamily="50" charset="-127"/>
                <a:ea typeface="맑은 고딕" panose="020B0503020000020004" pitchFamily="50" charset="-127"/>
              </a:rPr>
              <a:t>형 값을 매개변수로 받아 </a:t>
            </a:r>
            <a:r>
              <a:rPr lang="en-US" altLang="ko-KR" sz="1800" dirty="0" err="1">
                <a:solidFill>
                  <a:srgbClr val="000000"/>
                </a:solidFill>
                <a:latin typeface="Consolas" panose="020B0609020204030204" pitchFamily="49" charset="0"/>
                <a:ea typeface="맑은 고딕" panose="020B0503020000020004" pitchFamily="50" charset="-127"/>
              </a:rPr>
              <a:t>Int</a:t>
            </a:r>
            <a:r>
              <a:rPr lang="ko-KR" altLang="en-US" sz="1800" dirty="0">
                <a:solidFill>
                  <a:srgbClr val="000000"/>
                </a:solidFill>
                <a:latin typeface="맑은 고딕" panose="020B0503020000020004" pitchFamily="50" charset="-127"/>
                <a:ea typeface="맑은 고딕" panose="020B0503020000020004" pitchFamily="50" charset="-127"/>
              </a:rPr>
              <a:t>형으로 </a:t>
            </a:r>
            <a:r>
              <a:rPr lang="ko-KR" altLang="en-US" sz="1800" dirty="0" err="1">
                <a:solidFill>
                  <a:srgbClr val="000000"/>
                </a:solidFill>
                <a:latin typeface="맑은 고딕" panose="020B0503020000020004" pitchFamily="50" charset="-127"/>
                <a:ea typeface="맑은 고딕" panose="020B0503020000020004" pitchFamily="50" charset="-127"/>
              </a:rPr>
              <a:t>리턴하는</a:t>
            </a:r>
            <a:r>
              <a:rPr lang="ko-KR" altLang="en-US" sz="1800" dirty="0">
                <a:solidFill>
                  <a:srgbClr val="000000"/>
                </a:solidFill>
                <a:latin typeface="맑은 고딕" panose="020B0503020000020004" pitchFamily="50" charset="-127"/>
                <a:ea typeface="맑은 고딕" panose="020B0503020000020004" pitchFamily="50" charset="-127"/>
              </a:rPr>
              <a:t> 메서드이다</a:t>
            </a:r>
            <a:r>
              <a:rPr lang="en-US" altLang="ko-KR" sz="1800" dirty="0">
                <a:solidFill>
                  <a:srgbClr val="000000"/>
                </a:solidFill>
                <a:latin typeface="Consolas" panose="020B0609020204030204" pitchFamily="49" charset="0"/>
                <a:ea typeface="맑은 고딕" panose="020B0503020000020004" pitchFamily="50" charset="-127"/>
              </a:rPr>
              <a:t>. </a:t>
            </a:r>
            <a:endParaRPr lang="ko-KR" altLang="en-US" sz="1800" dirty="0">
              <a:solidFill>
                <a:srgbClr val="000000"/>
              </a:solidFill>
              <a:latin typeface="함초롬바탕" panose="02030604000101010101" pitchFamily="18" charset="-127"/>
            </a:endParaRPr>
          </a:p>
          <a:p>
            <a:pPr algn="just" latinLnBrk="1">
              <a:lnSpc>
                <a:spcPct val="160000"/>
              </a:lnSpc>
              <a:spcBef>
                <a:spcPts val="0"/>
              </a:spcBef>
              <a:spcAft>
                <a:spcPts val="0"/>
              </a:spcAft>
            </a:pPr>
            <a:r>
              <a:rPr lang="ko-KR" altLang="en-US" sz="1800" dirty="0" smtClean="0">
                <a:solidFill>
                  <a:srgbClr val="000000"/>
                </a:solidFill>
                <a:latin typeface="맑은 고딕" panose="020B0503020000020004" pitchFamily="50" charset="-127"/>
                <a:ea typeface="맑은 고딕" panose="020B0503020000020004" pitchFamily="50" charset="-127"/>
              </a:rPr>
              <a:t>클래스 </a:t>
            </a:r>
            <a:r>
              <a:rPr lang="en-US" altLang="ko-KR" sz="1800" dirty="0">
                <a:solidFill>
                  <a:srgbClr val="000000"/>
                </a:solidFill>
                <a:latin typeface="Consolas" panose="020B0609020204030204" pitchFamily="49" charset="0"/>
                <a:ea typeface="맑은 고딕" panose="020B0503020000020004" pitchFamily="50" charset="-127"/>
              </a:rPr>
              <a:t>A</a:t>
            </a:r>
            <a:r>
              <a:rPr lang="ko-KR" altLang="en-US" sz="1800" dirty="0">
                <a:solidFill>
                  <a:srgbClr val="000000"/>
                </a:solidFill>
                <a:latin typeface="맑은 고딕" panose="020B0503020000020004" pitchFamily="50" charset="-127"/>
                <a:ea typeface="맑은 고딕" panose="020B0503020000020004" pitchFamily="50" charset="-127"/>
              </a:rPr>
              <a:t>는 클래스 </a:t>
            </a:r>
            <a:r>
              <a:rPr lang="en-US" altLang="ko-KR" sz="1800" dirty="0">
                <a:solidFill>
                  <a:srgbClr val="000000"/>
                </a:solidFill>
                <a:latin typeface="Consolas" panose="020B0609020204030204" pitchFamily="49" charset="0"/>
                <a:ea typeface="맑은 고딕" panose="020B0503020000020004" pitchFamily="50" charset="-127"/>
              </a:rPr>
              <a:t>C</a:t>
            </a:r>
            <a:r>
              <a:rPr lang="ko-KR" altLang="en-US" sz="1800" dirty="0">
                <a:solidFill>
                  <a:srgbClr val="000000"/>
                </a:solidFill>
                <a:latin typeface="맑은 고딕" panose="020B0503020000020004" pitchFamily="50" charset="-127"/>
                <a:ea typeface="맑은 고딕" panose="020B0503020000020004" pitchFamily="50" charset="-127"/>
              </a:rPr>
              <a:t>라는 부모를 갖는다</a:t>
            </a:r>
            <a:r>
              <a:rPr lang="en-US" altLang="ko-KR" sz="1800" dirty="0">
                <a:solidFill>
                  <a:srgbClr val="000000"/>
                </a:solidFill>
                <a:latin typeface="Consolas" panose="020B0609020204030204" pitchFamily="49" charset="0"/>
                <a:ea typeface="맑은 고딕" panose="020B0503020000020004" pitchFamily="50" charset="-127"/>
              </a:rPr>
              <a:t>(C</a:t>
            </a:r>
            <a:r>
              <a:rPr lang="ko-KR" altLang="en-US" sz="1800" dirty="0">
                <a:solidFill>
                  <a:srgbClr val="000000"/>
                </a:solidFill>
                <a:latin typeface="맑은 고딕" panose="020B0503020000020004" pitchFamily="50" charset="-127"/>
                <a:ea typeface="맑은 고딕" panose="020B0503020000020004" pitchFamily="50" charset="-127"/>
              </a:rPr>
              <a:t>로부터 상속받는다</a:t>
            </a:r>
            <a:r>
              <a:rPr lang="en-US" altLang="ko-KR" sz="1800" dirty="0">
                <a:solidFill>
                  <a:srgbClr val="000000"/>
                </a:solidFill>
                <a:latin typeface="Consolas" panose="020B0609020204030204" pitchFamily="49" charset="0"/>
                <a:ea typeface="맑은 고딕" panose="020B0503020000020004" pitchFamily="50" charset="-127"/>
              </a:rPr>
              <a:t>).</a:t>
            </a:r>
            <a:endParaRPr lang="ko-KR" altLang="en-US" sz="1800" dirty="0">
              <a:solidFill>
                <a:srgbClr val="000000"/>
              </a:solidFill>
              <a:latin typeface="함초롬바탕" panose="02030604000101010101" pitchFamily="18" charset="-127"/>
            </a:endParaRPr>
          </a:p>
          <a:p>
            <a:pPr algn="just" latinLnBrk="1">
              <a:lnSpc>
                <a:spcPct val="160000"/>
              </a:lnSpc>
              <a:spcBef>
                <a:spcPts val="0"/>
              </a:spcBef>
              <a:spcAft>
                <a:spcPts val="0"/>
              </a:spcAft>
            </a:pPr>
            <a:r>
              <a:rPr lang="ko-KR" altLang="en-US" sz="1800" dirty="0" smtClean="0">
                <a:solidFill>
                  <a:srgbClr val="000000"/>
                </a:solidFill>
                <a:latin typeface="맑은 고딕" panose="020B0503020000020004" pitchFamily="50" charset="-127"/>
                <a:ea typeface="맑은 고딕" panose="020B0503020000020004" pitchFamily="50" charset="-127"/>
              </a:rPr>
              <a:t>클래스 </a:t>
            </a:r>
            <a:r>
              <a:rPr lang="en-US" altLang="ko-KR" sz="1800" dirty="0">
                <a:solidFill>
                  <a:srgbClr val="000000"/>
                </a:solidFill>
                <a:latin typeface="Consolas" panose="020B0609020204030204" pitchFamily="49" charset="0"/>
                <a:ea typeface="맑은 고딕" panose="020B0503020000020004" pitchFamily="50" charset="-127"/>
              </a:rPr>
              <a:t>A</a:t>
            </a:r>
            <a:r>
              <a:rPr lang="ko-KR" altLang="en-US" sz="1800" dirty="0">
                <a:solidFill>
                  <a:srgbClr val="000000"/>
                </a:solidFill>
                <a:latin typeface="맑은 고딕" panose="020B0503020000020004" pitchFamily="50" charset="-127"/>
                <a:ea typeface="맑은 고딕" panose="020B0503020000020004" pitchFamily="50" charset="-127"/>
              </a:rPr>
              <a:t>에서 프로토콜 </a:t>
            </a:r>
            <a:r>
              <a:rPr lang="en-US" altLang="ko-KR" sz="1800" dirty="0">
                <a:solidFill>
                  <a:srgbClr val="000000"/>
                </a:solidFill>
                <a:latin typeface="Consolas" panose="020B0609020204030204" pitchFamily="49" charset="0"/>
                <a:ea typeface="맑은 고딕" panose="020B0503020000020004" pitchFamily="50" charset="-127"/>
              </a:rPr>
              <a:t>B</a:t>
            </a:r>
            <a:r>
              <a:rPr lang="ko-KR" altLang="en-US" sz="1800" dirty="0">
                <a:solidFill>
                  <a:srgbClr val="000000"/>
                </a:solidFill>
                <a:latin typeface="맑은 고딕" panose="020B0503020000020004" pitchFamily="50" charset="-127"/>
                <a:ea typeface="맑은 고딕" panose="020B0503020000020004" pitchFamily="50" charset="-127"/>
              </a:rPr>
              <a:t>를 채택하고</a:t>
            </a:r>
            <a:r>
              <a:rPr lang="en-US" altLang="ko-KR" sz="1800" dirty="0">
                <a:solidFill>
                  <a:srgbClr val="000000"/>
                </a:solidFill>
                <a:latin typeface="Consolas" panose="020B0609020204030204" pitchFamily="49" charset="0"/>
                <a:ea typeface="맑은 고딕" panose="020B0503020000020004" pitchFamily="50" charset="-127"/>
              </a:rPr>
              <a:t>, </a:t>
            </a:r>
            <a:r>
              <a:rPr lang="ko-KR" altLang="en-US" sz="1800" dirty="0">
                <a:solidFill>
                  <a:srgbClr val="000000"/>
                </a:solidFill>
                <a:latin typeface="맑은 고딕" panose="020B0503020000020004" pitchFamily="50" charset="-127"/>
                <a:ea typeface="맑은 고딕" panose="020B0503020000020004" pitchFamily="50" charset="-127"/>
              </a:rPr>
              <a:t>준수하는 소스를 작성하시오</a:t>
            </a:r>
            <a:r>
              <a:rPr lang="en-US" altLang="ko-KR" sz="1800" dirty="0">
                <a:solidFill>
                  <a:srgbClr val="000000"/>
                </a:solidFill>
                <a:latin typeface="Consolas" panose="020B0609020204030204" pitchFamily="49" charset="0"/>
                <a:ea typeface="맑은 고딕" panose="020B0503020000020004" pitchFamily="50" charset="-127"/>
              </a:rPr>
              <a:t>.</a:t>
            </a:r>
            <a:endParaRPr lang="ko-KR" altLang="en-US" sz="1800" dirty="0">
              <a:solidFill>
                <a:srgbClr val="000000"/>
              </a:solidFill>
              <a:latin typeface="함초롬바탕" panose="02030604000101010101" pitchFamily="18" charset="-127"/>
            </a:endParaRPr>
          </a:p>
          <a:p>
            <a:pPr algn="just" latinLnBrk="1">
              <a:lnSpc>
                <a:spcPct val="160000"/>
              </a:lnSpc>
              <a:spcBef>
                <a:spcPts val="0"/>
              </a:spcBef>
              <a:spcAft>
                <a:spcPts val="0"/>
              </a:spcAft>
            </a:pPr>
            <a:r>
              <a:rPr lang="en-US" altLang="ko-KR" sz="1800" dirty="0" smtClean="0">
                <a:solidFill>
                  <a:srgbClr val="000000"/>
                </a:solidFill>
                <a:latin typeface="Consolas" panose="020B0609020204030204" pitchFamily="49" charset="0"/>
                <a:ea typeface="맑은 고딕" panose="020B0503020000020004" pitchFamily="50" charset="-127"/>
              </a:rPr>
              <a:t>bb</a:t>
            </a:r>
            <a:r>
              <a:rPr lang="en-US" altLang="ko-KR" sz="1800" dirty="0">
                <a:solidFill>
                  <a:srgbClr val="000000"/>
                </a:solidFill>
                <a:latin typeface="Consolas" panose="020B0609020204030204" pitchFamily="49" charset="0"/>
                <a:ea typeface="맑은 고딕" panose="020B0503020000020004" pitchFamily="50" charset="-127"/>
              </a:rPr>
              <a:t>()</a:t>
            </a:r>
            <a:r>
              <a:rPr lang="ko-KR" altLang="en-US" sz="1800" dirty="0">
                <a:solidFill>
                  <a:srgbClr val="000000"/>
                </a:solidFill>
                <a:latin typeface="맑은 고딕" panose="020B0503020000020004" pitchFamily="50" charset="-127"/>
                <a:ea typeface="맑은 고딕" panose="020B0503020000020004" pitchFamily="50" charset="-127"/>
              </a:rPr>
              <a:t>메서드는 </a:t>
            </a:r>
            <a:r>
              <a:rPr lang="en-US" altLang="ko-KR" sz="1800" dirty="0" err="1">
                <a:solidFill>
                  <a:srgbClr val="000000"/>
                </a:solidFill>
                <a:latin typeface="Consolas" panose="020B0609020204030204" pitchFamily="49" charset="0"/>
                <a:ea typeface="맑은 고딕" panose="020B0503020000020004" pitchFamily="50" charset="-127"/>
              </a:rPr>
              <a:t>Int</a:t>
            </a:r>
            <a:r>
              <a:rPr lang="ko-KR" altLang="en-US" sz="1800" dirty="0">
                <a:solidFill>
                  <a:srgbClr val="000000"/>
                </a:solidFill>
                <a:latin typeface="맑은 고딕" panose="020B0503020000020004" pitchFamily="50" charset="-127"/>
                <a:ea typeface="맑은 고딕" panose="020B0503020000020004" pitchFamily="50" charset="-127"/>
              </a:rPr>
              <a:t>형 값을 매개변수로 받아 두 </a:t>
            </a:r>
            <a:r>
              <a:rPr lang="ko-KR" altLang="en-US" sz="1800" dirty="0" err="1">
                <a:solidFill>
                  <a:srgbClr val="000000"/>
                </a:solidFill>
                <a:latin typeface="맑은 고딕" panose="020B0503020000020004" pitchFamily="50" charset="-127"/>
                <a:ea typeface="맑은 고딕" panose="020B0503020000020004" pitchFamily="50" charset="-127"/>
              </a:rPr>
              <a:t>배한</a:t>
            </a:r>
            <a:r>
              <a:rPr lang="ko-KR" altLang="en-US" sz="1800" dirty="0">
                <a:solidFill>
                  <a:srgbClr val="000000"/>
                </a:solidFill>
                <a:latin typeface="맑은 고딕" panose="020B0503020000020004" pitchFamily="50" charset="-127"/>
                <a:ea typeface="맑은 고딕" panose="020B0503020000020004" pitchFamily="50" charset="-127"/>
              </a:rPr>
              <a:t> 값을 </a:t>
            </a:r>
            <a:r>
              <a:rPr lang="en-US" altLang="ko-KR" sz="1800" dirty="0" err="1">
                <a:solidFill>
                  <a:srgbClr val="000000"/>
                </a:solidFill>
                <a:latin typeface="Consolas" panose="020B0609020204030204" pitchFamily="49" charset="0"/>
                <a:ea typeface="맑은 고딕" panose="020B0503020000020004" pitchFamily="50" charset="-127"/>
              </a:rPr>
              <a:t>Int</a:t>
            </a:r>
            <a:r>
              <a:rPr lang="ko-KR" altLang="en-US" sz="1800" dirty="0">
                <a:solidFill>
                  <a:srgbClr val="000000"/>
                </a:solidFill>
                <a:latin typeface="맑은 고딕" panose="020B0503020000020004" pitchFamily="50" charset="-127"/>
                <a:ea typeface="맑은 고딕" panose="020B0503020000020004" pitchFamily="50" charset="-127"/>
              </a:rPr>
              <a:t>형으로 </a:t>
            </a:r>
            <a:r>
              <a:rPr lang="ko-KR" altLang="en-US" sz="1800" dirty="0" err="1">
                <a:solidFill>
                  <a:srgbClr val="000000"/>
                </a:solidFill>
                <a:latin typeface="맑은 고딕" panose="020B0503020000020004" pitchFamily="50" charset="-127"/>
                <a:ea typeface="맑은 고딕" panose="020B0503020000020004" pitchFamily="50" charset="-127"/>
              </a:rPr>
              <a:t>리턴하는</a:t>
            </a:r>
            <a:r>
              <a:rPr lang="ko-KR" altLang="en-US" sz="1800" dirty="0">
                <a:solidFill>
                  <a:srgbClr val="000000"/>
                </a:solidFill>
                <a:latin typeface="맑은 고딕" panose="020B0503020000020004" pitchFamily="50" charset="-127"/>
                <a:ea typeface="맑은 고딕" panose="020B0503020000020004" pitchFamily="50" charset="-127"/>
              </a:rPr>
              <a:t> 메서드이다</a:t>
            </a:r>
            <a:r>
              <a:rPr lang="en-US" altLang="ko-KR" sz="1800" dirty="0">
                <a:solidFill>
                  <a:srgbClr val="000000"/>
                </a:solidFill>
                <a:latin typeface="Consolas" panose="020B0609020204030204" pitchFamily="49" charset="0"/>
                <a:ea typeface="맑은 고딕" panose="020B0503020000020004" pitchFamily="50" charset="-127"/>
              </a:rPr>
              <a:t>. </a:t>
            </a:r>
            <a:endParaRPr lang="en-US" altLang="ko-KR" sz="1800" dirty="0">
              <a:solidFill>
                <a:srgbClr val="000000"/>
              </a:solidFill>
              <a:latin typeface="함초롬바탕" panose="02030604000101010101" pitchFamily="18" charset="-127"/>
            </a:endParaRPr>
          </a:p>
          <a:p>
            <a:pPr algn="just" latinLnBrk="1">
              <a:lnSpc>
                <a:spcPct val="160000"/>
              </a:lnSpc>
              <a:spcBef>
                <a:spcPts val="0"/>
              </a:spcBef>
              <a:spcAft>
                <a:spcPts val="0"/>
              </a:spcAft>
            </a:pPr>
            <a:r>
              <a:rPr lang="ko-KR" altLang="en-US" sz="1800" dirty="0">
                <a:solidFill>
                  <a:srgbClr val="000000"/>
                </a:solidFill>
                <a:latin typeface="맑은 고딕" panose="020B0503020000020004" pitchFamily="50" charset="-127"/>
                <a:ea typeface="맑은 고딕" panose="020B0503020000020004" pitchFamily="50" charset="-127"/>
              </a:rPr>
              <a:t>클래스 </a:t>
            </a:r>
            <a:r>
              <a:rPr lang="en-US" altLang="ko-KR" sz="1800" dirty="0" smtClean="0">
                <a:solidFill>
                  <a:srgbClr val="000000"/>
                </a:solidFill>
                <a:latin typeface="Consolas" panose="020B0609020204030204" pitchFamily="49" charset="0"/>
                <a:ea typeface="맑은 고딕" panose="020B0503020000020004" pitchFamily="50" charset="-127"/>
              </a:rPr>
              <a:t>A</a:t>
            </a:r>
            <a:r>
              <a:rPr lang="ko-KR" altLang="en-US" sz="1800" dirty="0" smtClean="0">
                <a:solidFill>
                  <a:srgbClr val="000000"/>
                </a:solidFill>
                <a:latin typeface="Consolas" panose="020B0609020204030204" pitchFamily="49" charset="0"/>
                <a:ea typeface="맑은 고딕" panose="020B0503020000020004" pitchFamily="50" charset="-127"/>
              </a:rPr>
              <a:t>의 인스턴스 </a:t>
            </a:r>
            <a:r>
              <a:rPr lang="en-US" altLang="ko-KR" sz="1800" dirty="0" smtClean="0">
                <a:solidFill>
                  <a:srgbClr val="000000"/>
                </a:solidFill>
                <a:latin typeface="Consolas" panose="020B0609020204030204" pitchFamily="49" charset="0"/>
                <a:ea typeface="맑은 고딕" panose="020B0503020000020004" pitchFamily="50" charset="-127"/>
              </a:rPr>
              <a:t>a</a:t>
            </a:r>
            <a:r>
              <a:rPr lang="ko-KR" altLang="en-US" sz="1800" dirty="0" smtClean="0">
                <a:solidFill>
                  <a:srgbClr val="000000"/>
                </a:solidFill>
                <a:latin typeface="Consolas" panose="020B0609020204030204" pitchFamily="49" charset="0"/>
                <a:ea typeface="맑은 고딕" panose="020B0503020000020004" pitchFamily="50" charset="-127"/>
              </a:rPr>
              <a:t>를 만들고 </a:t>
            </a:r>
            <a:r>
              <a:rPr lang="en-US" altLang="ko-KR" sz="1800" dirty="0" smtClean="0">
                <a:solidFill>
                  <a:srgbClr val="000000"/>
                </a:solidFill>
                <a:latin typeface="Consolas" panose="020B0609020204030204" pitchFamily="49" charset="0"/>
                <a:ea typeface="맑은 고딕" panose="020B0503020000020004" pitchFamily="50" charset="-127"/>
              </a:rPr>
              <a:t>bb</a:t>
            </a:r>
            <a:r>
              <a:rPr lang="ko-KR" altLang="en-US" sz="1800" dirty="0" smtClean="0">
                <a:solidFill>
                  <a:srgbClr val="000000"/>
                </a:solidFill>
                <a:latin typeface="Consolas" panose="020B0609020204030204" pitchFamily="49" charset="0"/>
                <a:ea typeface="맑은 고딕" panose="020B0503020000020004" pitchFamily="50" charset="-127"/>
              </a:rPr>
              <a:t>를 호출</a:t>
            </a:r>
            <a:r>
              <a:rPr lang="en-US" altLang="ko-KR" sz="1800" dirty="0" smtClean="0">
                <a:solidFill>
                  <a:srgbClr val="000000"/>
                </a:solidFill>
                <a:latin typeface="Consolas" panose="020B0609020204030204" pitchFamily="49" charset="0"/>
                <a:ea typeface="맑은 고딕" panose="020B0503020000020004" pitchFamily="50" charset="-127"/>
              </a:rPr>
              <a:t>(argument</a:t>
            </a:r>
            <a:r>
              <a:rPr lang="ko-KR" altLang="en-US" sz="1800" dirty="0" smtClean="0">
                <a:solidFill>
                  <a:srgbClr val="000000"/>
                </a:solidFill>
                <a:latin typeface="Consolas" panose="020B0609020204030204" pitchFamily="49" charset="0"/>
                <a:ea typeface="맑은 고딕" panose="020B0503020000020004" pitchFamily="50" charset="-127"/>
              </a:rPr>
              <a:t>로 </a:t>
            </a:r>
            <a:r>
              <a:rPr lang="en-US" altLang="ko-KR" sz="1800" dirty="0" smtClean="0">
                <a:solidFill>
                  <a:srgbClr val="000000"/>
                </a:solidFill>
                <a:latin typeface="Consolas" panose="020B0609020204030204" pitchFamily="49" charset="0"/>
                <a:ea typeface="맑은 고딕" panose="020B0503020000020004" pitchFamily="50" charset="-127"/>
              </a:rPr>
              <a:t>3</a:t>
            </a:r>
            <a:r>
              <a:rPr lang="ko-KR" altLang="en-US" sz="1800" dirty="0" smtClean="0">
                <a:solidFill>
                  <a:srgbClr val="000000"/>
                </a:solidFill>
                <a:latin typeface="Consolas" panose="020B0609020204030204" pitchFamily="49" charset="0"/>
                <a:ea typeface="맑은 고딕" panose="020B0503020000020004" pitchFamily="50" charset="-127"/>
              </a:rPr>
              <a:t>을 입력</a:t>
            </a:r>
            <a:r>
              <a:rPr lang="en-US" altLang="ko-KR" sz="1800" dirty="0" smtClean="0">
                <a:solidFill>
                  <a:srgbClr val="000000"/>
                </a:solidFill>
                <a:latin typeface="Consolas" panose="020B0609020204030204" pitchFamily="49" charset="0"/>
                <a:ea typeface="맑은 고딕" panose="020B0503020000020004" pitchFamily="50" charset="-127"/>
              </a:rPr>
              <a:t>)</a:t>
            </a:r>
            <a:r>
              <a:rPr lang="ko-KR" altLang="en-US" sz="1800" dirty="0" smtClean="0">
                <a:solidFill>
                  <a:srgbClr val="000000"/>
                </a:solidFill>
                <a:latin typeface="Consolas" panose="020B0609020204030204" pitchFamily="49" charset="0"/>
                <a:ea typeface="맑은 고딕" panose="020B0503020000020004" pitchFamily="50" charset="-127"/>
              </a:rPr>
              <a:t>하여 결과를 확인하세요</a:t>
            </a:r>
            <a:r>
              <a:rPr lang="en-US" altLang="ko-KR" sz="1800" dirty="0" smtClean="0">
                <a:solidFill>
                  <a:srgbClr val="000000"/>
                </a:solidFill>
                <a:latin typeface="Consolas" panose="020B0609020204030204" pitchFamily="49" charset="0"/>
                <a:ea typeface="맑은 고딕" panose="020B0503020000020004" pitchFamily="50" charset="-127"/>
              </a:rPr>
              <a:t>.</a:t>
            </a:r>
            <a:r>
              <a:rPr lang="ko-KR" altLang="en-US" sz="1800" dirty="0" smtClean="0">
                <a:solidFill>
                  <a:srgbClr val="000000"/>
                </a:solidFill>
                <a:latin typeface="Consolas" panose="020B0609020204030204" pitchFamily="49" charset="0"/>
                <a:ea typeface="맑은 고딕" panose="020B0503020000020004" pitchFamily="50" charset="-127"/>
              </a:rPr>
              <a:t> </a:t>
            </a:r>
            <a:r>
              <a:rPr lang="ko-KR" altLang="en-US" sz="1800" dirty="0" smtClean="0">
                <a:solidFill>
                  <a:srgbClr val="000000"/>
                </a:solidFill>
                <a:latin typeface="맑은 고딕" panose="020B0503020000020004" pitchFamily="50" charset="-127"/>
                <a:ea typeface="맑은 고딕" panose="020B0503020000020004" pitchFamily="50" charset="-127"/>
              </a:rPr>
              <a:t> </a:t>
            </a:r>
            <a:endParaRPr lang="en-US" altLang="ko-KR" sz="1800" dirty="0" smtClean="0">
              <a:solidFill>
                <a:srgbClr val="000000"/>
              </a:solidFill>
              <a:latin typeface="맑은 고딕" panose="020B0503020000020004" pitchFamily="50" charset="-127"/>
              <a:ea typeface="맑은 고딕" panose="020B0503020000020004" pitchFamily="50" charset="-127"/>
            </a:endParaRPr>
          </a:p>
          <a:p>
            <a:endParaRPr lang="ko-KR" altLang="en-US" sz="1800" dirty="0"/>
          </a:p>
        </p:txBody>
      </p:sp>
      <p:sp>
        <p:nvSpPr>
          <p:cNvPr id="4" name="직사각형 3"/>
          <p:cNvSpPr/>
          <p:nvPr/>
        </p:nvSpPr>
        <p:spPr>
          <a:xfrm>
            <a:off x="1127448" y="4217075"/>
            <a:ext cx="3168352" cy="2031325"/>
          </a:xfrm>
          <a:prstGeom prst="rect">
            <a:avLst/>
          </a:prstGeom>
        </p:spPr>
        <p:txBody>
          <a:bodyPr wrap="square">
            <a:spAutoFit/>
          </a:bodyPr>
          <a:lstStyle/>
          <a:p>
            <a:pPr algn="l"/>
            <a:r>
              <a:rPr lang="en-US" altLang="ko-KR" sz="1050" b="0" dirty="0">
                <a:solidFill>
                  <a:schemeClr val="bg1"/>
                </a:solidFill>
                <a:latin typeface="Consolas" panose="020B0609020204030204" pitchFamily="49" charset="0"/>
              </a:rPr>
              <a:t>protocol B{</a:t>
            </a:r>
          </a:p>
          <a:p>
            <a:pPr algn="l"/>
            <a:r>
              <a:rPr lang="en-US" altLang="ko-KR" sz="1050" b="0" dirty="0" err="1">
                <a:solidFill>
                  <a:schemeClr val="bg1"/>
                </a:solidFill>
                <a:latin typeface="Consolas" panose="020B0609020204030204" pitchFamily="49" charset="0"/>
              </a:rPr>
              <a:t>func</a:t>
            </a:r>
            <a:r>
              <a:rPr lang="en-US" altLang="ko-KR" sz="1050" b="0" dirty="0">
                <a:solidFill>
                  <a:schemeClr val="bg1"/>
                </a:solidFill>
                <a:latin typeface="Consolas" panose="020B0609020204030204" pitchFamily="49" charset="0"/>
              </a:rPr>
              <a:t> bb(</a:t>
            </a:r>
            <a:r>
              <a:rPr lang="en-US" altLang="ko-KR" sz="1050" b="0" dirty="0" err="1">
                <a:solidFill>
                  <a:schemeClr val="bg1"/>
                </a:solidFill>
                <a:latin typeface="Consolas" panose="020B0609020204030204" pitchFamily="49" charset="0"/>
              </a:rPr>
              <a:t>x:Int</a:t>
            </a:r>
            <a:r>
              <a:rPr lang="en-US" altLang="ko-KR" sz="1050" b="0" dirty="0">
                <a:solidFill>
                  <a:schemeClr val="bg1"/>
                </a:solidFill>
                <a:latin typeface="Consolas" panose="020B0609020204030204" pitchFamily="49" charset="0"/>
              </a:rPr>
              <a:t>) -&gt; </a:t>
            </a:r>
            <a:r>
              <a:rPr lang="en-US" altLang="ko-KR" sz="1050" b="0" dirty="0" err="1">
                <a:solidFill>
                  <a:schemeClr val="bg1"/>
                </a:solidFill>
                <a:latin typeface="Consolas" panose="020B0609020204030204" pitchFamily="49" charset="0"/>
              </a:rPr>
              <a:t>Int</a:t>
            </a:r>
            <a:endParaRPr lang="en-US" altLang="ko-KR" sz="1050" b="0" dirty="0">
              <a:solidFill>
                <a:schemeClr val="bg1"/>
              </a:solidFill>
              <a:latin typeface="Consolas" panose="020B0609020204030204" pitchFamily="49" charset="0"/>
            </a:endParaRPr>
          </a:p>
          <a:p>
            <a:pPr algn="l"/>
            <a:r>
              <a:rPr lang="en-US" altLang="ko-KR" sz="1050" b="0" dirty="0">
                <a:solidFill>
                  <a:schemeClr val="bg1"/>
                </a:solidFill>
                <a:latin typeface="Consolas" panose="020B0609020204030204" pitchFamily="49" charset="0"/>
              </a:rPr>
              <a:t>}</a:t>
            </a:r>
          </a:p>
          <a:p>
            <a:pPr algn="l"/>
            <a:r>
              <a:rPr lang="en-US" altLang="ko-KR" sz="1050" b="0" dirty="0">
                <a:solidFill>
                  <a:schemeClr val="bg1"/>
                </a:solidFill>
                <a:latin typeface="Consolas" panose="020B0609020204030204" pitchFamily="49" charset="0"/>
              </a:rPr>
              <a:t>class C{</a:t>
            </a:r>
          </a:p>
          <a:p>
            <a:pPr algn="l"/>
            <a:r>
              <a:rPr lang="en-US" altLang="ko-KR" sz="1050" b="0" dirty="0">
                <a:solidFill>
                  <a:schemeClr val="bg1"/>
                </a:solidFill>
                <a:latin typeface="Consolas" panose="020B0609020204030204" pitchFamily="49" charset="0"/>
              </a:rPr>
              <a:t>}</a:t>
            </a:r>
          </a:p>
          <a:p>
            <a:pPr algn="l"/>
            <a:r>
              <a:rPr lang="en-US" altLang="ko-KR" sz="1050" b="0" dirty="0">
                <a:solidFill>
                  <a:schemeClr val="bg1"/>
                </a:solidFill>
                <a:latin typeface="Consolas" panose="020B0609020204030204" pitchFamily="49" charset="0"/>
              </a:rPr>
              <a:t>class A : C, B{</a:t>
            </a:r>
          </a:p>
          <a:p>
            <a:pPr algn="l"/>
            <a:r>
              <a:rPr lang="en-US" altLang="ko-KR" sz="1050" b="0" dirty="0" err="1">
                <a:solidFill>
                  <a:schemeClr val="bg1"/>
                </a:solidFill>
                <a:latin typeface="Consolas" panose="020B0609020204030204" pitchFamily="49" charset="0"/>
              </a:rPr>
              <a:t>func</a:t>
            </a:r>
            <a:r>
              <a:rPr lang="en-US" altLang="ko-KR" sz="1050" b="0" dirty="0">
                <a:solidFill>
                  <a:schemeClr val="bg1"/>
                </a:solidFill>
                <a:latin typeface="Consolas" panose="020B0609020204030204" pitchFamily="49" charset="0"/>
              </a:rPr>
              <a:t> bb(</a:t>
            </a:r>
            <a:r>
              <a:rPr lang="en-US" altLang="ko-KR" sz="1050" b="0" dirty="0" err="1">
                <a:solidFill>
                  <a:schemeClr val="bg1"/>
                </a:solidFill>
                <a:latin typeface="Consolas" panose="020B0609020204030204" pitchFamily="49" charset="0"/>
              </a:rPr>
              <a:t>x:Int</a:t>
            </a:r>
            <a:r>
              <a:rPr lang="en-US" altLang="ko-KR" sz="1050" b="0" dirty="0">
                <a:solidFill>
                  <a:schemeClr val="bg1"/>
                </a:solidFill>
                <a:latin typeface="Consolas" panose="020B0609020204030204" pitchFamily="49" charset="0"/>
              </a:rPr>
              <a:t>) -&gt; </a:t>
            </a:r>
            <a:r>
              <a:rPr lang="en-US" altLang="ko-KR" sz="1050" b="0" dirty="0" err="1">
                <a:solidFill>
                  <a:schemeClr val="bg1"/>
                </a:solidFill>
                <a:latin typeface="Consolas" panose="020B0609020204030204" pitchFamily="49" charset="0"/>
              </a:rPr>
              <a:t>Int</a:t>
            </a:r>
            <a:r>
              <a:rPr lang="en-US" altLang="ko-KR" sz="1050" b="0" dirty="0">
                <a:solidFill>
                  <a:schemeClr val="bg1"/>
                </a:solidFill>
                <a:latin typeface="Consolas" panose="020B0609020204030204" pitchFamily="49" charset="0"/>
              </a:rPr>
              <a:t> {</a:t>
            </a:r>
          </a:p>
          <a:p>
            <a:pPr algn="l"/>
            <a:r>
              <a:rPr lang="en-US" altLang="ko-KR" sz="1050" b="0" dirty="0">
                <a:solidFill>
                  <a:schemeClr val="bg1"/>
                </a:solidFill>
                <a:latin typeface="Consolas" panose="020B0609020204030204" pitchFamily="49" charset="0"/>
              </a:rPr>
              <a:t>return x*2</a:t>
            </a:r>
          </a:p>
          <a:p>
            <a:pPr algn="l"/>
            <a:r>
              <a:rPr lang="en-US" altLang="ko-KR" sz="1050" b="0" dirty="0">
                <a:solidFill>
                  <a:schemeClr val="bg1"/>
                </a:solidFill>
                <a:latin typeface="Consolas" panose="020B0609020204030204" pitchFamily="49" charset="0"/>
              </a:rPr>
              <a:t>}</a:t>
            </a:r>
          </a:p>
          <a:p>
            <a:pPr algn="l"/>
            <a:r>
              <a:rPr lang="en-US" altLang="ko-KR" sz="1050" b="0" dirty="0">
                <a:solidFill>
                  <a:schemeClr val="bg1"/>
                </a:solidFill>
                <a:latin typeface="Consolas" panose="020B0609020204030204" pitchFamily="49" charset="0"/>
              </a:rPr>
              <a:t>}</a:t>
            </a:r>
          </a:p>
          <a:p>
            <a:pPr algn="l"/>
            <a:r>
              <a:rPr lang="en-US" altLang="ko-KR" sz="1050" b="0" dirty="0" err="1">
                <a:solidFill>
                  <a:schemeClr val="bg1"/>
                </a:solidFill>
                <a:latin typeface="Consolas" panose="020B0609020204030204" pitchFamily="49" charset="0"/>
              </a:rPr>
              <a:t>var</a:t>
            </a:r>
            <a:r>
              <a:rPr lang="en-US" altLang="ko-KR" sz="1050" b="0" dirty="0">
                <a:solidFill>
                  <a:schemeClr val="bg1"/>
                </a:solidFill>
                <a:latin typeface="Consolas" panose="020B0609020204030204" pitchFamily="49" charset="0"/>
              </a:rPr>
              <a:t> a = A()</a:t>
            </a:r>
          </a:p>
          <a:p>
            <a:pPr algn="l"/>
            <a:r>
              <a:rPr lang="en-US" altLang="ko-KR" sz="1050" b="0" dirty="0">
                <a:solidFill>
                  <a:schemeClr val="bg1"/>
                </a:solidFill>
                <a:latin typeface="Consolas" panose="020B0609020204030204" pitchFamily="49" charset="0"/>
              </a:rPr>
              <a:t>print(a.bb(x:3))</a:t>
            </a:r>
            <a:endParaRPr lang="en-US" altLang="ko-KR" sz="105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10326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sz="3200" dirty="0" smtClean="0"/>
              <a:t>override : </a:t>
            </a:r>
            <a:r>
              <a:rPr lang="ko-KR" altLang="en-US" sz="3200" dirty="0" smtClean="0"/>
              <a:t>부모와 자식에 같은 메서드가 있으면 자식 우선  </a:t>
            </a:r>
            <a:endParaRPr lang="ko-KR" altLang="en-US" sz="3200" dirty="0"/>
          </a:p>
        </p:txBody>
      </p:sp>
      <p:sp>
        <p:nvSpPr>
          <p:cNvPr id="6" name="내용 개체 틀 2"/>
          <p:cNvSpPr txBox="1">
            <a:spLocks/>
          </p:cNvSpPr>
          <p:nvPr/>
        </p:nvSpPr>
        <p:spPr bwMode="auto">
          <a:xfrm>
            <a:off x="436038" y="838206"/>
            <a:ext cx="4248472" cy="3384376"/>
          </a:xfrm>
          <a:prstGeom prst="rect">
            <a:avLst/>
          </a:prstGeom>
          <a:solidFill>
            <a:srgbClr val="FFFFCC"/>
          </a:solidFill>
          <a:ln>
            <a:solidFill>
              <a:schemeClr val="tx1"/>
            </a:solidFill>
          </a:ln>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SzPct val="50000"/>
              <a:buFont typeface="Marlett" pitchFamily="2" charset="2"/>
              <a:buChar char="g"/>
              <a:defRPr sz="2800">
                <a:solidFill>
                  <a:srgbClr val="00664B"/>
                </a:solidFill>
                <a:latin typeface="+mj-ea"/>
                <a:ea typeface="+mj-ea"/>
                <a:cs typeface="Consolas" panose="020B0609020204030204" pitchFamily="49" charset="0"/>
              </a:defRPr>
            </a:lvl1pPr>
            <a:lvl2pPr marL="685800" indent="-225425" algn="l" rtl="0" eaLnBrk="0" fontAlgn="base" hangingPunct="0">
              <a:spcBef>
                <a:spcPct val="20000"/>
              </a:spcBef>
              <a:spcAft>
                <a:spcPct val="0"/>
              </a:spcAft>
              <a:buSzPct val="50000"/>
              <a:buFont typeface="Marlett" pitchFamily="2" charset="2"/>
              <a:buChar char="n"/>
              <a:defRPr sz="2400">
                <a:solidFill>
                  <a:schemeClr val="tx1"/>
                </a:solidFill>
                <a:latin typeface="+mj-ea"/>
                <a:ea typeface="+mj-ea"/>
                <a:cs typeface="Consolas" panose="020B0609020204030204" pitchFamily="49" charset="0"/>
              </a:defRPr>
            </a:lvl2pPr>
            <a:lvl3pPr marL="1139825" indent="-223838" algn="l" rtl="0" eaLnBrk="0" fontAlgn="base" hangingPunct="0">
              <a:spcBef>
                <a:spcPct val="20000"/>
              </a:spcBef>
              <a:spcAft>
                <a:spcPct val="0"/>
              </a:spcAft>
              <a:buSzPct val="50000"/>
              <a:buFont typeface="Marlett" pitchFamily="2" charset="2"/>
              <a:buChar char="g"/>
              <a:defRPr sz="2000">
                <a:solidFill>
                  <a:schemeClr val="tx1"/>
                </a:solidFill>
                <a:latin typeface="+mj-ea"/>
                <a:ea typeface="+mj-ea"/>
                <a:cs typeface="Consolas" panose="020B0609020204030204" pitchFamily="49" charset="0"/>
              </a:defRPr>
            </a:lvl3pPr>
            <a:lvl4pPr marL="1601788" indent="-230188" algn="l" rtl="0" eaLnBrk="0" fontAlgn="base" hangingPunct="0">
              <a:spcBef>
                <a:spcPct val="20000"/>
              </a:spcBef>
              <a:spcAft>
                <a:spcPct val="0"/>
              </a:spcAft>
              <a:buSzPct val="50000"/>
              <a:buFont typeface="Marlett" pitchFamily="2" charset="2"/>
              <a:buChar char="n"/>
              <a:defRPr>
                <a:solidFill>
                  <a:schemeClr val="tx1"/>
                </a:solidFill>
                <a:latin typeface="+mj-ea"/>
                <a:ea typeface="+mj-ea"/>
                <a:cs typeface="Consolas" panose="020B0609020204030204" pitchFamily="49" charset="0"/>
              </a:defRPr>
            </a:lvl4pPr>
            <a:lvl5pPr marL="2055813" indent="-230188" algn="l" rtl="0" eaLnBrk="0" fontAlgn="base" hangingPunct="0">
              <a:spcBef>
                <a:spcPct val="20000"/>
              </a:spcBef>
              <a:spcAft>
                <a:spcPct val="0"/>
              </a:spcAft>
              <a:buSzPct val="50000"/>
              <a:buFont typeface="Marlett" pitchFamily="2" charset="2"/>
              <a:buChar char="g"/>
              <a:defRPr>
                <a:solidFill>
                  <a:schemeClr val="tx1"/>
                </a:solidFill>
                <a:latin typeface="+mj-ea"/>
                <a:ea typeface="+mj-ea"/>
                <a:cs typeface="Consolas" panose="020B0609020204030204" pitchFamily="49" charset="0"/>
              </a:defRPr>
            </a:lvl5pPr>
            <a:lvl6pPr marL="25130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6pPr>
            <a:lvl7pPr marL="29702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7pPr>
            <a:lvl8pPr marL="34274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8pPr>
            <a:lvl9pPr marL="38846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9pPr>
          </a:lstStyle>
          <a:p>
            <a:pPr marL="0" indent="0">
              <a:buNone/>
            </a:pPr>
            <a:r>
              <a:rPr lang="en-US" altLang="ko-KR" sz="1400" b="0" dirty="0">
                <a:solidFill>
                  <a:schemeClr val="tx1"/>
                </a:solidFill>
                <a:latin typeface="Consolas" panose="020B0609020204030204" pitchFamily="49" charset="0"/>
              </a:rPr>
              <a:t>class Man{</a:t>
            </a:r>
          </a:p>
          <a:p>
            <a:pPr marL="0" indent="0">
              <a:buNone/>
            </a:pP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var</a:t>
            </a:r>
            <a:r>
              <a:rPr lang="en-US" altLang="ko-KR" sz="1400" b="0" dirty="0">
                <a:solidFill>
                  <a:schemeClr val="tx1"/>
                </a:solidFill>
                <a:latin typeface="Consolas" panose="020B0609020204030204" pitchFamily="49" charset="0"/>
              </a:rPr>
              <a:t> age : </a:t>
            </a:r>
            <a:r>
              <a:rPr lang="en-US" altLang="ko-KR" sz="1400" b="0" dirty="0" err="1">
                <a:solidFill>
                  <a:schemeClr val="tx1"/>
                </a:solidFill>
                <a:latin typeface="Consolas" panose="020B0609020204030204" pitchFamily="49" charset="0"/>
              </a:rPr>
              <a:t>Int</a:t>
            </a:r>
            <a:r>
              <a:rPr lang="en-US" altLang="ko-KR" sz="1400" b="0" dirty="0">
                <a:solidFill>
                  <a:schemeClr val="tx1"/>
                </a:solidFill>
                <a:latin typeface="Consolas" panose="020B0609020204030204" pitchFamily="49" charset="0"/>
              </a:rPr>
              <a:t> = 1</a:t>
            </a:r>
          </a:p>
          <a:p>
            <a:pPr marL="0" indent="0">
              <a:buNone/>
            </a:pP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var</a:t>
            </a:r>
            <a:r>
              <a:rPr lang="en-US" altLang="ko-KR" sz="1400" b="0" dirty="0">
                <a:solidFill>
                  <a:schemeClr val="tx1"/>
                </a:solidFill>
                <a:latin typeface="Consolas" panose="020B0609020204030204" pitchFamily="49" charset="0"/>
              </a:rPr>
              <a:t> weight : Double = 3.5</a:t>
            </a:r>
          </a:p>
          <a:p>
            <a:pPr marL="0" indent="0">
              <a:buNone/>
            </a:pPr>
            <a:r>
              <a:rPr lang="en-US" altLang="ko-KR" sz="1400" b="0" dirty="0" smtClean="0">
                <a:solidFill>
                  <a:schemeClr val="tx1"/>
                </a:solidFill>
                <a:latin typeface="Consolas" panose="020B0609020204030204" pitchFamily="49" charset="0"/>
              </a:rPr>
              <a:t>  </a:t>
            </a:r>
            <a:r>
              <a:rPr lang="en-US" altLang="ko-KR" sz="1400" b="0" dirty="0" err="1" smtClean="0">
                <a:solidFill>
                  <a:schemeClr val="accent1">
                    <a:lumMod val="50000"/>
                  </a:schemeClr>
                </a:solidFill>
                <a:latin typeface="Consolas" panose="020B0609020204030204" pitchFamily="49" charset="0"/>
              </a:rPr>
              <a:t>func</a:t>
            </a:r>
            <a:r>
              <a:rPr lang="en-US" altLang="ko-KR" sz="1400" b="0" dirty="0" smtClean="0">
                <a:solidFill>
                  <a:schemeClr val="accent1">
                    <a:lumMod val="50000"/>
                  </a:schemeClr>
                </a:solidFill>
                <a:latin typeface="Consolas" panose="020B0609020204030204" pitchFamily="49" charset="0"/>
              </a:rPr>
              <a:t> </a:t>
            </a:r>
            <a:r>
              <a:rPr lang="en-US" altLang="ko-KR" sz="1400" b="0" dirty="0">
                <a:solidFill>
                  <a:schemeClr val="accent1">
                    <a:lumMod val="50000"/>
                  </a:schemeClr>
                </a:solidFill>
                <a:latin typeface="Consolas" panose="020B0609020204030204" pitchFamily="49" charset="0"/>
              </a:rPr>
              <a:t>display(){</a:t>
            </a:r>
          </a:p>
          <a:p>
            <a:pPr marL="0" indent="0">
              <a:buNone/>
            </a:pPr>
            <a:r>
              <a:rPr lang="en-US" altLang="ko-KR" sz="1400" b="0" dirty="0">
                <a:solidFill>
                  <a:schemeClr val="accent1">
                    <a:lumMod val="50000"/>
                  </a:schemeClr>
                </a:solidFill>
                <a:latin typeface="Consolas" panose="020B0609020204030204" pitchFamily="49" charset="0"/>
              </a:rPr>
              <a:t>    print("</a:t>
            </a:r>
            <a:r>
              <a:rPr lang="ko-KR" altLang="en-US" sz="1400" b="0" dirty="0">
                <a:solidFill>
                  <a:schemeClr val="accent1">
                    <a:lumMod val="50000"/>
                  </a:schemeClr>
                </a:solidFill>
                <a:latin typeface="Consolas" panose="020B0609020204030204" pitchFamily="49" charset="0"/>
              </a:rPr>
              <a:t>나이</a:t>
            </a:r>
            <a:r>
              <a:rPr lang="en-US" altLang="ko-KR" sz="1400" b="0" dirty="0">
                <a:solidFill>
                  <a:schemeClr val="accent1">
                    <a:lumMod val="50000"/>
                  </a:schemeClr>
                </a:solidFill>
                <a:latin typeface="Consolas" panose="020B0609020204030204" pitchFamily="49" charset="0"/>
              </a:rPr>
              <a:t>=\(age), </a:t>
            </a:r>
            <a:r>
              <a:rPr lang="ko-KR" altLang="en-US" sz="1400" b="0" dirty="0">
                <a:solidFill>
                  <a:schemeClr val="accent1">
                    <a:lumMod val="50000"/>
                  </a:schemeClr>
                </a:solidFill>
                <a:latin typeface="Consolas" panose="020B0609020204030204" pitchFamily="49" charset="0"/>
              </a:rPr>
              <a:t>몸무게</a:t>
            </a:r>
            <a:r>
              <a:rPr lang="en-US" altLang="ko-KR" sz="1400" b="0" dirty="0">
                <a:solidFill>
                  <a:schemeClr val="accent1">
                    <a:lumMod val="50000"/>
                  </a:schemeClr>
                </a:solidFill>
                <a:latin typeface="Consolas" panose="020B0609020204030204" pitchFamily="49" charset="0"/>
              </a:rPr>
              <a:t>=\(weight)")</a:t>
            </a:r>
          </a:p>
          <a:p>
            <a:pPr marL="0" indent="0">
              <a:buNone/>
            </a:pPr>
            <a:r>
              <a:rPr lang="en-US" altLang="ko-KR" sz="1400" b="0" dirty="0">
                <a:solidFill>
                  <a:schemeClr val="accent1">
                    <a:lumMod val="50000"/>
                  </a:schemeClr>
                </a:solidFill>
                <a:latin typeface="Consolas" panose="020B0609020204030204" pitchFamily="49" charset="0"/>
              </a:rPr>
              <a:t>  }</a:t>
            </a:r>
          </a:p>
          <a:p>
            <a:pPr marL="0" indent="0">
              <a:buNone/>
            </a:pPr>
            <a:r>
              <a:rPr lang="en-US" altLang="ko-KR" sz="1400" b="0" dirty="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init</a:t>
            </a:r>
            <a:r>
              <a:rPr lang="en-US" altLang="ko-KR" sz="1400" b="0" dirty="0">
                <a:solidFill>
                  <a:schemeClr val="tx1"/>
                </a:solidFill>
                <a:latin typeface="Consolas" panose="020B0609020204030204" pitchFamily="49" charset="0"/>
              </a:rPr>
              <a:t>(age: </a:t>
            </a:r>
            <a:r>
              <a:rPr lang="en-US" altLang="ko-KR" sz="1400" b="0" dirty="0" err="1">
                <a:solidFill>
                  <a:schemeClr val="tx1"/>
                </a:solidFill>
                <a:latin typeface="Consolas" panose="020B0609020204030204" pitchFamily="49" charset="0"/>
              </a:rPr>
              <a:t>Int</a:t>
            </a:r>
            <a:r>
              <a:rPr lang="en-US" altLang="ko-KR" sz="1400" b="0" dirty="0">
                <a:solidFill>
                  <a:schemeClr val="tx1"/>
                </a:solidFill>
                <a:latin typeface="Consolas" panose="020B0609020204030204" pitchFamily="49" charset="0"/>
              </a:rPr>
              <a:t>, weight : Double</a:t>
            </a:r>
            <a:r>
              <a:rPr lang="en-US" altLang="ko-KR" sz="1400" b="0" dirty="0" smtClean="0">
                <a:solidFill>
                  <a:schemeClr val="tx1"/>
                </a:solidFill>
                <a:latin typeface="Consolas" panose="020B0609020204030204" pitchFamily="49" charset="0"/>
              </a:rPr>
              <a:t>){  </a:t>
            </a:r>
          </a:p>
          <a:p>
            <a:pPr marL="0" indent="0">
              <a:buNone/>
            </a:pPr>
            <a:r>
              <a:rPr lang="en-US" altLang="ko-KR" sz="1400" b="0" dirty="0" smtClean="0">
                <a:solidFill>
                  <a:schemeClr val="tx1"/>
                </a:solidFill>
                <a:latin typeface="Consolas" panose="020B0609020204030204" pitchFamily="49" charset="0"/>
              </a:rPr>
              <a:t>    </a:t>
            </a:r>
            <a:r>
              <a:rPr lang="en-US" altLang="ko-KR" sz="1400" b="0" dirty="0" err="1" smtClean="0">
                <a:solidFill>
                  <a:schemeClr val="tx1"/>
                </a:solidFill>
                <a:latin typeface="Consolas" panose="020B0609020204030204" pitchFamily="49" charset="0"/>
              </a:rPr>
              <a:t>self.age</a:t>
            </a:r>
            <a:r>
              <a:rPr lang="en-US" altLang="ko-KR" sz="1400" b="0" dirty="0" smtClean="0">
                <a:solidFill>
                  <a:schemeClr val="tx1"/>
                </a:solidFill>
                <a:latin typeface="Consolas" panose="020B0609020204030204" pitchFamily="49" charset="0"/>
              </a:rPr>
              <a:t> = age</a:t>
            </a:r>
          </a:p>
          <a:p>
            <a:pPr marL="0" indent="0">
              <a:buNone/>
            </a:pPr>
            <a:r>
              <a:rPr lang="en-US" altLang="ko-KR" sz="1400" b="0" dirty="0" smtClean="0">
                <a:solidFill>
                  <a:schemeClr val="tx1"/>
                </a:solidFill>
                <a:latin typeface="Consolas" panose="020B0609020204030204" pitchFamily="49" charset="0"/>
              </a:rPr>
              <a:t>    </a:t>
            </a:r>
            <a:r>
              <a:rPr lang="en-US" altLang="ko-KR" sz="1400" b="0" dirty="0" err="1">
                <a:solidFill>
                  <a:schemeClr val="tx1"/>
                </a:solidFill>
                <a:latin typeface="Consolas" panose="020B0609020204030204" pitchFamily="49" charset="0"/>
              </a:rPr>
              <a:t>self.weight</a:t>
            </a:r>
            <a:r>
              <a:rPr lang="en-US" altLang="ko-KR" sz="1400" b="0" dirty="0">
                <a:solidFill>
                  <a:schemeClr val="tx1"/>
                </a:solidFill>
                <a:latin typeface="Consolas" panose="020B0609020204030204" pitchFamily="49" charset="0"/>
              </a:rPr>
              <a:t> = weight</a:t>
            </a:r>
          </a:p>
          <a:p>
            <a:pPr marL="0" indent="0">
              <a:buNone/>
            </a:pPr>
            <a:r>
              <a:rPr lang="en-US" altLang="ko-KR" sz="1400" b="0" dirty="0">
                <a:solidFill>
                  <a:schemeClr val="tx1"/>
                </a:solidFill>
                <a:latin typeface="Consolas" panose="020B0609020204030204" pitchFamily="49" charset="0"/>
              </a:rPr>
              <a:t>  </a:t>
            </a:r>
            <a:r>
              <a:rPr lang="en-US" altLang="ko-KR" sz="1400" b="0" dirty="0" smtClean="0">
                <a:solidFill>
                  <a:schemeClr val="tx1"/>
                </a:solidFill>
                <a:latin typeface="Consolas" panose="020B0609020204030204" pitchFamily="49" charset="0"/>
              </a:rPr>
              <a:t>}</a:t>
            </a:r>
          </a:p>
          <a:p>
            <a:pPr marL="0" indent="0">
              <a:buNone/>
            </a:pPr>
            <a:r>
              <a:rPr lang="en-US" altLang="ko-KR" sz="1400" b="0" dirty="0" smtClean="0">
                <a:solidFill>
                  <a:schemeClr val="tx1"/>
                </a:solidFill>
                <a:latin typeface="Consolas" panose="020B0609020204030204" pitchFamily="49" charset="0"/>
              </a:rPr>
              <a:t>}</a:t>
            </a:r>
            <a:endParaRPr lang="en-US" altLang="ko-KR" sz="1400" b="0" dirty="0">
              <a:solidFill>
                <a:schemeClr val="tx1"/>
              </a:solidFill>
              <a:latin typeface="Consolas" panose="020B0609020204030204" pitchFamily="49" charset="0"/>
            </a:endParaRPr>
          </a:p>
        </p:txBody>
      </p:sp>
      <p:sp>
        <p:nvSpPr>
          <p:cNvPr id="7" name="내용 개체 틀 2"/>
          <p:cNvSpPr txBox="1">
            <a:spLocks/>
          </p:cNvSpPr>
          <p:nvPr/>
        </p:nvSpPr>
        <p:spPr bwMode="auto">
          <a:xfrm>
            <a:off x="4727848" y="836712"/>
            <a:ext cx="7060449" cy="4104456"/>
          </a:xfrm>
          <a:prstGeom prst="rect">
            <a:avLst/>
          </a:prstGeom>
          <a:solidFill>
            <a:srgbClr val="FFFFCC"/>
          </a:solidFill>
          <a:ln>
            <a:solidFill>
              <a:schemeClr val="tx1"/>
            </a:solidFill>
          </a:ln>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SzPct val="50000"/>
              <a:buFont typeface="Marlett" pitchFamily="2" charset="2"/>
              <a:buChar char="g"/>
              <a:defRPr sz="2800">
                <a:solidFill>
                  <a:srgbClr val="00664B"/>
                </a:solidFill>
                <a:latin typeface="+mj-ea"/>
                <a:ea typeface="+mj-ea"/>
                <a:cs typeface="Consolas" panose="020B0609020204030204" pitchFamily="49" charset="0"/>
              </a:defRPr>
            </a:lvl1pPr>
            <a:lvl2pPr marL="685800" indent="-225425" algn="l" rtl="0" eaLnBrk="0" fontAlgn="base" hangingPunct="0">
              <a:spcBef>
                <a:spcPct val="20000"/>
              </a:spcBef>
              <a:spcAft>
                <a:spcPct val="0"/>
              </a:spcAft>
              <a:buSzPct val="50000"/>
              <a:buFont typeface="Marlett" pitchFamily="2" charset="2"/>
              <a:buChar char="n"/>
              <a:defRPr sz="2400">
                <a:solidFill>
                  <a:schemeClr val="tx1"/>
                </a:solidFill>
                <a:latin typeface="+mj-ea"/>
                <a:ea typeface="+mj-ea"/>
                <a:cs typeface="Consolas" panose="020B0609020204030204" pitchFamily="49" charset="0"/>
              </a:defRPr>
            </a:lvl2pPr>
            <a:lvl3pPr marL="1139825" indent="-223838" algn="l" rtl="0" eaLnBrk="0" fontAlgn="base" hangingPunct="0">
              <a:spcBef>
                <a:spcPct val="20000"/>
              </a:spcBef>
              <a:spcAft>
                <a:spcPct val="0"/>
              </a:spcAft>
              <a:buSzPct val="50000"/>
              <a:buFont typeface="Marlett" pitchFamily="2" charset="2"/>
              <a:buChar char="g"/>
              <a:defRPr sz="2000">
                <a:solidFill>
                  <a:schemeClr val="tx1"/>
                </a:solidFill>
                <a:latin typeface="+mj-ea"/>
                <a:ea typeface="+mj-ea"/>
                <a:cs typeface="Consolas" panose="020B0609020204030204" pitchFamily="49" charset="0"/>
              </a:defRPr>
            </a:lvl3pPr>
            <a:lvl4pPr marL="1601788" indent="-230188" algn="l" rtl="0" eaLnBrk="0" fontAlgn="base" hangingPunct="0">
              <a:spcBef>
                <a:spcPct val="20000"/>
              </a:spcBef>
              <a:spcAft>
                <a:spcPct val="0"/>
              </a:spcAft>
              <a:buSzPct val="50000"/>
              <a:buFont typeface="Marlett" pitchFamily="2" charset="2"/>
              <a:buChar char="n"/>
              <a:defRPr>
                <a:solidFill>
                  <a:schemeClr val="tx1"/>
                </a:solidFill>
                <a:latin typeface="+mj-ea"/>
                <a:ea typeface="+mj-ea"/>
                <a:cs typeface="Consolas" panose="020B0609020204030204" pitchFamily="49" charset="0"/>
              </a:defRPr>
            </a:lvl4pPr>
            <a:lvl5pPr marL="2055813" indent="-230188" algn="l" rtl="0" eaLnBrk="0" fontAlgn="base" hangingPunct="0">
              <a:spcBef>
                <a:spcPct val="20000"/>
              </a:spcBef>
              <a:spcAft>
                <a:spcPct val="0"/>
              </a:spcAft>
              <a:buSzPct val="50000"/>
              <a:buFont typeface="Marlett" pitchFamily="2" charset="2"/>
              <a:buChar char="g"/>
              <a:defRPr>
                <a:solidFill>
                  <a:schemeClr val="tx1"/>
                </a:solidFill>
                <a:latin typeface="+mj-ea"/>
                <a:ea typeface="+mj-ea"/>
                <a:cs typeface="Consolas" panose="020B0609020204030204" pitchFamily="49" charset="0"/>
              </a:defRPr>
            </a:lvl5pPr>
            <a:lvl6pPr marL="25130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6pPr>
            <a:lvl7pPr marL="29702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7pPr>
            <a:lvl8pPr marL="34274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8pPr>
            <a:lvl9pPr marL="3884613" indent="-230188" algn="just" rtl="0" eaLnBrk="0" fontAlgn="base" hangingPunct="0">
              <a:spcBef>
                <a:spcPct val="20000"/>
              </a:spcBef>
              <a:spcAft>
                <a:spcPct val="0"/>
              </a:spcAft>
              <a:buSzPct val="50000"/>
              <a:buFont typeface="Marlett" pitchFamily="2" charset="2"/>
              <a:buChar char="g"/>
              <a:defRPr>
                <a:solidFill>
                  <a:schemeClr val="tx1"/>
                </a:solidFill>
                <a:latin typeface="+mn-lt"/>
                <a:ea typeface="+mn-ea"/>
              </a:defRPr>
            </a:lvl9pPr>
          </a:lstStyle>
          <a:p>
            <a:pPr marL="0" indent="0">
              <a:buNone/>
            </a:pPr>
            <a:r>
              <a:rPr lang="en-US" altLang="ko-KR" sz="1600" b="0" dirty="0" smtClean="0">
                <a:solidFill>
                  <a:schemeClr val="tx1"/>
                </a:solidFill>
                <a:latin typeface="Consolas" panose="020B0609020204030204" pitchFamily="49" charset="0"/>
              </a:rPr>
              <a:t>class Student : Man {</a:t>
            </a:r>
          </a:p>
          <a:p>
            <a:pPr marL="0" indent="0">
              <a:buNone/>
            </a:pPr>
            <a:r>
              <a:rPr lang="en-US" altLang="ko-KR" sz="1600" b="0" dirty="0" smtClean="0">
                <a:solidFill>
                  <a:schemeClr val="tx1"/>
                </a:solidFill>
                <a:latin typeface="Consolas" panose="020B0609020204030204" pitchFamily="49" charset="0"/>
              </a:rPr>
              <a:t>  </a:t>
            </a:r>
            <a:r>
              <a:rPr lang="en-US" altLang="ko-KR" sz="1600" b="0" dirty="0" err="1" smtClean="0">
                <a:solidFill>
                  <a:schemeClr val="tx1"/>
                </a:solidFill>
                <a:latin typeface="Consolas" panose="020B0609020204030204" pitchFamily="49" charset="0"/>
              </a:rPr>
              <a:t>var</a:t>
            </a:r>
            <a:r>
              <a:rPr lang="en-US" altLang="ko-KR" sz="1600" b="0" dirty="0" smtClean="0">
                <a:solidFill>
                  <a:schemeClr val="tx1"/>
                </a:solidFill>
                <a:latin typeface="Consolas" panose="020B0609020204030204" pitchFamily="49" charset="0"/>
              </a:rPr>
              <a:t> name : String = "</a:t>
            </a:r>
            <a:r>
              <a:rPr lang="ko-KR" altLang="en-US" sz="1600" b="0" dirty="0" err="1" smtClean="0">
                <a:solidFill>
                  <a:schemeClr val="tx1"/>
                </a:solidFill>
                <a:latin typeface="Consolas" panose="020B0609020204030204" pitchFamily="49" charset="0"/>
              </a:rPr>
              <a:t>김소프</a:t>
            </a:r>
            <a:r>
              <a:rPr lang="en-US" altLang="ko-KR" sz="1600" b="0" dirty="0" smtClean="0">
                <a:solidFill>
                  <a:schemeClr val="tx1"/>
                </a:solidFill>
                <a:latin typeface="Consolas" panose="020B0609020204030204" pitchFamily="49" charset="0"/>
              </a:rPr>
              <a:t>"</a:t>
            </a:r>
          </a:p>
          <a:p>
            <a:pPr marL="0" indent="0">
              <a:buNone/>
            </a:pPr>
            <a:r>
              <a:rPr lang="en-US" altLang="ko-KR" sz="1600" b="0" dirty="0" smtClean="0">
                <a:solidFill>
                  <a:schemeClr val="tx1"/>
                </a:solidFill>
                <a:latin typeface="Consolas" panose="020B0609020204030204" pitchFamily="49" charset="0"/>
              </a:rPr>
              <a:t>  </a:t>
            </a:r>
            <a:r>
              <a:rPr lang="en-US" altLang="ko-KR" sz="1600" b="0" dirty="0" smtClean="0">
                <a:solidFill>
                  <a:srgbClr val="0000FF"/>
                </a:solidFill>
                <a:latin typeface="Consolas" panose="020B0609020204030204" pitchFamily="49" charset="0"/>
              </a:rPr>
              <a:t>override</a:t>
            </a:r>
            <a:r>
              <a:rPr lang="en-US" altLang="ko-KR" sz="1600" b="0" dirty="0" smtClean="0">
                <a:solidFill>
                  <a:schemeClr val="tx1"/>
                </a:solidFill>
                <a:latin typeface="Consolas" panose="020B0609020204030204" pitchFamily="49" charset="0"/>
              </a:rPr>
              <a:t> </a:t>
            </a:r>
            <a:r>
              <a:rPr lang="en-US" altLang="ko-KR" sz="1600" b="0" dirty="0" err="1" smtClean="0">
                <a:solidFill>
                  <a:schemeClr val="accent1">
                    <a:lumMod val="50000"/>
                  </a:schemeClr>
                </a:solidFill>
                <a:latin typeface="Consolas" panose="020B0609020204030204" pitchFamily="49" charset="0"/>
              </a:rPr>
              <a:t>func</a:t>
            </a:r>
            <a:r>
              <a:rPr lang="en-US" altLang="ko-KR" sz="1600" b="0" dirty="0" smtClean="0">
                <a:solidFill>
                  <a:schemeClr val="accent1">
                    <a:lumMod val="50000"/>
                  </a:schemeClr>
                </a:solidFill>
                <a:latin typeface="Consolas" panose="020B0609020204030204" pitchFamily="49" charset="0"/>
              </a:rPr>
              <a:t> display() {</a:t>
            </a:r>
          </a:p>
          <a:p>
            <a:pPr marL="0" indent="0">
              <a:buNone/>
            </a:pPr>
            <a:r>
              <a:rPr lang="en-US" altLang="ko-KR" sz="1600" b="0" dirty="0" smtClean="0">
                <a:solidFill>
                  <a:schemeClr val="accent1">
                    <a:lumMod val="50000"/>
                  </a:schemeClr>
                </a:solidFill>
                <a:latin typeface="Consolas" panose="020B0609020204030204" pitchFamily="49" charset="0"/>
              </a:rPr>
              <a:t>    print("</a:t>
            </a:r>
            <a:r>
              <a:rPr lang="ko-KR" altLang="en-US" sz="1600" b="0" dirty="0" smtClean="0">
                <a:solidFill>
                  <a:srgbClr val="0000FF"/>
                </a:solidFill>
                <a:latin typeface="Consolas" panose="020B0609020204030204" pitchFamily="49" charset="0"/>
              </a:rPr>
              <a:t>이름</a:t>
            </a:r>
            <a:r>
              <a:rPr lang="en-US" altLang="ko-KR" sz="1600" b="0" dirty="0" smtClean="0">
                <a:solidFill>
                  <a:srgbClr val="0000FF"/>
                </a:solidFill>
                <a:latin typeface="Consolas" panose="020B0609020204030204" pitchFamily="49" charset="0"/>
              </a:rPr>
              <a:t>=\(name), </a:t>
            </a:r>
            <a:r>
              <a:rPr lang="ko-KR" altLang="en-US" sz="1600" b="0" dirty="0" smtClean="0">
                <a:solidFill>
                  <a:schemeClr val="accent1">
                    <a:lumMod val="50000"/>
                  </a:schemeClr>
                </a:solidFill>
                <a:latin typeface="Consolas" panose="020B0609020204030204" pitchFamily="49" charset="0"/>
              </a:rPr>
              <a:t>나이</a:t>
            </a:r>
            <a:r>
              <a:rPr lang="en-US" altLang="ko-KR" sz="1600" b="0" dirty="0" smtClean="0">
                <a:solidFill>
                  <a:schemeClr val="accent1">
                    <a:lumMod val="50000"/>
                  </a:schemeClr>
                </a:solidFill>
                <a:latin typeface="Consolas" panose="020B0609020204030204" pitchFamily="49" charset="0"/>
              </a:rPr>
              <a:t>=\(age), </a:t>
            </a:r>
            <a:r>
              <a:rPr lang="ko-KR" altLang="en-US" sz="1600" b="0" dirty="0" smtClean="0">
                <a:solidFill>
                  <a:schemeClr val="accent1">
                    <a:lumMod val="50000"/>
                  </a:schemeClr>
                </a:solidFill>
                <a:latin typeface="Consolas" panose="020B0609020204030204" pitchFamily="49" charset="0"/>
              </a:rPr>
              <a:t>몸무게</a:t>
            </a:r>
            <a:r>
              <a:rPr lang="en-US" altLang="ko-KR" sz="1600" b="0" dirty="0" smtClean="0">
                <a:solidFill>
                  <a:schemeClr val="accent1">
                    <a:lumMod val="50000"/>
                  </a:schemeClr>
                </a:solidFill>
                <a:latin typeface="Consolas" panose="020B0609020204030204" pitchFamily="49" charset="0"/>
              </a:rPr>
              <a:t>=\(weight)")</a:t>
            </a:r>
          </a:p>
          <a:p>
            <a:pPr marL="0" indent="0">
              <a:buNone/>
            </a:pPr>
            <a:r>
              <a:rPr lang="en-US" altLang="ko-KR" sz="1600" b="0" dirty="0" smtClean="0">
                <a:solidFill>
                  <a:schemeClr val="accent1">
                    <a:lumMod val="50000"/>
                  </a:schemeClr>
                </a:solidFill>
                <a:latin typeface="Consolas" panose="020B0609020204030204" pitchFamily="49" charset="0"/>
              </a:rPr>
              <a:t>  }</a:t>
            </a:r>
          </a:p>
          <a:p>
            <a:pPr marL="0" indent="0">
              <a:buNone/>
            </a:pPr>
            <a:r>
              <a:rPr lang="en-US" altLang="ko-KR" sz="1600" b="0" dirty="0" smtClean="0">
                <a:solidFill>
                  <a:schemeClr val="tx1"/>
                </a:solidFill>
                <a:latin typeface="Consolas" panose="020B0609020204030204" pitchFamily="49" charset="0"/>
              </a:rPr>
              <a:t>  </a:t>
            </a:r>
            <a:r>
              <a:rPr lang="en-US" altLang="ko-KR" sz="1600" b="0" dirty="0" err="1" smtClean="0">
                <a:solidFill>
                  <a:schemeClr val="tx1"/>
                </a:solidFill>
                <a:latin typeface="Consolas" panose="020B0609020204030204" pitchFamily="49" charset="0"/>
              </a:rPr>
              <a:t>init</a:t>
            </a:r>
            <a:r>
              <a:rPr lang="en-US" altLang="ko-KR" sz="1600" b="0" dirty="0" smtClean="0">
                <a:solidFill>
                  <a:schemeClr val="tx1"/>
                </a:solidFill>
                <a:latin typeface="Consolas" panose="020B0609020204030204" pitchFamily="49" charset="0"/>
              </a:rPr>
              <a:t>(age: </a:t>
            </a:r>
            <a:r>
              <a:rPr lang="en-US" altLang="ko-KR" sz="1600" b="0" dirty="0" err="1" smtClean="0">
                <a:solidFill>
                  <a:schemeClr val="tx1"/>
                </a:solidFill>
                <a:latin typeface="Consolas" panose="020B0609020204030204" pitchFamily="49" charset="0"/>
              </a:rPr>
              <a:t>Int</a:t>
            </a:r>
            <a:r>
              <a:rPr lang="en-US" altLang="ko-KR" sz="1600" b="0" dirty="0" smtClean="0">
                <a:solidFill>
                  <a:schemeClr val="tx1"/>
                </a:solidFill>
                <a:latin typeface="Consolas" panose="020B0609020204030204" pitchFamily="49" charset="0"/>
              </a:rPr>
              <a:t>, weight : Double, name : String){</a:t>
            </a:r>
          </a:p>
          <a:p>
            <a:pPr marL="0" indent="0">
              <a:buNone/>
            </a:pPr>
            <a:r>
              <a:rPr lang="en-US" altLang="ko-KR" sz="1600" b="0" dirty="0" smtClean="0">
                <a:solidFill>
                  <a:schemeClr val="tx1"/>
                </a:solidFill>
                <a:latin typeface="Consolas" panose="020B0609020204030204" pitchFamily="49" charset="0"/>
              </a:rPr>
              <a:t>    </a:t>
            </a:r>
            <a:r>
              <a:rPr lang="en-US" altLang="ko-KR" sz="1600" b="0" dirty="0" err="1" smtClean="0">
                <a:solidFill>
                  <a:schemeClr val="tx1"/>
                </a:solidFill>
                <a:latin typeface="Consolas" panose="020B0609020204030204" pitchFamily="49" charset="0"/>
              </a:rPr>
              <a:t>super.init</a:t>
            </a:r>
            <a:r>
              <a:rPr lang="en-US" altLang="ko-KR" sz="1600" b="0" dirty="0" smtClean="0">
                <a:solidFill>
                  <a:schemeClr val="tx1"/>
                </a:solidFill>
                <a:latin typeface="Consolas" panose="020B0609020204030204" pitchFamily="49" charset="0"/>
              </a:rPr>
              <a:t>(</a:t>
            </a:r>
            <a:r>
              <a:rPr lang="en-US" altLang="ko-KR" sz="1600" b="0" dirty="0" err="1" smtClean="0">
                <a:solidFill>
                  <a:schemeClr val="tx1"/>
                </a:solidFill>
                <a:latin typeface="Consolas" panose="020B0609020204030204" pitchFamily="49" charset="0"/>
              </a:rPr>
              <a:t>age:age</a:t>
            </a:r>
            <a:r>
              <a:rPr lang="en-US" altLang="ko-KR" sz="1600" b="0" dirty="0" smtClean="0">
                <a:solidFill>
                  <a:schemeClr val="tx1"/>
                </a:solidFill>
                <a:latin typeface="Consolas" panose="020B0609020204030204" pitchFamily="49" charset="0"/>
              </a:rPr>
              <a:t>, </a:t>
            </a:r>
            <a:r>
              <a:rPr lang="en-US" altLang="ko-KR" sz="1600" b="0" dirty="0" err="1" smtClean="0">
                <a:solidFill>
                  <a:schemeClr val="tx1"/>
                </a:solidFill>
                <a:latin typeface="Consolas" panose="020B0609020204030204" pitchFamily="49" charset="0"/>
              </a:rPr>
              <a:t>weight:weight</a:t>
            </a:r>
            <a:r>
              <a:rPr lang="en-US" altLang="ko-KR" sz="1600" b="0" dirty="0" smtClean="0">
                <a:solidFill>
                  <a:schemeClr val="tx1"/>
                </a:solidFill>
                <a:latin typeface="Consolas" panose="020B0609020204030204" pitchFamily="49" charset="0"/>
              </a:rPr>
              <a:t>)</a:t>
            </a:r>
          </a:p>
          <a:p>
            <a:pPr marL="0" indent="0">
              <a:buNone/>
            </a:pPr>
            <a:r>
              <a:rPr lang="en-US" altLang="ko-KR" sz="1600" b="0" dirty="0" smtClean="0">
                <a:solidFill>
                  <a:schemeClr val="tx1"/>
                </a:solidFill>
                <a:latin typeface="Consolas" panose="020B0609020204030204" pitchFamily="49" charset="0"/>
              </a:rPr>
              <a:t>    self.name = name</a:t>
            </a:r>
          </a:p>
          <a:p>
            <a:pPr marL="0" indent="0">
              <a:buNone/>
            </a:pPr>
            <a:r>
              <a:rPr lang="en-US" altLang="ko-KR" sz="1600" b="0" dirty="0" smtClean="0">
                <a:solidFill>
                  <a:schemeClr val="tx1"/>
                </a:solidFill>
                <a:latin typeface="Consolas" panose="020B0609020204030204" pitchFamily="49" charset="0"/>
              </a:rPr>
              <a:t>  }</a:t>
            </a:r>
          </a:p>
          <a:p>
            <a:pPr marL="0" indent="0">
              <a:buNone/>
            </a:pPr>
            <a:r>
              <a:rPr lang="en-US" altLang="ko-KR" sz="1600" b="0" dirty="0" smtClean="0">
                <a:solidFill>
                  <a:schemeClr val="tx1"/>
                </a:solidFill>
                <a:latin typeface="Consolas" panose="020B0609020204030204" pitchFamily="49" charset="0"/>
              </a:rPr>
              <a:t>}</a:t>
            </a:r>
          </a:p>
          <a:p>
            <a:pPr marL="0" indent="0">
              <a:buNone/>
            </a:pPr>
            <a:r>
              <a:rPr lang="en-US" altLang="ko-KR" sz="1600" b="0" dirty="0" err="1">
                <a:solidFill>
                  <a:schemeClr val="tx1"/>
                </a:solidFill>
                <a:latin typeface="Consolas" panose="020B0609020204030204" pitchFamily="49" charset="0"/>
              </a:rPr>
              <a:t>var</a:t>
            </a:r>
            <a:r>
              <a:rPr lang="en-US" altLang="ko-KR" sz="1600" b="0" dirty="0">
                <a:solidFill>
                  <a:schemeClr val="tx1"/>
                </a:solidFill>
                <a:latin typeface="Consolas" panose="020B0609020204030204" pitchFamily="49" charset="0"/>
              </a:rPr>
              <a:t> </a:t>
            </a:r>
            <a:r>
              <a:rPr lang="en-US" altLang="ko-KR" sz="1600" b="0" dirty="0" err="1">
                <a:solidFill>
                  <a:schemeClr val="tx1"/>
                </a:solidFill>
                <a:latin typeface="Consolas" panose="020B0609020204030204" pitchFamily="49" charset="0"/>
              </a:rPr>
              <a:t>kim</a:t>
            </a:r>
            <a:r>
              <a:rPr lang="en-US" altLang="ko-KR" sz="1600" b="0" dirty="0">
                <a:solidFill>
                  <a:schemeClr val="tx1"/>
                </a:solidFill>
                <a:latin typeface="Consolas" panose="020B0609020204030204" pitchFamily="49" charset="0"/>
              </a:rPr>
              <a:t> : Man = Man(age:10, weight:20.5)  </a:t>
            </a:r>
          </a:p>
          <a:p>
            <a:pPr marL="0" indent="0">
              <a:buNone/>
            </a:pPr>
            <a:r>
              <a:rPr lang="en-US" altLang="ko-KR" sz="1600" b="0" dirty="0" err="1">
                <a:solidFill>
                  <a:schemeClr val="tx1"/>
                </a:solidFill>
                <a:latin typeface="Consolas" panose="020B0609020204030204" pitchFamily="49" charset="0"/>
              </a:rPr>
              <a:t>kim.display</a:t>
            </a:r>
            <a:r>
              <a:rPr lang="en-US" altLang="ko-KR" sz="1600" b="0" dirty="0">
                <a:solidFill>
                  <a:schemeClr val="tx1"/>
                </a:solidFill>
                <a:latin typeface="Consolas" panose="020B0609020204030204" pitchFamily="49" charset="0"/>
              </a:rPr>
              <a:t>()</a:t>
            </a:r>
            <a:endParaRPr lang="en-US" altLang="ko-KR" sz="1600" b="0" dirty="0" smtClean="0">
              <a:solidFill>
                <a:schemeClr val="tx1"/>
              </a:solidFill>
              <a:latin typeface="Consolas" panose="020B0609020204030204" pitchFamily="49" charset="0"/>
            </a:endParaRPr>
          </a:p>
          <a:p>
            <a:pPr marL="0" indent="0">
              <a:buNone/>
            </a:pPr>
            <a:r>
              <a:rPr lang="en-US" altLang="ko-KR" sz="1600" b="0" dirty="0" err="1" smtClean="0">
                <a:solidFill>
                  <a:schemeClr val="tx1"/>
                </a:solidFill>
                <a:latin typeface="Consolas" panose="020B0609020204030204" pitchFamily="49" charset="0"/>
              </a:rPr>
              <a:t>var</a:t>
            </a:r>
            <a:r>
              <a:rPr lang="en-US" altLang="ko-KR" sz="1600" b="0" dirty="0" smtClean="0">
                <a:solidFill>
                  <a:schemeClr val="tx1"/>
                </a:solidFill>
                <a:latin typeface="Consolas" panose="020B0609020204030204" pitchFamily="49" charset="0"/>
              </a:rPr>
              <a:t> lee : Student = Student(age:20,weight:65.2,name:"</a:t>
            </a:r>
            <a:r>
              <a:rPr lang="ko-KR" altLang="en-US" sz="1600" b="0" dirty="0" smtClean="0">
                <a:solidFill>
                  <a:schemeClr val="tx1"/>
                </a:solidFill>
                <a:latin typeface="Consolas" panose="020B0609020204030204" pitchFamily="49" charset="0"/>
              </a:rPr>
              <a:t>홍길동</a:t>
            </a:r>
            <a:r>
              <a:rPr lang="en-US" altLang="ko-KR" sz="1600" b="0" dirty="0" smtClean="0">
                <a:solidFill>
                  <a:schemeClr val="tx1"/>
                </a:solidFill>
                <a:latin typeface="Consolas" panose="020B0609020204030204" pitchFamily="49" charset="0"/>
              </a:rPr>
              <a:t>")  </a:t>
            </a:r>
          </a:p>
          <a:p>
            <a:pPr marL="0" indent="0">
              <a:buNone/>
            </a:pPr>
            <a:r>
              <a:rPr lang="en-US" altLang="ko-KR" sz="1600" b="0" dirty="0" err="1" smtClean="0">
                <a:solidFill>
                  <a:srgbClr val="0000FF"/>
                </a:solidFill>
                <a:latin typeface="Consolas" panose="020B0609020204030204" pitchFamily="49" charset="0"/>
              </a:rPr>
              <a:t>lee.display</a:t>
            </a:r>
            <a:r>
              <a:rPr lang="en-US" altLang="ko-KR" sz="1600" b="0" dirty="0" smtClean="0">
                <a:solidFill>
                  <a:srgbClr val="0000FF"/>
                </a:solidFill>
                <a:latin typeface="Consolas" panose="020B0609020204030204" pitchFamily="49" charset="0"/>
              </a:rPr>
              <a:t>()</a:t>
            </a:r>
            <a:endParaRPr lang="en-US" altLang="ko-KR" sz="1600" b="0" dirty="0">
              <a:solidFill>
                <a:srgbClr val="0000FF"/>
              </a:solidFill>
              <a:latin typeface="Consolas" panose="020B0609020204030204" pitchFamily="49" charset="0"/>
            </a:endParaRPr>
          </a:p>
        </p:txBody>
      </p:sp>
      <p:sp>
        <p:nvSpPr>
          <p:cNvPr id="3" name="TextBox 2"/>
          <p:cNvSpPr txBox="1"/>
          <p:nvPr/>
        </p:nvSpPr>
        <p:spPr>
          <a:xfrm>
            <a:off x="407367" y="5077633"/>
            <a:ext cx="11521281" cy="1015663"/>
          </a:xfrm>
          <a:prstGeom prst="rect">
            <a:avLst/>
          </a:prstGeom>
          <a:noFill/>
        </p:spPr>
        <p:txBody>
          <a:bodyPr wrap="square" rtlCol="0">
            <a:spAutoFit/>
          </a:bodyPr>
          <a:lstStyle/>
          <a:p>
            <a:pPr marL="342900" indent="-342900" algn="l">
              <a:buFont typeface="Arial" panose="020B0604020202020204" pitchFamily="34" charset="0"/>
              <a:buChar char="•"/>
            </a:pPr>
            <a:r>
              <a:rPr lang="ko-KR" altLang="en-US" sz="2000" b="0" dirty="0" smtClean="0">
                <a:solidFill>
                  <a:schemeClr val="accent1">
                    <a:lumMod val="50000"/>
                  </a:schemeClr>
                </a:solidFill>
              </a:rPr>
              <a:t>부모와 자식에 </a:t>
            </a:r>
            <a:r>
              <a:rPr lang="en-US" altLang="ko-KR" sz="2000" b="0" dirty="0" smtClean="0">
                <a:solidFill>
                  <a:schemeClr val="accent1">
                    <a:lumMod val="50000"/>
                  </a:schemeClr>
                </a:solidFill>
              </a:rPr>
              <a:t>display()</a:t>
            </a:r>
            <a:r>
              <a:rPr lang="ko-KR" altLang="en-US" sz="2000" b="0" dirty="0">
                <a:solidFill>
                  <a:schemeClr val="accent1">
                    <a:lumMod val="50000"/>
                  </a:schemeClr>
                </a:solidFill>
              </a:rPr>
              <a:t>라</a:t>
            </a:r>
            <a:r>
              <a:rPr lang="ko-KR" altLang="en-US" sz="2000" b="0" dirty="0" smtClean="0">
                <a:solidFill>
                  <a:schemeClr val="accent1">
                    <a:lumMod val="50000"/>
                  </a:schemeClr>
                </a:solidFill>
              </a:rPr>
              <a:t>는 메서드가 있어서 </a:t>
            </a:r>
            <a:r>
              <a:rPr lang="en-US" altLang="ko-KR" sz="2000" b="0" dirty="0" smtClean="0">
                <a:solidFill>
                  <a:schemeClr val="accent1">
                    <a:lumMod val="50000"/>
                  </a:schemeClr>
                </a:solidFill>
              </a:rPr>
              <a:t>Student</a:t>
            </a:r>
            <a:r>
              <a:rPr lang="ko-KR" altLang="en-US" sz="2000" b="0" dirty="0" smtClean="0">
                <a:solidFill>
                  <a:schemeClr val="accent1">
                    <a:lumMod val="50000"/>
                  </a:schemeClr>
                </a:solidFill>
              </a:rPr>
              <a:t>클래스는 </a:t>
            </a:r>
            <a:r>
              <a:rPr lang="en-US" altLang="ko-KR" sz="2000" b="0" dirty="0">
                <a:solidFill>
                  <a:schemeClr val="accent1">
                    <a:lumMod val="50000"/>
                  </a:schemeClr>
                </a:solidFill>
              </a:rPr>
              <a:t>display</a:t>
            </a:r>
            <a:r>
              <a:rPr lang="en-US" altLang="ko-KR" sz="2000" b="0" dirty="0" smtClean="0">
                <a:solidFill>
                  <a:schemeClr val="accent1">
                    <a:lumMod val="50000"/>
                  </a:schemeClr>
                </a:solidFill>
              </a:rPr>
              <a:t>()</a:t>
            </a:r>
            <a:r>
              <a:rPr lang="ko-KR" altLang="en-US" sz="2000" b="0" dirty="0">
                <a:solidFill>
                  <a:schemeClr val="accent1">
                    <a:lumMod val="50000"/>
                  </a:schemeClr>
                </a:solidFill>
              </a:rPr>
              <a:t> </a:t>
            </a:r>
            <a:r>
              <a:rPr lang="ko-KR" altLang="en-US" sz="2000" b="0" dirty="0" smtClean="0">
                <a:solidFill>
                  <a:schemeClr val="accent1">
                    <a:lumMod val="50000"/>
                  </a:schemeClr>
                </a:solidFill>
              </a:rPr>
              <a:t>메서드가 두 개임 </a:t>
            </a:r>
            <a:endParaRPr lang="en-US" altLang="ko-KR" sz="2000" b="0" dirty="0" smtClean="0">
              <a:solidFill>
                <a:schemeClr val="accent1">
                  <a:lumMod val="50000"/>
                </a:schemeClr>
              </a:solidFill>
            </a:endParaRPr>
          </a:p>
          <a:p>
            <a:pPr marL="342900" indent="-342900" algn="l">
              <a:buFont typeface="Arial" panose="020B0604020202020204" pitchFamily="34" charset="0"/>
              <a:buChar char="•"/>
            </a:pPr>
            <a:r>
              <a:rPr lang="en-US" altLang="ko-KR" sz="2000" b="0" dirty="0" smtClean="0">
                <a:solidFill>
                  <a:schemeClr val="accent1">
                    <a:lumMod val="50000"/>
                  </a:schemeClr>
                </a:solidFill>
              </a:rPr>
              <a:t>Student</a:t>
            </a:r>
            <a:r>
              <a:rPr lang="ko-KR" altLang="en-US" sz="2000" b="0" dirty="0" smtClean="0">
                <a:solidFill>
                  <a:schemeClr val="accent1">
                    <a:lumMod val="50000"/>
                  </a:schemeClr>
                </a:solidFill>
              </a:rPr>
              <a:t>클래스의 인스턴스 </a:t>
            </a:r>
            <a:r>
              <a:rPr lang="en-US" altLang="ko-KR" sz="2000" b="0" dirty="0" smtClean="0">
                <a:solidFill>
                  <a:schemeClr val="accent1">
                    <a:lumMod val="50000"/>
                  </a:schemeClr>
                </a:solidFill>
              </a:rPr>
              <a:t>lee</a:t>
            </a:r>
            <a:r>
              <a:rPr lang="ko-KR" altLang="en-US" sz="2000" b="0" dirty="0" smtClean="0">
                <a:solidFill>
                  <a:schemeClr val="accent1">
                    <a:lumMod val="50000"/>
                  </a:schemeClr>
                </a:solidFill>
              </a:rPr>
              <a:t>가 </a:t>
            </a:r>
            <a:r>
              <a:rPr lang="en-US" altLang="ko-KR" sz="2000" b="0" dirty="0">
                <a:solidFill>
                  <a:schemeClr val="accent1">
                    <a:lumMod val="50000"/>
                  </a:schemeClr>
                </a:solidFill>
                <a:latin typeface="Consolas" panose="020B0609020204030204" pitchFamily="49" charset="0"/>
              </a:rPr>
              <a:t>display</a:t>
            </a:r>
            <a:r>
              <a:rPr lang="en-US" altLang="ko-KR" sz="2000" b="0" dirty="0" smtClean="0">
                <a:solidFill>
                  <a:schemeClr val="accent1">
                    <a:lumMod val="50000"/>
                  </a:schemeClr>
                </a:solidFill>
                <a:latin typeface="Consolas" panose="020B0609020204030204" pitchFamily="49" charset="0"/>
              </a:rPr>
              <a:t>()</a:t>
            </a:r>
            <a:r>
              <a:rPr lang="ko-KR" altLang="en-US" sz="2000" b="0" dirty="0" smtClean="0">
                <a:solidFill>
                  <a:schemeClr val="accent1">
                    <a:lumMod val="50000"/>
                  </a:schemeClr>
                </a:solidFill>
                <a:latin typeface="Consolas" panose="020B0609020204030204" pitchFamily="49" charset="0"/>
              </a:rPr>
              <a:t>를 호출할 때</a:t>
            </a:r>
            <a:r>
              <a:rPr lang="en-US" altLang="ko-KR" sz="2000" b="0" dirty="0" smtClean="0">
                <a:solidFill>
                  <a:schemeClr val="accent1">
                    <a:lumMod val="50000"/>
                  </a:schemeClr>
                </a:solidFill>
                <a:latin typeface="Consolas" panose="020B0609020204030204" pitchFamily="49" charset="0"/>
              </a:rPr>
              <a:t>, </a:t>
            </a:r>
            <a:r>
              <a:rPr lang="ko-KR" altLang="en-US" sz="2000" b="0" dirty="0" smtClean="0">
                <a:solidFill>
                  <a:schemeClr val="accent1">
                    <a:lumMod val="50000"/>
                  </a:schemeClr>
                </a:solidFill>
              </a:rPr>
              <a:t>자식클래스가 새로 만든 </a:t>
            </a:r>
            <a:r>
              <a:rPr lang="en-US" altLang="ko-KR" sz="2000" b="0" dirty="0">
                <a:solidFill>
                  <a:schemeClr val="accent1">
                    <a:lumMod val="50000"/>
                  </a:schemeClr>
                </a:solidFill>
              </a:rPr>
              <a:t>display()</a:t>
            </a:r>
            <a:r>
              <a:rPr lang="ko-KR" altLang="en-US" sz="2000" b="0" dirty="0">
                <a:solidFill>
                  <a:schemeClr val="accent1">
                    <a:lumMod val="50000"/>
                  </a:schemeClr>
                </a:solidFill>
              </a:rPr>
              <a:t> </a:t>
            </a:r>
            <a:r>
              <a:rPr lang="ko-KR" altLang="en-US" sz="2000" b="0" dirty="0" smtClean="0">
                <a:solidFill>
                  <a:schemeClr val="accent1">
                    <a:lumMod val="50000"/>
                  </a:schemeClr>
                </a:solidFill>
              </a:rPr>
              <a:t>메서드가 우선적으로 호출되려면 </a:t>
            </a:r>
            <a:r>
              <a:rPr lang="en-US" altLang="ko-KR" sz="2000" b="0" dirty="0" err="1" smtClean="0">
                <a:solidFill>
                  <a:schemeClr val="accent1">
                    <a:lumMod val="50000"/>
                  </a:schemeClr>
                </a:solidFill>
              </a:rPr>
              <a:t>func</a:t>
            </a:r>
            <a:r>
              <a:rPr lang="en-US" altLang="ko-KR" sz="2000" b="0" dirty="0" smtClean="0">
                <a:solidFill>
                  <a:schemeClr val="accent1">
                    <a:lumMod val="50000"/>
                  </a:schemeClr>
                </a:solidFill>
              </a:rPr>
              <a:t> </a:t>
            </a:r>
            <a:r>
              <a:rPr lang="ko-KR" altLang="en-US" sz="2000" b="0" dirty="0" smtClean="0">
                <a:solidFill>
                  <a:schemeClr val="accent1">
                    <a:lumMod val="50000"/>
                  </a:schemeClr>
                </a:solidFill>
              </a:rPr>
              <a:t>앞에 </a:t>
            </a:r>
            <a:r>
              <a:rPr lang="en-US" altLang="ko-KR" sz="2000" b="0" dirty="0" smtClean="0">
                <a:solidFill>
                  <a:schemeClr val="accent1">
                    <a:lumMod val="50000"/>
                  </a:schemeClr>
                </a:solidFill>
              </a:rPr>
              <a:t>override</a:t>
            </a:r>
            <a:r>
              <a:rPr lang="ko-KR" altLang="en-US" sz="2000" b="0" dirty="0" smtClean="0">
                <a:solidFill>
                  <a:schemeClr val="accent1">
                    <a:lumMod val="50000"/>
                  </a:schemeClr>
                </a:solidFill>
              </a:rPr>
              <a:t>키워드 씀</a:t>
            </a:r>
            <a:endParaRPr lang="ko-KR" altLang="en-US" sz="2000" b="0" dirty="0">
              <a:solidFill>
                <a:schemeClr val="accent1">
                  <a:lumMod val="50000"/>
                </a:schemeClr>
              </a:solidFill>
            </a:endParaRPr>
          </a:p>
        </p:txBody>
      </p:sp>
    </p:spTree>
    <p:extLst>
      <p:ext uri="{BB962C8B-B14F-4D97-AF65-F5344CB8AC3E}">
        <p14:creationId xmlns:p14="http://schemas.microsoft.com/office/powerpoint/2010/main" val="21060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solidFill>
                  <a:srgbClr val="FF0000"/>
                </a:solidFill>
              </a:rPr>
              <a:t>과제</a:t>
            </a:r>
            <a:endParaRPr lang="ko-KR" altLang="en-US" dirty="0">
              <a:solidFill>
                <a:srgbClr val="FF0000"/>
              </a:solidFill>
            </a:endParaRPr>
          </a:p>
        </p:txBody>
      </p:sp>
      <p:sp>
        <p:nvSpPr>
          <p:cNvPr id="3" name="내용 개체 틀 2"/>
          <p:cNvSpPr>
            <a:spLocks noGrp="1"/>
          </p:cNvSpPr>
          <p:nvPr>
            <p:ph idx="1"/>
          </p:nvPr>
        </p:nvSpPr>
        <p:spPr/>
        <p:txBody>
          <a:bodyPr/>
          <a:lstStyle/>
          <a:p>
            <a:r>
              <a:rPr lang="ko-KR" altLang="en-US" sz="3200" smtClean="0">
                <a:solidFill>
                  <a:srgbClr val="FF0000"/>
                </a:solidFill>
                <a:latin typeface="Consolas" panose="020B0609020204030204" pitchFamily="49" charset="0"/>
                <a:ea typeface="맑은 고딕" panose="020B0503020000020004" pitchFamily="50" charset="-127"/>
              </a:rPr>
              <a:t>아주 </a:t>
            </a:r>
            <a:r>
              <a:rPr lang="ko-KR" altLang="en-US" sz="3200" dirty="0" smtClean="0">
                <a:solidFill>
                  <a:srgbClr val="FF0000"/>
                </a:solidFill>
                <a:latin typeface="Consolas" panose="020B0609020204030204" pitchFamily="49" charset="0"/>
                <a:ea typeface="맑은 고딕" panose="020B0503020000020004" pitchFamily="50" charset="-127"/>
              </a:rPr>
              <a:t>중요한 과제</a:t>
            </a:r>
            <a:endParaRPr lang="en-US" altLang="ko-KR" sz="3200" dirty="0" smtClean="0">
              <a:solidFill>
                <a:srgbClr val="FF0000"/>
              </a:solidFill>
              <a:latin typeface="Consolas" panose="020B0609020204030204" pitchFamily="49" charset="0"/>
              <a:ea typeface="맑은 고딕" panose="020B0503020000020004" pitchFamily="50" charset="-127"/>
            </a:endParaRPr>
          </a:p>
          <a:p>
            <a:r>
              <a:rPr lang="ko-KR" altLang="en-US" sz="3200" dirty="0" smtClean="0">
                <a:solidFill>
                  <a:schemeClr val="accent2"/>
                </a:solidFill>
                <a:latin typeface="Consolas" panose="020B0609020204030204" pitchFamily="49" charset="0"/>
                <a:ea typeface="맑은 고딕" panose="020B0503020000020004" pitchFamily="50" charset="-127"/>
              </a:rPr>
              <a:t>상속</a:t>
            </a:r>
            <a:r>
              <a:rPr lang="en-US" altLang="ko-KR" sz="3200" dirty="0">
                <a:solidFill>
                  <a:schemeClr val="accent2"/>
                </a:solidFill>
                <a:latin typeface="Consolas" panose="020B0609020204030204" pitchFamily="49" charset="0"/>
                <a:ea typeface="맑은 고딕" panose="020B0503020000020004" pitchFamily="50" charset="-127"/>
              </a:rPr>
              <a:t>, overloading, overriding, protocol</a:t>
            </a:r>
            <a:r>
              <a:rPr lang="ko-KR" altLang="en-US" sz="3200" dirty="0">
                <a:solidFill>
                  <a:schemeClr val="accent2"/>
                </a:solidFill>
                <a:latin typeface="Consolas" panose="020B0609020204030204" pitchFamily="49" charset="0"/>
                <a:ea typeface="맑은 고딕" panose="020B0503020000020004" pitchFamily="50" charset="-127"/>
              </a:rPr>
              <a:t>이 모두 들어간 </a:t>
            </a:r>
            <a:r>
              <a:rPr lang="ko-KR" altLang="en-US" sz="3200" dirty="0" smtClean="0">
                <a:solidFill>
                  <a:schemeClr val="accent2"/>
                </a:solidFill>
                <a:latin typeface="Consolas" panose="020B0609020204030204" pitchFamily="49" charset="0"/>
                <a:ea typeface="맑은 고딕" panose="020B0503020000020004" pitchFamily="50" charset="-127"/>
              </a:rPr>
              <a:t>예제를 작성하시오</a:t>
            </a:r>
            <a:r>
              <a:rPr lang="en-US" altLang="ko-KR" sz="3200" dirty="0">
                <a:solidFill>
                  <a:schemeClr val="accent2"/>
                </a:solidFill>
                <a:latin typeface="Consolas" panose="020B0609020204030204" pitchFamily="49" charset="0"/>
                <a:ea typeface="맑은 고딕" panose="020B0503020000020004" pitchFamily="50" charset="-127"/>
              </a:rPr>
              <a:t>.</a:t>
            </a:r>
            <a:endParaRPr lang="ko-KR" altLang="en-US" sz="3200" dirty="0">
              <a:solidFill>
                <a:schemeClr val="accent2"/>
              </a:solidFill>
              <a:latin typeface="함초롬바탕" panose="02030604000101010101" pitchFamily="18" charset="-127"/>
            </a:endParaRPr>
          </a:p>
          <a:p>
            <a:endParaRPr lang="ko-KR" altLang="en-US" sz="3200" dirty="0"/>
          </a:p>
        </p:txBody>
      </p:sp>
    </p:spTree>
    <p:extLst>
      <p:ext uri="{BB962C8B-B14F-4D97-AF65-F5344CB8AC3E}">
        <p14:creationId xmlns:p14="http://schemas.microsoft.com/office/powerpoint/2010/main" val="333387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1905000" y="2027238"/>
            <a:ext cx="8458200" cy="2049462"/>
          </a:xfrm>
        </p:spPr>
        <p:txBody>
          <a:bodyPr vert="horz" wrap="square" lIns="0" tIns="0" rIns="0" bIns="0" numCol="1" anchor="ctr" anchorCtr="1" compatLnSpc="1">
            <a:prstTxWarp prst="textNoShape">
              <a:avLst/>
            </a:prstTxWarp>
          </a:bodyPr>
          <a:lstStyle/>
          <a:p>
            <a:pPr algn="ctr">
              <a:defRPr/>
            </a:pPr>
            <a:r>
              <a:rPr lang="ko-KR" altLang="en-US" sz="6000" smtClean="0">
                <a:effectLst>
                  <a:outerShdw blurRad="38100" dist="38100" dir="2700000" algn="tl">
                    <a:srgbClr val="000000">
                      <a:alpha val="43137"/>
                    </a:srgbClr>
                  </a:outerShdw>
                </a:effectLst>
              </a:rPr>
              <a:t>열거형</a:t>
            </a:r>
            <a:r>
              <a:rPr lang="en-US" altLang="ko-KR" sz="6000" smtClean="0">
                <a:effectLst>
                  <a:outerShdw blurRad="38100" dist="38100" dir="2700000" algn="tl">
                    <a:srgbClr val="000000">
                      <a:alpha val="43137"/>
                    </a:srgbClr>
                  </a:outerShdw>
                </a:effectLst>
              </a:rPr>
              <a:t/>
            </a:r>
            <a:br>
              <a:rPr lang="en-US" altLang="ko-KR" sz="6000" smtClean="0">
                <a:effectLst>
                  <a:outerShdw blurRad="38100" dist="38100" dir="2700000" algn="tl">
                    <a:srgbClr val="000000">
                      <a:alpha val="43137"/>
                    </a:srgbClr>
                  </a:outerShdw>
                </a:effectLst>
              </a:rPr>
            </a:br>
            <a:r>
              <a:rPr lang="en-US" altLang="ko-KR" sz="6000" smtClean="0">
                <a:effectLst>
                  <a:outerShdw blurRad="38100" dist="38100" dir="2700000" algn="tl">
                    <a:srgbClr val="000000">
                      <a:alpha val="43137"/>
                    </a:srgbClr>
                  </a:outerShdw>
                </a:effectLst>
              </a:rPr>
              <a:t>(</a:t>
            </a:r>
            <a:r>
              <a:rPr lang="en-US" altLang="ko-KR" sz="6000" dirty="0" err="1">
                <a:effectLst>
                  <a:outerShdw blurRad="38100" dist="38100" dir="2700000" algn="tl">
                    <a:srgbClr val="000000">
                      <a:alpha val="43137"/>
                    </a:srgbClr>
                  </a:outerShdw>
                </a:effectLst>
              </a:rPr>
              <a:t>enum</a:t>
            </a:r>
            <a:r>
              <a:rPr lang="en-US" altLang="ko-KR" sz="60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47570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제목 1"/>
          <p:cNvSpPr>
            <a:spLocks noGrp="1"/>
          </p:cNvSpPr>
          <p:nvPr>
            <p:ph type="title"/>
          </p:nvPr>
        </p:nvSpPr>
        <p:spPr/>
        <p:txBody>
          <a:bodyPr/>
          <a:lstStyle/>
          <a:p>
            <a:r>
              <a:rPr lang="ko-KR" altLang="en-US" smtClean="0"/>
              <a:t>열거형</a:t>
            </a:r>
            <a:r>
              <a:rPr lang="en-US" altLang="ko-KR" smtClean="0"/>
              <a:t>(enum)</a:t>
            </a:r>
            <a:endParaRPr lang="ko-KR" altLang="en-US" smtClean="0"/>
          </a:p>
        </p:txBody>
      </p:sp>
      <p:sp>
        <p:nvSpPr>
          <p:cNvPr id="220163" name="내용 개체 틀 2"/>
          <p:cNvSpPr>
            <a:spLocks noGrp="1"/>
          </p:cNvSpPr>
          <p:nvPr>
            <p:ph idx="1"/>
          </p:nvPr>
        </p:nvSpPr>
        <p:spPr/>
        <p:txBody>
          <a:bodyPr/>
          <a:lstStyle/>
          <a:p>
            <a:r>
              <a:rPr lang="ko-KR" altLang="en-US" dirty="0" err="1" smtClean="0"/>
              <a:t>관련있는</a:t>
            </a:r>
            <a:r>
              <a:rPr lang="en-US" altLang="ko-KR" dirty="0" smtClean="0"/>
              <a:t> </a:t>
            </a:r>
            <a:r>
              <a:rPr lang="ko-KR" altLang="en-US" dirty="0" smtClean="0"/>
              <a:t>데이터들이 멤버로 구성되어 있는 </a:t>
            </a:r>
            <a:r>
              <a:rPr lang="ko-KR" altLang="en-US" dirty="0" err="1" smtClean="0"/>
              <a:t>자료형</a:t>
            </a:r>
            <a:r>
              <a:rPr lang="ko-KR" altLang="en-US" dirty="0" smtClean="0"/>
              <a:t> 객체</a:t>
            </a:r>
            <a:endParaRPr lang="en-US" altLang="ko-KR" dirty="0" smtClean="0"/>
          </a:p>
          <a:p>
            <a:pPr lvl="1"/>
            <a:r>
              <a:rPr lang="ko-KR" altLang="en-US" dirty="0" smtClean="0"/>
              <a:t>원치 않는 값이 잘못 입력되는 것 방지</a:t>
            </a:r>
            <a:endParaRPr lang="en-US" altLang="ko-KR" dirty="0" smtClean="0"/>
          </a:p>
          <a:p>
            <a:pPr lvl="1"/>
            <a:r>
              <a:rPr lang="ko-KR" altLang="en-US" dirty="0" smtClean="0"/>
              <a:t>입력 받을 값이 한정되어 있을 때</a:t>
            </a:r>
            <a:endParaRPr lang="en-US" altLang="ko-KR" dirty="0" smtClean="0"/>
          </a:p>
          <a:p>
            <a:pPr lvl="1"/>
            <a:r>
              <a:rPr lang="ko-KR" altLang="en-US" dirty="0" smtClean="0"/>
              <a:t>특정 값 중 하나만 선택하게 할 때</a:t>
            </a:r>
            <a:endParaRPr lang="en-US" altLang="ko-KR" dirty="0" smtClean="0"/>
          </a:p>
          <a:p>
            <a:r>
              <a:rPr lang="ko-KR" altLang="en-US" dirty="0" smtClean="0"/>
              <a:t>색깔</a:t>
            </a:r>
            <a:endParaRPr lang="en-US" altLang="ko-KR" dirty="0" smtClean="0"/>
          </a:p>
          <a:p>
            <a:pPr lvl="1"/>
            <a:r>
              <a:rPr lang="ko-KR" altLang="en-US" dirty="0" smtClean="0"/>
              <a:t>빨강</a:t>
            </a:r>
            <a:r>
              <a:rPr lang="en-US" altLang="ko-KR" dirty="0" smtClean="0"/>
              <a:t>, </a:t>
            </a:r>
            <a:r>
              <a:rPr lang="ko-KR" altLang="en-US" dirty="0" smtClean="0"/>
              <a:t>녹색</a:t>
            </a:r>
            <a:r>
              <a:rPr lang="en-US" altLang="ko-KR" dirty="0" smtClean="0"/>
              <a:t>, </a:t>
            </a:r>
            <a:r>
              <a:rPr lang="ko-KR" altLang="en-US" dirty="0" smtClean="0"/>
              <a:t>파랑</a:t>
            </a:r>
            <a:endParaRPr lang="en-US" altLang="ko-KR" dirty="0" smtClean="0"/>
          </a:p>
          <a:p>
            <a:r>
              <a:rPr lang="ko-KR" altLang="en-US" dirty="0" smtClean="0"/>
              <a:t>성별 </a:t>
            </a:r>
            <a:endParaRPr lang="en-US" altLang="ko-KR" dirty="0" smtClean="0"/>
          </a:p>
          <a:p>
            <a:pPr lvl="1"/>
            <a:r>
              <a:rPr lang="ko-KR" altLang="en-US" dirty="0" smtClean="0"/>
              <a:t>남</a:t>
            </a:r>
            <a:r>
              <a:rPr lang="en-US" altLang="ko-KR" dirty="0" smtClean="0"/>
              <a:t>, </a:t>
            </a:r>
            <a:r>
              <a:rPr lang="ko-KR" altLang="en-US" dirty="0" smtClean="0"/>
              <a:t>여</a:t>
            </a:r>
          </a:p>
        </p:txBody>
      </p:sp>
    </p:spTree>
    <p:extLst>
      <p:ext uri="{BB962C8B-B14F-4D97-AF65-F5344CB8AC3E}">
        <p14:creationId xmlns:p14="http://schemas.microsoft.com/office/powerpoint/2010/main" val="3860825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제목 1"/>
          <p:cNvSpPr>
            <a:spLocks noGrp="1"/>
          </p:cNvSpPr>
          <p:nvPr>
            <p:ph type="title"/>
          </p:nvPr>
        </p:nvSpPr>
        <p:spPr/>
        <p:txBody>
          <a:bodyPr/>
          <a:lstStyle/>
          <a:p>
            <a:r>
              <a:rPr lang="ko-KR" altLang="en-US" smtClean="0"/>
              <a:t>열거형 정의</a:t>
            </a:r>
          </a:p>
        </p:txBody>
      </p:sp>
      <p:sp>
        <p:nvSpPr>
          <p:cNvPr id="3" name="내용 개체 틀 2"/>
          <p:cNvSpPr>
            <a:spLocks noGrp="1"/>
          </p:cNvSpPr>
          <p:nvPr>
            <p:ph idx="1"/>
          </p:nvPr>
        </p:nvSpPr>
        <p:spPr/>
        <p:txBody>
          <a:bodyPr>
            <a:normAutofit/>
          </a:bodyPr>
          <a:lstStyle/>
          <a:p>
            <a:pPr>
              <a:defRPr/>
            </a:pPr>
            <a:r>
              <a:rPr lang="en-US" altLang="ko-KR" sz="1600" dirty="0" err="1">
                <a:latin typeface="Consolas" panose="020B0609020204030204" pitchFamily="49" charset="0"/>
              </a:rPr>
              <a:t>enum</a:t>
            </a:r>
            <a:r>
              <a:rPr lang="en-US" altLang="ko-KR" sz="1600" dirty="0">
                <a:latin typeface="Consolas" panose="020B0609020204030204" pitchFamily="49" charset="0"/>
              </a:rPr>
              <a:t> </a:t>
            </a:r>
            <a:r>
              <a:rPr lang="ko-KR" altLang="en-US" sz="1600" dirty="0">
                <a:latin typeface="Consolas" panose="020B0609020204030204" pitchFamily="49" charset="0"/>
              </a:rPr>
              <a:t>열거형명</a:t>
            </a:r>
            <a:r>
              <a:rPr lang="en-US" altLang="ko-KR" sz="1600" dirty="0">
                <a:latin typeface="Consolas" panose="020B0609020204030204" pitchFamily="49" charset="0"/>
              </a:rPr>
              <a:t>{</a:t>
            </a:r>
          </a:p>
          <a:p>
            <a:pPr marL="0" indent="0">
              <a:buNone/>
              <a:defRPr/>
            </a:pPr>
            <a:r>
              <a:rPr lang="ko-KR" altLang="en-US" sz="1600" dirty="0">
                <a:latin typeface="Consolas" panose="020B0609020204030204" pitchFamily="49" charset="0"/>
              </a:rPr>
              <a:t>      </a:t>
            </a:r>
            <a:r>
              <a:rPr lang="ko-KR" altLang="en-US" sz="1600" dirty="0" err="1">
                <a:latin typeface="Consolas" panose="020B0609020204030204" pitchFamily="49" charset="0"/>
              </a:rPr>
              <a:t>열거형</a:t>
            </a:r>
            <a:r>
              <a:rPr lang="ko-KR" altLang="en-US" sz="1600" dirty="0">
                <a:latin typeface="Consolas" panose="020B0609020204030204" pitchFamily="49" charset="0"/>
              </a:rPr>
              <a:t> 정의</a:t>
            </a:r>
            <a:endParaRPr lang="en-US" altLang="ko-KR" sz="1600" dirty="0">
              <a:latin typeface="Consolas" panose="020B0609020204030204" pitchFamily="49" charset="0"/>
            </a:endParaRPr>
          </a:p>
          <a:p>
            <a:pPr marL="0" indent="0">
              <a:buNone/>
              <a:defRPr/>
            </a:pPr>
            <a:r>
              <a:rPr lang="en-US" altLang="ko-KR" sz="1600" dirty="0">
                <a:latin typeface="Consolas" panose="020B0609020204030204" pitchFamily="49" charset="0"/>
              </a:rPr>
              <a:t>   }</a:t>
            </a:r>
          </a:p>
          <a:p>
            <a:pPr marL="0" indent="0">
              <a:buNone/>
              <a:defRPr/>
            </a:pPr>
            <a:r>
              <a:rPr lang="en-US" altLang="ko-KR" sz="1600" dirty="0">
                <a:latin typeface="Consolas" panose="020B0609020204030204" pitchFamily="49" charset="0"/>
              </a:rPr>
              <a:t>  </a:t>
            </a:r>
            <a:r>
              <a:rPr lang="en-US" altLang="ko-KR" sz="1600" dirty="0" err="1">
                <a:latin typeface="Consolas" panose="020B0609020204030204" pitchFamily="49" charset="0"/>
              </a:rPr>
              <a:t>enum</a:t>
            </a:r>
            <a:r>
              <a:rPr lang="en-US" altLang="ko-KR" sz="1600" dirty="0">
                <a:latin typeface="Consolas" panose="020B0609020204030204" pitchFamily="49" charset="0"/>
              </a:rPr>
              <a:t> Planet {</a:t>
            </a:r>
          </a:p>
          <a:p>
            <a:pPr marL="0" indent="0">
              <a:buNone/>
              <a:defRPr/>
            </a:pPr>
            <a:r>
              <a:rPr lang="en-US" altLang="ko-KR" sz="1600" dirty="0">
                <a:latin typeface="Consolas" panose="020B0609020204030204" pitchFamily="49" charset="0"/>
              </a:rPr>
              <a:t>     </a:t>
            </a:r>
            <a:r>
              <a:rPr lang="en-US" altLang="ko-KR" sz="1600" dirty="0">
                <a:solidFill>
                  <a:srgbClr val="0000FF"/>
                </a:solidFill>
                <a:latin typeface="Consolas" panose="020B0609020204030204" pitchFamily="49" charset="0"/>
              </a:rPr>
              <a:t>case</a:t>
            </a:r>
            <a:r>
              <a:rPr lang="en-US" altLang="ko-KR" sz="1600" dirty="0">
                <a:latin typeface="Consolas" panose="020B0609020204030204" pitchFamily="49" charset="0"/>
              </a:rPr>
              <a:t> Mercury, Venus, Earth, Mars, Jupiter, Saturn, Uranus, Neptune</a:t>
            </a:r>
          </a:p>
          <a:p>
            <a:pPr marL="0" indent="0">
              <a:buNone/>
              <a:defRPr/>
            </a:pPr>
            <a:r>
              <a:rPr lang="en-US" altLang="ko-KR" sz="1600" dirty="0">
                <a:latin typeface="Consolas" panose="020B0609020204030204" pitchFamily="49" charset="0"/>
              </a:rPr>
              <a:t>  }   //</a:t>
            </a:r>
            <a:r>
              <a:rPr lang="ko-KR" altLang="en-US" sz="1600" dirty="0">
                <a:latin typeface="Consolas" panose="020B0609020204030204" pitchFamily="49" charset="0"/>
              </a:rPr>
              <a:t>하나의 </a:t>
            </a:r>
            <a:r>
              <a:rPr lang="en-US" altLang="ko-KR" sz="1600" dirty="0">
                <a:latin typeface="Consolas" panose="020B0609020204030204" pitchFamily="49" charset="0"/>
              </a:rPr>
              <a:t>case</a:t>
            </a:r>
            <a:r>
              <a:rPr lang="ko-KR" altLang="en-US" sz="1600" dirty="0">
                <a:latin typeface="Consolas" panose="020B0609020204030204" pitchFamily="49" charset="0"/>
              </a:rPr>
              <a:t>문에 멤버들 나열하는 것도 가능</a:t>
            </a:r>
            <a:endParaRPr lang="en-US" altLang="ko-KR" sz="1600" dirty="0">
              <a:latin typeface="Consolas" panose="020B0609020204030204" pitchFamily="49" charset="0"/>
            </a:endParaRPr>
          </a:p>
          <a:p>
            <a:pPr>
              <a:defRPr/>
            </a:pPr>
            <a:r>
              <a:rPr lang="en-US" altLang="ko-KR" sz="1600" dirty="0" err="1">
                <a:latin typeface="Consolas" panose="020B0609020204030204" pitchFamily="49" charset="0"/>
              </a:rPr>
              <a:t>enum</a:t>
            </a:r>
            <a:r>
              <a:rPr lang="en-US" altLang="ko-KR" sz="1600" dirty="0">
                <a:latin typeface="Consolas" panose="020B0609020204030204" pitchFamily="49" charset="0"/>
              </a:rPr>
              <a:t> Compass {</a:t>
            </a:r>
          </a:p>
          <a:p>
            <a:pPr marL="0" indent="0">
              <a:buNone/>
              <a:defRPr/>
            </a:pPr>
            <a:r>
              <a:rPr lang="en-US" altLang="ko-KR" sz="1600" dirty="0">
                <a:latin typeface="Consolas" panose="020B0609020204030204" pitchFamily="49" charset="0"/>
              </a:rPr>
              <a:t>    case North</a:t>
            </a:r>
          </a:p>
          <a:p>
            <a:pPr marL="0" indent="0">
              <a:buNone/>
              <a:defRPr/>
            </a:pPr>
            <a:r>
              <a:rPr lang="en-US" altLang="ko-KR" sz="1600" dirty="0">
                <a:latin typeface="Consolas" panose="020B0609020204030204" pitchFamily="49" charset="0"/>
              </a:rPr>
              <a:t>    case South</a:t>
            </a:r>
          </a:p>
          <a:p>
            <a:pPr marL="0" indent="0">
              <a:buNone/>
              <a:defRPr/>
            </a:pPr>
            <a:r>
              <a:rPr lang="en-US" altLang="ko-KR" sz="1600" dirty="0">
                <a:latin typeface="Consolas" panose="020B0609020204030204" pitchFamily="49" charset="0"/>
              </a:rPr>
              <a:t>    case East</a:t>
            </a:r>
          </a:p>
          <a:p>
            <a:pPr marL="0" indent="0">
              <a:buNone/>
              <a:defRPr/>
            </a:pPr>
            <a:r>
              <a:rPr lang="en-US" altLang="ko-KR" sz="1600" dirty="0">
                <a:latin typeface="Consolas" panose="020B0609020204030204" pitchFamily="49" charset="0"/>
              </a:rPr>
              <a:t>    case West</a:t>
            </a:r>
          </a:p>
          <a:p>
            <a:pPr marL="0" indent="0">
              <a:buNone/>
              <a:defRPr/>
            </a:pPr>
            <a:r>
              <a:rPr lang="en-US" altLang="ko-KR" sz="1600" dirty="0">
                <a:latin typeface="Consolas" panose="020B0609020204030204" pitchFamily="49" charset="0"/>
              </a:rPr>
              <a:t>  }</a:t>
            </a:r>
          </a:p>
          <a:p>
            <a:pPr>
              <a:defRPr/>
            </a:pPr>
            <a:r>
              <a:rPr lang="en-US" altLang="ko-KR" sz="1600" dirty="0" smtClean="0">
                <a:latin typeface="Consolas" panose="020B0609020204030204" pitchFamily="49" charset="0"/>
              </a:rPr>
              <a:t>print(</a:t>
            </a:r>
            <a:r>
              <a:rPr lang="en-US" altLang="ko-KR" sz="1600" dirty="0" err="1" smtClean="0">
                <a:latin typeface="Consolas" panose="020B0609020204030204" pitchFamily="49" charset="0"/>
              </a:rPr>
              <a:t>Compass.North</a:t>
            </a:r>
            <a:r>
              <a:rPr lang="en-US" altLang="ko-KR" sz="1600" dirty="0" smtClean="0">
                <a:latin typeface="Consolas" panose="020B0609020204030204" pitchFamily="49" charset="0"/>
              </a:rPr>
              <a:t>)  //</a:t>
            </a:r>
            <a:r>
              <a:rPr lang="ko-KR" altLang="en-US" sz="1600" dirty="0" err="1" smtClean="0">
                <a:latin typeface="Consolas" panose="020B0609020204030204" pitchFamily="49" charset="0"/>
              </a:rPr>
              <a:t>열거형명</a:t>
            </a:r>
            <a:r>
              <a:rPr lang="en-US" altLang="ko-KR" sz="1600" dirty="0" smtClean="0">
                <a:latin typeface="Consolas" panose="020B0609020204030204" pitchFamily="49" charset="0"/>
              </a:rPr>
              <a:t>.</a:t>
            </a:r>
            <a:r>
              <a:rPr lang="ko-KR" altLang="en-US" sz="1600" dirty="0" smtClean="0">
                <a:latin typeface="Consolas" panose="020B0609020204030204" pitchFamily="49" charset="0"/>
              </a:rPr>
              <a:t>멤버</a:t>
            </a:r>
            <a:endParaRPr lang="en-US" altLang="ko-KR" sz="1600" dirty="0">
              <a:latin typeface="Consolas" panose="020B0609020204030204" pitchFamily="49" charset="0"/>
            </a:endParaRPr>
          </a:p>
          <a:p>
            <a:pPr>
              <a:defRPr/>
            </a:pPr>
            <a:r>
              <a:rPr lang="en-US" altLang="ko-KR" sz="1600" dirty="0" err="1">
                <a:latin typeface="Consolas" panose="020B0609020204030204" pitchFamily="49" charset="0"/>
              </a:rPr>
              <a:t>var</a:t>
            </a:r>
            <a:r>
              <a:rPr lang="en-US" altLang="ko-KR" sz="1600" dirty="0">
                <a:latin typeface="Consolas" panose="020B0609020204030204" pitchFamily="49" charset="0"/>
              </a:rPr>
              <a:t> direction = </a:t>
            </a:r>
            <a:r>
              <a:rPr lang="en-US" altLang="ko-KR" sz="1600" dirty="0" err="1">
                <a:latin typeface="Consolas" panose="020B0609020204030204" pitchFamily="49" charset="0"/>
              </a:rPr>
              <a:t>Compass.West</a:t>
            </a:r>
            <a:endParaRPr lang="en-US" altLang="ko-KR" sz="1600" dirty="0">
              <a:latin typeface="Consolas" panose="020B0609020204030204" pitchFamily="49" charset="0"/>
            </a:endParaRPr>
          </a:p>
          <a:p>
            <a:pPr>
              <a:defRPr/>
            </a:pPr>
            <a:r>
              <a:rPr lang="en-US" altLang="ko-KR" sz="1600" dirty="0">
                <a:latin typeface="Consolas" panose="020B0609020204030204" pitchFamily="49" charset="0"/>
              </a:rPr>
              <a:t>direction = .</a:t>
            </a:r>
            <a:r>
              <a:rPr lang="en-US" altLang="ko-KR" sz="1600" dirty="0" smtClean="0">
                <a:latin typeface="Consolas" panose="020B0609020204030204" pitchFamily="49" charset="0"/>
              </a:rPr>
              <a:t>East //</a:t>
            </a:r>
            <a:r>
              <a:rPr lang="ko-KR" altLang="en-US" sz="1600" dirty="0" smtClean="0">
                <a:latin typeface="Consolas" panose="020B0609020204030204" pitchFamily="49" charset="0"/>
              </a:rPr>
              <a:t>두번째 부터는 </a:t>
            </a:r>
            <a:r>
              <a:rPr lang="ko-KR" altLang="en-US" sz="1600" dirty="0" err="1" smtClean="0">
                <a:latin typeface="Consolas" panose="020B0609020204030204" pitchFamily="49" charset="0"/>
              </a:rPr>
              <a:t>열거형명</a:t>
            </a:r>
            <a:r>
              <a:rPr lang="ko-KR" altLang="en-US" sz="1600" dirty="0" smtClean="0">
                <a:latin typeface="Consolas" panose="020B0609020204030204" pitchFamily="49" charset="0"/>
              </a:rPr>
              <a:t> 생략 가능</a:t>
            </a:r>
            <a:endParaRPr lang="en-US" altLang="ko-KR" sz="1600" dirty="0" smtClean="0">
              <a:latin typeface="Consolas" panose="020B0609020204030204" pitchFamily="49" charset="0"/>
            </a:endParaRPr>
          </a:p>
          <a:p>
            <a:pPr>
              <a:defRPr/>
            </a:pPr>
            <a:r>
              <a:rPr lang="en-US" altLang="ko-KR" sz="1600" dirty="0" smtClean="0">
                <a:latin typeface="Consolas" panose="020B0609020204030204" pitchFamily="49" charset="0"/>
              </a:rPr>
              <a:t>print(direction, type(</a:t>
            </a:r>
            <a:r>
              <a:rPr lang="en-US" altLang="ko-KR" sz="1600" dirty="0" err="1" smtClean="0">
                <a:latin typeface="Consolas" panose="020B0609020204030204" pitchFamily="49" charset="0"/>
              </a:rPr>
              <a:t>of:direction</a:t>
            </a:r>
            <a:r>
              <a:rPr lang="en-US" altLang="ko-KR" sz="1600" dirty="0" smtClean="0">
                <a:latin typeface="Consolas" panose="020B0609020204030204" pitchFamily="49" charset="0"/>
              </a:rPr>
              <a:t>))</a:t>
            </a:r>
            <a:endParaRPr lang="en-US" altLang="ko-KR" sz="1600" dirty="0">
              <a:latin typeface="Consolas" panose="020B0609020204030204" pitchFamily="49" charset="0"/>
            </a:endParaRPr>
          </a:p>
          <a:p>
            <a:pPr lvl="1">
              <a:defRPr/>
            </a:pPr>
            <a:r>
              <a:rPr lang="ko-KR" altLang="en-US" sz="1200" dirty="0">
                <a:solidFill>
                  <a:srgbClr val="0000FF"/>
                </a:solidFill>
                <a:latin typeface="Consolas" panose="020B0609020204030204" pitchFamily="49" charset="0"/>
              </a:rPr>
              <a:t>문맥에서 타입의 추론이 가능한 시점 </a:t>
            </a:r>
            <a:r>
              <a:rPr lang="en-US" altLang="ko-KR" sz="1200" dirty="0">
                <a:solidFill>
                  <a:srgbClr val="0000FF"/>
                </a:solidFill>
                <a:latin typeface="Consolas" panose="020B0609020204030204" pitchFamily="49" charset="0"/>
              </a:rPr>
              <a:t>(</a:t>
            </a:r>
            <a:r>
              <a:rPr lang="ko-KR" altLang="en-US" sz="1200" dirty="0">
                <a:solidFill>
                  <a:srgbClr val="0000FF"/>
                </a:solidFill>
                <a:latin typeface="Consolas" panose="020B0609020204030204" pitchFamily="49" charset="0"/>
              </a:rPr>
              <a:t>등호 좌변의 변수 타입이 확정적일 때</a:t>
            </a:r>
            <a:r>
              <a:rPr lang="en-US" altLang="ko-KR" sz="1200" dirty="0">
                <a:solidFill>
                  <a:srgbClr val="0000FF"/>
                </a:solidFill>
                <a:latin typeface="Consolas" panose="020B0609020204030204" pitchFamily="49" charset="0"/>
              </a:rPr>
              <a:t>)</a:t>
            </a:r>
            <a:r>
              <a:rPr lang="ko-KR" altLang="en-US" sz="1200" dirty="0">
                <a:solidFill>
                  <a:srgbClr val="0000FF"/>
                </a:solidFill>
                <a:latin typeface="Consolas" panose="020B0609020204030204" pitchFamily="49" charset="0"/>
              </a:rPr>
              <a:t>에는 열거형명 생략 가능</a:t>
            </a:r>
          </a:p>
        </p:txBody>
      </p:sp>
    </p:spTree>
    <p:extLst>
      <p:ext uri="{BB962C8B-B14F-4D97-AF65-F5344CB8AC3E}">
        <p14:creationId xmlns:p14="http://schemas.microsoft.com/office/powerpoint/2010/main" val="194623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제목 1"/>
          <p:cNvSpPr>
            <a:spLocks noGrp="1"/>
          </p:cNvSpPr>
          <p:nvPr>
            <p:ph type="title"/>
          </p:nvPr>
        </p:nvSpPr>
        <p:spPr/>
        <p:txBody>
          <a:bodyPr/>
          <a:lstStyle/>
          <a:p>
            <a:r>
              <a:rPr lang="ko-KR" altLang="en-US" smtClean="0"/>
              <a:t>열거형 멤버별 기능 정의 </a:t>
            </a:r>
          </a:p>
        </p:txBody>
      </p:sp>
      <p:sp>
        <p:nvSpPr>
          <p:cNvPr id="223235" name="내용 개체 틀 2"/>
          <p:cNvSpPr>
            <a:spLocks noGrp="1"/>
          </p:cNvSpPr>
          <p:nvPr>
            <p:ph idx="1"/>
          </p:nvPr>
        </p:nvSpPr>
        <p:spPr/>
        <p:txBody>
          <a:bodyPr/>
          <a:lstStyle/>
          <a:p>
            <a:pPr marL="0" indent="0">
              <a:buNone/>
            </a:pPr>
            <a:r>
              <a:rPr lang="en-US" altLang="ko-KR" sz="1600" dirty="0" err="1">
                <a:latin typeface="Consolas" panose="020B0609020204030204" pitchFamily="49" charset="0"/>
              </a:rPr>
              <a:t>enum</a:t>
            </a:r>
            <a:r>
              <a:rPr lang="en-US" altLang="ko-KR" sz="1600" dirty="0">
                <a:latin typeface="Consolas" panose="020B0609020204030204" pitchFamily="49" charset="0"/>
              </a:rPr>
              <a:t> Compass {</a:t>
            </a:r>
          </a:p>
          <a:p>
            <a:pPr marL="0" indent="0">
              <a:buNone/>
            </a:pPr>
            <a:r>
              <a:rPr lang="en-US" altLang="ko-KR" sz="1600" dirty="0">
                <a:latin typeface="Consolas" panose="020B0609020204030204" pitchFamily="49" charset="0"/>
              </a:rPr>
              <a:t>    case North</a:t>
            </a:r>
          </a:p>
          <a:p>
            <a:pPr marL="0" indent="0">
              <a:buNone/>
            </a:pPr>
            <a:r>
              <a:rPr lang="en-US" altLang="ko-KR" sz="1600" dirty="0">
                <a:latin typeface="Consolas" panose="020B0609020204030204" pitchFamily="49" charset="0"/>
              </a:rPr>
              <a:t>    case South</a:t>
            </a:r>
          </a:p>
          <a:p>
            <a:pPr marL="0" indent="0">
              <a:buNone/>
            </a:pPr>
            <a:r>
              <a:rPr lang="en-US" altLang="ko-KR" sz="1600" dirty="0">
                <a:latin typeface="Consolas" panose="020B0609020204030204" pitchFamily="49" charset="0"/>
              </a:rPr>
              <a:t>    case East</a:t>
            </a:r>
          </a:p>
          <a:p>
            <a:pPr marL="0" indent="0">
              <a:buNone/>
            </a:pPr>
            <a:r>
              <a:rPr lang="en-US" altLang="ko-KR" sz="1600" dirty="0">
                <a:latin typeface="Consolas" panose="020B0609020204030204" pitchFamily="49" charset="0"/>
              </a:rPr>
              <a:t>    case West</a:t>
            </a:r>
          </a:p>
          <a:p>
            <a:pPr marL="0" indent="0">
              <a:buNone/>
            </a:pPr>
            <a:r>
              <a:rPr lang="en-US" altLang="ko-KR" sz="1600" dirty="0">
                <a:latin typeface="Consolas" panose="020B0609020204030204" pitchFamily="49" charset="0"/>
              </a:rPr>
              <a:t>  }</a:t>
            </a:r>
          </a:p>
          <a:p>
            <a:pPr marL="0" indent="0">
              <a:buNone/>
            </a:pPr>
            <a:r>
              <a:rPr lang="en-US" altLang="ko-KR" sz="1600" dirty="0" err="1">
                <a:latin typeface="Consolas" panose="020B0609020204030204" pitchFamily="49" charset="0"/>
              </a:rPr>
              <a:t>var</a:t>
            </a:r>
            <a:r>
              <a:rPr lang="en-US" altLang="ko-KR" sz="1600" dirty="0">
                <a:latin typeface="Consolas" panose="020B0609020204030204" pitchFamily="49" charset="0"/>
              </a:rPr>
              <a:t> direction : Compass</a:t>
            </a:r>
          </a:p>
          <a:p>
            <a:pPr marL="0" indent="0">
              <a:buNone/>
            </a:pPr>
            <a:r>
              <a:rPr lang="en-US" altLang="ko-KR" sz="1600" dirty="0">
                <a:latin typeface="Consolas" panose="020B0609020204030204" pitchFamily="49" charset="0"/>
              </a:rPr>
              <a:t>direction = .South</a:t>
            </a:r>
          </a:p>
          <a:p>
            <a:pPr marL="0" indent="0">
              <a:buNone/>
            </a:pPr>
            <a:r>
              <a:rPr lang="en-US" altLang="ko-KR" sz="1600" dirty="0">
                <a:latin typeface="Consolas" panose="020B0609020204030204" pitchFamily="49" charset="0"/>
              </a:rPr>
              <a:t>switch direction {</a:t>
            </a:r>
          </a:p>
          <a:p>
            <a:pPr marL="0" indent="0">
              <a:buNone/>
            </a:pPr>
            <a:r>
              <a:rPr lang="en-US" altLang="ko-KR" sz="1600" dirty="0">
                <a:latin typeface="Consolas" panose="020B0609020204030204" pitchFamily="49" charset="0"/>
              </a:rPr>
              <a:t>case .North:</a:t>
            </a:r>
          </a:p>
          <a:p>
            <a:pPr marL="0" indent="0">
              <a:buNone/>
            </a:pPr>
            <a:r>
              <a:rPr lang="en-US" altLang="ko-KR" sz="1600" dirty="0">
                <a:latin typeface="Consolas" panose="020B0609020204030204" pitchFamily="49" charset="0"/>
              </a:rPr>
              <a:t>    print("</a:t>
            </a:r>
            <a:r>
              <a:rPr lang="ko-KR" altLang="en-US" sz="1600" dirty="0">
                <a:latin typeface="Consolas" panose="020B0609020204030204" pitchFamily="49" charset="0"/>
              </a:rPr>
              <a:t>북</a:t>
            </a:r>
            <a:r>
              <a:rPr lang="en-US" altLang="ko-KR" sz="1600" dirty="0">
                <a:latin typeface="Consolas" panose="020B0609020204030204" pitchFamily="49" charset="0"/>
              </a:rPr>
              <a:t>")</a:t>
            </a:r>
          </a:p>
          <a:p>
            <a:pPr marL="0" indent="0">
              <a:buNone/>
            </a:pPr>
            <a:r>
              <a:rPr lang="en-US" altLang="ko-KR" sz="1600" dirty="0">
                <a:latin typeface="Consolas" panose="020B0609020204030204" pitchFamily="49" charset="0"/>
              </a:rPr>
              <a:t>case .South:</a:t>
            </a:r>
          </a:p>
          <a:p>
            <a:pPr marL="0" indent="0">
              <a:buNone/>
            </a:pPr>
            <a:r>
              <a:rPr lang="en-US" altLang="ko-KR" sz="1600" dirty="0">
                <a:latin typeface="Consolas" panose="020B0609020204030204" pitchFamily="49" charset="0"/>
              </a:rPr>
              <a:t>    print("</a:t>
            </a:r>
            <a:r>
              <a:rPr lang="ko-KR" altLang="en-US" sz="1600" dirty="0">
                <a:latin typeface="Consolas" panose="020B0609020204030204" pitchFamily="49" charset="0"/>
              </a:rPr>
              <a:t>남</a:t>
            </a:r>
            <a:r>
              <a:rPr lang="en-US" altLang="ko-KR" sz="1600" dirty="0">
                <a:latin typeface="Consolas" panose="020B0609020204030204" pitchFamily="49" charset="0"/>
              </a:rPr>
              <a:t>")</a:t>
            </a:r>
          </a:p>
          <a:p>
            <a:pPr marL="0" indent="0">
              <a:buNone/>
            </a:pPr>
            <a:r>
              <a:rPr lang="en-US" altLang="ko-KR" sz="1600" dirty="0">
                <a:latin typeface="Consolas" panose="020B0609020204030204" pitchFamily="49" charset="0"/>
              </a:rPr>
              <a:t>case .East:</a:t>
            </a:r>
          </a:p>
          <a:p>
            <a:pPr marL="0" indent="0">
              <a:buNone/>
            </a:pPr>
            <a:r>
              <a:rPr lang="en-US" altLang="ko-KR" sz="1600" dirty="0">
                <a:latin typeface="Consolas" panose="020B0609020204030204" pitchFamily="49" charset="0"/>
              </a:rPr>
              <a:t>    print("</a:t>
            </a:r>
            <a:r>
              <a:rPr lang="ko-KR" altLang="en-US" sz="1600" dirty="0">
                <a:latin typeface="Consolas" panose="020B0609020204030204" pitchFamily="49" charset="0"/>
              </a:rPr>
              <a:t>동</a:t>
            </a:r>
            <a:r>
              <a:rPr lang="en-US" altLang="ko-KR" sz="1600" dirty="0">
                <a:latin typeface="Consolas" panose="020B0609020204030204" pitchFamily="49" charset="0"/>
              </a:rPr>
              <a:t>")</a:t>
            </a:r>
          </a:p>
          <a:p>
            <a:pPr marL="0" indent="0">
              <a:buNone/>
            </a:pPr>
            <a:r>
              <a:rPr lang="en-US" altLang="ko-KR" sz="1600" dirty="0">
                <a:latin typeface="Consolas" panose="020B0609020204030204" pitchFamily="49" charset="0"/>
              </a:rPr>
              <a:t>case .West:</a:t>
            </a:r>
          </a:p>
          <a:p>
            <a:pPr marL="0" indent="0">
              <a:buNone/>
            </a:pPr>
            <a:r>
              <a:rPr lang="en-US" altLang="ko-KR" sz="1600" dirty="0">
                <a:latin typeface="Consolas" panose="020B0609020204030204" pitchFamily="49" charset="0"/>
              </a:rPr>
              <a:t>    print("</a:t>
            </a:r>
            <a:r>
              <a:rPr lang="ko-KR" altLang="en-US" sz="1600" dirty="0">
                <a:latin typeface="Consolas" panose="020B0609020204030204" pitchFamily="49" charset="0"/>
              </a:rPr>
              <a:t>서</a:t>
            </a:r>
            <a:r>
              <a:rPr lang="en-US" altLang="ko-KR" sz="1600" dirty="0">
                <a:latin typeface="Consolas" panose="020B0609020204030204" pitchFamily="49" charset="0"/>
              </a:rPr>
              <a:t>")</a:t>
            </a:r>
          </a:p>
          <a:p>
            <a:pPr marL="0" indent="0">
              <a:buNone/>
            </a:pPr>
            <a:r>
              <a:rPr lang="en-US" altLang="ko-KR" sz="1600" dirty="0">
                <a:latin typeface="Consolas" panose="020B0609020204030204" pitchFamily="49" charset="0"/>
              </a:rPr>
              <a:t>}</a:t>
            </a:r>
            <a:endParaRPr lang="ko-KR" altLang="en-US" sz="1600" dirty="0">
              <a:latin typeface="Consolas" panose="020B0609020204030204" pitchFamily="49" charset="0"/>
            </a:endParaRPr>
          </a:p>
        </p:txBody>
      </p:sp>
    </p:spTree>
    <p:extLst>
      <p:ext uri="{BB962C8B-B14F-4D97-AF65-F5344CB8AC3E}">
        <p14:creationId xmlns:p14="http://schemas.microsoft.com/office/powerpoint/2010/main" val="34927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제목 1"/>
          <p:cNvSpPr>
            <a:spLocks noGrp="1"/>
          </p:cNvSpPr>
          <p:nvPr>
            <p:ph type="title"/>
          </p:nvPr>
        </p:nvSpPr>
        <p:spPr/>
        <p:txBody>
          <a:bodyPr/>
          <a:lstStyle/>
          <a:p>
            <a:r>
              <a:rPr lang="ko-KR" altLang="en-US" dirty="0" err="1" smtClean="0"/>
              <a:t>열거형</a:t>
            </a:r>
            <a:r>
              <a:rPr lang="ko-KR" altLang="en-US" dirty="0" smtClean="0"/>
              <a:t> 예제</a:t>
            </a:r>
          </a:p>
        </p:txBody>
      </p:sp>
      <p:sp>
        <p:nvSpPr>
          <p:cNvPr id="222211" name="내용 개체 틀 2"/>
          <p:cNvSpPr>
            <a:spLocks noGrp="1"/>
          </p:cNvSpPr>
          <p:nvPr>
            <p:ph idx="1"/>
          </p:nvPr>
        </p:nvSpPr>
        <p:spPr>
          <a:xfrm>
            <a:off x="767408" y="774701"/>
            <a:ext cx="10814992" cy="4525963"/>
          </a:xfrm>
        </p:spPr>
        <p:txBody>
          <a:bodyPr/>
          <a:lstStyle/>
          <a:p>
            <a:r>
              <a:rPr lang="ko-KR" altLang="en-US" sz="1800" dirty="0" err="1"/>
              <a:t>스와이프</a:t>
            </a:r>
            <a:r>
              <a:rPr lang="en-US" altLang="ko-KR" sz="1800" dirty="0"/>
              <a:t>(swipe) </a:t>
            </a:r>
            <a:r>
              <a:rPr lang="ko-KR" altLang="en-US" sz="1800" dirty="0"/>
              <a:t>제스처는 </a:t>
            </a:r>
            <a:r>
              <a:rPr lang="en-US" altLang="ko-KR" sz="1800" dirty="0" err="1"/>
              <a:t>UISwipeGestureRecognizer</a:t>
            </a:r>
            <a:r>
              <a:rPr lang="en-US" altLang="ko-KR" sz="1800" dirty="0"/>
              <a:t> </a:t>
            </a:r>
            <a:r>
              <a:rPr lang="ko-KR" altLang="en-US" sz="1800" dirty="0" smtClean="0"/>
              <a:t>클래스</a:t>
            </a:r>
            <a:r>
              <a:rPr lang="ko-KR" altLang="en-US" sz="1800" dirty="0"/>
              <a:t>로</a:t>
            </a:r>
            <a:r>
              <a:rPr lang="ko-KR" altLang="en-US" sz="1800" dirty="0" smtClean="0"/>
              <a:t> 인식</a:t>
            </a:r>
            <a:endParaRPr lang="en-US" altLang="ko-KR" sz="1800" dirty="0"/>
          </a:p>
          <a:p>
            <a:r>
              <a:rPr lang="ko-KR" altLang="en-US" sz="1800" dirty="0" smtClean="0"/>
              <a:t>특정 </a:t>
            </a:r>
            <a:r>
              <a:rPr lang="ko-KR" altLang="en-US" sz="1800" dirty="0"/>
              <a:t>방향으로의 </a:t>
            </a:r>
            <a:r>
              <a:rPr lang="ko-KR" altLang="en-US" sz="1800" dirty="0" err="1"/>
              <a:t>스와이프는</a:t>
            </a:r>
            <a:r>
              <a:rPr lang="ko-KR" altLang="en-US" sz="1800" dirty="0"/>
              <a:t> </a:t>
            </a:r>
            <a:r>
              <a:rPr lang="ko-KR" altLang="en-US" sz="1800" dirty="0" smtClean="0"/>
              <a:t>다음 </a:t>
            </a:r>
            <a:r>
              <a:rPr lang="ko-KR" altLang="en-US" sz="1800" dirty="0"/>
              <a:t>상수를 클래스의 </a:t>
            </a:r>
            <a:r>
              <a:rPr lang="en-US" altLang="ko-KR" sz="1800" dirty="0"/>
              <a:t>direction </a:t>
            </a:r>
            <a:r>
              <a:rPr lang="ko-KR" altLang="en-US" sz="1800" dirty="0" err="1" smtClean="0"/>
              <a:t>프로퍼티에</a:t>
            </a:r>
            <a:r>
              <a:rPr lang="ko-KR" altLang="en-US" sz="1800" dirty="0" smtClean="0"/>
              <a:t> 할당하여 인식</a:t>
            </a:r>
            <a:r>
              <a:rPr lang="en-US" altLang="ko-KR" sz="1800" dirty="0" smtClean="0"/>
              <a:t> </a:t>
            </a:r>
            <a:endParaRPr lang="ko-KR" altLang="en-US" sz="1800" dirty="0"/>
          </a:p>
          <a:p>
            <a:pPr lvl="1"/>
            <a:r>
              <a:rPr lang="en-US" altLang="ko-KR" sz="1400" dirty="0" err="1"/>
              <a:t>UISwipeGestureRecognizerDirection.right</a:t>
            </a:r>
            <a:endParaRPr lang="ko-KR" altLang="en-US" sz="1400" dirty="0"/>
          </a:p>
          <a:p>
            <a:pPr lvl="1"/>
            <a:r>
              <a:rPr lang="en-US" altLang="ko-KR" sz="1400" dirty="0" err="1"/>
              <a:t>UISwipeGestureRecognizerDirection.left</a:t>
            </a:r>
            <a:endParaRPr lang="ko-KR" altLang="en-US" sz="1400" dirty="0"/>
          </a:p>
          <a:p>
            <a:pPr lvl="1"/>
            <a:r>
              <a:rPr lang="en-US" altLang="ko-KR" sz="1400" dirty="0" err="1"/>
              <a:t>UISwipeGestureRecognizerDirection.up</a:t>
            </a:r>
            <a:endParaRPr lang="ko-KR" altLang="en-US" sz="1400" dirty="0"/>
          </a:p>
          <a:p>
            <a:pPr lvl="1"/>
            <a:r>
              <a:rPr lang="en-US" altLang="ko-KR" sz="1400" dirty="0" err="1"/>
              <a:t>UISwipeGestureRecognizerDirection.down</a:t>
            </a:r>
            <a:endParaRPr lang="ko-KR" altLang="en-US" sz="1400" dirty="0"/>
          </a:p>
          <a:p>
            <a:r>
              <a:rPr lang="en-US" altLang="ko-KR" sz="1800" dirty="0" smtClean="0"/>
              <a:t>.</a:t>
            </a:r>
            <a:r>
              <a:rPr lang="en-US" altLang="ko-KR" sz="1800" dirty="0"/>
              <a:t>right, .left, .up, .down</a:t>
            </a:r>
            <a:r>
              <a:rPr lang="ko-KR" altLang="en-US" sz="1800" dirty="0"/>
              <a:t>으로 축약해서 쓸 수 </a:t>
            </a:r>
            <a:r>
              <a:rPr lang="ko-KR" altLang="en-US" sz="1800" dirty="0" smtClean="0"/>
              <a:t>있음</a:t>
            </a:r>
            <a:endParaRPr lang="ko-KR" altLang="en-US" sz="1800" dirty="0"/>
          </a:p>
          <a:p>
            <a:r>
              <a:rPr lang="ko-KR" altLang="en-US" sz="1800" dirty="0"/>
              <a:t>설정된 방향이 없다면 </a:t>
            </a:r>
            <a:r>
              <a:rPr lang="ko-KR" altLang="en-US" sz="1800" dirty="0">
                <a:solidFill>
                  <a:srgbClr val="0000FF"/>
                </a:solidFill>
              </a:rPr>
              <a:t>기본 설정은 오른쪽 </a:t>
            </a:r>
            <a:r>
              <a:rPr lang="ko-KR" altLang="en-US" sz="1800" dirty="0" err="1">
                <a:solidFill>
                  <a:srgbClr val="0000FF"/>
                </a:solidFill>
              </a:rPr>
              <a:t>스와이프</a:t>
            </a:r>
            <a:r>
              <a:rPr lang="ko-KR" altLang="en-US" sz="1800" dirty="0" err="1"/>
              <a:t>를</a:t>
            </a:r>
            <a:r>
              <a:rPr lang="ko-KR" altLang="en-US" sz="1800" dirty="0"/>
              <a:t> </a:t>
            </a:r>
            <a:r>
              <a:rPr lang="ko-KR" altLang="en-US" sz="1800" dirty="0" smtClean="0"/>
              <a:t>인식</a:t>
            </a:r>
            <a:r>
              <a:rPr lang="en-US" altLang="ko-KR" sz="1800" dirty="0" smtClean="0"/>
              <a:t> </a:t>
            </a:r>
            <a:endParaRPr lang="en-US" altLang="ko-KR" sz="1800" dirty="0"/>
          </a:p>
          <a:p>
            <a:r>
              <a:rPr lang="en-US" altLang="ko-KR" sz="1800" dirty="0" err="1" smtClean="0"/>
              <a:t>UISwipeGestureRecognizer</a:t>
            </a:r>
            <a:r>
              <a:rPr lang="en-US" altLang="ko-KR" sz="1800" dirty="0" smtClean="0"/>
              <a:t> </a:t>
            </a:r>
            <a:r>
              <a:rPr lang="ko-KR" altLang="en-US" sz="1800" dirty="0"/>
              <a:t>인스턴스를 </a:t>
            </a:r>
            <a:r>
              <a:rPr lang="ko-KR" altLang="en-US" sz="1800" dirty="0">
                <a:solidFill>
                  <a:srgbClr val="0000FF"/>
                </a:solidFill>
              </a:rPr>
              <a:t>위쪽 </a:t>
            </a:r>
            <a:r>
              <a:rPr lang="ko-KR" altLang="en-US" sz="1800" dirty="0" err="1">
                <a:solidFill>
                  <a:srgbClr val="0000FF"/>
                </a:solidFill>
              </a:rPr>
              <a:t>스와이프</a:t>
            </a:r>
            <a:r>
              <a:rPr lang="ko-KR" altLang="en-US" sz="1800" dirty="0" err="1"/>
              <a:t>에</a:t>
            </a:r>
            <a:r>
              <a:rPr lang="ko-KR" altLang="en-US" sz="1800" dirty="0"/>
              <a:t> 대해 인식하도록 </a:t>
            </a:r>
            <a:r>
              <a:rPr lang="ko-KR" altLang="en-US" sz="1800" dirty="0" smtClean="0"/>
              <a:t>설정</a:t>
            </a:r>
            <a:endParaRPr lang="ko-KR" altLang="en-US" sz="1800" dirty="0"/>
          </a:p>
        </p:txBody>
      </p:sp>
      <p:sp>
        <p:nvSpPr>
          <p:cNvPr id="4" name="TextBox 3"/>
          <p:cNvSpPr txBox="1"/>
          <p:nvPr/>
        </p:nvSpPr>
        <p:spPr>
          <a:xfrm>
            <a:off x="1127448" y="4005064"/>
            <a:ext cx="9722533" cy="830997"/>
          </a:xfrm>
          <a:prstGeom prst="rect">
            <a:avLst/>
          </a:prstGeom>
          <a:solidFill>
            <a:srgbClr val="FFFFCC"/>
          </a:solidFill>
          <a:ln>
            <a:solidFill>
              <a:srgbClr val="0000FF"/>
            </a:solidFill>
          </a:ln>
        </p:spPr>
        <p:txBody>
          <a:bodyPr wrap="none">
            <a:spAutoFit/>
          </a:bodyPr>
          <a:lstStyle/>
          <a:p>
            <a:pPr algn="l" fontAlgn="auto">
              <a:spcBef>
                <a:spcPts val="0"/>
              </a:spcBef>
              <a:spcAft>
                <a:spcPts val="0"/>
              </a:spcAft>
              <a:defRPr/>
            </a:pPr>
            <a:r>
              <a:rPr lang="en-US" altLang="ko-KR" sz="1600" b="0" dirty="0">
                <a:solidFill>
                  <a:schemeClr val="tx1"/>
                </a:solidFill>
                <a:latin typeface="Consolas" panose="020B0609020204030204" pitchFamily="49" charset="0"/>
                <a:ea typeface="+mn-ea"/>
              </a:rPr>
              <a:t>let </a:t>
            </a:r>
            <a:r>
              <a:rPr lang="en-US" altLang="ko-KR" sz="1600" b="0" dirty="0" err="1">
                <a:solidFill>
                  <a:schemeClr val="tx1"/>
                </a:solidFill>
                <a:latin typeface="Consolas" panose="020B0609020204030204" pitchFamily="49" charset="0"/>
                <a:ea typeface="+mn-ea"/>
              </a:rPr>
              <a:t>swipeRecognizer</a:t>
            </a:r>
            <a:r>
              <a:rPr lang="en-US" altLang="ko-KR" sz="1600" b="0" dirty="0">
                <a:solidFill>
                  <a:schemeClr val="tx1"/>
                </a:solidFill>
                <a:latin typeface="Consolas" panose="020B0609020204030204" pitchFamily="49" charset="0"/>
                <a:ea typeface="+mn-ea"/>
              </a:rPr>
              <a:t> = </a:t>
            </a:r>
            <a:r>
              <a:rPr lang="en-US" altLang="ko-KR" sz="1600" b="0" dirty="0" err="1">
                <a:solidFill>
                  <a:schemeClr val="tx1"/>
                </a:solidFill>
                <a:latin typeface="Consolas" panose="020B0609020204030204" pitchFamily="49" charset="0"/>
                <a:ea typeface="+mn-ea"/>
              </a:rPr>
              <a:t>UISwipeGestureRecognizer</a:t>
            </a:r>
            <a:r>
              <a:rPr lang="en-US" altLang="ko-KR" sz="1600" b="0" dirty="0">
                <a:solidFill>
                  <a:schemeClr val="tx1"/>
                </a:solidFill>
                <a:latin typeface="Consolas" panose="020B0609020204030204" pitchFamily="49" charset="0"/>
                <a:ea typeface="+mn-ea"/>
              </a:rPr>
              <a:t>(target: self, action: "</a:t>
            </a:r>
            <a:r>
              <a:rPr lang="en-US" altLang="ko-KR" sz="1600" b="0" dirty="0" err="1">
                <a:solidFill>
                  <a:schemeClr val="tx1"/>
                </a:solidFill>
                <a:latin typeface="Consolas" panose="020B0609020204030204" pitchFamily="49" charset="0"/>
                <a:ea typeface="+mn-ea"/>
              </a:rPr>
              <a:t>swipeDetected</a:t>
            </a:r>
            <a:r>
              <a:rPr lang="en-US" altLang="ko-KR" sz="1600" b="0" dirty="0">
                <a:solidFill>
                  <a:schemeClr val="tx1"/>
                </a:solidFill>
                <a:latin typeface="Consolas" panose="020B0609020204030204" pitchFamily="49" charset="0"/>
                <a:ea typeface="+mn-ea"/>
              </a:rPr>
              <a:t>")</a:t>
            </a:r>
          </a:p>
          <a:p>
            <a:pPr algn="l" fontAlgn="auto">
              <a:spcBef>
                <a:spcPts val="0"/>
              </a:spcBef>
              <a:spcAft>
                <a:spcPts val="0"/>
              </a:spcAft>
              <a:defRPr/>
            </a:pPr>
            <a:r>
              <a:rPr lang="en-US" altLang="ko-KR" sz="1600" b="0" dirty="0" err="1">
                <a:solidFill>
                  <a:schemeClr val="tx1"/>
                </a:solidFill>
                <a:latin typeface="Consolas" panose="020B0609020204030204" pitchFamily="49" charset="0"/>
                <a:ea typeface="+mn-ea"/>
              </a:rPr>
              <a:t>swipeRecognizer.direction</a:t>
            </a:r>
            <a:r>
              <a:rPr lang="en-US" altLang="ko-KR" sz="1600" b="0" dirty="0">
                <a:solidFill>
                  <a:schemeClr val="tx1"/>
                </a:solidFill>
                <a:latin typeface="Consolas" panose="020B0609020204030204" pitchFamily="49" charset="0"/>
                <a:ea typeface="+mn-ea"/>
              </a:rPr>
              <a:t> = .</a:t>
            </a:r>
            <a:r>
              <a:rPr lang="en-US" altLang="ko-KR" sz="1600" b="0" dirty="0">
                <a:solidFill>
                  <a:srgbClr val="0000FF"/>
                </a:solidFill>
                <a:latin typeface="Consolas" panose="020B0609020204030204" pitchFamily="49" charset="0"/>
                <a:ea typeface="+mn-ea"/>
              </a:rPr>
              <a:t>up</a:t>
            </a:r>
          </a:p>
          <a:p>
            <a:pPr algn="l" fontAlgn="auto">
              <a:spcBef>
                <a:spcPts val="0"/>
              </a:spcBef>
              <a:spcAft>
                <a:spcPts val="0"/>
              </a:spcAft>
              <a:defRPr/>
            </a:pPr>
            <a:r>
              <a:rPr lang="en-US" altLang="ko-KR" sz="1600" b="0" dirty="0" err="1">
                <a:solidFill>
                  <a:schemeClr val="tx1"/>
                </a:solidFill>
                <a:latin typeface="Consolas" panose="020B0609020204030204" pitchFamily="49" charset="0"/>
                <a:ea typeface="+mn-ea"/>
              </a:rPr>
              <a:t>self.view.addGestureRecognizer</a:t>
            </a:r>
            <a:r>
              <a:rPr lang="en-US" altLang="ko-KR" sz="1600" b="0" dirty="0">
                <a:solidFill>
                  <a:schemeClr val="tx1"/>
                </a:solidFill>
                <a:latin typeface="Consolas" panose="020B0609020204030204" pitchFamily="49" charset="0"/>
                <a:ea typeface="+mn-ea"/>
              </a:rPr>
              <a:t>(</a:t>
            </a:r>
            <a:r>
              <a:rPr lang="en-US" altLang="ko-KR" sz="1600" b="0" dirty="0" err="1">
                <a:solidFill>
                  <a:schemeClr val="tx1"/>
                </a:solidFill>
                <a:latin typeface="Consolas" panose="020B0609020204030204" pitchFamily="49" charset="0"/>
                <a:ea typeface="+mn-ea"/>
              </a:rPr>
              <a:t>swipeRecognizer</a:t>
            </a:r>
            <a:r>
              <a:rPr lang="en-US" altLang="ko-KR" sz="1600" b="0" dirty="0">
                <a:solidFill>
                  <a:schemeClr val="tx1"/>
                </a:solidFill>
                <a:latin typeface="Consolas" panose="020B0609020204030204" pitchFamily="49" charset="0"/>
                <a:ea typeface="+mn-ea"/>
              </a:rPr>
              <a:t>)</a:t>
            </a:r>
            <a:endParaRPr lang="ko-KR" altLang="en-US" sz="1600" b="0" dirty="0">
              <a:solidFill>
                <a:schemeClr val="tx1"/>
              </a:solidFill>
              <a:latin typeface="Consolas" panose="020B0609020204030204" pitchFamily="49" charset="0"/>
              <a:ea typeface="+mn-ea"/>
            </a:endParaRPr>
          </a:p>
        </p:txBody>
      </p:sp>
    </p:spTree>
    <p:extLst>
      <p:ext uri="{BB962C8B-B14F-4D97-AF65-F5344CB8AC3E}">
        <p14:creationId xmlns:p14="http://schemas.microsoft.com/office/powerpoint/2010/main" val="3538981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983432" y="1916832"/>
            <a:ext cx="10369152" cy="2049462"/>
          </a:xfrm>
        </p:spPr>
        <p:txBody>
          <a:bodyPr vert="horz" wrap="square" lIns="0" tIns="0" rIns="0" bIns="0" numCol="1" anchor="ctr" anchorCtr="1" compatLnSpc="1">
            <a:prstTxWarp prst="textNoShape">
              <a:avLst/>
            </a:prstTxWarp>
          </a:bodyPr>
          <a:lstStyle/>
          <a:p>
            <a:pPr algn="ctr">
              <a:defRPr/>
            </a:pPr>
            <a:r>
              <a:rPr lang="ko-KR" altLang="en-US" sz="6000" dirty="0" smtClean="0">
                <a:effectLst>
                  <a:outerShdw blurRad="38100" dist="38100" dir="2700000" algn="tl">
                    <a:srgbClr val="000000">
                      <a:alpha val="43137"/>
                    </a:srgbClr>
                  </a:outerShdw>
                </a:effectLst>
              </a:rPr>
              <a:t>앱에서 사용되는 </a:t>
            </a:r>
            <a:r>
              <a:rPr lang="en-US" altLang="ko-KR" sz="6000" dirty="0" smtClean="0">
                <a:effectLst>
                  <a:outerShdw blurRad="38100" dist="38100" dir="2700000" algn="tl">
                    <a:srgbClr val="000000">
                      <a:alpha val="43137"/>
                    </a:srgbClr>
                  </a:outerShdw>
                </a:effectLst>
              </a:rPr>
              <a:t>swift</a:t>
            </a:r>
            <a:r>
              <a:rPr lang="ko-KR" altLang="en-US" sz="6000" dirty="0" smtClean="0">
                <a:effectLst>
                  <a:outerShdw blurRad="38100" dist="38100" dir="2700000" algn="tl">
                    <a:srgbClr val="000000">
                      <a:alpha val="43137"/>
                    </a:srgbClr>
                  </a:outerShdw>
                </a:effectLst>
              </a:rPr>
              <a:t>문법</a:t>
            </a:r>
            <a:endParaRPr lang="en-US" altLang="ko-KR" sz="6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36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이름 출력하는 앱</a:t>
            </a:r>
            <a:endParaRPr lang="ko-KR" altLang="en-US" dirty="0"/>
          </a:p>
        </p:txBody>
      </p:sp>
      <p:pic>
        <p:nvPicPr>
          <p:cNvPr id="5" name="그림 4"/>
          <p:cNvPicPr>
            <a:picLocks noChangeAspect="1"/>
          </p:cNvPicPr>
          <p:nvPr/>
        </p:nvPicPr>
        <p:blipFill>
          <a:blip r:embed="rId2"/>
          <a:stretch>
            <a:fillRect/>
          </a:stretch>
        </p:blipFill>
        <p:spPr>
          <a:xfrm>
            <a:off x="1106240" y="908720"/>
            <a:ext cx="10081120" cy="5270689"/>
          </a:xfrm>
          <a:prstGeom prst="rect">
            <a:avLst/>
          </a:prstGeom>
        </p:spPr>
      </p:pic>
    </p:spTree>
    <p:extLst>
      <p:ext uri="{BB962C8B-B14F-4D97-AF65-F5344CB8AC3E}">
        <p14:creationId xmlns:p14="http://schemas.microsoft.com/office/powerpoint/2010/main" val="3882994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프로젝트 구성 파일</a:t>
            </a:r>
            <a:endParaRPr lang="ko-KR" altLang="en-US" dirty="0"/>
          </a:p>
        </p:txBody>
      </p:sp>
      <p:pic>
        <p:nvPicPr>
          <p:cNvPr id="4" name="그림 3"/>
          <p:cNvPicPr>
            <a:picLocks noChangeAspect="1"/>
          </p:cNvPicPr>
          <p:nvPr/>
        </p:nvPicPr>
        <p:blipFill>
          <a:blip r:embed="rId2"/>
          <a:stretch>
            <a:fillRect/>
          </a:stretch>
        </p:blipFill>
        <p:spPr>
          <a:xfrm>
            <a:off x="1337184" y="980728"/>
            <a:ext cx="9619232" cy="5047084"/>
          </a:xfrm>
          <a:prstGeom prst="rect">
            <a:avLst/>
          </a:prstGeom>
        </p:spPr>
      </p:pic>
    </p:spTree>
    <p:extLst>
      <p:ext uri="{BB962C8B-B14F-4D97-AF65-F5344CB8AC3E}">
        <p14:creationId xmlns:p14="http://schemas.microsoft.com/office/powerpoint/2010/main" val="54136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err="1" smtClean="0"/>
              <a:t>ViewController.swift</a:t>
            </a:r>
            <a:endParaRPr lang="ko-KR" altLang="en-US" sz="3600" dirty="0"/>
          </a:p>
        </p:txBody>
      </p:sp>
      <p:sp>
        <p:nvSpPr>
          <p:cNvPr id="3" name="내용 개체 틀 2"/>
          <p:cNvSpPr>
            <a:spLocks noGrp="1"/>
          </p:cNvSpPr>
          <p:nvPr>
            <p:ph idx="1"/>
          </p:nvPr>
        </p:nvSpPr>
        <p:spPr/>
        <p:txBody>
          <a:bodyPr/>
          <a:lstStyle/>
          <a:p>
            <a:pPr marL="0" indent="0">
              <a:buNone/>
            </a:pPr>
            <a:r>
              <a:rPr lang="en-US" altLang="ko-KR" sz="2000" dirty="0">
                <a:solidFill>
                  <a:srgbClr val="AAAAAA"/>
                </a:solidFill>
                <a:latin typeface="Consolas" panose="020B0609020204030204" pitchFamily="49" charset="0"/>
              </a:rPr>
              <a:t>// </a:t>
            </a:r>
            <a:r>
              <a:rPr lang="en-US" altLang="ko-KR" sz="2000" dirty="0" err="1">
                <a:solidFill>
                  <a:srgbClr val="AAAAAA"/>
                </a:solidFill>
                <a:latin typeface="Consolas" panose="020B0609020204030204" pitchFamily="49" charset="0"/>
              </a:rPr>
              <a:t>ViewController.swift</a:t>
            </a:r>
            <a:endParaRPr lang="en-US" altLang="ko-KR" sz="2000" dirty="0">
              <a:solidFill>
                <a:srgbClr val="000000"/>
              </a:solidFill>
              <a:latin typeface="Consolas" panose="020B0609020204030204" pitchFamily="49" charset="0"/>
            </a:endParaRPr>
          </a:p>
          <a:p>
            <a:pPr marL="0" indent="0">
              <a:buNone/>
            </a:pPr>
            <a:r>
              <a:rPr lang="en-US" altLang="ko-KR" sz="2000" dirty="0" smtClean="0">
                <a:solidFill>
                  <a:srgbClr val="0000FF"/>
                </a:solidFill>
                <a:latin typeface="Consolas" panose="020B0609020204030204" pitchFamily="49" charset="0"/>
              </a:rPr>
              <a:t>import</a:t>
            </a:r>
            <a:r>
              <a:rPr lang="en-US" altLang="ko-KR" sz="2000" dirty="0" smtClean="0">
                <a:solidFill>
                  <a:srgbClr val="000000"/>
                </a:solidFill>
                <a:latin typeface="Consolas" panose="020B0609020204030204" pitchFamily="49" charset="0"/>
              </a:rPr>
              <a:t> </a:t>
            </a:r>
            <a:r>
              <a:rPr lang="en-US" altLang="ko-KR" sz="2000" dirty="0" err="1">
                <a:solidFill>
                  <a:srgbClr val="008080"/>
                </a:solidFill>
                <a:latin typeface="Consolas" panose="020B0609020204030204" pitchFamily="49" charset="0"/>
              </a:rPr>
              <a:t>UIKit</a:t>
            </a:r>
            <a:endParaRPr lang="en-US" altLang="ko-KR" sz="2000" dirty="0">
              <a:solidFill>
                <a:srgbClr val="000000"/>
              </a:solidFill>
              <a:latin typeface="Consolas" panose="020B0609020204030204" pitchFamily="49" charset="0"/>
            </a:endParaRPr>
          </a:p>
          <a:p>
            <a:pPr marL="0" indent="0">
              <a:buNone/>
            </a:pPr>
            <a:r>
              <a:rPr lang="en-US" altLang="ko-KR" sz="2000" dirty="0">
                <a:solidFill>
                  <a:srgbClr val="0000FF"/>
                </a:solidFill>
                <a:latin typeface="Consolas" panose="020B0609020204030204" pitchFamily="49" charset="0"/>
              </a:rPr>
              <a:t>class</a:t>
            </a:r>
            <a:r>
              <a:rPr lang="en-US" altLang="ko-KR" sz="2000" dirty="0">
                <a:solidFill>
                  <a:srgbClr val="000000"/>
                </a:solidFill>
                <a:latin typeface="Consolas" panose="020B0609020204030204" pitchFamily="49" charset="0"/>
              </a:rPr>
              <a:t> </a:t>
            </a:r>
            <a:r>
              <a:rPr lang="en-US" altLang="ko-KR" sz="2000" dirty="0" err="1">
                <a:solidFill>
                  <a:srgbClr val="008080"/>
                </a:solidFill>
                <a:latin typeface="Consolas" panose="020B0609020204030204" pitchFamily="49" charset="0"/>
              </a:rPr>
              <a:t>ViewController</a:t>
            </a:r>
            <a:r>
              <a:rPr lang="en-US" altLang="ko-KR" sz="2000" dirty="0">
                <a:solidFill>
                  <a:srgbClr val="666666"/>
                </a:solidFill>
                <a:latin typeface="Consolas" panose="020B0609020204030204" pitchFamily="49" charset="0"/>
              </a:rPr>
              <a:t>:</a:t>
            </a:r>
            <a:r>
              <a:rPr lang="en-US" altLang="ko-KR" sz="2000" dirty="0">
                <a:solidFill>
                  <a:srgbClr val="000000"/>
                </a:solidFill>
                <a:latin typeface="Consolas" panose="020B0609020204030204" pitchFamily="49" charset="0"/>
              </a:rPr>
              <a:t> </a:t>
            </a:r>
            <a:r>
              <a:rPr lang="en-US" altLang="ko-KR" sz="2000" dirty="0" err="1">
                <a:solidFill>
                  <a:srgbClr val="008080"/>
                </a:solidFill>
                <a:latin typeface="Consolas" panose="020B0609020204030204" pitchFamily="49" charset="0"/>
              </a:rPr>
              <a:t>UIViewController</a:t>
            </a:r>
            <a:r>
              <a:rPr lang="en-US" altLang="ko-KR" sz="2000" dirty="0">
                <a:solidFill>
                  <a:srgbClr val="000000"/>
                </a:solidFill>
                <a:latin typeface="Consolas" panose="020B0609020204030204" pitchFamily="49" charset="0"/>
              </a:rPr>
              <a:t> {</a:t>
            </a:r>
          </a:p>
          <a:p>
            <a:pPr marL="0" indent="0">
              <a:buNone/>
            </a:pPr>
            <a:r>
              <a:rPr lang="en-US" altLang="ko-KR" sz="2000" dirty="0" smtClean="0">
                <a:solidFill>
                  <a:srgbClr val="0000FF"/>
                </a:solidFill>
                <a:latin typeface="Consolas" panose="020B0609020204030204" pitchFamily="49" charset="0"/>
              </a:rPr>
              <a:t>  @</a:t>
            </a:r>
            <a:r>
              <a:rPr lang="en-US" altLang="ko-KR" sz="2000" dirty="0" err="1">
                <a:solidFill>
                  <a:srgbClr val="0000FF"/>
                </a:solidFill>
                <a:latin typeface="Consolas" panose="020B0609020204030204" pitchFamily="49" charset="0"/>
              </a:rPr>
              <a:t>IBOutlet</a:t>
            </a:r>
            <a:r>
              <a:rPr lang="en-US" altLang="ko-KR" sz="2000" dirty="0">
                <a:solidFill>
                  <a:srgbClr val="000000"/>
                </a:solidFill>
                <a:latin typeface="Consolas" panose="020B0609020204030204" pitchFamily="49" charset="0"/>
              </a:rPr>
              <a:t> </a:t>
            </a:r>
            <a:r>
              <a:rPr lang="en-US" altLang="ko-KR" sz="2000" dirty="0" err="1">
                <a:solidFill>
                  <a:srgbClr val="0000FF"/>
                </a:solidFill>
                <a:latin typeface="Consolas" panose="020B0609020204030204" pitchFamily="49" charset="0"/>
              </a:rPr>
              <a:t>var</a:t>
            </a:r>
            <a:r>
              <a:rPr lang="en-US" altLang="ko-KR" sz="2000" dirty="0">
                <a:solidFill>
                  <a:srgbClr val="000000"/>
                </a:solidFill>
                <a:latin typeface="Consolas" panose="020B0609020204030204" pitchFamily="49" charset="0"/>
              </a:rPr>
              <a:t> </a:t>
            </a:r>
            <a:r>
              <a:rPr lang="en-US" altLang="ko-KR" sz="2000" dirty="0" err="1">
                <a:solidFill>
                  <a:srgbClr val="000000"/>
                </a:solidFill>
                <a:latin typeface="Consolas" panose="020B0609020204030204" pitchFamily="49" charset="0"/>
              </a:rPr>
              <a:t>lblHello</a:t>
            </a:r>
            <a:r>
              <a:rPr lang="en-US" altLang="ko-KR" sz="2000" dirty="0">
                <a:solidFill>
                  <a:srgbClr val="666666"/>
                </a:solidFill>
                <a:latin typeface="Consolas" panose="020B0609020204030204" pitchFamily="49" charset="0"/>
              </a:rPr>
              <a:t>:</a:t>
            </a:r>
            <a:r>
              <a:rPr lang="en-US" altLang="ko-KR" sz="2000" dirty="0">
                <a:solidFill>
                  <a:srgbClr val="000000"/>
                </a:solidFill>
                <a:latin typeface="Consolas" panose="020B0609020204030204" pitchFamily="49" charset="0"/>
              </a:rPr>
              <a:t> </a:t>
            </a:r>
            <a:r>
              <a:rPr lang="en-US" altLang="ko-KR" sz="2000" dirty="0" err="1">
                <a:solidFill>
                  <a:srgbClr val="008080"/>
                </a:solidFill>
                <a:latin typeface="Consolas" panose="020B0609020204030204" pitchFamily="49" charset="0"/>
              </a:rPr>
              <a:t>UILabel</a:t>
            </a:r>
            <a:r>
              <a:rPr lang="en-US" altLang="ko-KR" sz="2000" dirty="0">
                <a:solidFill>
                  <a:srgbClr val="666666"/>
                </a:solidFill>
                <a:latin typeface="Consolas" panose="020B0609020204030204" pitchFamily="49" charset="0"/>
              </a:rPr>
              <a:t>!</a:t>
            </a:r>
            <a:endParaRPr lang="en-US" altLang="ko-KR" sz="2000" dirty="0">
              <a:solidFill>
                <a:srgbClr val="000000"/>
              </a:solidFill>
              <a:latin typeface="Consolas" panose="020B0609020204030204" pitchFamily="49" charset="0"/>
            </a:endParaRPr>
          </a:p>
          <a:p>
            <a:pPr marL="0" indent="0">
              <a:buNone/>
            </a:pPr>
            <a:r>
              <a:rPr lang="en-US" altLang="ko-KR" sz="2000" dirty="0" smtClean="0">
                <a:solidFill>
                  <a:srgbClr val="0000FF"/>
                </a:solidFill>
                <a:latin typeface="Consolas" panose="020B0609020204030204" pitchFamily="49" charset="0"/>
              </a:rPr>
              <a:t>  @</a:t>
            </a:r>
            <a:r>
              <a:rPr lang="en-US" altLang="ko-KR" sz="2000" dirty="0" err="1">
                <a:solidFill>
                  <a:srgbClr val="0000FF"/>
                </a:solidFill>
                <a:latin typeface="Consolas" panose="020B0609020204030204" pitchFamily="49" charset="0"/>
              </a:rPr>
              <a:t>IBOutlet</a:t>
            </a:r>
            <a:r>
              <a:rPr lang="en-US" altLang="ko-KR" sz="2000" dirty="0">
                <a:solidFill>
                  <a:srgbClr val="000000"/>
                </a:solidFill>
                <a:latin typeface="Consolas" panose="020B0609020204030204" pitchFamily="49" charset="0"/>
              </a:rPr>
              <a:t> </a:t>
            </a:r>
            <a:r>
              <a:rPr lang="en-US" altLang="ko-KR" sz="2000" dirty="0" err="1">
                <a:solidFill>
                  <a:srgbClr val="0000FF"/>
                </a:solidFill>
                <a:latin typeface="Consolas" panose="020B0609020204030204" pitchFamily="49" charset="0"/>
              </a:rPr>
              <a:t>var</a:t>
            </a:r>
            <a:r>
              <a:rPr lang="en-US" altLang="ko-KR" sz="2000" dirty="0">
                <a:solidFill>
                  <a:srgbClr val="000000"/>
                </a:solidFill>
                <a:latin typeface="Consolas" panose="020B0609020204030204" pitchFamily="49" charset="0"/>
              </a:rPr>
              <a:t> </a:t>
            </a:r>
            <a:r>
              <a:rPr lang="en-US" altLang="ko-KR" sz="2000" dirty="0" err="1">
                <a:solidFill>
                  <a:srgbClr val="000000"/>
                </a:solidFill>
                <a:latin typeface="Consolas" panose="020B0609020204030204" pitchFamily="49" charset="0"/>
              </a:rPr>
              <a:t>txtName</a:t>
            </a:r>
            <a:r>
              <a:rPr lang="en-US" altLang="ko-KR" sz="2000" dirty="0">
                <a:solidFill>
                  <a:srgbClr val="666666"/>
                </a:solidFill>
                <a:latin typeface="Consolas" panose="020B0609020204030204" pitchFamily="49" charset="0"/>
              </a:rPr>
              <a:t>:</a:t>
            </a:r>
            <a:r>
              <a:rPr lang="en-US" altLang="ko-KR" sz="2000" dirty="0">
                <a:solidFill>
                  <a:srgbClr val="000000"/>
                </a:solidFill>
                <a:latin typeface="Consolas" panose="020B0609020204030204" pitchFamily="49" charset="0"/>
              </a:rPr>
              <a:t> </a:t>
            </a:r>
            <a:r>
              <a:rPr lang="en-US" altLang="ko-KR" sz="2000" dirty="0" err="1">
                <a:solidFill>
                  <a:srgbClr val="008080"/>
                </a:solidFill>
                <a:latin typeface="Consolas" panose="020B0609020204030204" pitchFamily="49" charset="0"/>
              </a:rPr>
              <a:t>UITextField</a:t>
            </a:r>
            <a:r>
              <a:rPr lang="en-US" altLang="ko-KR" sz="2000" dirty="0">
                <a:solidFill>
                  <a:srgbClr val="666666"/>
                </a:solidFill>
                <a:latin typeface="Consolas" panose="020B0609020204030204" pitchFamily="49" charset="0"/>
              </a:rPr>
              <a:t>!</a:t>
            </a:r>
            <a:endParaRPr lang="en-US" altLang="ko-KR" sz="2000" dirty="0">
              <a:solidFill>
                <a:srgbClr val="000000"/>
              </a:solidFill>
              <a:latin typeface="Consolas" panose="020B0609020204030204" pitchFamily="49" charset="0"/>
            </a:endParaRPr>
          </a:p>
          <a:p>
            <a:pPr marL="0" indent="0">
              <a:buNone/>
            </a:pPr>
            <a:r>
              <a:rPr lang="en-US" altLang="ko-KR" sz="2000" dirty="0">
                <a:solidFill>
                  <a:srgbClr val="000000"/>
                </a:solidFill>
                <a:latin typeface="Consolas" panose="020B0609020204030204" pitchFamily="49" charset="0"/>
              </a:rPr>
              <a:t> </a:t>
            </a:r>
            <a:r>
              <a:rPr lang="en-US" altLang="ko-KR" sz="2000" dirty="0">
                <a:solidFill>
                  <a:srgbClr val="FF0000"/>
                </a:solidFill>
                <a:latin typeface="Consolas" panose="020B0609020204030204" pitchFamily="49" charset="0"/>
              </a:rPr>
              <a:t>//Interface </a:t>
            </a:r>
            <a:r>
              <a:rPr lang="en-US" altLang="ko-KR" sz="2000" dirty="0" smtClean="0">
                <a:solidFill>
                  <a:srgbClr val="FF0000"/>
                </a:solidFill>
                <a:latin typeface="Consolas" panose="020B0609020204030204" pitchFamily="49" charset="0"/>
              </a:rPr>
              <a:t>Builder Outlet(</a:t>
            </a:r>
            <a:r>
              <a:rPr lang="ko-KR" altLang="en-US" sz="2000" dirty="0" smtClean="0">
                <a:solidFill>
                  <a:srgbClr val="FF0000"/>
                </a:solidFill>
                <a:latin typeface="Consolas" panose="020B0609020204030204" pitchFamily="49" charset="0"/>
              </a:rPr>
              <a:t>변수</a:t>
            </a:r>
            <a:r>
              <a:rPr lang="en-US" altLang="ko-KR" sz="2000" dirty="0" smtClean="0">
                <a:solidFill>
                  <a:srgbClr val="FF0000"/>
                </a:solidFill>
                <a:latin typeface="Consolas" panose="020B0609020204030204" pitchFamily="49" charset="0"/>
              </a:rPr>
              <a:t>, </a:t>
            </a:r>
            <a:r>
              <a:rPr lang="ko-KR" altLang="en-US" sz="2000" dirty="0" err="1" smtClean="0">
                <a:solidFill>
                  <a:srgbClr val="FF0000"/>
                </a:solidFill>
                <a:latin typeface="Consolas" panose="020B0609020204030204" pitchFamily="49" charset="0"/>
              </a:rPr>
              <a:t>프로퍼티</a:t>
            </a:r>
            <a:r>
              <a:rPr lang="en-US" altLang="ko-KR" sz="2000" dirty="0" smtClean="0">
                <a:solidFill>
                  <a:srgbClr val="FF0000"/>
                </a:solidFill>
                <a:latin typeface="Consolas" panose="020B0609020204030204" pitchFamily="49" charset="0"/>
              </a:rPr>
              <a:t>)</a:t>
            </a:r>
            <a:r>
              <a:rPr lang="en-US" altLang="ko-KR" sz="2000" dirty="0">
                <a:solidFill>
                  <a:srgbClr val="000000"/>
                </a:solidFill>
                <a:latin typeface="Consolas" panose="020B0609020204030204" pitchFamily="49" charset="0"/>
              </a:rPr>
              <a:t/>
            </a:r>
            <a:br>
              <a:rPr lang="en-US" altLang="ko-KR" sz="2000" dirty="0">
                <a:solidFill>
                  <a:srgbClr val="000000"/>
                </a:solidFill>
                <a:latin typeface="Consolas" panose="020B0609020204030204" pitchFamily="49" charset="0"/>
              </a:rPr>
            </a:br>
            <a:r>
              <a:rPr lang="en-US" altLang="ko-KR" sz="2000" dirty="0" smtClean="0">
                <a:solidFill>
                  <a:srgbClr val="000000"/>
                </a:solidFill>
                <a:latin typeface="Consolas" panose="020B0609020204030204" pitchFamily="49" charset="0"/>
              </a:rPr>
              <a:t>  </a:t>
            </a:r>
            <a:r>
              <a:rPr lang="en-US" altLang="ko-KR" sz="2000" dirty="0" smtClean="0">
                <a:solidFill>
                  <a:srgbClr val="0000FF"/>
                </a:solidFill>
                <a:latin typeface="Consolas" panose="020B0609020204030204" pitchFamily="49" charset="0"/>
              </a:rPr>
              <a:t>override</a:t>
            </a:r>
            <a:r>
              <a:rPr lang="en-US" altLang="ko-KR" sz="2000" dirty="0" smtClean="0">
                <a:solidFill>
                  <a:srgbClr val="000000"/>
                </a:solidFill>
                <a:latin typeface="Consolas" panose="020B0609020204030204" pitchFamily="49" charset="0"/>
              </a:rPr>
              <a:t> </a:t>
            </a:r>
            <a:r>
              <a:rPr lang="en-US" altLang="ko-KR" sz="2000" dirty="0" err="1">
                <a:solidFill>
                  <a:srgbClr val="0000FF"/>
                </a:solidFill>
                <a:latin typeface="Consolas" panose="020B0609020204030204" pitchFamily="49" charset="0"/>
              </a:rPr>
              <a:t>func</a:t>
            </a:r>
            <a:r>
              <a:rPr lang="en-US" altLang="ko-KR" sz="2000" dirty="0">
                <a:solidFill>
                  <a:srgbClr val="000000"/>
                </a:solidFill>
                <a:latin typeface="Consolas" panose="020B0609020204030204" pitchFamily="49" charset="0"/>
              </a:rPr>
              <a:t> </a:t>
            </a:r>
            <a:r>
              <a:rPr lang="en-US" altLang="ko-KR" sz="2000" dirty="0" err="1">
                <a:solidFill>
                  <a:srgbClr val="000000"/>
                </a:solidFill>
                <a:latin typeface="Consolas" panose="020B0609020204030204" pitchFamily="49" charset="0"/>
              </a:rPr>
              <a:t>viewDidLoad</a:t>
            </a:r>
            <a:r>
              <a:rPr lang="en-US" altLang="ko-KR" sz="2000" dirty="0">
                <a:solidFill>
                  <a:srgbClr val="000000"/>
                </a:solidFill>
                <a:latin typeface="Consolas" panose="020B0609020204030204" pitchFamily="49" charset="0"/>
              </a:rPr>
              <a:t>() {</a:t>
            </a:r>
          </a:p>
          <a:p>
            <a:pPr marL="0" indent="0">
              <a:buNone/>
            </a:pPr>
            <a:r>
              <a:rPr lang="en-US" altLang="ko-KR" sz="2000" dirty="0" smtClean="0">
                <a:solidFill>
                  <a:srgbClr val="0000FF"/>
                </a:solidFill>
                <a:latin typeface="Consolas" panose="020B0609020204030204" pitchFamily="49" charset="0"/>
              </a:rPr>
              <a:t>    </a:t>
            </a:r>
            <a:r>
              <a:rPr lang="en-US" altLang="ko-KR" sz="2000" dirty="0" err="1" smtClean="0">
                <a:solidFill>
                  <a:srgbClr val="0000FF"/>
                </a:solidFill>
                <a:latin typeface="Consolas" panose="020B0609020204030204" pitchFamily="49" charset="0"/>
              </a:rPr>
              <a:t>super</a:t>
            </a:r>
            <a:r>
              <a:rPr lang="en-US" altLang="ko-KR" sz="2000" dirty="0" err="1" smtClean="0">
                <a:solidFill>
                  <a:srgbClr val="000000"/>
                </a:solidFill>
                <a:latin typeface="Consolas" panose="020B0609020204030204" pitchFamily="49" charset="0"/>
              </a:rPr>
              <a:t>.</a:t>
            </a:r>
            <a:r>
              <a:rPr lang="en-US" altLang="ko-KR" sz="2000" dirty="0" err="1" smtClean="0">
                <a:solidFill>
                  <a:srgbClr val="008080"/>
                </a:solidFill>
                <a:latin typeface="Consolas" panose="020B0609020204030204" pitchFamily="49" charset="0"/>
              </a:rPr>
              <a:t>viewDidLoad</a:t>
            </a:r>
            <a:r>
              <a:rPr lang="en-US" altLang="ko-KR" sz="2000" dirty="0" smtClean="0">
                <a:solidFill>
                  <a:srgbClr val="000000"/>
                </a:solidFill>
                <a:latin typeface="Consolas" panose="020B0609020204030204" pitchFamily="49" charset="0"/>
              </a:rPr>
              <a:t>()</a:t>
            </a:r>
          </a:p>
          <a:p>
            <a:pPr marL="0" indent="0">
              <a:buNone/>
            </a:pPr>
            <a:r>
              <a:rPr lang="en-US" altLang="ko-KR" sz="2000" dirty="0" smtClean="0">
                <a:solidFill>
                  <a:srgbClr val="000000"/>
                </a:solidFill>
                <a:latin typeface="Consolas" panose="020B0609020204030204" pitchFamily="49" charset="0"/>
              </a:rPr>
              <a:t>  }</a:t>
            </a:r>
            <a:endParaRPr lang="en-US" altLang="ko-KR" sz="2000" dirty="0">
              <a:solidFill>
                <a:srgbClr val="000000"/>
              </a:solidFill>
              <a:latin typeface="Consolas" panose="020B0609020204030204" pitchFamily="49" charset="0"/>
            </a:endParaRPr>
          </a:p>
          <a:p>
            <a:pPr marL="0" indent="0">
              <a:buNone/>
            </a:pPr>
            <a:r>
              <a:rPr lang="en-US" altLang="ko-KR" sz="2000" dirty="0" smtClean="0">
                <a:solidFill>
                  <a:srgbClr val="0000FF"/>
                </a:solidFill>
                <a:latin typeface="Consolas" panose="020B0609020204030204" pitchFamily="49" charset="0"/>
              </a:rPr>
              <a:t>  @</a:t>
            </a:r>
            <a:r>
              <a:rPr lang="en-US" altLang="ko-KR" sz="2000" dirty="0" err="1">
                <a:solidFill>
                  <a:srgbClr val="0000FF"/>
                </a:solidFill>
                <a:latin typeface="Consolas" panose="020B0609020204030204" pitchFamily="49" charset="0"/>
              </a:rPr>
              <a:t>IBAction</a:t>
            </a:r>
            <a:r>
              <a:rPr lang="en-US" altLang="ko-KR" sz="2000" dirty="0">
                <a:solidFill>
                  <a:srgbClr val="000000"/>
                </a:solidFill>
                <a:latin typeface="Consolas" panose="020B0609020204030204" pitchFamily="49" charset="0"/>
              </a:rPr>
              <a:t> </a:t>
            </a:r>
            <a:r>
              <a:rPr lang="en-US" altLang="ko-KR" sz="2000" dirty="0" err="1">
                <a:solidFill>
                  <a:srgbClr val="0000FF"/>
                </a:solidFill>
                <a:latin typeface="Consolas" panose="020B0609020204030204" pitchFamily="49" charset="0"/>
              </a:rPr>
              <a:t>func</a:t>
            </a:r>
            <a:r>
              <a:rPr lang="en-US" altLang="ko-KR" sz="2000" dirty="0">
                <a:solidFill>
                  <a:srgbClr val="000000"/>
                </a:solidFill>
                <a:latin typeface="Consolas" panose="020B0609020204030204" pitchFamily="49" charset="0"/>
              </a:rPr>
              <a:t> </a:t>
            </a:r>
            <a:r>
              <a:rPr lang="en-US" altLang="ko-KR" sz="2000" dirty="0" err="1">
                <a:solidFill>
                  <a:srgbClr val="000000"/>
                </a:solidFill>
                <a:latin typeface="Consolas" panose="020B0609020204030204" pitchFamily="49" charset="0"/>
              </a:rPr>
              <a:t>btnSend</a:t>
            </a:r>
            <a:r>
              <a:rPr lang="en-US" altLang="ko-KR" sz="2000" dirty="0">
                <a:solidFill>
                  <a:srgbClr val="000000"/>
                </a:solidFill>
                <a:latin typeface="Consolas" panose="020B0609020204030204" pitchFamily="49" charset="0"/>
              </a:rPr>
              <a:t>(_ sender</a:t>
            </a:r>
            <a:r>
              <a:rPr lang="en-US" altLang="ko-KR" sz="2000" dirty="0">
                <a:solidFill>
                  <a:srgbClr val="666666"/>
                </a:solidFill>
                <a:latin typeface="Consolas" panose="020B0609020204030204" pitchFamily="49" charset="0"/>
              </a:rPr>
              <a:t>:</a:t>
            </a:r>
            <a:r>
              <a:rPr lang="en-US" altLang="ko-KR" sz="2000" dirty="0">
                <a:solidFill>
                  <a:srgbClr val="000000"/>
                </a:solidFill>
                <a:latin typeface="Consolas" panose="020B0609020204030204" pitchFamily="49" charset="0"/>
              </a:rPr>
              <a:t> </a:t>
            </a:r>
            <a:r>
              <a:rPr lang="en-US" altLang="ko-KR" sz="2000" dirty="0" err="1">
                <a:solidFill>
                  <a:srgbClr val="008080"/>
                </a:solidFill>
                <a:latin typeface="Consolas" panose="020B0609020204030204" pitchFamily="49" charset="0"/>
              </a:rPr>
              <a:t>UIButton</a:t>
            </a:r>
            <a:r>
              <a:rPr lang="en-US" altLang="ko-KR" sz="2000" dirty="0">
                <a:solidFill>
                  <a:srgbClr val="000000"/>
                </a:solidFill>
                <a:latin typeface="Consolas" panose="020B0609020204030204" pitchFamily="49" charset="0"/>
              </a:rPr>
              <a:t>) </a:t>
            </a:r>
            <a:r>
              <a:rPr lang="en-US" altLang="ko-KR" sz="2000" dirty="0" smtClean="0">
                <a:solidFill>
                  <a:srgbClr val="000000"/>
                </a:solidFill>
                <a:latin typeface="Consolas" panose="020B0609020204030204" pitchFamily="49" charset="0"/>
              </a:rPr>
              <a:t>{</a:t>
            </a:r>
          </a:p>
          <a:p>
            <a:pPr marL="0" indent="0">
              <a:buNone/>
            </a:pPr>
            <a:r>
              <a:rPr lang="en-US" altLang="ko-KR" sz="2000" dirty="0">
                <a:solidFill>
                  <a:srgbClr val="000000"/>
                </a:solidFill>
                <a:latin typeface="Consolas" panose="020B0609020204030204" pitchFamily="49" charset="0"/>
              </a:rPr>
              <a:t> </a:t>
            </a:r>
            <a:r>
              <a:rPr lang="en-US" altLang="ko-KR" sz="2000" dirty="0" smtClean="0">
                <a:solidFill>
                  <a:srgbClr val="FF0000"/>
                </a:solidFill>
                <a:latin typeface="Consolas" panose="020B0609020204030204" pitchFamily="49" charset="0"/>
              </a:rPr>
              <a:t>//</a:t>
            </a:r>
            <a:r>
              <a:rPr lang="en-US" altLang="ko-KR" sz="2000" dirty="0">
                <a:solidFill>
                  <a:srgbClr val="FF0000"/>
                </a:solidFill>
                <a:latin typeface="Consolas" panose="020B0609020204030204" pitchFamily="49" charset="0"/>
              </a:rPr>
              <a:t>Interface Builder </a:t>
            </a:r>
            <a:r>
              <a:rPr lang="en-US" altLang="ko-KR" sz="2000" dirty="0" smtClean="0">
                <a:solidFill>
                  <a:srgbClr val="FF0000"/>
                </a:solidFill>
                <a:latin typeface="Consolas" panose="020B0609020204030204" pitchFamily="49" charset="0"/>
              </a:rPr>
              <a:t>Action(</a:t>
            </a:r>
            <a:r>
              <a:rPr lang="ko-KR" altLang="en-US" sz="2000" dirty="0" smtClean="0">
                <a:solidFill>
                  <a:srgbClr val="FF0000"/>
                </a:solidFill>
                <a:latin typeface="Consolas" panose="020B0609020204030204" pitchFamily="49" charset="0"/>
              </a:rPr>
              <a:t>함수</a:t>
            </a:r>
            <a:r>
              <a:rPr lang="en-US" altLang="ko-KR" sz="2000" dirty="0" smtClean="0">
                <a:solidFill>
                  <a:srgbClr val="FF0000"/>
                </a:solidFill>
                <a:latin typeface="Consolas" panose="020B0609020204030204" pitchFamily="49" charset="0"/>
              </a:rPr>
              <a:t>, </a:t>
            </a:r>
            <a:r>
              <a:rPr lang="ko-KR" altLang="en-US" sz="2000" dirty="0" smtClean="0">
                <a:solidFill>
                  <a:srgbClr val="FF0000"/>
                </a:solidFill>
                <a:latin typeface="Consolas" panose="020B0609020204030204" pitchFamily="49" charset="0"/>
              </a:rPr>
              <a:t>메서드</a:t>
            </a:r>
            <a:r>
              <a:rPr lang="en-US" altLang="ko-KR" sz="2000" dirty="0" smtClean="0">
                <a:solidFill>
                  <a:srgbClr val="FF0000"/>
                </a:solidFill>
                <a:latin typeface="Consolas" panose="020B0609020204030204" pitchFamily="49" charset="0"/>
              </a:rPr>
              <a:t>)</a:t>
            </a:r>
            <a:r>
              <a:rPr lang="en-US" altLang="ko-KR" sz="2000" dirty="0" smtClean="0">
                <a:solidFill>
                  <a:srgbClr val="000000"/>
                </a:solidFill>
                <a:latin typeface="Consolas" panose="020B0609020204030204" pitchFamily="49" charset="0"/>
              </a:rPr>
              <a:t> </a:t>
            </a:r>
            <a:endParaRPr lang="en-US" altLang="ko-KR" sz="2000" dirty="0">
              <a:solidFill>
                <a:srgbClr val="000000"/>
              </a:solidFill>
              <a:latin typeface="Consolas" panose="020B0609020204030204" pitchFamily="49" charset="0"/>
            </a:endParaRPr>
          </a:p>
          <a:p>
            <a:pPr marL="0" indent="0">
              <a:buNone/>
            </a:pPr>
            <a:r>
              <a:rPr lang="en-US" altLang="ko-KR" sz="2000" dirty="0" smtClean="0">
                <a:solidFill>
                  <a:srgbClr val="000000"/>
                </a:solidFill>
                <a:latin typeface="Consolas" panose="020B0609020204030204" pitchFamily="49" charset="0"/>
              </a:rPr>
              <a:t>    </a:t>
            </a:r>
            <a:r>
              <a:rPr lang="en-US" altLang="ko-KR" sz="2000" dirty="0" err="1" smtClean="0">
                <a:solidFill>
                  <a:srgbClr val="000000"/>
                </a:solidFill>
                <a:latin typeface="Consolas" panose="020B0609020204030204" pitchFamily="49" charset="0"/>
              </a:rPr>
              <a:t>lblHello.</a:t>
            </a:r>
            <a:r>
              <a:rPr lang="en-US" altLang="ko-KR" sz="2000" dirty="0" err="1" smtClean="0">
                <a:solidFill>
                  <a:srgbClr val="008080"/>
                </a:solidFill>
                <a:latin typeface="Consolas" panose="020B0609020204030204" pitchFamily="49" charset="0"/>
              </a:rPr>
              <a:t>text</a:t>
            </a:r>
            <a:r>
              <a:rPr lang="en-US" altLang="ko-KR" sz="2000" dirty="0" smtClean="0">
                <a:solidFill>
                  <a:srgbClr val="000000"/>
                </a:solidFill>
                <a:latin typeface="Consolas" panose="020B0609020204030204" pitchFamily="49" charset="0"/>
              </a:rPr>
              <a:t> </a:t>
            </a:r>
            <a:r>
              <a:rPr lang="en-US" altLang="ko-KR" sz="2000" dirty="0">
                <a:solidFill>
                  <a:srgbClr val="666666"/>
                </a:solidFill>
                <a:latin typeface="Consolas" panose="020B0609020204030204" pitchFamily="49" charset="0"/>
              </a:rPr>
              <a:t>=</a:t>
            </a:r>
            <a:r>
              <a:rPr lang="en-US" altLang="ko-KR" sz="2000" dirty="0">
                <a:solidFill>
                  <a:srgbClr val="000000"/>
                </a:solidFill>
                <a:latin typeface="Consolas" panose="020B0609020204030204" pitchFamily="49" charset="0"/>
              </a:rPr>
              <a:t> </a:t>
            </a:r>
            <a:r>
              <a:rPr lang="en-US" altLang="ko-KR" sz="2000" dirty="0">
                <a:solidFill>
                  <a:srgbClr val="A31515"/>
                </a:solidFill>
                <a:latin typeface="Consolas" panose="020B0609020204030204" pitchFamily="49" charset="0"/>
              </a:rPr>
              <a:t>"Hello, "</a:t>
            </a:r>
            <a:r>
              <a:rPr lang="en-US" altLang="ko-KR" sz="2000" dirty="0">
                <a:solidFill>
                  <a:srgbClr val="000000"/>
                </a:solidFill>
                <a:latin typeface="Consolas" panose="020B0609020204030204" pitchFamily="49" charset="0"/>
              </a:rPr>
              <a:t> </a:t>
            </a:r>
            <a:r>
              <a:rPr lang="en-US" altLang="ko-KR" sz="2000" dirty="0">
                <a:solidFill>
                  <a:srgbClr val="666666"/>
                </a:solidFill>
                <a:latin typeface="Consolas" panose="020B0609020204030204" pitchFamily="49" charset="0"/>
              </a:rPr>
              <a:t>+</a:t>
            </a:r>
            <a:r>
              <a:rPr lang="en-US" altLang="ko-KR" sz="2000" dirty="0">
                <a:solidFill>
                  <a:srgbClr val="000000"/>
                </a:solidFill>
                <a:latin typeface="Consolas" panose="020B0609020204030204" pitchFamily="49" charset="0"/>
              </a:rPr>
              <a:t> </a:t>
            </a:r>
            <a:r>
              <a:rPr lang="en-US" altLang="ko-KR" sz="2000" dirty="0" err="1">
                <a:solidFill>
                  <a:srgbClr val="000000"/>
                </a:solidFill>
                <a:latin typeface="Consolas" panose="020B0609020204030204" pitchFamily="49" charset="0"/>
              </a:rPr>
              <a:t>txtName.</a:t>
            </a:r>
            <a:r>
              <a:rPr lang="en-US" altLang="ko-KR" sz="2000" dirty="0" err="1">
                <a:solidFill>
                  <a:srgbClr val="008080"/>
                </a:solidFill>
                <a:latin typeface="Consolas" panose="020B0609020204030204" pitchFamily="49" charset="0"/>
              </a:rPr>
              <a:t>text</a:t>
            </a:r>
            <a:r>
              <a:rPr lang="en-US" altLang="ko-KR" sz="2000" dirty="0">
                <a:solidFill>
                  <a:srgbClr val="666666"/>
                </a:solidFill>
                <a:latin typeface="Consolas" panose="020B0609020204030204" pitchFamily="49" charset="0"/>
              </a:rPr>
              <a:t>!</a:t>
            </a:r>
            <a:endParaRPr lang="en-US" altLang="ko-KR" sz="2000" dirty="0">
              <a:solidFill>
                <a:srgbClr val="000000"/>
              </a:solidFill>
              <a:latin typeface="Consolas" panose="020B0609020204030204" pitchFamily="49" charset="0"/>
            </a:endParaRPr>
          </a:p>
          <a:p>
            <a:pPr marL="0" indent="0">
              <a:buNone/>
            </a:pPr>
            <a:r>
              <a:rPr lang="en-US" altLang="ko-KR" sz="2000" dirty="0" smtClean="0">
                <a:solidFill>
                  <a:srgbClr val="000000"/>
                </a:solidFill>
                <a:latin typeface="Consolas" panose="020B0609020204030204" pitchFamily="49" charset="0"/>
              </a:rPr>
              <a:t>  }</a:t>
            </a:r>
            <a:r>
              <a:rPr lang="en-US" altLang="ko-KR" sz="2000" dirty="0">
                <a:solidFill>
                  <a:srgbClr val="000000"/>
                </a:solidFill>
                <a:latin typeface="Consolas" panose="020B0609020204030204" pitchFamily="49" charset="0"/>
              </a:rPr>
              <a:t/>
            </a:r>
            <a:br>
              <a:rPr lang="en-US" altLang="ko-KR" sz="2000" dirty="0">
                <a:solidFill>
                  <a:srgbClr val="000000"/>
                </a:solidFill>
                <a:latin typeface="Consolas" panose="020B0609020204030204" pitchFamily="49" charset="0"/>
              </a:rPr>
            </a:br>
            <a:r>
              <a:rPr lang="en-US" altLang="ko-KR" sz="2000" dirty="0">
                <a:solidFill>
                  <a:srgbClr val="000000"/>
                </a:solidFill>
                <a:latin typeface="Consolas" panose="020B0609020204030204" pitchFamily="49" charset="0"/>
              </a:rPr>
              <a:t>}</a:t>
            </a:r>
          </a:p>
          <a:p>
            <a:pPr marL="0" indent="0">
              <a:buNone/>
            </a:pPr>
            <a:endParaRPr lang="ko-KR" altLang="en-US" sz="2000" dirty="0"/>
          </a:p>
        </p:txBody>
      </p:sp>
      <p:pic>
        <p:nvPicPr>
          <p:cNvPr id="4" name="그림 3"/>
          <p:cNvPicPr>
            <a:picLocks noChangeAspect="1"/>
          </p:cNvPicPr>
          <p:nvPr/>
        </p:nvPicPr>
        <p:blipFill>
          <a:blip r:embed="rId2"/>
          <a:stretch>
            <a:fillRect/>
          </a:stretch>
        </p:blipFill>
        <p:spPr>
          <a:xfrm>
            <a:off x="8328248" y="1052736"/>
            <a:ext cx="2301867" cy="4437112"/>
          </a:xfrm>
          <a:prstGeom prst="rect">
            <a:avLst/>
          </a:prstGeom>
        </p:spPr>
      </p:pic>
      <p:sp>
        <p:nvSpPr>
          <p:cNvPr id="5" name="TextBox 4"/>
          <p:cNvSpPr txBox="1"/>
          <p:nvPr/>
        </p:nvSpPr>
        <p:spPr>
          <a:xfrm>
            <a:off x="9553621" y="2322158"/>
            <a:ext cx="1043876" cy="369332"/>
          </a:xfrm>
          <a:prstGeom prst="rect">
            <a:avLst/>
          </a:prstGeom>
          <a:solidFill>
            <a:srgbClr val="CCFFFF"/>
          </a:solidFill>
          <a:ln>
            <a:solidFill>
              <a:schemeClr val="tx1"/>
            </a:solidFill>
          </a:ln>
        </p:spPr>
        <p:txBody>
          <a:bodyPr wrap="none" rtlCol="0">
            <a:spAutoFit/>
          </a:bodyPr>
          <a:lstStyle/>
          <a:p>
            <a:r>
              <a:rPr lang="en-US" altLang="ko-KR" sz="1800" b="0" dirty="0" err="1" smtClean="0">
                <a:solidFill>
                  <a:srgbClr val="FF0000"/>
                </a:solidFill>
              </a:rPr>
              <a:t>txtName</a:t>
            </a:r>
            <a:endParaRPr lang="ko-KR" altLang="en-US" sz="1800" b="0" dirty="0">
              <a:solidFill>
                <a:srgbClr val="FF0000"/>
              </a:solidFill>
            </a:endParaRPr>
          </a:p>
        </p:txBody>
      </p:sp>
      <p:sp>
        <p:nvSpPr>
          <p:cNvPr id="6" name="TextBox 5"/>
          <p:cNvSpPr txBox="1"/>
          <p:nvPr/>
        </p:nvSpPr>
        <p:spPr>
          <a:xfrm>
            <a:off x="9840416" y="1922956"/>
            <a:ext cx="927562" cy="369332"/>
          </a:xfrm>
          <a:prstGeom prst="rect">
            <a:avLst/>
          </a:prstGeom>
          <a:solidFill>
            <a:srgbClr val="CCFFFF"/>
          </a:solidFill>
          <a:ln>
            <a:solidFill>
              <a:schemeClr val="tx1"/>
            </a:solidFill>
          </a:ln>
        </p:spPr>
        <p:txBody>
          <a:bodyPr wrap="none" rtlCol="0">
            <a:spAutoFit/>
          </a:bodyPr>
          <a:lstStyle/>
          <a:p>
            <a:r>
              <a:rPr lang="en-US" altLang="ko-KR" sz="1800" b="0" dirty="0" err="1" smtClean="0">
                <a:solidFill>
                  <a:srgbClr val="FF0000"/>
                </a:solidFill>
              </a:rPr>
              <a:t>lblHello</a:t>
            </a:r>
            <a:endParaRPr lang="ko-KR" altLang="en-US" sz="1800" b="0" dirty="0">
              <a:solidFill>
                <a:srgbClr val="FF0000"/>
              </a:solidFill>
            </a:endParaRPr>
          </a:p>
        </p:txBody>
      </p:sp>
      <p:sp>
        <p:nvSpPr>
          <p:cNvPr id="7" name="TextBox 6"/>
          <p:cNvSpPr txBox="1"/>
          <p:nvPr/>
        </p:nvSpPr>
        <p:spPr>
          <a:xfrm>
            <a:off x="9309992" y="2996952"/>
            <a:ext cx="1025089" cy="369332"/>
          </a:xfrm>
          <a:prstGeom prst="rect">
            <a:avLst/>
          </a:prstGeom>
          <a:solidFill>
            <a:srgbClr val="CCFFFF"/>
          </a:solidFill>
          <a:ln>
            <a:solidFill>
              <a:schemeClr val="tx1"/>
            </a:solidFill>
          </a:ln>
        </p:spPr>
        <p:txBody>
          <a:bodyPr wrap="none" rtlCol="0">
            <a:spAutoFit/>
          </a:bodyPr>
          <a:lstStyle/>
          <a:p>
            <a:r>
              <a:rPr lang="en-US" altLang="ko-KR" sz="1800" b="0" dirty="0" err="1" smtClean="0">
                <a:solidFill>
                  <a:srgbClr val="FF0000"/>
                </a:solidFill>
              </a:rPr>
              <a:t>btnSend</a:t>
            </a:r>
            <a:endParaRPr lang="ko-KR" altLang="en-US" sz="1800" b="0" dirty="0">
              <a:solidFill>
                <a:srgbClr val="FF0000"/>
              </a:solidFill>
            </a:endParaRPr>
          </a:p>
        </p:txBody>
      </p:sp>
    </p:spTree>
    <p:extLst>
      <p:ext uri="{BB962C8B-B14F-4D97-AF65-F5344CB8AC3E}">
        <p14:creationId xmlns:p14="http://schemas.microsoft.com/office/powerpoint/2010/main" val="741855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과제 </a:t>
            </a:r>
            <a:r>
              <a:rPr lang="en-US" altLang="ko-KR" dirty="0" smtClean="0"/>
              <a:t>: </a:t>
            </a:r>
            <a:r>
              <a:rPr lang="ko-KR" altLang="en-US" dirty="0" smtClean="0"/>
              <a:t>클래스 하나 찾아서 간단 도움말 만들기</a:t>
            </a:r>
            <a:endParaRPr lang="ko-KR" altLang="en-US" dirty="0"/>
          </a:p>
        </p:txBody>
      </p:sp>
      <p:sp>
        <p:nvSpPr>
          <p:cNvPr id="3" name="내용 개체 틀 2"/>
          <p:cNvSpPr>
            <a:spLocks noGrp="1"/>
          </p:cNvSpPr>
          <p:nvPr>
            <p:ph idx="1"/>
          </p:nvPr>
        </p:nvSpPr>
        <p:spPr/>
        <p:txBody>
          <a:bodyPr/>
          <a:lstStyle/>
          <a:p>
            <a:r>
              <a:rPr lang="ko-KR" altLang="en-US" sz="2400" dirty="0" smtClean="0"/>
              <a:t>다음 사이트에서 클래스 하나를 선택하여 기능</a:t>
            </a:r>
            <a:r>
              <a:rPr lang="en-US" altLang="ko-KR" sz="2400" dirty="0" smtClean="0"/>
              <a:t>, </a:t>
            </a:r>
            <a:r>
              <a:rPr lang="ko-KR" altLang="en-US" sz="2400" dirty="0" err="1" smtClean="0"/>
              <a:t>생성자</a:t>
            </a:r>
            <a:r>
              <a:rPr lang="en-US" altLang="ko-KR" sz="2400" dirty="0" smtClean="0"/>
              <a:t>, </a:t>
            </a:r>
            <a:r>
              <a:rPr lang="ko-KR" altLang="en-US" sz="2400" dirty="0" smtClean="0"/>
              <a:t>주요 함수</a:t>
            </a:r>
            <a:r>
              <a:rPr lang="en-US" altLang="ko-KR" sz="2400" dirty="0" smtClean="0"/>
              <a:t>, </a:t>
            </a:r>
            <a:r>
              <a:rPr lang="ko-KR" altLang="en-US" sz="2400" dirty="0" smtClean="0">
                <a:solidFill>
                  <a:srgbClr val="0000FF"/>
                </a:solidFill>
              </a:rPr>
              <a:t>예제</a:t>
            </a:r>
            <a:r>
              <a:rPr lang="ko-KR" altLang="en-US" sz="2400" dirty="0" smtClean="0"/>
              <a:t>를 </a:t>
            </a:r>
            <a:r>
              <a:rPr lang="ko-KR" altLang="en-US" sz="2400" dirty="0" err="1" smtClean="0"/>
              <a:t>메뉴얼</a:t>
            </a:r>
            <a:r>
              <a:rPr lang="ko-KR" altLang="en-US" sz="2400" dirty="0" smtClean="0"/>
              <a:t> 형식으로 간단하게 작성하시오</a:t>
            </a:r>
            <a:r>
              <a:rPr lang="en-US" altLang="ko-KR" sz="2400" dirty="0" smtClean="0"/>
              <a:t>.</a:t>
            </a:r>
            <a:endParaRPr lang="en-US" altLang="ko-KR" sz="2400" dirty="0" smtClean="0">
              <a:hlinkClick r:id="rId2"/>
            </a:endParaRPr>
          </a:p>
          <a:p>
            <a:r>
              <a:rPr lang="en-US" altLang="ko-KR" sz="2400" dirty="0" smtClean="0">
                <a:hlinkClick r:id="rId2"/>
              </a:rPr>
              <a:t>https</a:t>
            </a:r>
            <a:r>
              <a:rPr lang="en-US" altLang="ko-KR" sz="2400" dirty="0">
                <a:hlinkClick r:id="rId2"/>
              </a:rPr>
              <a:t>://</a:t>
            </a:r>
            <a:r>
              <a:rPr lang="en-US" altLang="ko-KR" sz="2400" dirty="0" smtClean="0">
                <a:hlinkClick r:id="rId2"/>
              </a:rPr>
              <a:t>developer.apple.com/documentation/uikit/views_and_controls</a:t>
            </a:r>
            <a:endParaRPr lang="en-US" altLang="ko-KR" sz="2400" dirty="0" smtClean="0"/>
          </a:p>
          <a:p>
            <a:endParaRPr lang="ko-KR" altLang="en-US" sz="2400" dirty="0"/>
          </a:p>
        </p:txBody>
      </p:sp>
      <p:pic>
        <p:nvPicPr>
          <p:cNvPr id="5" name="그림 4"/>
          <p:cNvPicPr>
            <a:picLocks noChangeAspect="1"/>
          </p:cNvPicPr>
          <p:nvPr/>
        </p:nvPicPr>
        <p:blipFill>
          <a:blip r:embed="rId3"/>
          <a:stretch>
            <a:fillRect/>
          </a:stretch>
        </p:blipFill>
        <p:spPr>
          <a:xfrm>
            <a:off x="855761" y="2636912"/>
            <a:ext cx="5291039" cy="3543865"/>
          </a:xfrm>
          <a:prstGeom prst="rect">
            <a:avLst/>
          </a:prstGeom>
        </p:spPr>
      </p:pic>
      <p:pic>
        <p:nvPicPr>
          <p:cNvPr id="6" name="그림 5"/>
          <p:cNvPicPr>
            <a:picLocks noChangeAspect="1"/>
          </p:cNvPicPr>
          <p:nvPr/>
        </p:nvPicPr>
        <p:blipFill>
          <a:blip r:embed="rId4"/>
          <a:stretch>
            <a:fillRect/>
          </a:stretch>
        </p:blipFill>
        <p:spPr>
          <a:xfrm>
            <a:off x="6528048" y="2204863"/>
            <a:ext cx="5400964" cy="4653137"/>
          </a:xfrm>
          <a:prstGeom prst="rect">
            <a:avLst/>
          </a:prstGeom>
        </p:spPr>
      </p:pic>
    </p:spTree>
    <p:extLst>
      <p:ext uri="{BB962C8B-B14F-4D97-AF65-F5344CB8AC3E}">
        <p14:creationId xmlns:p14="http://schemas.microsoft.com/office/powerpoint/2010/main" val="2434847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iOS </a:t>
            </a:r>
            <a:r>
              <a:rPr lang="en-US" altLang="ko-KR" dirty="0" err="1"/>
              <a:t>UIKit</a:t>
            </a:r>
            <a:r>
              <a:rPr lang="en-US" altLang="ko-KR" dirty="0"/>
              <a:t> component</a:t>
            </a:r>
            <a:endParaRPr lang="ko-KR" altLang="en-US" dirty="0"/>
          </a:p>
        </p:txBody>
      </p:sp>
      <p:pic>
        <p:nvPicPr>
          <p:cNvPr id="10" name="그림 9"/>
          <p:cNvPicPr>
            <a:picLocks noChangeAspect="1"/>
          </p:cNvPicPr>
          <p:nvPr/>
        </p:nvPicPr>
        <p:blipFill>
          <a:blip r:embed="rId2"/>
          <a:stretch>
            <a:fillRect/>
          </a:stretch>
        </p:blipFill>
        <p:spPr>
          <a:xfrm>
            <a:off x="5231904" y="915727"/>
            <a:ext cx="3423540" cy="5247295"/>
          </a:xfrm>
          <a:prstGeom prst="rect">
            <a:avLst/>
          </a:prstGeom>
          <a:ln>
            <a:solidFill>
              <a:schemeClr val="tx1"/>
            </a:solidFill>
          </a:ln>
        </p:spPr>
      </p:pic>
      <p:pic>
        <p:nvPicPr>
          <p:cNvPr id="11" name="그림 10"/>
          <p:cNvPicPr>
            <a:picLocks noChangeAspect="1"/>
          </p:cNvPicPr>
          <p:nvPr/>
        </p:nvPicPr>
        <p:blipFill rotWithShape="1">
          <a:blip r:embed="rId3"/>
          <a:srcRect r="3709"/>
          <a:stretch/>
        </p:blipFill>
        <p:spPr>
          <a:xfrm>
            <a:off x="1343472" y="911335"/>
            <a:ext cx="3312368" cy="5251687"/>
          </a:xfrm>
          <a:prstGeom prst="rect">
            <a:avLst/>
          </a:prstGeom>
          <a:ln>
            <a:solidFill>
              <a:schemeClr val="tx1"/>
            </a:solidFill>
          </a:ln>
        </p:spPr>
      </p:pic>
      <p:pic>
        <p:nvPicPr>
          <p:cNvPr id="5" name="그림 4"/>
          <p:cNvPicPr>
            <a:picLocks noChangeAspect="1"/>
          </p:cNvPicPr>
          <p:nvPr/>
        </p:nvPicPr>
        <p:blipFill>
          <a:blip r:embed="rId4"/>
          <a:stretch>
            <a:fillRect/>
          </a:stretch>
        </p:blipFill>
        <p:spPr>
          <a:xfrm>
            <a:off x="8904312" y="1075342"/>
            <a:ext cx="2448272" cy="4923672"/>
          </a:xfrm>
          <a:prstGeom prst="rect">
            <a:avLst/>
          </a:prstGeom>
        </p:spPr>
      </p:pic>
      <p:sp>
        <p:nvSpPr>
          <p:cNvPr id="3" name="모서리가 둥근 직사각형 2"/>
          <p:cNvSpPr/>
          <p:nvPr/>
        </p:nvSpPr>
        <p:spPr bwMode="auto">
          <a:xfrm>
            <a:off x="1343472" y="971469"/>
            <a:ext cx="1296144" cy="29729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
        <p:nvSpPr>
          <p:cNvPr id="7" name="모서리가 둥근 직사각형 6"/>
          <p:cNvSpPr/>
          <p:nvPr/>
        </p:nvSpPr>
        <p:spPr bwMode="auto">
          <a:xfrm>
            <a:off x="1343472" y="1403516"/>
            <a:ext cx="1296144" cy="29729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
        <p:nvSpPr>
          <p:cNvPr id="8" name="모서리가 둥근 직사각형 7"/>
          <p:cNvSpPr/>
          <p:nvPr/>
        </p:nvSpPr>
        <p:spPr bwMode="auto">
          <a:xfrm>
            <a:off x="1343472" y="2195604"/>
            <a:ext cx="1296144" cy="29729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ko-KR" alt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endParaRPr>
          </a:p>
        </p:txBody>
      </p:sp>
    </p:spTree>
    <p:extLst>
      <p:ext uri="{BB962C8B-B14F-4D97-AF65-F5344CB8AC3E}">
        <p14:creationId xmlns:p14="http://schemas.microsoft.com/office/powerpoint/2010/main" val="1568866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Human Interface </a:t>
            </a:r>
            <a:r>
              <a:rPr lang="en-US" altLang="ko-KR" dirty="0" smtClean="0"/>
              <a:t>Guidelines</a:t>
            </a:r>
            <a:endParaRPr lang="ko-KR" altLang="en-US" dirty="0"/>
          </a:p>
        </p:txBody>
      </p:sp>
      <p:sp>
        <p:nvSpPr>
          <p:cNvPr id="3" name="내용 개체 틀 2"/>
          <p:cNvSpPr>
            <a:spLocks noGrp="1"/>
          </p:cNvSpPr>
          <p:nvPr>
            <p:ph idx="1"/>
          </p:nvPr>
        </p:nvSpPr>
        <p:spPr>
          <a:xfrm>
            <a:off x="711200" y="838200"/>
            <a:ext cx="10871200" cy="646584"/>
          </a:xfrm>
        </p:spPr>
        <p:txBody>
          <a:bodyPr/>
          <a:lstStyle/>
          <a:p>
            <a:r>
              <a:rPr lang="en-US" altLang="ko-KR" sz="1800">
                <a:hlinkClick r:id="rId2"/>
              </a:rPr>
              <a:t>https://developer.apple.com/design/human-interface-guidelines/components/all-components</a:t>
            </a:r>
          </a:p>
          <a:p>
            <a:r>
              <a:rPr lang="en-US" altLang="ko-KR" sz="1800" smtClean="0">
                <a:hlinkClick r:id="rId2"/>
              </a:rPr>
              <a:t>https</a:t>
            </a:r>
            <a:r>
              <a:rPr lang="en-US" altLang="ko-KR" sz="1800" dirty="0">
                <a:hlinkClick r:id="rId2"/>
              </a:rPr>
              <a:t>://developer.apple.com/design/human-interface-guidelines</a:t>
            </a:r>
            <a:r>
              <a:rPr lang="en-US" altLang="ko-KR" sz="1800" dirty="0" smtClean="0">
                <a:hlinkClick r:id="rId2"/>
              </a:rPr>
              <a:t>/</a:t>
            </a:r>
            <a:endParaRPr lang="en-US" altLang="ko-KR" sz="1800" dirty="0" smtClean="0"/>
          </a:p>
          <a:p>
            <a:endParaRPr lang="ko-KR" altLang="en-US" sz="1800" dirty="0"/>
          </a:p>
        </p:txBody>
      </p:sp>
      <p:pic>
        <p:nvPicPr>
          <p:cNvPr id="4" name="그림 3"/>
          <p:cNvPicPr>
            <a:picLocks noChangeAspect="1"/>
          </p:cNvPicPr>
          <p:nvPr/>
        </p:nvPicPr>
        <p:blipFill rotWithShape="1">
          <a:blip r:embed="rId3"/>
          <a:srcRect b="8310"/>
          <a:stretch/>
        </p:blipFill>
        <p:spPr>
          <a:xfrm>
            <a:off x="6600056" y="1844823"/>
            <a:ext cx="4956216" cy="3906785"/>
          </a:xfrm>
          <a:prstGeom prst="rect">
            <a:avLst/>
          </a:prstGeom>
          <a:ln>
            <a:solidFill>
              <a:schemeClr val="tx1"/>
            </a:solidFill>
          </a:ln>
        </p:spPr>
      </p:pic>
      <p:pic>
        <p:nvPicPr>
          <p:cNvPr id="5" name="그림 4"/>
          <p:cNvPicPr>
            <a:picLocks noChangeAspect="1"/>
          </p:cNvPicPr>
          <p:nvPr/>
        </p:nvPicPr>
        <p:blipFill>
          <a:blip r:embed="rId4"/>
          <a:stretch>
            <a:fillRect/>
          </a:stretch>
        </p:blipFill>
        <p:spPr>
          <a:xfrm>
            <a:off x="1055440" y="1820487"/>
            <a:ext cx="5400600" cy="3931122"/>
          </a:xfrm>
          <a:prstGeom prst="rect">
            <a:avLst/>
          </a:prstGeom>
        </p:spPr>
      </p:pic>
    </p:spTree>
    <p:extLst>
      <p:ext uri="{BB962C8B-B14F-4D97-AF65-F5344CB8AC3E}">
        <p14:creationId xmlns:p14="http://schemas.microsoft.com/office/powerpoint/2010/main" val="317123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1905000" y="2027238"/>
            <a:ext cx="8458200" cy="2049462"/>
          </a:xfrm>
        </p:spPr>
        <p:txBody>
          <a:bodyPr vert="horz" wrap="square" lIns="0" tIns="0" rIns="0" bIns="0" numCol="1" anchor="ctr" anchorCtr="1" compatLnSpc="1">
            <a:prstTxWarp prst="textNoShape">
              <a:avLst/>
            </a:prstTxWarp>
          </a:bodyPr>
          <a:lstStyle/>
          <a:p>
            <a:pPr algn="ctr">
              <a:defRPr/>
            </a:pPr>
            <a:r>
              <a:rPr lang="en-US" altLang="ko-KR" sz="5400" dirty="0" smtClean="0">
                <a:effectLst>
                  <a:outerShdw blurRad="38100" dist="38100" dir="2700000" algn="tl">
                    <a:srgbClr val="000000">
                      <a:alpha val="43137"/>
                    </a:srgbClr>
                  </a:outerShdw>
                </a:effectLst>
              </a:rPr>
              <a:t>extension(</a:t>
            </a:r>
            <a:r>
              <a:rPr lang="ko-KR" altLang="en-US" sz="5400" dirty="0" err="1" smtClean="0">
                <a:effectLst>
                  <a:outerShdw blurRad="38100" dist="38100" dir="2700000" algn="tl">
                    <a:srgbClr val="000000">
                      <a:alpha val="43137"/>
                    </a:srgbClr>
                  </a:outerShdw>
                </a:effectLst>
              </a:rPr>
              <a:t>익스텐션</a:t>
            </a:r>
            <a:r>
              <a:rPr lang="en-US" altLang="ko-KR" sz="5400" dirty="0" smtClean="0">
                <a:effectLst>
                  <a:outerShdw blurRad="38100" dist="38100" dir="2700000" algn="tl">
                    <a:srgbClr val="000000">
                      <a:alpha val="43137"/>
                    </a:srgbClr>
                  </a:outerShdw>
                </a:effectLst>
              </a:rPr>
              <a:t>)</a:t>
            </a:r>
            <a:endParaRPr lang="en-US" altLang="ko-KR"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735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smtClean="0"/>
              <a:t>extension</a:t>
            </a:r>
            <a:endParaRPr lang="ko-KR" altLang="en-US" dirty="0"/>
          </a:p>
        </p:txBody>
      </p:sp>
      <p:sp>
        <p:nvSpPr>
          <p:cNvPr id="3" name="내용 개체 틀 2"/>
          <p:cNvSpPr>
            <a:spLocks noGrp="1"/>
          </p:cNvSpPr>
          <p:nvPr>
            <p:ph idx="1"/>
          </p:nvPr>
        </p:nvSpPr>
        <p:spPr/>
        <p:txBody>
          <a:bodyPr/>
          <a:lstStyle/>
          <a:p>
            <a:r>
              <a:rPr lang="en-US" altLang="ko-KR" sz="2400" dirty="0">
                <a:hlinkClick r:id="rId2"/>
              </a:rPr>
              <a:t>https://</a:t>
            </a:r>
            <a:r>
              <a:rPr lang="en-US" altLang="ko-KR" sz="2400" dirty="0" smtClean="0">
                <a:hlinkClick r:id="rId2"/>
              </a:rPr>
              <a:t>docs.swift.org/swift-book/LanguageGuide/Extensions.html</a:t>
            </a:r>
            <a:endParaRPr lang="en-US" altLang="ko-KR" sz="2400" dirty="0" smtClean="0"/>
          </a:p>
          <a:p>
            <a:endParaRPr lang="ko-KR" altLang="en-US" sz="2800" dirty="0">
              <a:latin typeface="Consolas" panose="020B0609020204030204" pitchFamily="49" charset="0"/>
            </a:endParaRPr>
          </a:p>
        </p:txBody>
      </p:sp>
      <p:pic>
        <p:nvPicPr>
          <p:cNvPr id="5" name="그림 4"/>
          <p:cNvPicPr>
            <a:picLocks noChangeAspect="1"/>
          </p:cNvPicPr>
          <p:nvPr/>
        </p:nvPicPr>
        <p:blipFill>
          <a:blip r:embed="rId3"/>
          <a:stretch>
            <a:fillRect/>
          </a:stretch>
        </p:blipFill>
        <p:spPr>
          <a:xfrm>
            <a:off x="2477976" y="1340768"/>
            <a:ext cx="7337648" cy="4620254"/>
          </a:xfrm>
          <a:prstGeom prst="rect">
            <a:avLst/>
          </a:prstGeom>
        </p:spPr>
      </p:pic>
    </p:spTree>
    <p:extLst>
      <p:ext uri="{BB962C8B-B14F-4D97-AF65-F5344CB8AC3E}">
        <p14:creationId xmlns:p14="http://schemas.microsoft.com/office/powerpoint/2010/main" val="2343405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smtClean="0"/>
              <a:t>extension</a:t>
            </a:r>
            <a:endParaRPr lang="ko-KR" altLang="en-US" dirty="0"/>
          </a:p>
        </p:txBody>
      </p:sp>
      <p:sp>
        <p:nvSpPr>
          <p:cNvPr id="3" name="내용 개체 틀 2"/>
          <p:cNvSpPr>
            <a:spLocks noGrp="1"/>
          </p:cNvSpPr>
          <p:nvPr>
            <p:ph idx="1"/>
          </p:nvPr>
        </p:nvSpPr>
        <p:spPr/>
        <p:txBody>
          <a:bodyPr/>
          <a:lstStyle/>
          <a:p>
            <a:r>
              <a:rPr lang="en-US" altLang="ko-KR" sz="2400" dirty="0" smtClean="0"/>
              <a:t>class, </a:t>
            </a:r>
            <a:r>
              <a:rPr lang="en-US" altLang="ko-KR" sz="2400" dirty="0" err="1" smtClean="0"/>
              <a:t>struct</a:t>
            </a:r>
            <a:r>
              <a:rPr lang="en-US" altLang="ko-KR" sz="2400" dirty="0" smtClean="0"/>
              <a:t>, </a:t>
            </a:r>
            <a:r>
              <a:rPr lang="en-US" altLang="ko-KR" sz="2400" dirty="0" err="1" smtClean="0"/>
              <a:t>enum</a:t>
            </a:r>
            <a:r>
              <a:rPr lang="en-US" altLang="ko-KR" sz="2400" dirty="0" smtClean="0"/>
              <a:t>, protocol</a:t>
            </a:r>
            <a:r>
              <a:rPr lang="ko-KR" altLang="en-US" sz="2400" dirty="0" smtClean="0"/>
              <a:t>에 </a:t>
            </a:r>
            <a:r>
              <a:rPr lang="ko-KR" altLang="en-US" sz="2400" dirty="0"/>
              <a:t>새로운 </a:t>
            </a:r>
            <a:r>
              <a:rPr lang="ko-KR" altLang="en-US" sz="2400" dirty="0">
                <a:solidFill>
                  <a:srgbClr val="0000FF"/>
                </a:solidFill>
              </a:rPr>
              <a:t>기능을 </a:t>
            </a:r>
            <a:r>
              <a:rPr lang="ko-KR" altLang="en-US" sz="2400" dirty="0" smtClean="0">
                <a:solidFill>
                  <a:srgbClr val="0000FF"/>
                </a:solidFill>
              </a:rPr>
              <a:t>추가</a:t>
            </a:r>
            <a:endParaRPr lang="en-US" altLang="ko-KR" sz="2400" dirty="0" smtClean="0">
              <a:solidFill>
                <a:srgbClr val="0000FF"/>
              </a:solidFill>
            </a:endParaRPr>
          </a:p>
          <a:p>
            <a:r>
              <a:rPr lang="en-US" altLang="ko-KR" sz="2400" dirty="0"/>
              <a:t>extension</a:t>
            </a:r>
            <a:r>
              <a:rPr lang="ko-KR" altLang="en-US" sz="2400" dirty="0" smtClean="0"/>
              <a:t>은 </a:t>
            </a:r>
            <a:r>
              <a:rPr lang="ko-KR" altLang="en-US" sz="2400" dirty="0"/>
              <a:t>하위 클래스를 생성하거나 참조하지 않고 기존 클래스에 </a:t>
            </a:r>
            <a:r>
              <a:rPr lang="ko-KR" altLang="en-US" sz="2400" dirty="0">
                <a:solidFill>
                  <a:srgbClr val="0000FF"/>
                </a:solidFill>
              </a:rPr>
              <a:t>메서드</a:t>
            </a:r>
            <a:r>
              <a:rPr lang="en-US" altLang="ko-KR" sz="2400" dirty="0">
                <a:solidFill>
                  <a:srgbClr val="0000FF"/>
                </a:solidFill>
              </a:rPr>
              <a:t>, </a:t>
            </a:r>
            <a:r>
              <a:rPr lang="ko-KR" altLang="en-US" sz="2400" dirty="0" err="1" smtClean="0">
                <a:solidFill>
                  <a:srgbClr val="0000FF"/>
                </a:solidFill>
              </a:rPr>
              <a:t>생성자</a:t>
            </a:r>
            <a:r>
              <a:rPr lang="en-US" altLang="ko-KR" sz="2400" dirty="0" smtClean="0">
                <a:solidFill>
                  <a:srgbClr val="0000FF"/>
                </a:solidFill>
              </a:rPr>
              <a:t>(initializer</a:t>
            </a:r>
            <a:r>
              <a:rPr lang="en-US" altLang="ko-KR" sz="2400" dirty="0">
                <a:solidFill>
                  <a:srgbClr val="0000FF"/>
                </a:solidFill>
              </a:rPr>
              <a:t>), </a:t>
            </a:r>
            <a:r>
              <a:rPr lang="ko-KR" altLang="en-US" sz="2400" dirty="0" smtClean="0">
                <a:solidFill>
                  <a:srgbClr val="0000FF"/>
                </a:solidFill>
              </a:rPr>
              <a:t>계산 </a:t>
            </a:r>
            <a:r>
              <a:rPr lang="ko-KR" altLang="en-US" sz="2400" dirty="0" err="1" smtClean="0">
                <a:solidFill>
                  <a:srgbClr val="0000FF"/>
                </a:solidFill>
              </a:rPr>
              <a:t>프로퍼티</a:t>
            </a:r>
            <a:r>
              <a:rPr lang="en-US" altLang="ko-KR" sz="2400" dirty="0" smtClean="0">
                <a:solidFill>
                  <a:srgbClr val="0000FF"/>
                </a:solidFill>
              </a:rPr>
              <a:t> </a:t>
            </a:r>
            <a:r>
              <a:rPr lang="ko-KR" altLang="en-US" sz="2400" dirty="0">
                <a:solidFill>
                  <a:srgbClr val="0000FF"/>
                </a:solidFill>
              </a:rPr>
              <a:t>등의 </a:t>
            </a:r>
            <a:r>
              <a:rPr lang="ko-KR" altLang="en-US" sz="2400" dirty="0" smtClean="0">
                <a:solidFill>
                  <a:srgbClr val="0000FF"/>
                </a:solidFill>
              </a:rPr>
              <a:t>기능을 추가</a:t>
            </a:r>
            <a:r>
              <a:rPr lang="ko-KR" altLang="en-US" sz="2400" dirty="0" smtClean="0"/>
              <a:t>하기 </a:t>
            </a:r>
            <a:r>
              <a:rPr lang="ko-KR" altLang="en-US" sz="2400" dirty="0"/>
              <a:t>위하여 사용</a:t>
            </a:r>
            <a:r>
              <a:rPr lang="en-US" altLang="ko-KR" sz="2400" dirty="0"/>
              <a:t> </a:t>
            </a:r>
          </a:p>
          <a:p>
            <a:r>
              <a:rPr lang="en-US" altLang="ko-KR" sz="2400" dirty="0" smtClean="0"/>
              <a:t>Swift</a:t>
            </a:r>
            <a:r>
              <a:rPr lang="ko-KR" altLang="en-US" sz="2400" dirty="0" smtClean="0"/>
              <a:t>의 </a:t>
            </a:r>
            <a:r>
              <a:rPr lang="en-US" altLang="ko-KR" sz="2400" dirty="0" smtClean="0"/>
              <a:t>built-in</a:t>
            </a:r>
            <a:r>
              <a:rPr lang="ko-KR" altLang="en-US" sz="2400" dirty="0"/>
              <a:t>클래스와 </a:t>
            </a:r>
            <a:r>
              <a:rPr lang="en-US" altLang="ko-KR" sz="2400" dirty="0"/>
              <a:t>iOS </a:t>
            </a:r>
            <a:r>
              <a:rPr lang="ko-KR" altLang="en-US" sz="2400" dirty="0"/>
              <a:t>프레임워크에 내장된 클래스에 기능을 추가할 때</a:t>
            </a:r>
            <a:r>
              <a:rPr lang="en-US" altLang="ko-KR" sz="2400" dirty="0"/>
              <a:t>, extension</a:t>
            </a:r>
            <a:r>
              <a:rPr lang="ko-KR" altLang="en-US" sz="2400" dirty="0" smtClean="0"/>
              <a:t>을 </a:t>
            </a:r>
            <a:r>
              <a:rPr lang="ko-KR" altLang="en-US" sz="2400" dirty="0"/>
              <a:t>이용하면 매우 효과적임</a:t>
            </a:r>
            <a:endParaRPr lang="en-US" altLang="ko-KR" sz="2400" dirty="0"/>
          </a:p>
          <a:p>
            <a:r>
              <a:rPr lang="ko-KR" altLang="en-US" sz="2400" dirty="0" smtClean="0"/>
              <a:t>클래스</a:t>
            </a:r>
            <a:r>
              <a:rPr lang="en-US" altLang="ko-KR" sz="2400" dirty="0" smtClean="0"/>
              <a:t>(</a:t>
            </a:r>
            <a:r>
              <a:rPr lang="ko-KR" altLang="en-US" sz="2400" dirty="0" smtClean="0"/>
              <a:t>구조체</a:t>
            </a:r>
            <a:r>
              <a:rPr lang="en-US" altLang="ko-KR" sz="2400" dirty="0" smtClean="0"/>
              <a:t>, </a:t>
            </a:r>
            <a:r>
              <a:rPr lang="ko-KR" altLang="en-US" sz="2400" dirty="0" err="1" smtClean="0"/>
              <a:t>열거형</a:t>
            </a:r>
            <a:r>
              <a:rPr lang="en-US" altLang="ko-KR" sz="2400" dirty="0" smtClean="0"/>
              <a:t>, protocol)</a:t>
            </a:r>
            <a:r>
              <a:rPr lang="ko-KR" altLang="en-US" sz="2400" dirty="0" smtClean="0"/>
              <a:t>는 </a:t>
            </a:r>
            <a:r>
              <a:rPr lang="ko-KR" altLang="en-US" sz="2400" dirty="0"/>
              <a:t>다음과 같은 형태로 확장</a:t>
            </a:r>
            <a:r>
              <a:rPr lang="en-US" altLang="ko-KR" sz="2400" dirty="0"/>
              <a:t>(</a:t>
            </a:r>
            <a:r>
              <a:rPr lang="ko-KR" altLang="en-US" sz="2400" dirty="0" err="1"/>
              <a:t>익스텐션</a:t>
            </a:r>
            <a:r>
              <a:rPr lang="en-US" altLang="ko-KR" sz="2400" dirty="0" smtClean="0"/>
              <a:t>)</a:t>
            </a:r>
            <a:r>
              <a:rPr lang="ko-KR" altLang="en-US" sz="2400" dirty="0" smtClean="0"/>
              <a:t>함</a:t>
            </a:r>
            <a:endParaRPr lang="en-US" altLang="ko-KR" sz="2400" dirty="0"/>
          </a:p>
          <a:p>
            <a:endParaRPr lang="en-US" altLang="ko-KR" sz="2400" dirty="0"/>
          </a:p>
          <a:p>
            <a:pPr marL="455612" lvl="1" indent="0">
              <a:buNone/>
            </a:pPr>
            <a:r>
              <a:rPr lang="en-US" altLang="ko-KR" sz="2800" dirty="0">
                <a:solidFill>
                  <a:srgbClr val="0000FF"/>
                </a:solidFill>
                <a:latin typeface="Consolas" panose="020B0609020204030204" pitchFamily="49" charset="0"/>
              </a:rPr>
              <a:t>extension</a:t>
            </a:r>
            <a:r>
              <a:rPr lang="en-US" altLang="ko-KR" sz="2800" dirty="0">
                <a:latin typeface="Consolas" panose="020B0609020204030204" pitchFamily="49" charset="0"/>
              </a:rPr>
              <a:t> </a:t>
            </a:r>
            <a:r>
              <a:rPr lang="ko-KR" altLang="en-US" sz="2800" dirty="0" smtClean="0">
                <a:latin typeface="Consolas" panose="020B0609020204030204" pitchFamily="49" charset="0"/>
              </a:rPr>
              <a:t>기존타입이름</a:t>
            </a:r>
            <a:r>
              <a:rPr lang="en-US" altLang="ko-KR" sz="2800" dirty="0" smtClean="0">
                <a:latin typeface="Consolas" panose="020B0609020204030204" pitchFamily="49" charset="0"/>
              </a:rPr>
              <a:t> </a:t>
            </a:r>
            <a:r>
              <a:rPr lang="en-US" altLang="ko-KR" sz="2800" dirty="0">
                <a:latin typeface="Consolas" panose="020B0609020204030204" pitchFamily="49" charset="0"/>
              </a:rPr>
              <a:t>{</a:t>
            </a:r>
          </a:p>
          <a:p>
            <a:pPr marL="455612" lvl="1" indent="0">
              <a:buNone/>
            </a:pPr>
            <a:r>
              <a:rPr lang="en-US" altLang="ko-KR" sz="2800" dirty="0">
                <a:latin typeface="Consolas" panose="020B0609020204030204" pitchFamily="49" charset="0"/>
              </a:rPr>
              <a:t>  // </a:t>
            </a:r>
            <a:r>
              <a:rPr lang="ko-KR" altLang="en-US" sz="2800" dirty="0">
                <a:latin typeface="Consolas" panose="020B0609020204030204" pitchFamily="49" charset="0"/>
              </a:rPr>
              <a:t>새로운 기능</a:t>
            </a:r>
          </a:p>
          <a:p>
            <a:pPr marL="455612" lvl="1" indent="0">
              <a:buNone/>
            </a:pPr>
            <a:r>
              <a:rPr lang="en-US" altLang="ko-KR" sz="2800" dirty="0">
                <a:latin typeface="Consolas" panose="020B0609020204030204" pitchFamily="49" charset="0"/>
              </a:rPr>
              <a:t>}</a:t>
            </a:r>
            <a:endParaRPr lang="ko-KR" altLang="en-US" sz="2800" dirty="0">
              <a:latin typeface="Consolas" panose="020B0609020204030204" pitchFamily="49" charset="0"/>
            </a:endParaRPr>
          </a:p>
        </p:txBody>
      </p:sp>
    </p:spTree>
    <p:extLst>
      <p:ext uri="{BB962C8B-B14F-4D97-AF65-F5344CB8AC3E}">
        <p14:creationId xmlns:p14="http://schemas.microsoft.com/office/powerpoint/2010/main" val="416311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uri">
  <a:themeElements>
    <a:clrScheme name="ur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ri">
      <a:majorFont>
        <a:latin typeface="Tahoma"/>
        <a:ea typeface="돋움"/>
        <a:cs typeface=""/>
      </a:majorFont>
      <a:minorFont>
        <a:latin typeface="Tahoma"/>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A47900"/>
            </a:solidFill>
            <a:effectLst>
              <a:outerShdw blurRad="38100" dist="38100" dir="2700000" algn="tl">
                <a:srgbClr val="000000">
                  <a:alpha val="43137"/>
                </a:srgbClr>
              </a:outerShdw>
            </a:effectLst>
            <a:latin typeface="Tahoma" pitchFamily="34" charset="0"/>
            <a:ea typeface="돋움" pitchFamily="50" charset="-127"/>
          </a:defRPr>
        </a:defPPr>
      </a:lstStyle>
    </a:lnDef>
  </a:objectDefaults>
  <a:extraClrSchemeLst>
    <a:extraClrScheme>
      <a:clrScheme name="ur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r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r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r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r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r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r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38296</TotalTime>
  <Words>2739</Words>
  <Application>Microsoft Office PowerPoint</Application>
  <PresentationFormat>와이드스크린</PresentationFormat>
  <Paragraphs>367</Paragraphs>
  <Slides>39</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39</vt:i4>
      </vt:variant>
    </vt:vector>
  </HeadingPairs>
  <TitlesOfParts>
    <vt:vector size="49" baseType="lpstr">
      <vt:lpstr>굴림</vt:lpstr>
      <vt:lpstr>돋움</vt:lpstr>
      <vt:lpstr>맑은 고딕</vt:lpstr>
      <vt:lpstr>함초롬바탕</vt:lpstr>
      <vt:lpstr>Arial</vt:lpstr>
      <vt:lpstr>Consolas</vt:lpstr>
      <vt:lpstr>Marlett</vt:lpstr>
      <vt:lpstr>Tahoma</vt:lpstr>
      <vt:lpstr>Times New Roman</vt:lpstr>
      <vt:lpstr>uri</vt:lpstr>
      <vt:lpstr>클래스(class) 도움말  이해하기</vt:lpstr>
      <vt:lpstr>https://en.wikipedia.org/wiki/Method_overriding</vt:lpstr>
      <vt:lpstr>override : 부모와 자식에 같은 메서드가 있으면 자식 우선  </vt:lpstr>
      <vt:lpstr>과제 : 클래스 하나 찾아서 간단 도움말 만들기</vt:lpstr>
      <vt:lpstr>iOS UIKit component</vt:lpstr>
      <vt:lpstr>Human Interface Guidelines</vt:lpstr>
      <vt:lpstr>extension(익스텐션)</vt:lpstr>
      <vt:lpstr>extension</vt:lpstr>
      <vt:lpstr>extension</vt:lpstr>
      <vt:lpstr>extension</vt:lpstr>
      <vt:lpstr>Swift 접근 제어 (access control, access modifier)</vt:lpstr>
      <vt:lpstr> access modifier(or access specifiers)</vt:lpstr>
      <vt:lpstr>Swift의 access control</vt:lpstr>
      <vt:lpstr>접근 제어</vt:lpstr>
      <vt:lpstr>접근 제어</vt:lpstr>
      <vt:lpstr>접근 제어 예</vt:lpstr>
      <vt:lpstr>Type Property</vt:lpstr>
      <vt:lpstr>프로토콜(protocol)과 Delegate</vt:lpstr>
      <vt:lpstr>프로토콜(protocol)</vt:lpstr>
      <vt:lpstr>Swift 상속과 protocol 채택 </vt:lpstr>
      <vt:lpstr>protocol 정의</vt:lpstr>
      <vt:lpstr>protocol과 프로퍼티/메서드 선언</vt:lpstr>
      <vt:lpstr>protocol 정의, 채택, 준수</vt:lpstr>
      <vt:lpstr>상속과 프로토콜 채택(adopt)</vt:lpstr>
      <vt:lpstr>상속과 프로토콜 채택(adopt)</vt:lpstr>
      <vt:lpstr>delegate</vt:lpstr>
      <vt:lpstr>Delegation</vt:lpstr>
      <vt:lpstr>delegate</vt:lpstr>
      <vt:lpstr>과제</vt:lpstr>
      <vt:lpstr>과제</vt:lpstr>
      <vt:lpstr>열거형 (enum)</vt:lpstr>
      <vt:lpstr>열거형(enum)</vt:lpstr>
      <vt:lpstr>열거형 정의</vt:lpstr>
      <vt:lpstr>열거형 멤버별 기능 정의 </vt:lpstr>
      <vt:lpstr>열거형 예제</vt:lpstr>
      <vt:lpstr>앱에서 사용되는 swift문법</vt:lpstr>
      <vt:lpstr>이름 출력하는 앱</vt:lpstr>
      <vt:lpstr>프로젝트 구성 파일</vt:lpstr>
      <vt:lpstr>ViewController.swift</vt:lpstr>
    </vt:vector>
  </TitlesOfParts>
  <Company>Induk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9주차 Swift 문법6(extension 접근 제어 protocol enum)</dc:title>
  <dc:creator>한성현</dc:creator>
  <cp:lastModifiedBy>user</cp:lastModifiedBy>
  <cp:revision>2873</cp:revision>
  <dcterms:created xsi:type="dcterms:W3CDTF">2001-03-18T18:56:01Z</dcterms:created>
  <dcterms:modified xsi:type="dcterms:W3CDTF">2022-10-29T05:57:54Z</dcterms:modified>
</cp:coreProperties>
</file>