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630" r:id="rId3"/>
    <p:sldId id="631" r:id="rId4"/>
    <p:sldId id="632" r:id="rId5"/>
    <p:sldId id="633" r:id="rId6"/>
    <p:sldId id="634" r:id="rId7"/>
    <p:sldId id="635" r:id="rId8"/>
    <p:sldId id="647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8" r:id="rId19"/>
    <p:sldId id="645" r:id="rId20"/>
    <p:sldId id="646" r:id="rId21"/>
    <p:sldId id="537" r:id="rId22"/>
    <p:sldId id="626" r:id="rId23"/>
    <p:sldId id="605" r:id="rId24"/>
    <p:sldId id="629" r:id="rId25"/>
    <p:sldId id="538" r:id="rId26"/>
    <p:sldId id="539" r:id="rId27"/>
    <p:sldId id="649" r:id="rId28"/>
    <p:sldId id="540" r:id="rId29"/>
    <p:sldId id="611" r:id="rId30"/>
    <p:sldId id="628" r:id="rId31"/>
    <p:sldId id="650" r:id="rId32"/>
    <p:sldId id="651" r:id="rId33"/>
    <p:sldId id="652" r:id="rId34"/>
    <p:sldId id="615" r:id="rId35"/>
    <p:sldId id="616" r:id="rId36"/>
    <p:sldId id="617" r:id="rId37"/>
    <p:sldId id="661" r:id="rId38"/>
    <p:sldId id="653" r:id="rId39"/>
    <p:sldId id="654" r:id="rId40"/>
    <p:sldId id="655" r:id="rId41"/>
    <p:sldId id="656" r:id="rId42"/>
    <p:sldId id="546" r:id="rId43"/>
    <p:sldId id="613" r:id="rId44"/>
  </p:sldIdLst>
  <p:sldSz cx="12192000" cy="6858000"/>
  <p:notesSz cx="7004050" cy="92233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FF0000"/>
    <a:srgbClr val="CCECFF"/>
    <a:srgbClr val="CCFFFF"/>
    <a:srgbClr val="00664B"/>
    <a:srgbClr val="FFFFFF"/>
    <a:srgbClr val="96969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9439" autoAdjust="0"/>
  </p:normalViewPr>
  <p:slideViewPr>
    <p:cSldViewPr>
      <p:cViewPr varScale="1">
        <p:scale>
          <a:sx n="50" d="100"/>
          <a:sy n="50" d="100"/>
        </p:scale>
        <p:origin x="48" y="74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08" y="-102"/>
      </p:cViewPr>
      <p:guideLst>
        <p:guide orient="horz" pos="2905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F24A6DA7-BF26-4943-91DD-089D9A8A4F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52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92150"/>
            <a:ext cx="61483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18276CC9-560D-4C57-AE75-4676E1F5DD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11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85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528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7178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9502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8568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711200" y="838200"/>
            <a:ext cx="10871200" cy="541020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1328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248400" y="838200"/>
            <a:ext cx="5334000" cy="2628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48400" y="3619500"/>
            <a:ext cx="5334000" cy="2628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873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711200" y="152400"/>
            <a:ext cx="10871200" cy="6096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743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067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  <a:cs typeface="Consolas" panose="020B0609020204030204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  <a:cs typeface="Consolas" panose="020B0609020204030204" pitchFamily="49" charset="0"/>
              </a:defRPr>
            </a:lvl1pPr>
            <a:lvl2pPr>
              <a:defRPr>
                <a:latin typeface="+mj-ea"/>
                <a:ea typeface="+mj-ea"/>
                <a:cs typeface="Consolas" panose="020B0609020204030204" pitchFamily="49" charset="0"/>
              </a:defRPr>
            </a:lvl2pPr>
            <a:lvl3pPr>
              <a:defRPr>
                <a:latin typeface="+mj-ea"/>
                <a:ea typeface="+mj-ea"/>
                <a:cs typeface="Consolas" panose="020B0609020204030204" pitchFamily="49" charset="0"/>
              </a:defRPr>
            </a:lvl3pPr>
            <a:lvl4pPr>
              <a:defRPr>
                <a:latin typeface="+mj-ea"/>
                <a:ea typeface="+mj-ea"/>
                <a:cs typeface="Consolas" panose="020B0609020204030204" pitchFamily="49" charset="0"/>
              </a:defRPr>
            </a:lvl4pPr>
            <a:lvl5pPr>
              <a:defRPr>
                <a:latin typeface="+mj-ea"/>
                <a:ea typeface="+mj-ea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80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93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4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09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33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36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6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20132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87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838200"/>
            <a:ext cx="10871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11200" y="762000"/>
            <a:ext cx="10871200" cy="0"/>
          </a:xfrm>
          <a:prstGeom prst="line">
            <a:avLst/>
          </a:prstGeom>
          <a:noFill/>
          <a:ln w="38100">
            <a:solidFill>
              <a:srgbClr val="016D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11200" y="6308725"/>
            <a:ext cx="10871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295401" y="6524625"/>
            <a:ext cx="211243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900" b="0" i="1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HSH</a:t>
            </a:r>
            <a:r>
              <a:rPr lang="en-US" altLang="ko-KR" sz="900" b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</a:t>
            </a:r>
            <a:r>
              <a:rPr lang="en-US" altLang="ko-KR" sz="900" b="0" i="1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Induk University </a:t>
            </a: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9448800" y="6337301"/>
            <a:ext cx="2133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r"/>
            <a:fld id="{1F1C9603-DE59-40AC-97CC-7B5901B1BA29}" type="slidenum">
              <a:rPr lang="ko-KR" altLang="en-US" sz="800" i="1">
                <a:latin typeface="Consolas" panose="020B0609020204030204" pitchFamily="49" charset="0"/>
                <a:cs typeface="Consolas" panose="020B0609020204030204" pitchFamily="49" charset="0"/>
              </a:rPr>
              <a:pPr algn="r"/>
              <a:t>‹#›</a:t>
            </a:fld>
            <a:endParaRPr lang="en-US" altLang="ko-KR" sz="800" i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3" descr="Sphere _ iDisk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6524625"/>
            <a:ext cx="39793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800">
          <a:solidFill>
            <a:srgbClr val="00664B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  <a:lvl2pPr marL="685800" indent="-225425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 sz="24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2pPr>
      <a:lvl3pPr marL="1139825" indent="-22383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0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3pPr>
      <a:lvl4pPr marL="16017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5pPr>
      <a:lvl6pPr marL="25130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6pPr>
      <a:lvl7pPr marL="29702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7pPr>
      <a:lvl8pPr marL="34274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8pPr>
      <a:lvl9pPr marL="38846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ameter_(computer_programming)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swift.org/swift-book/LanguageGuide/Functio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wift.org/swift-book/ReferenceManual/Expressi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le/swift-evolution/blob/master/proposals/0031-adjusting-inout-declarations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2027238"/>
            <a:ext cx="8458200" cy="2913930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guard</a:t>
            </a:r>
            <a:r>
              <a:rPr lang="ko-KR" altLang="en-US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문</a:t>
            </a:r>
            <a:r>
              <a:rPr lang="en-US" altLang="ko-KR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ko-KR" sz="5400" dirty="0"/>
              <a:t>switch-case</a:t>
            </a:r>
            <a:r>
              <a:rPr lang="ko-KR" altLang="en-US" sz="5400" dirty="0"/>
              <a:t>문</a:t>
            </a:r>
            <a:br>
              <a:rPr lang="en-US" altLang="ko-KR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함수와 메서드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(method)</a:t>
            </a:r>
            <a:b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4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클로저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(closure)</a:t>
            </a:r>
            <a:endParaRPr lang="ko-KR" altLang="en-US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5591944" y="1412776"/>
            <a:ext cx="6048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bIns="0" anchorCtr="1">
            <a:spAutoFit/>
          </a:bodyPr>
          <a:lstStyle/>
          <a:p>
            <a:pPr algn="l">
              <a:defRPr/>
            </a:pP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iOS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프로그래밍기초 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주차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(swift 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문법 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3)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ko-KR" sz="2400" b="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guard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2" lvl="1" indent="0">
              <a:buNone/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multiplyByTen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(value: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?) {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= value,  number &lt; 10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조건식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값이 있고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보다 작은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 거짓일 때 실행</a:t>
            </a:r>
          </a:p>
          <a:p>
            <a:pPr marL="455612" lvl="1" indent="0">
              <a:buNone/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수가 </a:t>
            </a:r>
            <a:r>
              <a:rPr lang="ko-KR" altLang="en-US" sz="1600" dirty="0">
                <a:latin typeface="Consolas" panose="020B0609020204030204" pitchFamily="49" charset="0"/>
              </a:rPr>
              <a:t>없거나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보다 크다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.")                         //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거짓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값이 없거나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보다 크면 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print(number*10)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조건식이 참일 때 실행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주의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 여기서도 사용 가능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5612" lvl="1" indent="0">
              <a:buNone/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multiplyByTen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(value: 3)</a:t>
            </a:r>
            <a:r>
              <a:rPr lang="en-US" altLang="ko-KR" sz="2000" dirty="0"/>
              <a:t>   </a:t>
            </a:r>
            <a:r>
              <a:rPr lang="en-US" altLang="ko-KR" sz="1600" dirty="0"/>
              <a:t>//30</a:t>
            </a:r>
          </a:p>
          <a:p>
            <a:pPr marL="455612" lvl="1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multiplyByTen</a:t>
            </a:r>
            <a:r>
              <a:rPr lang="en-US" altLang="ko-KR" sz="1600" dirty="0">
                <a:latin typeface="Consolas" panose="020B0609020204030204" pitchFamily="49" charset="0"/>
              </a:rPr>
              <a:t>(value: nil)</a:t>
            </a:r>
            <a:r>
              <a:rPr lang="en-US" altLang="ko-KR" sz="2000" dirty="0"/>
              <a:t>   </a:t>
            </a:r>
            <a:endParaRPr lang="en-US" altLang="ko-KR" sz="1600" dirty="0"/>
          </a:p>
          <a:p>
            <a:pPr marL="455612" lvl="1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multiplyByTen</a:t>
            </a:r>
            <a:r>
              <a:rPr lang="en-US" altLang="ko-KR" sz="1600" dirty="0">
                <a:latin typeface="Consolas" panose="020B0609020204030204" pitchFamily="49" charset="0"/>
              </a:rPr>
              <a:t>(value: 20)</a:t>
            </a:r>
            <a:r>
              <a:rPr lang="en-US" altLang="ko-KR" sz="2000" dirty="0"/>
              <a:t>   </a:t>
            </a:r>
            <a:endParaRPr lang="en-US" altLang="ko-KR" sz="1600" dirty="0"/>
          </a:p>
          <a:p>
            <a:pPr marL="455612" lvl="1" indent="0">
              <a:buNone/>
            </a:pPr>
            <a:endParaRPr lang="en-US" altLang="ko-KR" sz="1600" dirty="0"/>
          </a:p>
          <a:p>
            <a:r>
              <a:rPr lang="en-US" altLang="ko-KR" sz="1800" dirty="0"/>
              <a:t>guard</a:t>
            </a:r>
            <a:r>
              <a:rPr lang="ko-KR" altLang="en-US" sz="1800" dirty="0"/>
              <a:t>문은 값을 </a:t>
            </a:r>
            <a:r>
              <a:rPr lang="ko-KR" altLang="en-US" sz="1800" dirty="0" err="1"/>
              <a:t>언래핑</a:t>
            </a:r>
            <a:r>
              <a:rPr lang="en-US" altLang="ko-KR" sz="1800" dirty="0"/>
              <a:t>(unwrap)</a:t>
            </a:r>
            <a:r>
              <a:rPr lang="ko-KR" altLang="en-US" sz="1800" dirty="0"/>
              <a:t>하기 위해서 </a:t>
            </a:r>
            <a:r>
              <a:rPr lang="ko-KR" altLang="en-US" sz="1800" dirty="0" err="1"/>
              <a:t>옵셔널</a:t>
            </a:r>
            <a:r>
              <a:rPr lang="ko-KR" altLang="en-US" sz="1800" dirty="0"/>
              <a:t> 바인딩을 이용하며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그 값이 </a:t>
            </a:r>
            <a:r>
              <a:rPr lang="en-US" altLang="ko-KR" sz="1800" dirty="0"/>
              <a:t>10</a:t>
            </a:r>
            <a:r>
              <a:rPr lang="ko-KR" altLang="en-US" sz="1800" dirty="0"/>
              <a:t>보다 작은지 검사</a:t>
            </a:r>
            <a:endParaRPr lang="en-US" altLang="ko-KR" sz="1800" dirty="0"/>
          </a:p>
          <a:p>
            <a:pPr lvl="1"/>
            <a:r>
              <a:rPr lang="ko-KR" altLang="en-US" sz="1400" dirty="0"/>
              <a:t>변수가 </a:t>
            </a:r>
            <a:r>
              <a:rPr lang="en-US" altLang="ko-KR" sz="1400" dirty="0"/>
              <a:t>nil</a:t>
            </a:r>
            <a:r>
              <a:rPr lang="ko-KR" altLang="en-US" sz="1400" dirty="0"/>
              <a:t>이거나 그 값이 </a:t>
            </a:r>
            <a:r>
              <a:rPr lang="en-US" altLang="ko-KR" sz="1400" dirty="0"/>
              <a:t>10</a:t>
            </a:r>
            <a:r>
              <a:rPr lang="ko-KR" altLang="en-US" sz="1400" dirty="0"/>
              <a:t>보다 크면</a:t>
            </a:r>
            <a:r>
              <a:rPr lang="en-US" altLang="ko-KR" sz="1400" dirty="0"/>
              <a:t>, else </a:t>
            </a:r>
            <a:r>
              <a:rPr lang="ko-KR" altLang="en-US" sz="1400" dirty="0"/>
              <a:t>절이 실행되어 에러 메시지가 출력하고</a:t>
            </a:r>
            <a:r>
              <a:rPr lang="en-US" altLang="ko-KR" sz="1400" dirty="0"/>
              <a:t> </a:t>
            </a:r>
            <a:r>
              <a:rPr lang="ko-KR" altLang="en-US" sz="1400" dirty="0"/>
              <a:t>함수에서 빠져 나가도록 </a:t>
            </a:r>
            <a:r>
              <a:rPr lang="en-US" altLang="ko-KR" sz="1400" dirty="0"/>
              <a:t>return</a:t>
            </a:r>
            <a:r>
              <a:rPr lang="ko-KR" altLang="en-US" sz="1400" dirty="0"/>
              <a:t>문이 실행</a:t>
            </a:r>
            <a:endParaRPr lang="en-US" altLang="ko-KR" sz="1400" dirty="0"/>
          </a:p>
          <a:p>
            <a:pPr lvl="1"/>
            <a:r>
              <a:rPr lang="en-US" altLang="ko-KR" sz="1400" dirty="0"/>
              <a:t>10</a:t>
            </a:r>
            <a:r>
              <a:rPr lang="ko-KR" altLang="en-US" sz="1400" dirty="0"/>
              <a:t>보다 작은 값이면</a:t>
            </a:r>
            <a:r>
              <a:rPr lang="en-US" altLang="ko-KR" sz="1400" dirty="0"/>
              <a:t>, guard</a:t>
            </a:r>
            <a:r>
              <a:rPr lang="ko-KR" altLang="en-US" sz="1400" dirty="0"/>
              <a:t>문 아래에 있는 코드가 실행되어 그 값에 </a:t>
            </a:r>
            <a:r>
              <a:rPr lang="en-US" altLang="ko-KR" sz="1400" dirty="0"/>
              <a:t>10</a:t>
            </a:r>
            <a:r>
              <a:rPr lang="ko-KR" altLang="en-US" sz="1400" dirty="0"/>
              <a:t>이 곱해진 값이 출력된다</a:t>
            </a:r>
            <a:r>
              <a:rPr lang="en-US" altLang="ko-KR" sz="1400" dirty="0"/>
              <a:t>. </a:t>
            </a:r>
          </a:p>
          <a:p>
            <a:r>
              <a:rPr lang="ko-KR" altLang="en-US" sz="1800" dirty="0" err="1">
                <a:solidFill>
                  <a:srgbClr val="0000FF"/>
                </a:solidFill>
              </a:rPr>
              <a:t>언래핑된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number </a:t>
            </a:r>
            <a:r>
              <a:rPr lang="ko-KR" altLang="en-US" sz="1800" dirty="0">
                <a:solidFill>
                  <a:srgbClr val="0000FF"/>
                </a:solidFill>
              </a:rPr>
              <a:t>변수를 </a:t>
            </a:r>
            <a:r>
              <a:rPr lang="en-US" altLang="ko-KR" sz="1800" dirty="0">
                <a:solidFill>
                  <a:srgbClr val="0000FF"/>
                </a:solidFill>
              </a:rPr>
              <a:t>guard</a:t>
            </a:r>
            <a:r>
              <a:rPr lang="ko-KR" altLang="en-US" sz="1800" dirty="0">
                <a:solidFill>
                  <a:srgbClr val="0000FF"/>
                </a:solidFill>
              </a:rPr>
              <a:t>문 밖에 있는 코드가 사용할 수 있다</a:t>
            </a:r>
            <a:r>
              <a:rPr lang="en-US" altLang="ko-KR" sz="1800" dirty="0">
                <a:solidFill>
                  <a:srgbClr val="0000FF"/>
                </a:solidFill>
              </a:rPr>
              <a:t>!! </a:t>
            </a:r>
          </a:p>
          <a:p>
            <a:r>
              <a:rPr lang="en-US" altLang="ko-KR" sz="1800" dirty="0"/>
              <a:t>if</a:t>
            </a:r>
            <a:r>
              <a:rPr lang="ko-KR" altLang="en-US" sz="1800" dirty="0"/>
              <a:t>문을 이용하여 </a:t>
            </a:r>
            <a:r>
              <a:rPr lang="ko-KR" altLang="en-US" sz="1800" dirty="0" err="1"/>
              <a:t>언래핑된</a:t>
            </a:r>
            <a:r>
              <a:rPr lang="ko-KR" altLang="en-US" sz="1800" dirty="0"/>
              <a:t> 변수는 그렇게 못함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9057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if let vs. guard let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1" y="1196752"/>
            <a:ext cx="7920256" cy="15027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1" y="2893965"/>
            <a:ext cx="7920258" cy="24072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87488" y="5445224"/>
            <a:ext cx="684076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주의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언래핑된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dest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guard let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루프 밖에서도 사용 가능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0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 </a:t>
            </a:r>
          </a:p>
        </p:txBody>
      </p:sp>
      <p:sp>
        <p:nvSpPr>
          <p:cNvPr id="747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표현식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case match1: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구문</a:t>
            </a:r>
          </a:p>
          <a:p>
            <a:pPr marL="454025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case match2: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구문</a:t>
            </a:r>
          </a:p>
          <a:p>
            <a:pPr marL="454025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case match3, match4: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구문</a:t>
            </a:r>
          </a:p>
          <a:p>
            <a:pPr marL="454025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default: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구문</a:t>
            </a:r>
          </a:p>
          <a:p>
            <a:pPr marL="454025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231904" y="2204864"/>
            <a:ext cx="463768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0" dirty="0">
                <a:solidFill>
                  <a:srgbClr val="FF0000"/>
                </a:solidFill>
              </a:rPr>
              <a:t>주의 </a:t>
            </a:r>
            <a:r>
              <a:rPr lang="en-US" altLang="ko-KR" sz="2800" b="0" dirty="0">
                <a:solidFill>
                  <a:srgbClr val="FF0000"/>
                </a:solidFill>
              </a:rPr>
              <a:t>: </a:t>
            </a:r>
            <a:r>
              <a:rPr lang="ko-KR" altLang="en-US" sz="2800" b="0" dirty="0">
                <a:solidFill>
                  <a:srgbClr val="FF0000"/>
                </a:solidFill>
              </a:rPr>
              <a:t>각 </a:t>
            </a:r>
            <a:r>
              <a:rPr lang="en-US" altLang="ko-KR" sz="2800" b="0" dirty="0">
                <a:solidFill>
                  <a:srgbClr val="FF0000"/>
                </a:solidFill>
              </a:rPr>
              <a:t>case</a:t>
            </a:r>
            <a:r>
              <a:rPr lang="ko-KR" altLang="en-US" sz="2800" b="0" dirty="0">
                <a:solidFill>
                  <a:srgbClr val="FF0000"/>
                </a:solidFill>
              </a:rPr>
              <a:t>문 마지막에 </a:t>
            </a:r>
            <a:endParaRPr lang="en-US" altLang="ko-KR" sz="2800" b="0" dirty="0">
              <a:solidFill>
                <a:srgbClr val="FF0000"/>
              </a:solidFill>
            </a:endParaRPr>
          </a:p>
          <a:p>
            <a:pPr algn="l"/>
            <a:r>
              <a:rPr lang="en-US" altLang="ko-KR" sz="2800" b="0" dirty="0">
                <a:solidFill>
                  <a:srgbClr val="FF0000"/>
                </a:solidFill>
              </a:rPr>
              <a:t>break</a:t>
            </a:r>
            <a:r>
              <a:rPr lang="ko-KR" altLang="en-US" sz="2800" b="0" dirty="0">
                <a:solidFill>
                  <a:srgbClr val="FF0000"/>
                </a:solidFill>
              </a:rPr>
              <a:t>가 자동으로 들어 있음</a:t>
            </a:r>
          </a:p>
        </p:txBody>
      </p:sp>
    </p:spTree>
    <p:extLst>
      <p:ext uri="{BB962C8B-B14F-4D97-AF65-F5344CB8AC3E}">
        <p14:creationId xmlns:p14="http://schemas.microsoft.com/office/powerpoint/2010/main" val="170758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 예제</a:t>
            </a:r>
          </a:p>
        </p:txBody>
      </p:sp>
      <p:sp>
        <p:nvSpPr>
          <p:cNvPr id="75779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3800624" cy="54102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 case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영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 case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 case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이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 case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삼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 default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"4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이상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71864" y="1844824"/>
            <a:ext cx="6624736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0" dirty="0">
                <a:solidFill>
                  <a:srgbClr val="AA0D91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3F6E74"/>
                </a:solidFill>
                <a:latin typeface="Consolas" panose="020B0609020204030204" pitchFamily="49" charset="0"/>
              </a:rPr>
              <a:t>someCharacter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5C2699"/>
                </a:solidFill>
                <a:latin typeface="Consolas" panose="020B0609020204030204" pitchFamily="49" charset="0"/>
              </a:rPr>
              <a:t>Character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"z"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2000" b="0" dirty="0">
                <a:solidFill>
                  <a:srgbClr val="AA0D91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3F6E74"/>
                </a:solidFill>
                <a:latin typeface="Consolas" panose="020B0609020204030204" pitchFamily="49" charset="0"/>
              </a:rPr>
              <a:t>someCharacter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altLang="ko-KR" sz="2000" b="0" dirty="0">
                <a:solidFill>
                  <a:srgbClr val="AA0D91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2000" b="0" dirty="0">
                <a:solidFill>
                  <a:srgbClr val="3F6E74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"The first letter of the alphabet"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2000" b="0" dirty="0">
                <a:solidFill>
                  <a:srgbClr val="AA0D91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"z"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2000" b="0" dirty="0">
                <a:solidFill>
                  <a:srgbClr val="3F6E74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"The last letter of the alphabet"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2000" b="0" dirty="0">
                <a:solidFill>
                  <a:srgbClr val="AA0D91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2000" b="0" dirty="0">
                <a:solidFill>
                  <a:srgbClr val="3F6E74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"Some other character"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ko-KR" sz="2000" b="0" dirty="0">
                <a:solidFill>
                  <a:srgbClr val="007400"/>
                </a:solidFill>
                <a:latin typeface="Consolas" panose="020B0609020204030204" pitchFamily="49" charset="0"/>
              </a:rPr>
              <a:t>// Prints "The last letter of the alphabet"</a:t>
            </a:r>
            <a:endParaRPr lang="en-US" altLang="ko-KR" sz="20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1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 주의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AA0D91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3F6E74"/>
                </a:solidFill>
                <a:latin typeface="Consolas" panose="020B0609020204030204" pitchFamily="49" charset="0"/>
              </a:rPr>
              <a:t>anotherCharacter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5C2699"/>
                </a:solidFill>
                <a:latin typeface="Consolas" panose="020B0609020204030204" pitchFamily="49" charset="0"/>
              </a:rPr>
              <a:t>Character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C41A16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AA0D91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3F6E74"/>
                </a:solidFill>
                <a:latin typeface="Consolas" panose="020B0609020204030204" pitchFamily="49" charset="0"/>
              </a:rPr>
              <a:t>anotherCharacter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AA0D91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C41A16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7400"/>
                </a:solidFill>
                <a:latin typeface="Consolas" panose="020B0609020204030204" pitchFamily="49" charset="0"/>
              </a:rPr>
              <a:t>// Invalid, the case has an empty body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AA0D91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C41A16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3F6E74"/>
                </a:solidFill>
                <a:latin typeface="Consolas" panose="020B0609020204030204" pitchFamily="49" charset="0"/>
              </a:rPr>
              <a:t> print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41A16"/>
                </a:solidFill>
                <a:latin typeface="Consolas" panose="020B0609020204030204" pitchFamily="49" charset="0"/>
              </a:rPr>
              <a:t>"The letter A"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AA0D91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3F6E74"/>
                </a:solidFill>
                <a:latin typeface="Consolas" panose="020B0609020204030204" pitchFamily="49" charset="0"/>
              </a:rPr>
              <a:t> print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41A16"/>
                </a:solidFill>
                <a:latin typeface="Consolas" panose="020B0609020204030204" pitchFamily="49" charset="0"/>
              </a:rPr>
              <a:t>"Not the letter A"</a:t>
            </a: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33333"/>
                </a:solidFill>
                <a:latin typeface="Consolas" panose="020B0609020204030204" pitchFamily="49" charset="0"/>
              </a:rPr>
              <a:t>//error: 'case' label in a 'switch' should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have at least one executable statement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5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 결합하기</a:t>
            </a:r>
          </a:p>
        </p:txBody>
      </p:sp>
      <p:sp>
        <p:nvSpPr>
          <p:cNvPr id="768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여러 가지 다른 경우에 대해서 동일한 코드를 실행해야 할 경우</a:t>
            </a:r>
            <a:endParaRPr lang="en-US" altLang="ko-KR" sz="1800" dirty="0"/>
          </a:p>
          <a:p>
            <a:r>
              <a:rPr lang="ko-KR" altLang="en-US" sz="1800" dirty="0"/>
              <a:t>실행될 공통 코드로 그룹 </a:t>
            </a:r>
            <a:r>
              <a:rPr lang="en-US" altLang="ko-KR" sz="1800" dirty="0"/>
              <a:t>case </a:t>
            </a:r>
            <a:r>
              <a:rPr lang="ko-KR" altLang="en-US" sz="1800" dirty="0"/>
              <a:t>문을 만들 수 있음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days 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 print(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"31 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 print(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"30 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"28 or 29 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60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월을 잘못 입력하셨습니다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800"/>
          </a:p>
          <a:p>
            <a:pPr marL="0" indent="0">
              <a:buNone/>
            </a:pP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43872" y="2132856"/>
            <a:ext cx="6096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en-US" altLang="ko-KR" sz="2000" b="0" dirty="0">
                <a:solidFill>
                  <a:srgbClr val="AA0D91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3F6E74"/>
                </a:solidFill>
                <a:latin typeface="Consolas" panose="020B0609020204030204" pitchFamily="49" charset="0"/>
              </a:rPr>
              <a:t>anotherCharacter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5C2699"/>
                </a:solidFill>
                <a:latin typeface="Consolas" panose="020B0609020204030204" pitchFamily="49" charset="0"/>
              </a:rPr>
              <a:t>Character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2000" b="0" dirty="0">
                <a:solidFill>
                  <a:srgbClr val="AA0D91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3F6E74"/>
                </a:solidFill>
                <a:latin typeface="Consolas" panose="020B0609020204030204" pitchFamily="49" charset="0"/>
              </a:rPr>
              <a:t>anotherCharacter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altLang="ko-KR" sz="2000" b="0" dirty="0">
                <a:solidFill>
                  <a:srgbClr val="AA0D91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2000" b="0" dirty="0">
                <a:solidFill>
                  <a:srgbClr val="3F6E74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"The letter A"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2000" b="0" dirty="0">
                <a:solidFill>
                  <a:srgbClr val="AA0D91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2000" b="0" dirty="0">
                <a:solidFill>
                  <a:srgbClr val="3F6E74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41A16"/>
                </a:solidFill>
                <a:latin typeface="Consolas" panose="020B0609020204030204" pitchFamily="49" charset="0"/>
              </a:rPr>
              <a:t>"Not the letter A"</a:t>
            </a:r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2000" b="0" dirty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ko-KR" sz="2000" b="0" dirty="0">
                <a:solidFill>
                  <a:srgbClr val="007400"/>
                </a:solidFill>
                <a:latin typeface="Consolas" panose="020B0609020204030204" pitchFamily="49" charset="0"/>
              </a:rPr>
              <a:t>//"The letter A"</a:t>
            </a:r>
            <a:endParaRPr lang="en-US" altLang="ko-KR" sz="20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4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문에서의 범위 지정 매칭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680176" y="2397204"/>
            <a:ext cx="3024336" cy="2457311"/>
          </a:xfrm>
          <a:ln>
            <a:solidFill>
              <a:srgbClr val="00664B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</a:rPr>
              <a:t>let</a:t>
            </a:r>
            <a:r>
              <a:rPr lang="en-US" altLang="ko-KR" sz="800" dirty="0">
                <a:solidFill>
                  <a:srgbClr val="000000"/>
                </a:solidFill>
              </a:rPr>
              <a:t> weight </a:t>
            </a:r>
            <a:r>
              <a:rPr lang="en-US" altLang="ko-KR" sz="800" dirty="0">
                <a:solidFill>
                  <a:srgbClr val="666666"/>
                </a:solidFill>
              </a:rPr>
              <a:t>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9885A"/>
                </a:solidFill>
              </a:rPr>
              <a:t>60.0</a:t>
            </a:r>
            <a:endParaRPr lang="en-US" altLang="ko-KR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</a:rPr>
              <a:t>let</a:t>
            </a:r>
            <a:r>
              <a:rPr lang="en-US" altLang="ko-KR" sz="800" dirty="0">
                <a:solidFill>
                  <a:srgbClr val="000000"/>
                </a:solidFill>
              </a:rPr>
              <a:t> height </a:t>
            </a:r>
            <a:r>
              <a:rPr lang="en-US" altLang="ko-KR" sz="800" dirty="0">
                <a:solidFill>
                  <a:srgbClr val="666666"/>
                </a:solidFill>
              </a:rPr>
              <a:t>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9885A"/>
                </a:solidFill>
              </a:rPr>
              <a:t>170.0</a:t>
            </a:r>
            <a:endParaRPr lang="en-US" altLang="ko-KR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</a:rPr>
              <a:t>let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</a:rPr>
              <a:t>bmi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=</a:t>
            </a:r>
            <a:r>
              <a:rPr lang="en-US" altLang="ko-KR" sz="800" dirty="0">
                <a:solidFill>
                  <a:srgbClr val="000000"/>
                </a:solidFill>
              </a:rPr>
              <a:t> weight </a:t>
            </a:r>
            <a:r>
              <a:rPr lang="en-US" altLang="ko-KR" sz="800" dirty="0">
                <a:solidFill>
                  <a:srgbClr val="666666"/>
                </a:solidFill>
              </a:rPr>
              <a:t>/</a:t>
            </a:r>
            <a:r>
              <a:rPr lang="en-US" altLang="ko-KR" sz="800" dirty="0">
                <a:solidFill>
                  <a:srgbClr val="000000"/>
                </a:solidFill>
              </a:rPr>
              <a:t> (height</a:t>
            </a:r>
            <a:r>
              <a:rPr lang="en-US" altLang="ko-KR" sz="800" dirty="0">
                <a:solidFill>
                  <a:srgbClr val="666666"/>
                </a:solidFill>
              </a:rPr>
              <a:t>*</a:t>
            </a:r>
            <a:r>
              <a:rPr lang="en-US" altLang="ko-KR" sz="800" dirty="0">
                <a:solidFill>
                  <a:srgbClr val="000000"/>
                </a:solidFill>
              </a:rPr>
              <a:t>height</a:t>
            </a:r>
            <a:r>
              <a:rPr lang="en-US" altLang="ko-KR" sz="800" dirty="0">
                <a:solidFill>
                  <a:srgbClr val="666666"/>
                </a:solidFill>
              </a:rPr>
              <a:t>*</a:t>
            </a:r>
            <a:r>
              <a:rPr lang="en-US" altLang="ko-KR" sz="800" dirty="0">
                <a:solidFill>
                  <a:srgbClr val="09885A"/>
                </a:solidFill>
              </a:rPr>
              <a:t>0.0001</a:t>
            </a:r>
            <a:r>
              <a:rPr lang="en-US" altLang="ko-KR" sz="800" dirty="0">
                <a:solidFill>
                  <a:srgbClr val="000000"/>
                </a:solidFill>
              </a:rPr>
              <a:t>) </a:t>
            </a:r>
            <a:r>
              <a:rPr lang="en-US" altLang="ko-KR" sz="800" dirty="0">
                <a:solidFill>
                  <a:srgbClr val="AAAAAA"/>
                </a:solidFill>
              </a:rPr>
              <a:t>// kg/m*m </a:t>
            </a:r>
            <a:endParaRPr lang="en-US" altLang="ko-KR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800" dirty="0" err="1">
                <a:solidFill>
                  <a:srgbClr val="0000FF"/>
                </a:solidFill>
              </a:rPr>
              <a:t>var</a:t>
            </a:r>
            <a:r>
              <a:rPr lang="en-US" altLang="ko-KR" sz="800" dirty="0">
                <a:solidFill>
                  <a:srgbClr val="000000"/>
                </a:solidFill>
              </a:rPr>
              <a:t> body </a:t>
            </a:r>
            <a:r>
              <a:rPr lang="en-US" altLang="ko-KR" sz="800" dirty="0">
                <a:solidFill>
                  <a:srgbClr val="666666"/>
                </a:solidFill>
              </a:rPr>
              <a:t>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A31515"/>
                </a:solidFill>
              </a:rPr>
              <a:t>""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altLang="ko-KR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</a:rPr>
              <a:t>if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</a:rPr>
              <a:t>bmi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&gt;=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9885A"/>
                </a:solidFill>
              </a:rPr>
              <a:t>40</a:t>
            </a:r>
            <a:r>
              <a:rPr lang="en-US" altLang="ko-KR" sz="800" dirty="0">
                <a:solidFill>
                  <a:srgbClr val="000000"/>
                </a:solidFill>
              </a:rPr>
              <a:t> { 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 body </a:t>
            </a:r>
            <a:r>
              <a:rPr lang="en-US" altLang="ko-KR" sz="800" dirty="0">
                <a:solidFill>
                  <a:srgbClr val="666666"/>
                </a:solidFill>
              </a:rPr>
              <a:t>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A31515"/>
                </a:solidFill>
              </a:rPr>
              <a:t>"3</a:t>
            </a:r>
            <a:r>
              <a:rPr lang="ko-KR" altLang="en-US" sz="800" dirty="0">
                <a:solidFill>
                  <a:srgbClr val="A31515"/>
                </a:solidFill>
              </a:rPr>
              <a:t>단계 비만</a:t>
            </a:r>
            <a:r>
              <a:rPr lang="en-US" altLang="ko-KR" sz="800" dirty="0">
                <a:solidFill>
                  <a:srgbClr val="A31515"/>
                </a:solidFill>
              </a:rPr>
              <a:t>"</a:t>
            </a:r>
            <a:endParaRPr lang="ko-KR" altLang="en-US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} </a:t>
            </a:r>
            <a:r>
              <a:rPr lang="en-US" altLang="ko-KR" sz="800" dirty="0">
                <a:solidFill>
                  <a:srgbClr val="0000FF"/>
                </a:solidFill>
              </a:rPr>
              <a:t>else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000FF"/>
                </a:solidFill>
              </a:rPr>
              <a:t>if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</a:rPr>
              <a:t>bmi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&gt;=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9885A"/>
                </a:solidFill>
              </a:rPr>
              <a:t>30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&amp;&amp;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</a:rPr>
              <a:t>bmi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&lt;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9885A"/>
                </a:solidFill>
              </a:rPr>
              <a:t>40</a:t>
            </a:r>
            <a:r>
              <a:rPr lang="en-US" altLang="ko-KR" sz="800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 body </a:t>
            </a:r>
            <a:r>
              <a:rPr lang="en-US" altLang="ko-KR" sz="800" dirty="0">
                <a:solidFill>
                  <a:srgbClr val="666666"/>
                </a:solidFill>
              </a:rPr>
              <a:t>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A31515"/>
                </a:solidFill>
              </a:rPr>
              <a:t>"2</a:t>
            </a:r>
            <a:r>
              <a:rPr lang="ko-KR" altLang="en-US" sz="800" dirty="0">
                <a:solidFill>
                  <a:srgbClr val="A31515"/>
                </a:solidFill>
              </a:rPr>
              <a:t>단계 비만</a:t>
            </a:r>
            <a:r>
              <a:rPr lang="en-US" altLang="ko-KR" sz="800" dirty="0">
                <a:solidFill>
                  <a:srgbClr val="A31515"/>
                </a:solidFill>
              </a:rPr>
              <a:t>"</a:t>
            </a:r>
            <a:endParaRPr lang="ko-KR" altLang="en-US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} </a:t>
            </a:r>
            <a:r>
              <a:rPr lang="en-US" altLang="ko-KR" sz="800" dirty="0">
                <a:solidFill>
                  <a:srgbClr val="0000FF"/>
                </a:solidFill>
              </a:rPr>
              <a:t>else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000FF"/>
                </a:solidFill>
              </a:rPr>
              <a:t>if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</a:rPr>
              <a:t>bmi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&gt;=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9885A"/>
                </a:solidFill>
              </a:rPr>
              <a:t>25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&amp;&amp;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</a:rPr>
              <a:t>bmi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&lt;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9885A"/>
                </a:solidFill>
              </a:rPr>
              <a:t>30</a:t>
            </a:r>
            <a:r>
              <a:rPr lang="en-US" altLang="ko-KR" sz="800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 body </a:t>
            </a:r>
            <a:r>
              <a:rPr lang="en-US" altLang="ko-KR" sz="800" dirty="0">
                <a:solidFill>
                  <a:srgbClr val="666666"/>
                </a:solidFill>
              </a:rPr>
              <a:t>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A31515"/>
                </a:solidFill>
              </a:rPr>
              <a:t>"1</a:t>
            </a:r>
            <a:r>
              <a:rPr lang="ko-KR" altLang="en-US" sz="800" dirty="0">
                <a:solidFill>
                  <a:srgbClr val="A31515"/>
                </a:solidFill>
              </a:rPr>
              <a:t>단계 비만</a:t>
            </a:r>
            <a:r>
              <a:rPr lang="en-US" altLang="ko-KR" sz="800" dirty="0">
                <a:solidFill>
                  <a:srgbClr val="A31515"/>
                </a:solidFill>
              </a:rPr>
              <a:t>"</a:t>
            </a:r>
            <a:r>
              <a:rPr lang="en-US" altLang="ko-KR" sz="800" dirty="0">
                <a:solidFill>
                  <a:srgbClr val="000000"/>
                </a:solidFill>
              </a:rPr>
              <a:t>} </a:t>
            </a:r>
            <a:r>
              <a:rPr lang="en-US" altLang="ko-KR" sz="800" dirty="0">
                <a:solidFill>
                  <a:srgbClr val="0000FF"/>
                </a:solidFill>
              </a:rPr>
              <a:t>else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000FF"/>
                </a:solidFill>
              </a:rPr>
              <a:t>if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</a:rPr>
              <a:t>bmi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&gt;=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9885A"/>
                </a:solidFill>
              </a:rPr>
              <a:t>18.5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&amp;&amp;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</a:rPr>
              <a:t>bmi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666666"/>
                </a:solidFill>
              </a:rPr>
              <a:t>&lt;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09885A"/>
                </a:solidFill>
              </a:rPr>
              <a:t>25</a:t>
            </a:r>
            <a:r>
              <a:rPr lang="en-US" altLang="ko-KR" sz="800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 body </a:t>
            </a:r>
            <a:r>
              <a:rPr lang="en-US" altLang="ko-KR" sz="800" dirty="0">
                <a:solidFill>
                  <a:srgbClr val="666666"/>
                </a:solidFill>
              </a:rPr>
              <a:t>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A31515"/>
                </a:solidFill>
              </a:rPr>
              <a:t>"</a:t>
            </a:r>
            <a:r>
              <a:rPr lang="ko-KR" altLang="en-US" sz="800" dirty="0">
                <a:solidFill>
                  <a:srgbClr val="A31515"/>
                </a:solidFill>
              </a:rPr>
              <a:t>정상</a:t>
            </a:r>
            <a:r>
              <a:rPr lang="en-US" altLang="ko-KR" sz="800" dirty="0">
                <a:solidFill>
                  <a:srgbClr val="A31515"/>
                </a:solidFill>
              </a:rPr>
              <a:t>"</a:t>
            </a:r>
            <a:endParaRPr lang="ko-KR" altLang="en-US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} </a:t>
            </a:r>
            <a:r>
              <a:rPr lang="en-US" altLang="ko-KR" sz="800" dirty="0">
                <a:solidFill>
                  <a:srgbClr val="0000FF"/>
                </a:solidFill>
              </a:rPr>
              <a:t>else</a:t>
            </a:r>
            <a:r>
              <a:rPr lang="en-US" altLang="ko-KR" sz="800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 body </a:t>
            </a:r>
            <a:r>
              <a:rPr lang="en-US" altLang="ko-KR" sz="800" dirty="0">
                <a:solidFill>
                  <a:srgbClr val="666666"/>
                </a:solidFill>
              </a:rPr>
              <a:t>=</a:t>
            </a:r>
            <a:r>
              <a:rPr lang="en-US" altLang="ko-KR" sz="800" dirty="0">
                <a:solidFill>
                  <a:srgbClr val="000000"/>
                </a:solidFill>
              </a:rPr>
              <a:t> </a:t>
            </a:r>
            <a:r>
              <a:rPr lang="en-US" altLang="ko-KR" sz="800" dirty="0">
                <a:solidFill>
                  <a:srgbClr val="A31515"/>
                </a:solidFill>
              </a:rPr>
              <a:t>"</a:t>
            </a:r>
            <a:r>
              <a:rPr lang="ko-KR" altLang="en-US" sz="800" dirty="0" err="1">
                <a:solidFill>
                  <a:srgbClr val="A31515"/>
                </a:solidFill>
              </a:rPr>
              <a:t>저체중</a:t>
            </a:r>
            <a:r>
              <a:rPr lang="en-US" altLang="ko-KR" sz="800" dirty="0">
                <a:solidFill>
                  <a:srgbClr val="A31515"/>
                </a:solidFill>
              </a:rPr>
              <a:t>"</a:t>
            </a:r>
            <a:r>
              <a:rPr lang="ko-KR" altLang="en-US" sz="8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</a:rPr>
              <a:t>print(</a:t>
            </a:r>
            <a:r>
              <a:rPr lang="en-US" altLang="ko-KR" sz="800" dirty="0">
                <a:solidFill>
                  <a:srgbClr val="A31515"/>
                </a:solidFill>
              </a:rPr>
              <a:t>"BMI:</a:t>
            </a:r>
            <a:r>
              <a:rPr lang="en-US" altLang="ko-KR" sz="800" dirty="0">
                <a:solidFill>
                  <a:srgbClr val="666666"/>
                </a:solidFill>
              </a:rPr>
              <a:t>\(</a:t>
            </a:r>
            <a:r>
              <a:rPr lang="en-US" altLang="ko-KR" sz="800" dirty="0" err="1">
                <a:solidFill>
                  <a:srgbClr val="000000"/>
                </a:solidFill>
              </a:rPr>
              <a:t>bmi</a:t>
            </a:r>
            <a:r>
              <a:rPr lang="en-US" altLang="ko-KR" sz="800" dirty="0">
                <a:solidFill>
                  <a:srgbClr val="666666"/>
                </a:solidFill>
              </a:rPr>
              <a:t>)</a:t>
            </a:r>
            <a:r>
              <a:rPr lang="en-US" altLang="ko-KR" sz="800" dirty="0">
                <a:solidFill>
                  <a:srgbClr val="A31515"/>
                </a:solidFill>
              </a:rPr>
              <a:t>, </a:t>
            </a:r>
            <a:r>
              <a:rPr lang="ko-KR" altLang="en-US" sz="800" dirty="0">
                <a:solidFill>
                  <a:srgbClr val="A31515"/>
                </a:solidFill>
              </a:rPr>
              <a:t>판정</a:t>
            </a:r>
            <a:r>
              <a:rPr lang="en-US" altLang="ko-KR" sz="800" dirty="0">
                <a:solidFill>
                  <a:srgbClr val="A31515"/>
                </a:solidFill>
              </a:rPr>
              <a:t>:</a:t>
            </a:r>
            <a:r>
              <a:rPr lang="en-US" altLang="ko-KR" sz="800" dirty="0">
                <a:solidFill>
                  <a:srgbClr val="666666"/>
                </a:solidFill>
              </a:rPr>
              <a:t>\(</a:t>
            </a:r>
            <a:r>
              <a:rPr lang="en-US" altLang="ko-KR" sz="800" dirty="0">
                <a:solidFill>
                  <a:srgbClr val="000000"/>
                </a:solidFill>
              </a:rPr>
              <a:t>body</a:t>
            </a:r>
            <a:r>
              <a:rPr lang="en-US" altLang="ko-KR" sz="800" dirty="0">
                <a:solidFill>
                  <a:srgbClr val="666666"/>
                </a:solidFill>
              </a:rPr>
              <a:t>)</a:t>
            </a:r>
            <a:r>
              <a:rPr lang="en-US" altLang="ko-KR" sz="800" dirty="0">
                <a:solidFill>
                  <a:srgbClr val="A31515"/>
                </a:solidFill>
              </a:rPr>
              <a:t>"</a:t>
            </a:r>
            <a:r>
              <a:rPr lang="en-US" altLang="ko-KR" sz="800" dirty="0">
                <a:solidFill>
                  <a:srgbClr val="000000"/>
                </a:solidFill>
              </a:rPr>
              <a:t>)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168008" y="5445224"/>
            <a:ext cx="46085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과제</a:t>
            </a:r>
            <a:r>
              <a:rPr lang="en-US" altLang="ko-KR" sz="2000" dirty="0"/>
              <a:t> : switch-case</a:t>
            </a:r>
            <a:r>
              <a:rPr lang="ko-KR" altLang="en-US" sz="2000" dirty="0"/>
              <a:t>문으로 변경하기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11200" y="836712"/>
            <a:ext cx="682496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5425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2pPr>
            <a:lvl3pPr marL="1139825" indent="-22383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3pPr>
            <a:lvl4pPr marL="1601788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4pPr>
            <a:lvl5pPr marL="20558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FF"/>
                </a:solidFill>
              </a:rPr>
              <a:t>let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 err="1">
                <a:solidFill>
                  <a:srgbClr val="000000"/>
                </a:solidFill>
              </a:rPr>
              <a:t>num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666666"/>
                </a:solidFill>
              </a:rPr>
              <a:t>=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09885A"/>
                </a:solidFill>
              </a:rPr>
              <a:t>25</a:t>
            </a: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FF"/>
                </a:solidFill>
              </a:rPr>
              <a:t>let</a:t>
            </a:r>
            <a:r>
              <a:rPr lang="en-US" altLang="ko-KR" sz="1800" b="0" kern="0" dirty="0">
                <a:solidFill>
                  <a:srgbClr val="000000"/>
                </a:solidFill>
              </a:rPr>
              <a:t> count </a:t>
            </a:r>
            <a:r>
              <a:rPr lang="en-US" altLang="ko-KR" sz="1800" b="0" kern="0" dirty="0">
                <a:solidFill>
                  <a:srgbClr val="666666"/>
                </a:solidFill>
              </a:rPr>
              <a:t>: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008080"/>
                </a:solidFill>
              </a:rPr>
              <a:t>String</a:t>
            </a: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FF"/>
                </a:solidFill>
              </a:rPr>
              <a:t>switch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 err="1">
                <a:solidFill>
                  <a:srgbClr val="000000"/>
                </a:solidFill>
              </a:rPr>
              <a:t>num</a:t>
            </a:r>
            <a:r>
              <a:rPr lang="en-US" altLang="ko-KR" sz="1800" b="0" kern="0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FF"/>
                </a:solidFill>
              </a:rPr>
              <a:t>case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09885A"/>
                </a:solidFill>
              </a:rPr>
              <a:t>0</a:t>
            </a:r>
            <a:r>
              <a:rPr lang="en-US" altLang="ko-KR" sz="1800" b="0" kern="0" dirty="0">
                <a:solidFill>
                  <a:srgbClr val="000000"/>
                </a:solidFill>
              </a:rPr>
              <a:t>..</a:t>
            </a:r>
            <a:r>
              <a:rPr lang="en-US" altLang="ko-KR" sz="1800" b="0" kern="0" dirty="0">
                <a:solidFill>
                  <a:srgbClr val="09885A"/>
                </a:solidFill>
              </a:rPr>
              <a:t>.9</a:t>
            </a:r>
            <a:r>
              <a:rPr lang="en-US" altLang="ko-KR" sz="1800" b="0" kern="0" dirty="0">
                <a:solidFill>
                  <a:srgbClr val="666666"/>
                </a:solidFill>
              </a:rPr>
              <a:t>:</a:t>
            </a: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00"/>
                </a:solidFill>
              </a:rPr>
              <a:t> count </a:t>
            </a:r>
            <a:r>
              <a:rPr lang="en-US" altLang="ko-KR" sz="1800" b="0" kern="0" dirty="0">
                <a:solidFill>
                  <a:srgbClr val="666666"/>
                </a:solidFill>
              </a:rPr>
              <a:t>=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A31515"/>
                </a:solidFill>
              </a:rPr>
              <a:t>"</a:t>
            </a:r>
            <a:r>
              <a:rPr lang="ko-KR" altLang="en-US" sz="1800" b="0" kern="0" dirty="0">
                <a:solidFill>
                  <a:srgbClr val="A31515"/>
                </a:solidFill>
              </a:rPr>
              <a:t>한자리 수</a:t>
            </a:r>
            <a:r>
              <a:rPr lang="en-US" altLang="ko-KR" sz="1800" b="0" kern="0" dirty="0">
                <a:solidFill>
                  <a:srgbClr val="A31515"/>
                </a:solidFill>
              </a:rPr>
              <a:t>"</a:t>
            </a:r>
            <a:endParaRPr lang="ko-KR" altLang="en-US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FF"/>
                </a:solidFill>
              </a:rPr>
              <a:t>case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09885A"/>
                </a:solidFill>
              </a:rPr>
              <a:t>10</a:t>
            </a:r>
            <a:r>
              <a:rPr lang="en-US" altLang="ko-KR" sz="1800" b="0" kern="0" dirty="0">
                <a:solidFill>
                  <a:srgbClr val="000000"/>
                </a:solidFill>
              </a:rPr>
              <a:t>..</a:t>
            </a:r>
            <a:r>
              <a:rPr lang="en-US" altLang="ko-KR" sz="1800" b="0" kern="0" dirty="0">
                <a:solidFill>
                  <a:srgbClr val="09885A"/>
                </a:solidFill>
              </a:rPr>
              <a:t>.99</a:t>
            </a:r>
            <a:r>
              <a:rPr lang="en-US" altLang="ko-KR" sz="1800" b="0" kern="0" dirty="0">
                <a:solidFill>
                  <a:srgbClr val="666666"/>
                </a:solidFill>
              </a:rPr>
              <a:t>:</a:t>
            </a: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00"/>
                </a:solidFill>
              </a:rPr>
              <a:t> count </a:t>
            </a:r>
            <a:r>
              <a:rPr lang="en-US" altLang="ko-KR" sz="1800" b="0" kern="0" dirty="0">
                <a:solidFill>
                  <a:srgbClr val="666666"/>
                </a:solidFill>
              </a:rPr>
              <a:t>=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A31515"/>
                </a:solidFill>
              </a:rPr>
              <a:t>"</a:t>
            </a:r>
            <a:r>
              <a:rPr lang="ko-KR" altLang="en-US" sz="1800" b="0" kern="0" dirty="0" err="1">
                <a:solidFill>
                  <a:srgbClr val="A31515"/>
                </a:solidFill>
              </a:rPr>
              <a:t>두자리</a:t>
            </a:r>
            <a:r>
              <a:rPr lang="ko-KR" altLang="en-US" sz="1800" b="0" kern="0" dirty="0">
                <a:solidFill>
                  <a:srgbClr val="A31515"/>
                </a:solidFill>
              </a:rPr>
              <a:t> 수</a:t>
            </a:r>
            <a:r>
              <a:rPr lang="en-US" altLang="ko-KR" sz="1800" b="0" kern="0" dirty="0">
                <a:solidFill>
                  <a:srgbClr val="A31515"/>
                </a:solidFill>
              </a:rPr>
              <a:t>"</a:t>
            </a:r>
            <a:endParaRPr lang="ko-KR" altLang="en-US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FF"/>
                </a:solidFill>
              </a:rPr>
              <a:t>case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09885A"/>
                </a:solidFill>
              </a:rPr>
              <a:t>100</a:t>
            </a:r>
            <a:r>
              <a:rPr lang="en-US" altLang="ko-KR" sz="1800" b="0" kern="0" dirty="0">
                <a:solidFill>
                  <a:srgbClr val="000000"/>
                </a:solidFill>
              </a:rPr>
              <a:t>..</a:t>
            </a:r>
            <a:r>
              <a:rPr lang="en-US" altLang="ko-KR" sz="1800" b="0" kern="0" dirty="0">
                <a:solidFill>
                  <a:srgbClr val="09885A"/>
                </a:solidFill>
              </a:rPr>
              <a:t>.999</a:t>
            </a:r>
            <a:r>
              <a:rPr lang="en-US" altLang="ko-KR" sz="1800" b="0" kern="0" dirty="0">
                <a:solidFill>
                  <a:srgbClr val="666666"/>
                </a:solidFill>
              </a:rPr>
              <a:t>:</a:t>
            </a: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00"/>
                </a:solidFill>
              </a:rPr>
              <a:t> count </a:t>
            </a:r>
            <a:r>
              <a:rPr lang="en-US" altLang="ko-KR" sz="1800" b="0" kern="0" dirty="0">
                <a:solidFill>
                  <a:srgbClr val="666666"/>
                </a:solidFill>
              </a:rPr>
              <a:t>=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A31515"/>
                </a:solidFill>
              </a:rPr>
              <a:t>"</a:t>
            </a:r>
            <a:r>
              <a:rPr lang="ko-KR" altLang="en-US" sz="1800" b="0" kern="0" dirty="0">
                <a:solidFill>
                  <a:srgbClr val="A31515"/>
                </a:solidFill>
              </a:rPr>
              <a:t>세자리 수</a:t>
            </a:r>
            <a:r>
              <a:rPr lang="en-US" altLang="ko-KR" sz="1800" b="0" kern="0" dirty="0">
                <a:solidFill>
                  <a:srgbClr val="A31515"/>
                </a:solidFill>
              </a:rPr>
              <a:t>"</a:t>
            </a:r>
            <a:endParaRPr lang="ko-KR" altLang="en-US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FF"/>
                </a:solidFill>
              </a:rPr>
              <a:t>default</a:t>
            </a:r>
            <a:r>
              <a:rPr lang="en-US" altLang="ko-KR" sz="1800" b="0" kern="0" dirty="0">
                <a:solidFill>
                  <a:srgbClr val="666666"/>
                </a:solidFill>
              </a:rPr>
              <a:t>:</a:t>
            </a: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00"/>
                </a:solidFill>
              </a:rPr>
              <a:t> count </a:t>
            </a:r>
            <a:r>
              <a:rPr lang="en-US" altLang="ko-KR" sz="1800" b="0" kern="0" dirty="0">
                <a:solidFill>
                  <a:srgbClr val="666666"/>
                </a:solidFill>
              </a:rPr>
              <a:t>=</a:t>
            </a:r>
            <a:r>
              <a:rPr lang="en-US" altLang="ko-KR" sz="1800" b="0" kern="0" dirty="0">
                <a:solidFill>
                  <a:srgbClr val="000000"/>
                </a:solidFill>
              </a:rPr>
              <a:t> </a:t>
            </a:r>
            <a:r>
              <a:rPr lang="en-US" altLang="ko-KR" sz="1800" b="0" kern="0" dirty="0">
                <a:solidFill>
                  <a:srgbClr val="A31515"/>
                </a:solidFill>
              </a:rPr>
              <a:t>"</a:t>
            </a:r>
            <a:r>
              <a:rPr lang="ko-KR" altLang="en-US" sz="1800" b="0" kern="0" dirty="0" err="1">
                <a:solidFill>
                  <a:srgbClr val="A31515"/>
                </a:solidFill>
              </a:rPr>
              <a:t>네자리</a:t>
            </a:r>
            <a:r>
              <a:rPr lang="ko-KR" altLang="en-US" sz="1800" b="0" kern="0" dirty="0">
                <a:solidFill>
                  <a:srgbClr val="A31515"/>
                </a:solidFill>
              </a:rPr>
              <a:t> 수 이상</a:t>
            </a:r>
            <a:r>
              <a:rPr lang="en-US" altLang="ko-KR" sz="1800" b="0" kern="0" dirty="0">
                <a:solidFill>
                  <a:srgbClr val="A31515"/>
                </a:solidFill>
              </a:rPr>
              <a:t>"</a:t>
            </a:r>
            <a:endParaRPr lang="ko-KR" altLang="en-US" sz="1800" b="0" kern="0" dirty="0">
              <a:solidFill>
                <a:srgbClr val="000000"/>
              </a:solidFill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ko-KR" sz="1800" b="0" kern="0" dirty="0">
                <a:solidFill>
                  <a:srgbClr val="000000"/>
                </a:solidFill>
              </a:rPr>
              <a:t>print(</a:t>
            </a:r>
            <a:r>
              <a:rPr lang="en-US" altLang="ko-KR" sz="1800" b="0" kern="0" dirty="0">
                <a:solidFill>
                  <a:srgbClr val="A31515"/>
                </a:solidFill>
              </a:rPr>
              <a:t>"</a:t>
            </a:r>
            <a:r>
              <a:rPr lang="en-US" altLang="ko-KR" sz="1800" b="0" kern="0" dirty="0">
                <a:solidFill>
                  <a:srgbClr val="666666"/>
                </a:solidFill>
              </a:rPr>
              <a:t>\(</a:t>
            </a:r>
            <a:r>
              <a:rPr lang="en-US" altLang="ko-KR" sz="1800" b="0" kern="0" dirty="0">
                <a:solidFill>
                  <a:srgbClr val="000000"/>
                </a:solidFill>
              </a:rPr>
              <a:t>count</a:t>
            </a:r>
            <a:r>
              <a:rPr lang="en-US" altLang="ko-KR" sz="1800" b="0" kern="0" dirty="0">
                <a:solidFill>
                  <a:srgbClr val="666666"/>
                </a:solidFill>
              </a:rPr>
              <a:t>)</a:t>
            </a:r>
            <a:r>
              <a:rPr lang="ko-KR" altLang="en-US" sz="1800" b="0" kern="0" dirty="0">
                <a:solidFill>
                  <a:srgbClr val="A31515"/>
                </a:solidFill>
              </a:rPr>
              <a:t>입니다</a:t>
            </a:r>
            <a:r>
              <a:rPr lang="en-US" altLang="ko-KR" sz="1800" b="0" kern="0" dirty="0">
                <a:solidFill>
                  <a:srgbClr val="A31515"/>
                </a:solidFill>
              </a:rPr>
              <a:t>."</a:t>
            </a:r>
            <a:r>
              <a:rPr lang="en-US" altLang="ko-KR" sz="1800" b="0" kern="0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1196752"/>
            <a:ext cx="4608512" cy="4001861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941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switch-case</a:t>
            </a:r>
            <a:r>
              <a:rPr lang="ko-KR" altLang="en-US" dirty="0"/>
              <a:t>에서 </a:t>
            </a:r>
            <a:r>
              <a:rPr lang="en-US" altLang="ko-KR" dirty="0"/>
              <a:t>where</a:t>
            </a:r>
            <a:r>
              <a:rPr lang="ko-KR" altLang="en-US" dirty="0"/>
              <a:t>절 사용하기</a:t>
            </a:r>
          </a:p>
        </p:txBody>
      </p:sp>
      <p:sp>
        <p:nvSpPr>
          <p:cNvPr id="78851" name="내용 개체 틀 2"/>
          <p:cNvSpPr>
            <a:spLocks noGrp="1"/>
          </p:cNvSpPr>
          <p:nvPr>
            <p:ph idx="1"/>
          </p:nvPr>
        </p:nvSpPr>
        <p:spPr>
          <a:xfrm>
            <a:off x="839416" y="836712"/>
            <a:ext cx="10585176" cy="5410200"/>
          </a:xfrm>
        </p:spPr>
        <p:txBody>
          <a:bodyPr/>
          <a:lstStyle/>
          <a:p>
            <a:r>
              <a:rPr lang="en-US" altLang="ko-KR" sz="1800" dirty="0">
                <a:solidFill>
                  <a:srgbClr val="0000FF"/>
                </a:solidFill>
              </a:rPr>
              <a:t>where</a:t>
            </a:r>
            <a:r>
              <a:rPr lang="ko-KR" altLang="en-US" sz="1800" dirty="0">
                <a:solidFill>
                  <a:srgbClr val="0000FF"/>
                </a:solidFill>
              </a:rPr>
              <a:t>절을 </a:t>
            </a:r>
            <a:r>
              <a:rPr lang="en-US" altLang="ko-KR" sz="1800" dirty="0">
                <a:solidFill>
                  <a:srgbClr val="0000FF"/>
                </a:solidFill>
              </a:rPr>
              <a:t>switch case</a:t>
            </a:r>
            <a:r>
              <a:rPr lang="ko-KR" altLang="en-US" sz="1800" dirty="0">
                <a:solidFill>
                  <a:srgbClr val="0000FF"/>
                </a:solidFill>
              </a:rPr>
              <a:t>에 부가적인 조건을 추가하기 위하여 </a:t>
            </a:r>
            <a:r>
              <a:rPr lang="ko-KR" altLang="en-US" sz="1800" dirty="0"/>
              <a:t>사용</a:t>
            </a:r>
            <a:r>
              <a:rPr lang="en-US" altLang="ko-KR" sz="1800" dirty="0"/>
              <a:t> </a:t>
            </a:r>
          </a:p>
          <a:p>
            <a:r>
              <a:rPr lang="ko-KR" altLang="en-US" sz="1800" dirty="0"/>
              <a:t>값이 속하는 범위뿐만 아니라 그 숫자가 홀수인지 </a:t>
            </a:r>
            <a:r>
              <a:rPr lang="ko-KR" altLang="en-US" sz="1800" dirty="0" err="1"/>
              <a:t>짝수인지도</a:t>
            </a:r>
            <a:r>
              <a:rPr lang="ko-KR" altLang="en-US" sz="1800" dirty="0"/>
              <a:t> 검사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temperature </a:t>
            </a:r>
            <a:r>
              <a:rPr lang="en-US" altLang="ko-KR" sz="18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(temperature)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.49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temperature %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</a:rPr>
              <a:t>"Cold and even"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.79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temperature %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</a:rPr>
              <a:t>"Warm and even"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.110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temperature %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8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</a:rPr>
              <a:t>"Hot and even"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8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</a:rPr>
              <a:t>"Temperature out of range or odd"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과제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where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절 예제 하나 만들기 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switch, catch, while, guard, for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등에서 사용 가능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3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패턴과 결합하여 조건을 추가</a:t>
            </a:r>
            <a:endParaRPr lang="en-US" altLang="ko-KR" dirty="0"/>
          </a:p>
          <a:p>
            <a:pPr marL="455612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var</a:t>
            </a:r>
            <a:r>
              <a:rPr lang="en-US" altLang="ko-KR" dirty="0">
                <a:latin typeface="Consolas" panose="020B0609020204030204" pitchFamily="49" charset="0"/>
              </a:rPr>
              <a:t> numbers: [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] = [1, 2, 3, 4, 5]</a:t>
            </a:r>
          </a:p>
          <a:p>
            <a:pPr marL="455612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 in numbers where 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 &gt; 3 {</a:t>
            </a:r>
          </a:p>
          <a:p>
            <a:pPr marL="455612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455612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94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fallthrough</a:t>
            </a:r>
            <a:endParaRPr lang="en-US" altLang="ko-KR" dirty="0"/>
          </a:p>
        </p:txBody>
      </p:sp>
      <p:sp>
        <p:nvSpPr>
          <p:cNvPr id="798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C/C++,</a:t>
            </a:r>
            <a:r>
              <a:rPr lang="ko-KR" altLang="en-US" sz="2000" dirty="0"/>
              <a:t> </a:t>
            </a:r>
            <a:r>
              <a:rPr lang="en-US" altLang="ko-KR" sz="2000" dirty="0"/>
              <a:t>Objective-C</a:t>
            </a:r>
            <a:r>
              <a:rPr lang="ko-KR" altLang="en-US" sz="2000" dirty="0"/>
              <a:t>와 달리 </a:t>
            </a:r>
            <a:r>
              <a:rPr lang="en-US" altLang="ko-KR" sz="2000" dirty="0"/>
              <a:t>case</a:t>
            </a:r>
            <a:r>
              <a:rPr lang="ko-KR" altLang="en-US" sz="2000" dirty="0"/>
              <a:t>문 </a:t>
            </a:r>
            <a:r>
              <a:rPr lang="ko-KR" altLang="en-US" sz="2000" dirty="0">
                <a:solidFill>
                  <a:srgbClr val="0000FF"/>
                </a:solidFill>
              </a:rPr>
              <a:t>다음에 </a:t>
            </a:r>
            <a:r>
              <a:rPr lang="en-US" altLang="ko-KR" sz="2000" dirty="0">
                <a:solidFill>
                  <a:srgbClr val="0000FF"/>
                </a:solidFill>
              </a:rPr>
              <a:t>break </a:t>
            </a:r>
            <a:r>
              <a:rPr lang="ko-KR" altLang="en-US" sz="2000" dirty="0">
                <a:solidFill>
                  <a:srgbClr val="0000FF"/>
                </a:solidFill>
              </a:rPr>
              <a:t>문을 포함할 필요가 없음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Swift</a:t>
            </a:r>
            <a:r>
              <a:rPr lang="ko-KR" altLang="en-US" sz="2000" dirty="0"/>
              <a:t>는 </a:t>
            </a:r>
            <a:r>
              <a:rPr lang="ko-KR" altLang="en-US" sz="2000" dirty="0">
                <a:solidFill>
                  <a:srgbClr val="0000FF"/>
                </a:solidFill>
              </a:rPr>
              <a:t>일치하는 </a:t>
            </a:r>
            <a:r>
              <a:rPr lang="en-US" altLang="ko-KR" sz="2000" dirty="0">
                <a:solidFill>
                  <a:srgbClr val="0000FF"/>
                </a:solidFill>
              </a:rPr>
              <a:t>case</a:t>
            </a:r>
            <a:r>
              <a:rPr lang="ko-KR" altLang="en-US" sz="2000" dirty="0">
                <a:solidFill>
                  <a:srgbClr val="0000FF"/>
                </a:solidFill>
              </a:rPr>
              <a:t>문을 만나면 자동으로 빠져나옴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ko-KR" sz="2000" dirty="0"/>
              <a:t>case</a:t>
            </a:r>
            <a:r>
              <a:rPr lang="ko-KR" altLang="en-US" sz="2000" dirty="0"/>
              <a:t>별로 빠져 나가지 않고 아래로 계속 내려가게 하려면 </a:t>
            </a:r>
            <a:r>
              <a:rPr lang="en-US" altLang="ko-KR" sz="2000" dirty="0" err="1"/>
              <a:t>fallthrough</a:t>
            </a:r>
            <a:r>
              <a:rPr lang="en-US" altLang="ko-KR" sz="2000" dirty="0"/>
              <a:t> </a:t>
            </a:r>
            <a:r>
              <a:rPr lang="ko-KR" altLang="en-US" sz="2000" dirty="0"/>
              <a:t>문 사용</a:t>
            </a:r>
            <a:endParaRPr lang="en-US" altLang="ko-KR" sz="2000" dirty="0"/>
          </a:p>
          <a:p>
            <a:endParaRPr lang="en-US" altLang="ko-KR" sz="2000" dirty="0"/>
          </a:p>
          <a:p>
            <a:pPr marL="455612" lvl="1" indent="0"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ko-KR" sz="14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(value)</a:t>
            </a: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fallthrough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"3"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fallthrough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fallthrough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4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5612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3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</a:p>
        </p:txBody>
      </p:sp>
      <p:sp>
        <p:nvSpPr>
          <p:cNvPr id="675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lvl="1" indent="0">
              <a:buNone/>
            </a:pPr>
            <a:r>
              <a:rPr lang="en-US" altLang="ko-KR" sz="1600" b="1" dirty="0"/>
              <a:t>if </a:t>
            </a:r>
            <a:r>
              <a:rPr lang="ko-KR" altLang="en-US" sz="1600" b="1" dirty="0" err="1"/>
              <a:t>불리언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표현식</a:t>
            </a:r>
            <a:r>
              <a:rPr lang="ko-KR" altLang="en-US" sz="1600" b="1" dirty="0"/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{</a:t>
            </a:r>
            <a:endParaRPr lang="ko-KR" altLang="en-US" sz="1600" b="1" dirty="0">
              <a:solidFill>
                <a:srgbClr val="0000FF"/>
              </a:solidFill>
            </a:endParaRPr>
          </a:p>
          <a:p>
            <a:pPr marL="454025" lvl="1" indent="0">
              <a:buNone/>
            </a:pPr>
            <a:r>
              <a:rPr lang="en-US" altLang="ko-KR" sz="1600" b="1" dirty="0"/>
              <a:t>// </a:t>
            </a:r>
            <a:r>
              <a:rPr lang="ko-KR" altLang="en-US" sz="1600" b="1" dirty="0" err="1"/>
              <a:t>불리언</a:t>
            </a:r>
            <a:r>
              <a:rPr lang="ko-KR" altLang="en-US" sz="1600" b="1" dirty="0"/>
              <a:t> 표현식이 참일 경우 수행될 </a:t>
            </a:r>
            <a:r>
              <a:rPr lang="ko-KR" altLang="en-US" sz="1600" b="1" dirty="0" err="1"/>
              <a:t>스위프트</a:t>
            </a:r>
            <a:r>
              <a:rPr lang="ko-KR" altLang="en-US" sz="1600" b="1" dirty="0"/>
              <a:t> 코드</a:t>
            </a:r>
          </a:p>
          <a:p>
            <a:pPr marL="454025" lvl="1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}</a:t>
            </a:r>
            <a:endParaRPr lang="ko-KR" altLang="en-US" sz="1600" b="1" dirty="0">
              <a:solidFill>
                <a:srgbClr val="0000FF"/>
              </a:solidFill>
            </a:endParaRPr>
          </a:p>
          <a:p>
            <a:r>
              <a:rPr lang="ko-KR" altLang="en-US" sz="2000" dirty="0"/>
              <a:t>다른 프로그래밍 언어들과는 다르게</a:t>
            </a:r>
            <a:r>
              <a:rPr lang="en-US" altLang="ko-KR" sz="2000" dirty="0"/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스위프트에서는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if </a:t>
            </a:r>
            <a:r>
              <a:rPr lang="ko-KR" altLang="en-US" sz="2000" dirty="0">
                <a:solidFill>
                  <a:srgbClr val="FF0000"/>
                </a:solidFill>
              </a:rPr>
              <a:t>문 다음의 실행 코드가 한 줄이라도 중괄호</a:t>
            </a:r>
            <a:r>
              <a:rPr lang="en-US" altLang="ko-KR" sz="2000" dirty="0">
                <a:solidFill>
                  <a:srgbClr val="FF0000"/>
                </a:solidFill>
              </a:rPr>
              <a:t>({})</a:t>
            </a:r>
            <a:r>
              <a:rPr lang="ko-KR" altLang="en-US" sz="2000" dirty="0">
                <a:solidFill>
                  <a:srgbClr val="FF0000"/>
                </a:solidFill>
              </a:rPr>
              <a:t>를 필수적으로 사용해야 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기본적으로 ‘</a:t>
            </a:r>
            <a:r>
              <a:rPr lang="ko-KR" altLang="en-US" sz="2000" dirty="0" err="1"/>
              <a:t>불리언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’이 참</a:t>
            </a:r>
            <a:r>
              <a:rPr lang="en-US" altLang="ko-KR" sz="2000" dirty="0"/>
              <a:t>(true)</a:t>
            </a:r>
            <a:r>
              <a:rPr lang="ko-KR" altLang="en-US" sz="2000" dirty="0"/>
              <a:t>으로 판단되면 괄호로 감싸인 코드 실행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r>
              <a:rPr lang="ko-KR" altLang="en-US" sz="2000" dirty="0"/>
              <a:t>‘</a:t>
            </a:r>
            <a:r>
              <a:rPr lang="ko-KR" altLang="en-US" sz="2000" dirty="0" err="1"/>
              <a:t>불리언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’이 거짓</a:t>
            </a:r>
            <a:r>
              <a:rPr lang="en-US" altLang="ko-KR" sz="2000" dirty="0"/>
              <a:t>(false)</a:t>
            </a:r>
            <a:r>
              <a:rPr lang="ko-KR" altLang="en-US" sz="2000" dirty="0"/>
              <a:t>이면 괄호로 감싸인 코드는 건너뜀</a:t>
            </a:r>
            <a:endParaRPr lang="en-US" altLang="ko-KR" sz="2000" dirty="0"/>
          </a:p>
          <a:p>
            <a:endParaRPr lang="ko-KR" altLang="en-US" sz="2000" dirty="0"/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"5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보다 큽니다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37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1412776"/>
            <a:ext cx="8458200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br>
              <a:rPr lang="en-US" altLang="ko-KR" sz="8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8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함수와 메서드</a:t>
            </a:r>
            <a:r>
              <a:rPr lang="en-US" altLang="ko-KR" sz="8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(method)</a:t>
            </a:r>
            <a:endParaRPr lang="ko-KR" altLang="en-US" sz="8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7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함수 </a:t>
            </a:r>
            <a:r>
              <a:rPr lang="en-US" altLang="ko-KR"/>
              <a:t>(</a:t>
            </a:r>
            <a:r>
              <a:rPr lang="ko-KR" altLang="en-US"/>
              <a:t>시험</a:t>
            </a:r>
            <a:r>
              <a:rPr lang="en-US" altLang="ko-KR"/>
              <a:t>) </a:t>
            </a:r>
            <a:r>
              <a:rPr lang="ko-KR" altLang="en-US"/>
              <a:t>매개변수</a:t>
            </a:r>
            <a:r>
              <a:rPr lang="en-US" altLang="ko-KR"/>
              <a:t>, </a:t>
            </a:r>
            <a:r>
              <a:rPr lang="ko-KR" altLang="en-US"/>
              <a:t>인수 용어 기억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dirty="0"/>
              <a:t>특정 작업을 수행하는 코드 블록</a:t>
            </a: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수행하기 위하여 데이터가 제공될 수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함수를 호출한 코드에 작업한 결과를 반환할 수도 있음</a:t>
            </a: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매개변수</a:t>
            </a:r>
            <a:r>
              <a:rPr lang="en-US" altLang="ko-KR" sz="1800" dirty="0"/>
              <a:t>(parameter,</a:t>
            </a:r>
            <a:r>
              <a:rPr lang="ko-KR" altLang="en-US" sz="1800" dirty="0"/>
              <a:t>인자</a:t>
            </a:r>
            <a:r>
              <a:rPr lang="en-US" altLang="ko-KR" sz="1800" dirty="0"/>
              <a:t>)</a:t>
            </a:r>
            <a:r>
              <a:rPr lang="ko-KR" altLang="en-US" sz="1800" dirty="0"/>
              <a:t>와 인수</a:t>
            </a:r>
            <a:r>
              <a:rPr lang="en-US" altLang="ko-KR" sz="1800" dirty="0"/>
              <a:t>(argument)</a:t>
            </a:r>
            <a:r>
              <a:rPr lang="ko-KR" altLang="en-US" sz="1800" dirty="0"/>
              <a:t>는 차이점이 있음</a:t>
            </a:r>
            <a:endParaRPr lang="en-US" altLang="ko-KR" sz="1800" dirty="0"/>
          </a:p>
          <a:p>
            <a:pPr>
              <a:defRPr/>
            </a:pPr>
            <a:r>
              <a:rPr lang="en-US" altLang="ko-KR" sz="1800" dirty="0">
                <a:hlinkClick r:id="rId2"/>
              </a:rPr>
              <a:t>https://en.wikipedia.org/wiki/Parameter_(computer_programming)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400" dirty="0"/>
              <a:t>The terms </a:t>
            </a:r>
            <a:r>
              <a:rPr lang="en-US" altLang="ko-KR" sz="1400" i="1" dirty="0">
                <a:solidFill>
                  <a:srgbClr val="0000FF"/>
                </a:solidFill>
              </a:rPr>
              <a:t>parameter</a:t>
            </a:r>
            <a:r>
              <a:rPr lang="en-US" altLang="ko-KR" sz="1400" dirty="0">
                <a:solidFill>
                  <a:srgbClr val="0000FF"/>
                </a:solidFill>
              </a:rPr>
              <a:t> </a:t>
            </a:r>
            <a:r>
              <a:rPr lang="en-US" altLang="ko-KR" sz="1400" dirty="0"/>
              <a:t>and </a:t>
            </a:r>
            <a:r>
              <a:rPr lang="en-US" altLang="ko-KR" sz="1400" i="1" dirty="0">
                <a:solidFill>
                  <a:srgbClr val="FF0000"/>
                </a:solidFill>
              </a:rPr>
              <a:t>argument</a:t>
            </a:r>
            <a:r>
              <a:rPr lang="en-US" altLang="ko-KR" sz="1400" dirty="0">
                <a:solidFill>
                  <a:srgbClr val="0000FF"/>
                </a:solidFill>
              </a:rPr>
              <a:t> </a:t>
            </a:r>
            <a:r>
              <a:rPr lang="en-US" altLang="ko-KR" sz="1400" dirty="0"/>
              <a:t>may have different meanings in different programming languages. Sometimes they are used interchangeably, and the context is used to distinguish the meaning. The term </a:t>
            </a:r>
            <a:r>
              <a:rPr lang="en-US" altLang="ko-KR" sz="1400" i="1" dirty="0">
                <a:solidFill>
                  <a:srgbClr val="0000FF"/>
                </a:solidFill>
              </a:rPr>
              <a:t>parameter</a:t>
            </a:r>
            <a:r>
              <a:rPr lang="en-US" altLang="ko-KR" sz="1400" dirty="0">
                <a:solidFill>
                  <a:srgbClr val="0000FF"/>
                </a:solidFill>
              </a:rPr>
              <a:t> </a:t>
            </a:r>
            <a:r>
              <a:rPr lang="en-US" altLang="ko-KR" sz="1400" dirty="0"/>
              <a:t>(sometimes called </a:t>
            </a:r>
            <a:r>
              <a:rPr lang="en-US" altLang="ko-KR" sz="1400" i="1" dirty="0">
                <a:solidFill>
                  <a:srgbClr val="0000FF"/>
                </a:solidFill>
              </a:rPr>
              <a:t>formal parameter</a:t>
            </a:r>
            <a:r>
              <a:rPr lang="en-US" altLang="ko-KR" sz="1400" dirty="0"/>
              <a:t>) is often used to refer to the variable as found in the </a:t>
            </a:r>
            <a:r>
              <a:rPr lang="en-US" altLang="ko-KR" sz="1400" dirty="0">
                <a:solidFill>
                  <a:srgbClr val="0000FF"/>
                </a:solidFill>
              </a:rPr>
              <a:t>function definition</a:t>
            </a:r>
            <a:r>
              <a:rPr lang="en-US" altLang="ko-KR" sz="1400" dirty="0"/>
              <a:t>, while </a:t>
            </a:r>
            <a:r>
              <a:rPr lang="en-US" altLang="ko-KR" sz="1400" i="1" dirty="0">
                <a:solidFill>
                  <a:srgbClr val="FF0000"/>
                </a:solidFill>
              </a:rPr>
              <a:t>argument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en-US" altLang="ko-KR" sz="1400" dirty="0"/>
              <a:t>(sometimes called </a:t>
            </a:r>
            <a:r>
              <a:rPr lang="en-US" altLang="ko-KR" sz="1400" i="1" dirty="0">
                <a:solidFill>
                  <a:srgbClr val="FF0000"/>
                </a:solidFill>
              </a:rPr>
              <a:t>actual parameter</a:t>
            </a:r>
            <a:r>
              <a:rPr lang="en-US" altLang="ko-KR" sz="1400" dirty="0"/>
              <a:t>) refers to the actual input supplied at </a:t>
            </a:r>
            <a:r>
              <a:rPr lang="en-US" altLang="ko-KR" sz="1400" dirty="0">
                <a:solidFill>
                  <a:srgbClr val="FF0000"/>
                </a:solidFill>
              </a:rPr>
              <a:t>function call</a:t>
            </a:r>
            <a:r>
              <a:rPr lang="en-US" altLang="ko-KR" sz="1400" dirty="0"/>
              <a:t>. </a:t>
            </a:r>
            <a:endParaRPr lang="en-US" altLang="ko-KR" sz="1000" dirty="0"/>
          </a:p>
          <a:p>
            <a:pPr>
              <a:defRPr/>
            </a:pPr>
            <a:r>
              <a:rPr lang="ko-KR" altLang="en-US" sz="1800" dirty="0"/>
              <a:t>함수 정의부의 값을 매개변수</a:t>
            </a:r>
            <a:r>
              <a:rPr lang="en-US" altLang="ko-KR" sz="1800" dirty="0"/>
              <a:t>,</a:t>
            </a:r>
            <a:r>
              <a:rPr lang="ko-KR" altLang="en-US" sz="1800" dirty="0"/>
              <a:t> 호출시의 값은 </a:t>
            </a:r>
            <a:r>
              <a:rPr lang="ko-KR" altLang="en-US" sz="1800" dirty="0" err="1"/>
              <a:t>아규먼트라고</a:t>
            </a:r>
            <a:r>
              <a:rPr lang="ko-KR" altLang="en-US" sz="1800" dirty="0"/>
              <a:t> 부름</a:t>
            </a:r>
            <a:endParaRPr lang="en-US" altLang="ko-KR" sz="1800" dirty="0"/>
          </a:p>
          <a:p>
            <a:pPr marL="454025" lvl="1" indent="0">
              <a:buNone/>
              <a:defRPr/>
            </a:pPr>
            <a:r>
              <a:rPr lang="en-US" altLang="ko-KR" sz="1400" b="1" dirty="0">
                <a:latin typeface="Consolas" pitchFamily="49" charset="0"/>
              </a:rPr>
              <a:t>#include &lt;</a:t>
            </a:r>
            <a:r>
              <a:rPr lang="en-US" altLang="ko-KR" sz="1400" b="1" dirty="0" err="1">
                <a:latin typeface="Consolas" pitchFamily="49" charset="0"/>
              </a:rPr>
              <a:t>stdio.h</a:t>
            </a:r>
            <a:r>
              <a:rPr lang="en-US" altLang="ko-KR" sz="1400" b="1" dirty="0">
                <a:latin typeface="Consolas" pitchFamily="49" charset="0"/>
              </a:rPr>
              <a:t>&gt;</a:t>
            </a:r>
          </a:p>
          <a:p>
            <a:pPr marL="454025" lvl="1" indent="0">
              <a:buNone/>
              <a:defRPr/>
            </a:pPr>
            <a:r>
              <a:rPr lang="en-US" altLang="ko-KR" sz="1400" b="1" dirty="0">
                <a:latin typeface="Consolas" pitchFamily="49" charset="0"/>
              </a:rPr>
              <a:t>void Fun( </a:t>
            </a:r>
            <a:r>
              <a:rPr lang="en-US" altLang="ko-KR" sz="1400" b="1" dirty="0" err="1">
                <a:latin typeface="Consolas" pitchFamily="49" charset="0"/>
              </a:rPr>
              <a:t>int</a:t>
            </a:r>
            <a:r>
              <a:rPr lang="en-US" altLang="ko-KR" sz="1400" b="1" dirty="0">
                <a:latin typeface="Consolas" pitchFamily="49" charset="0"/>
              </a:rPr>
              <a:t> </a:t>
            </a:r>
            <a:r>
              <a:rPr lang="en-US" altLang="ko-KR" sz="1400" b="1" dirty="0" err="1">
                <a:solidFill>
                  <a:srgbClr val="0000FF"/>
                </a:solidFill>
                <a:latin typeface="Consolas" pitchFamily="49" charset="0"/>
              </a:rPr>
              <a:t>Param</a:t>
            </a:r>
            <a:r>
              <a:rPr lang="en-US" altLang="ko-KR" sz="1400" b="1" dirty="0">
                <a:latin typeface="Consolas" pitchFamily="49" charset="0"/>
              </a:rPr>
              <a:t> ) // </a:t>
            </a:r>
            <a:r>
              <a:rPr lang="en-US" altLang="ko-KR" sz="1400" b="1" dirty="0">
                <a:solidFill>
                  <a:srgbClr val="FF0000"/>
                </a:solidFill>
                <a:latin typeface="Consolas" pitchFamily="49" charset="0"/>
              </a:rPr>
              <a:t>parameter</a:t>
            </a:r>
            <a:r>
              <a:rPr lang="en-US" altLang="ko-KR" sz="1400" b="1" dirty="0">
                <a:latin typeface="Consolas" pitchFamily="49" charset="0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Consolas" pitchFamily="49" charset="0"/>
              </a:rPr>
              <a:t>매개변수</a:t>
            </a:r>
            <a:r>
              <a:rPr lang="en-US" altLang="ko-KR" sz="1400" b="1" dirty="0">
                <a:latin typeface="Consolas" pitchFamily="49" charset="0"/>
              </a:rPr>
              <a:t>, </a:t>
            </a:r>
            <a:r>
              <a:rPr lang="ko-KR" altLang="en-US" sz="1400" b="1" dirty="0">
                <a:latin typeface="Consolas" pitchFamily="49" charset="0"/>
              </a:rPr>
              <a:t>인자</a:t>
            </a:r>
            <a:r>
              <a:rPr lang="en-US" altLang="ko-KR" sz="1400" b="1" dirty="0">
                <a:latin typeface="Consolas" pitchFamily="49" charset="0"/>
              </a:rPr>
              <a:t>), </a:t>
            </a:r>
            <a:r>
              <a:rPr lang="ko-KR" altLang="en-US" sz="1400" b="1" dirty="0">
                <a:latin typeface="Consolas" pitchFamily="49" charset="0"/>
              </a:rPr>
              <a:t>형식 매개변수</a:t>
            </a:r>
            <a:r>
              <a:rPr lang="en-US" altLang="ko-KR" sz="1400" b="1" dirty="0">
                <a:latin typeface="Consolas" pitchFamily="49" charset="0"/>
              </a:rPr>
              <a:t>(formal parameter) </a:t>
            </a:r>
          </a:p>
          <a:p>
            <a:pPr marL="454025" lvl="1" indent="0">
              <a:buNone/>
              <a:defRPr/>
            </a:pPr>
            <a:r>
              <a:rPr lang="en-US" altLang="ko-KR" sz="1400" b="1" dirty="0">
                <a:latin typeface="Consolas" pitchFamily="49" charset="0"/>
              </a:rPr>
              <a:t>{</a:t>
            </a:r>
          </a:p>
          <a:p>
            <a:pPr marL="454025" lvl="1" indent="0">
              <a:buNone/>
              <a:defRPr/>
            </a:pPr>
            <a:r>
              <a:rPr lang="en-US" altLang="ko-KR" sz="1400" b="1" dirty="0">
                <a:latin typeface="Consolas" pitchFamily="49" charset="0"/>
              </a:rPr>
              <a:t>   </a:t>
            </a:r>
            <a:r>
              <a:rPr lang="en-US" altLang="ko-KR" sz="1400" b="1" dirty="0" err="1">
                <a:latin typeface="Consolas" pitchFamily="49" charset="0"/>
              </a:rPr>
              <a:t>printf</a:t>
            </a:r>
            <a:r>
              <a:rPr lang="en-US" altLang="ko-KR" sz="1400" b="1" dirty="0">
                <a:latin typeface="Consolas" pitchFamily="49" charset="0"/>
              </a:rPr>
              <a:t>("%d",</a:t>
            </a:r>
            <a:r>
              <a:rPr lang="en-US" altLang="ko-KR" sz="1400" b="1" err="1">
                <a:latin typeface="Consolas" pitchFamily="49" charset="0"/>
              </a:rPr>
              <a:t>Param</a:t>
            </a:r>
            <a:r>
              <a:rPr lang="en-US" altLang="ko-KR" sz="1400" b="1">
                <a:latin typeface="Consolas" pitchFamily="49" charset="0"/>
              </a:rPr>
              <a:t>);  // param </a:t>
            </a:r>
            <a:r>
              <a:rPr lang="ko-KR" altLang="en-US" sz="1400" b="1">
                <a:latin typeface="Consolas" pitchFamily="49" charset="0"/>
              </a:rPr>
              <a:t>가 </a:t>
            </a:r>
            <a:r>
              <a:rPr lang="en-US" altLang="ko-KR" sz="1400" b="1">
                <a:latin typeface="Consolas" pitchFamily="49" charset="0"/>
              </a:rPr>
              <a:t>x </a:t>
            </a:r>
            <a:r>
              <a:rPr lang="ko-KR" altLang="en-US" sz="1400" b="1">
                <a:latin typeface="Consolas" pitchFamily="49" charset="0"/>
              </a:rPr>
              <a:t>이면 </a:t>
            </a:r>
            <a:r>
              <a:rPr lang="en-US" altLang="ko-KR" sz="1400" b="1">
                <a:latin typeface="Consolas" pitchFamily="49" charset="0"/>
              </a:rPr>
              <a:t>x </a:t>
            </a:r>
            <a:r>
              <a:rPr lang="ko-KR" altLang="en-US" sz="1400" b="1">
                <a:latin typeface="Consolas" pitchFamily="49" charset="0"/>
              </a:rPr>
              <a:t>라고 쓰면 되니까 </a:t>
            </a:r>
            <a:r>
              <a:rPr lang="en-US" altLang="ko-KR" sz="1400" b="1">
                <a:latin typeface="Consolas" pitchFamily="49" charset="0"/>
              </a:rPr>
              <a:t>(</a:t>
            </a:r>
            <a:r>
              <a:rPr lang="ko-KR" altLang="en-US" sz="1400" b="1">
                <a:latin typeface="Consolas" pitchFamily="49" charset="0"/>
              </a:rPr>
              <a:t>형식적</a:t>
            </a:r>
            <a:r>
              <a:rPr lang="en-US" altLang="ko-KR" sz="1400" b="1">
                <a:latin typeface="Consolas" pitchFamily="49" charset="0"/>
              </a:rPr>
              <a:t>) </a:t>
            </a:r>
            <a:r>
              <a:rPr lang="ko-KR" altLang="en-US" sz="1400" b="1">
                <a:latin typeface="Consolas" pitchFamily="49" charset="0"/>
              </a:rPr>
              <a:t>형식 매개 변수라고 하는 것</a:t>
            </a:r>
            <a:endParaRPr lang="en-US" altLang="ko-KR" sz="1400" b="1" dirty="0">
              <a:latin typeface="Consolas" pitchFamily="49" charset="0"/>
            </a:endParaRPr>
          </a:p>
          <a:p>
            <a:pPr marL="454025" lvl="1" indent="0">
              <a:buNone/>
              <a:defRPr/>
            </a:pPr>
            <a:r>
              <a:rPr lang="en-US" altLang="ko-KR" sz="1400" b="1" dirty="0">
                <a:latin typeface="Consolas" pitchFamily="49" charset="0"/>
              </a:rPr>
              <a:t>} </a:t>
            </a:r>
          </a:p>
          <a:p>
            <a:pPr marL="454025" lvl="1" indent="0">
              <a:buNone/>
              <a:defRPr/>
            </a:pPr>
            <a:r>
              <a:rPr lang="en-US" altLang="ko-KR" sz="1400" b="1" dirty="0" err="1">
                <a:latin typeface="Consolas" pitchFamily="49" charset="0"/>
              </a:rPr>
              <a:t>int</a:t>
            </a:r>
            <a:r>
              <a:rPr lang="en-US" altLang="ko-KR" sz="1400" b="1" dirty="0">
                <a:latin typeface="Consolas" pitchFamily="49" charset="0"/>
              </a:rPr>
              <a:t> main()</a:t>
            </a:r>
          </a:p>
          <a:p>
            <a:pPr marL="454025" lvl="1" indent="0">
              <a:buNone/>
              <a:defRPr/>
            </a:pPr>
            <a:r>
              <a:rPr lang="en-US" altLang="ko-KR" sz="1400" b="1" dirty="0">
                <a:latin typeface="Consolas" pitchFamily="49" charset="0"/>
              </a:rPr>
              <a:t>{</a:t>
            </a:r>
          </a:p>
          <a:p>
            <a:pPr marL="454025" lvl="1" indent="0">
              <a:buNone/>
              <a:defRPr/>
            </a:pPr>
            <a:r>
              <a:rPr lang="en-US" altLang="ko-KR" sz="1400" b="1" dirty="0">
                <a:latin typeface="Consolas" pitchFamily="49" charset="0"/>
              </a:rPr>
              <a:t>   Fun(</a:t>
            </a:r>
            <a:r>
              <a:rPr lang="en-US" altLang="ko-KR" sz="1400" b="1" dirty="0">
                <a:solidFill>
                  <a:srgbClr val="0000FF"/>
                </a:solidFill>
                <a:latin typeface="Consolas" pitchFamily="49" charset="0"/>
              </a:rPr>
              <a:t> 10 </a:t>
            </a:r>
            <a:r>
              <a:rPr lang="en-US" altLang="ko-KR" sz="1400" b="1" dirty="0">
                <a:latin typeface="Consolas" pitchFamily="49" charset="0"/>
              </a:rPr>
              <a:t>); // 10</a:t>
            </a:r>
            <a:r>
              <a:rPr lang="ko-KR" altLang="en-US" sz="1400" b="1" dirty="0">
                <a:latin typeface="Consolas" pitchFamily="49" charset="0"/>
              </a:rPr>
              <a:t>은 </a:t>
            </a:r>
            <a:r>
              <a:rPr lang="en-US" altLang="ko-KR" sz="1400" b="1" dirty="0">
                <a:solidFill>
                  <a:srgbClr val="FF0000"/>
                </a:solidFill>
                <a:latin typeface="Consolas" pitchFamily="49" charset="0"/>
              </a:rPr>
              <a:t>argument</a:t>
            </a:r>
            <a:r>
              <a:rPr lang="en-US" altLang="ko-KR" sz="1400" b="1" dirty="0">
                <a:latin typeface="Consolas" pitchFamily="49" charset="0"/>
              </a:rPr>
              <a:t>(</a:t>
            </a:r>
            <a:r>
              <a:rPr lang="ko-KR" altLang="en-US" sz="1400" b="1" dirty="0">
                <a:latin typeface="Consolas" pitchFamily="49" charset="0"/>
              </a:rPr>
              <a:t>인수</a:t>
            </a:r>
            <a:r>
              <a:rPr lang="en-US" altLang="ko-KR" sz="1400" b="1" dirty="0">
                <a:latin typeface="Consolas" pitchFamily="49" charset="0"/>
              </a:rPr>
              <a:t>), </a:t>
            </a:r>
            <a:r>
              <a:rPr lang="ko-KR" altLang="en-US" sz="1400" b="1" dirty="0">
                <a:latin typeface="Consolas" pitchFamily="49" charset="0"/>
              </a:rPr>
              <a:t>실 매개변수</a:t>
            </a:r>
            <a:r>
              <a:rPr lang="en-US" altLang="ko-KR" sz="1400" b="1" dirty="0">
                <a:latin typeface="Consolas" pitchFamily="49" charset="0"/>
              </a:rPr>
              <a:t>(actual parameter) </a:t>
            </a:r>
          </a:p>
          <a:p>
            <a:pPr marL="454025" lvl="1" indent="0">
              <a:buNone/>
              <a:defRPr/>
            </a:pPr>
            <a:r>
              <a:rPr lang="en-US" altLang="ko-KR" sz="1400" b="1" dirty="0">
                <a:latin typeface="Consolas" pitchFamily="49" charset="0"/>
              </a:rPr>
              <a:t>   return 0;</a:t>
            </a:r>
          </a:p>
          <a:p>
            <a:pPr marL="454025" lvl="1" indent="0">
              <a:buNone/>
              <a:defRPr/>
            </a:pPr>
            <a:r>
              <a:rPr lang="en-US" altLang="ko-KR" sz="1400" b="1" dirty="0">
                <a:latin typeface="Consolas" pitchFamily="49" charset="0"/>
              </a:rPr>
              <a:t>}</a:t>
            </a:r>
          </a:p>
          <a:p>
            <a:pPr>
              <a:defRPr/>
            </a:pPr>
            <a:endParaRPr lang="ko-KR" altLang="en-US" sz="1800" dirty="0"/>
          </a:p>
          <a:p>
            <a:pPr>
              <a:defRPr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인자 </a:t>
            </a:r>
            <a:r>
              <a:rPr lang="ko-KR" altLang="en-US" dirty="0" err="1"/>
              <a:t>리턴값</a:t>
            </a:r>
            <a:endParaRPr lang="ko-KR" altLang="en-US" dirty="0"/>
          </a:p>
        </p:txBody>
      </p:sp>
      <p:pic>
        <p:nvPicPr>
          <p:cNvPr id="10244" name="Picture 4" descr="1-887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F4FF"/>
              </a:clrFrom>
              <a:clrTo>
                <a:srgbClr val="F0F4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t="13124" r="19685" b="13124"/>
          <a:stretch>
            <a:fillRect/>
          </a:stretch>
        </p:blipFill>
        <p:spPr bwMode="auto">
          <a:xfrm>
            <a:off x="2359523" y="1799649"/>
            <a:ext cx="10636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19139" y="2924944"/>
            <a:ext cx="4232672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b="0" dirty="0">
                <a:solidFill>
                  <a:schemeClr val="tx2"/>
                </a:solidFill>
              </a:rPr>
              <a:t>내 동전</a:t>
            </a:r>
            <a:endParaRPr kumimoji="1" lang="en-US" altLang="ko-KR" sz="2400" b="0" dirty="0">
              <a:solidFill>
                <a:schemeClr val="tx2"/>
              </a:solidFill>
            </a:endParaRPr>
          </a:p>
          <a:p>
            <a:pPr marL="1200150" lvl="1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0" dirty="0" err="1">
                <a:solidFill>
                  <a:schemeClr val="tx2"/>
                </a:solidFill>
              </a:rPr>
              <a:t>전달인자</a:t>
            </a:r>
            <a:r>
              <a:rPr kumimoji="1" lang="en-US" altLang="ko-KR" sz="2000" b="0" dirty="0">
                <a:solidFill>
                  <a:schemeClr val="tx2"/>
                </a:solidFill>
              </a:rPr>
              <a:t>(</a:t>
            </a:r>
            <a:r>
              <a:rPr kumimoji="1" lang="en-US" altLang="ko-KR" sz="2000" b="0" dirty="0">
                <a:solidFill>
                  <a:srgbClr val="FF0000"/>
                </a:solidFill>
              </a:rPr>
              <a:t>argument</a:t>
            </a:r>
            <a:r>
              <a:rPr kumimoji="1" lang="en-US" altLang="ko-KR" sz="2000" b="0" dirty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kumimoji="1" lang="en-US" altLang="ko-KR" sz="2400" b="0" dirty="0">
              <a:solidFill>
                <a:schemeClr val="tx2"/>
              </a:solidFill>
            </a:endParaRP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b="0" dirty="0">
                <a:solidFill>
                  <a:schemeClr val="tx2"/>
                </a:solidFill>
              </a:rPr>
              <a:t>자판기 안에서 동전</a:t>
            </a:r>
            <a:endParaRPr kumimoji="1" lang="en-US" altLang="ko-KR" sz="2400" b="0" dirty="0">
              <a:solidFill>
                <a:schemeClr val="tx2"/>
              </a:solidFill>
            </a:endParaRPr>
          </a:p>
          <a:p>
            <a:pPr marL="1200150" lvl="1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0" dirty="0">
                <a:solidFill>
                  <a:srgbClr val="FF0000"/>
                </a:solidFill>
              </a:rPr>
              <a:t>매개변수</a:t>
            </a:r>
            <a:r>
              <a:rPr kumimoji="1" lang="en-US" altLang="ko-KR" sz="2000" b="0" dirty="0">
                <a:solidFill>
                  <a:srgbClr val="FF0000"/>
                </a:solidFill>
              </a:rPr>
              <a:t>(parameter)</a:t>
            </a:r>
          </a:p>
          <a:p>
            <a:pPr algn="l">
              <a:lnSpc>
                <a:spcPct val="80000"/>
              </a:lnSpc>
            </a:pPr>
            <a:endParaRPr kumimoji="1" lang="en-US" altLang="ko-KR" sz="2400" b="0" dirty="0">
              <a:solidFill>
                <a:schemeClr val="tx2"/>
              </a:solidFill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160072" y="3163068"/>
            <a:ext cx="218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kumimoji="1" lang="ko-KR" altLang="en-US" sz="2800" b="0">
                <a:solidFill>
                  <a:schemeClr val="tx2"/>
                </a:solidFill>
              </a:rPr>
              <a:t>리턴값</a:t>
            </a:r>
          </a:p>
          <a:p>
            <a:pPr algn="ctr"/>
            <a:r>
              <a:rPr kumimoji="1" lang="en-US" altLang="ko-KR" sz="2800" b="0">
                <a:solidFill>
                  <a:schemeClr val="tx2"/>
                </a:solidFill>
              </a:rPr>
              <a:t>return value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8904312" y="2360935"/>
            <a:ext cx="685800" cy="708025"/>
          </a:xfrm>
          <a:prstGeom prst="rect">
            <a:avLst/>
          </a:prstGeom>
          <a:solidFill>
            <a:srgbClr val="799DED"/>
          </a:solidFill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46" y="1988840"/>
            <a:ext cx="2601186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  <a:r>
              <a:rPr lang="en-US" altLang="ko-KR" dirty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클래스</a:t>
            </a:r>
            <a:r>
              <a:rPr lang="en-US" altLang="ko-KR" dirty="0"/>
              <a:t>,</a:t>
            </a:r>
            <a:r>
              <a:rPr lang="ko-KR" altLang="en-US" dirty="0"/>
              <a:t> 구조체</a:t>
            </a:r>
            <a:r>
              <a:rPr lang="en-US" altLang="ko-KR" dirty="0"/>
              <a:t>, </a:t>
            </a:r>
            <a:r>
              <a:rPr lang="ko-KR" altLang="en-US" dirty="0" err="1"/>
              <a:t>열거형</a:t>
            </a:r>
            <a:r>
              <a:rPr lang="ko-KR" altLang="en-US" dirty="0"/>
              <a:t> 내의 함수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함수를 </a:t>
            </a:r>
            <a:r>
              <a:rPr lang="ko-KR" altLang="en-US" dirty="0" err="1">
                <a:solidFill>
                  <a:srgbClr val="0000FF"/>
                </a:solidFill>
              </a:rPr>
              <a:t>스위프트</a:t>
            </a:r>
            <a:r>
              <a:rPr lang="ko-KR" altLang="en-US" dirty="0">
                <a:solidFill>
                  <a:srgbClr val="0000FF"/>
                </a:solidFill>
              </a:rPr>
              <a:t> 클래스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>
                <a:solidFill>
                  <a:srgbClr val="0000FF"/>
                </a:solidFill>
              </a:rPr>
              <a:t>내에 선언하면</a:t>
            </a:r>
            <a:r>
              <a:rPr lang="en-US" altLang="ko-KR">
                <a:solidFill>
                  <a:srgbClr val="0000FF"/>
                </a:solidFill>
              </a:rPr>
              <a:t>(</a:t>
            </a:r>
            <a:r>
              <a:rPr lang="ko-KR" altLang="en-US">
                <a:solidFill>
                  <a:srgbClr val="0000FF"/>
                </a:solidFill>
              </a:rPr>
              <a:t>열거형안에</a:t>
            </a:r>
            <a:r>
              <a:rPr lang="en-US" altLang="ko-KR">
                <a:solidFill>
                  <a:srgbClr val="0000FF"/>
                </a:solidFill>
              </a:rPr>
              <a:t>)</a:t>
            </a:r>
            <a:r>
              <a:rPr lang="ko-KR" altLang="en-US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메서드라</a:t>
            </a:r>
            <a:r>
              <a:rPr lang="ko-KR" altLang="en-US" dirty="0">
                <a:solidFill>
                  <a:srgbClr val="0000FF"/>
                </a:solidFill>
              </a:rPr>
              <a:t> 부름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279576" y="3140968"/>
            <a:ext cx="1584176" cy="172819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endParaRPr kumimoji="0" lang="ko-KR" altLang="en-US" sz="4000" b="1" i="0" u="none" strike="noStrike" cap="none" normalizeH="0" baseline="0" dirty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336071" y="3140968"/>
            <a:ext cx="1584176" cy="172819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 </a:t>
            </a:r>
            <a:endParaRPr kumimoji="0" lang="ko-KR" altLang="en-US" sz="4000" b="1" i="0" u="none" strike="noStrike" cap="none" normalizeH="0" baseline="0" dirty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83832" y="2492896"/>
            <a:ext cx="4896544" cy="32403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99856" y="2204864"/>
            <a:ext cx="3960440" cy="57606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0" dirty="0">
                <a:latin typeface="Consolas" panose="020B0609020204030204" pitchFamily="49" charset="0"/>
              </a:rPr>
              <a:t>class/</a:t>
            </a:r>
            <a:r>
              <a:rPr lang="en-US" altLang="ko-KR" sz="3200" b="0" dirty="0" err="1">
                <a:latin typeface="Consolas" panose="020B0609020204030204" pitchFamily="49" charset="0"/>
              </a:rPr>
              <a:t>struct</a:t>
            </a:r>
            <a:r>
              <a:rPr lang="en-US" altLang="ko-KR" sz="3200" b="0" dirty="0">
                <a:latin typeface="Consolas" panose="020B0609020204030204" pitchFamily="49" charset="0"/>
              </a:rPr>
              <a:t>/</a:t>
            </a:r>
            <a:r>
              <a:rPr lang="en-US" altLang="ko-KR" sz="3200" b="0" dirty="0" err="1">
                <a:latin typeface="Consolas" panose="020B0609020204030204" pitchFamily="49" charset="0"/>
              </a:rPr>
              <a:t>enum</a:t>
            </a:r>
            <a:endParaRPr kumimoji="0" lang="ko-KR" altLang="en-US" sz="3200" b="0" i="0" u="none" strike="noStrike" cap="none" normalizeH="0" baseline="0" dirty="0">
              <a:ln>
                <a:noFill/>
              </a:ln>
              <a:solidFill>
                <a:srgbClr val="A479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3863752" y="3717032"/>
            <a:ext cx="2448272" cy="576064"/>
          </a:xfrm>
          <a:prstGeom prst="rightArrow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88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Swift </a:t>
            </a:r>
            <a:r>
              <a:rPr lang="ko-KR" altLang="en-US" sz="3200"/>
              <a:t>는 다른 언어에서 사용하는게 조금 다른 부분이 있음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hlinkClick r:id="rId2"/>
              </a:rPr>
              <a:t>https://docs.swift.org/swift-book/LanguageGuide/Functions.html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28" y="1484784"/>
            <a:ext cx="7347743" cy="44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7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711200" y="838200"/>
            <a:ext cx="7833072" cy="718592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614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함수를 선언하는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indent="0">
              <a:buNone/>
              <a:defRPr/>
            </a:pPr>
            <a:r>
              <a:rPr lang="en-US" altLang="ko-KR" sz="1200" b="1" dirty="0" err="1">
                <a:solidFill>
                  <a:schemeClr val="tx1"/>
                </a:solidFill>
              </a:rPr>
              <a:t>func</a:t>
            </a:r>
            <a:r>
              <a:rPr lang="en-US" altLang="ko-KR" sz="1200" b="1" dirty="0">
                <a:solidFill>
                  <a:schemeClr val="tx1"/>
                </a:solidFill>
              </a:rPr>
              <a:t> &lt;</a:t>
            </a:r>
            <a:r>
              <a:rPr lang="ko-KR" altLang="en-US" sz="1200" b="1" dirty="0" err="1">
                <a:solidFill>
                  <a:schemeClr val="tx1"/>
                </a:solidFill>
              </a:rPr>
              <a:t>함수명</a:t>
            </a:r>
            <a:r>
              <a:rPr lang="en-US" altLang="ko-KR" sz="1200" b="1" dirty="0">
                <a:solidFill>
                  <a:schemeClr val="tx1"/>
                </a:solidFill>
              </a:rPr>
              <a:t>&gt; (&lt;</a:t>
            </a:r>
            <a:r>
              <a:rPr lang="ko-KR" altLang="en-US" sz="1200" b="1" dirty="0">
                <a:solidFill>
                  <a:schemeClr val="tx1"/>
                </a:solidFill>
              </a:rPr>
              <a:t>매개변수 이름</a:t>
            </a:r>
            <a:r>
              <a:rPr lang="en-US" altLang="ko-KR" sz="1200" b="1" dirty="0">
                <a:solidFill>
                  <a:schemeClr val="tx1"/>
                </a:solidFill>
              </a:rPr>
              <a:t>&gt;: &lt;</a:t>
            </a:r>
            <a:r>
              <a:rPr lang="ko-KR" altLang="en-US" sz="1200" b="1" dirty="0">
                <a:solidFill>
                  <a:schemeClr val="tx1"/>
                </a:solidFill>
              </a:rPr>
              <a:t>매개변수 타입</a:t>
            </a:r>
            <a:r>
              <a:rPr lang="en-US" altLang="ko-KR" sz="1200" b="1" dirty="0">
                <a:solidFill>
                  <a:schemeClr val="tx1"/>
                </a:solidFill>
              </a:rPr>
              <a:t>&gt;, &lt;</a:t>
            </a:r>
            <a:r>
              <a:rPr lang="ko-KR" altLang="en-US" sz="1200" b="1" dirty="0">
                <a:solidFill>
                  <a:schemeClr val="tx1"/>
                </a:solidFill>
              </a:rPr>
              <a:t>매개변수 이름</a:t>
            </a:r>
            <a:r>
              <a:rPr lang="en-US" altLang="ko-KR" sz="1200" b="1" dirty="0">
                <a:solidFill>
                  <a:schemeClr val="tx1"/>
                </a:solidFill>
              </a:rPr>
              <a:t>&gt;: &lt;</a:t>
            </a:r>
            <a:r>
              <a:rPr lang="ko-KR" altLang="en-US" sz="1200" b="1" dirty="0">
                <a:solidFill>
                  <a:schemeClr val="tx1"/>
                </a:solidFill>
              </a:rPr>
              <a:t>매개변수 타입</a:t>
            </a:r>
            <a:r>
              <a:rPr lang="en-US" altLang="ko-KR" sz="1200" b="1" dirty="0">
                <a:solidFill>
                  <a:schemeClr val="tx1"/>
                </a:solidFill>
              </a:rPr>
              <a:t>&gt;,... ) -&gt; &lt;</a:t>
            </a:r>
            <a:r>
              <a:rPr lang="ko-KR" altLang="en-US" sz="1200" b="1" dirty="0" err="1">
                <a:solidFill>
                  <a:schemeClr val="tx1"/>
                </a:solidFill>
              </a:rPr>
              <a:t>반환값</a:t>
            </a:r>
            <a:r>
              <a:rPr lang="ko-KR" altLang="en-US" sz="1200" b="1" dirty="0">
                <a:solidFill>
                  <a:schemeClr val="tx1"/>
                </a:solidFill>
              </a:rPr>
              <a:t> 타입</a:t>
            </a:r>
            <a:r>
              <a:rPr lang="en-US" altLang="ko-KR" sz="1200" b="1" dirty="0">
                <a:solidFill>
                  <a:schemeClr val="tx1"/>
                </a:solidFill>
              </a:rPr>
              <a:t>&gt; {</a:t>
            </a:r>
            <a:endParaRPr lang="ko-KR" altLang="en-US" sz="1200" b="1" dirty="0">
              <a:solidFill>
                <a:schemeClr val="tx1"/>
              </a:solidFill>
            </a:endParaRPr>
          </a:p>
          <a:p>
            <a:pPr marL="4763" indent="0">
              <a:buNone/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    // </a:t>
            </a:r>
            <a:r>
              <a:rPr lang="ko-KR" altLang="en-US" sz="1200" b="1" dirty="0">
                <a:solidFill>
                  <a:schemeClr val="tx1"/>
                </a:solidFill>
              </a:rPr>
              <a:t>함수 코드</a:t>
            </a:r>
            <a:r>
              <a:rPr lang="en-US" altLang="ko-KR" sz="1200" b="1" dirty="0">
                <a:solidFill>
                  <a:schemeClr val="tx1"/>
                </a:solidFill>
              </a:rPr>
              <a:t>		</a:t>
            </a:r>
            <a:endParaRPr lang="ko-KR" altLang="en-US" sz="1200" b="1" dirty="0">
              <a:solidFill>
                <a:schemeClr val="tx1"/>
              </a:solidFill>
            </a:endParaRPr>
          </a:p>
          <a:p>
            <a:pPr marL="4763" indent="0">
              <a:buNone/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}</a:t>
            </a:r>
            <a:endParaRPr lang="ko-KR" altLang="en-US" sz="12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 dirty="0" err="1"/>
              <a:t>func</a:t>
            </a:r>
            <a:r>
              <a:rPr lang="en-US" altLang="ko-KR" sz="1400" dirty="0"/>
              <a:t> ― </a:t>
            </a:r>
            <a:r>
              <a:rPr lang="ko-KR" altLang="en-US" sz="1400" dirty="0"/>
              <a:t>함수라는 것을 </a:t>
            </a:r>
            <a:r>
              <a:rPr lang="ko-KR" altLang="en-US" sz="1400" dirty="0" err="1"/>
              <a:t>스위프트</a:t>
            </a:r>
            <a:r>
              <a:rPr lang="ko-KR" altLang="en-US" sz="1400" dirty="0"/>
              <a:t> 컴파일러에게 알려주는 키워드</a:t>
            </a:r>
          </a:p>
          <a:p>
            <a:pPr>
              <a:defRPr/>
            </a:pPr>
            <a:r>
              <a:rPr lang="en-US" altLang="ko-KR" sz="1400" dirty="0"/>
              <a:t>&lt;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&gt; ― </a:t>
            </a:r>
            <a:r>
              <a:rPr lang="ko-KR" altLang="en-US" sz="1400" dirty="0"/>
              <a:t>함수에 할당되는 이름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&lt;</a:t>
            </a:r>
            <a:r>
              <a:rPr lang="ko-KR" altLang="en-US" sz="1400" dirty="0"/>
              <a:t>매개변수 이름</a:t>
            </a:r>
            <a:r>
              <a:rPr lang="en-US" altLang="ko-KR" sz="1400" dirty="0"/>
              <a:t>&gt; ― </a:t>
            </a:r>
            <a:r>
              <a:rPr lang="ko-KR" altLang="en-US" sz="1400" dirty="0"/>
              <a:t>함수 코드 내에서 참조되는 매개변수의 이름</a:t>
            </a:r>
          </a:p>
          <a:p>
            <a:pPr>
              <a:defRPr/>
            </a:pPr>
            <a:r>
              <a:rPr lang="en-US" altLang="ko-KR" sz="1400" dirty="0"/>
              <a:t>&lt;</a:t>
            </a:r>
            <a:r>
              <a:rPr lang="ko-KR" altLang="en-US" sz="1400" dirty="0"/>
              <a:t>매개변수 타입</a:t>
            </a:r>
            <a:r>
              <a:rPr lang="en-US" altLang="ko-KR" sz="1400" dirty="0"/>
              <a:t>&gt; ― </a:t>
            </a:r>
            <a:r>
              <a:rPr lang="ko-KR" altLang="en-US" sz="1400" dirty="0"/>
              <a:t>함수에 전달되는 매개변수의 타입</a:t>
            </a:r>
          </a:p>
          <a:p>
            <a:pPr>
              <a:defRPr/>
            </a:pPr>
            <a:r>
              <a:rPr lang="en-US" altLang="ko-KR" sz="1400" dirty="0"/>
              <a:t>&lt;</a:t>
            </a:r>
            <a:r>
              <a:rPr lang="ko-KR" altLang="en-US" sz="1400" dirty="0" err="1"/>
              <a:t>반환값</a:t>
            </a:r>
            <a:r>
              <a:rPr lang="ko-KR" altLang="en-US" sz="1400" dirty="0"/>
              <a:t> 타입</a:t>
            </a:r>
            <a:r>
              <a:rPr lang="en-US" altLang="ko-KR" sz="1400" dirty="0"/>
              <a:t>&gt; ― </a:t>
            </a:r>
            <a:r>
              <a:rPr lang="ko-KR" altLang="en-US" sz="1400" dirty="0"/>
              <a:t>함수가 반환하는 결과에 대한 데이터 타입</a:t>
            </a:r>
            <a:r>
              <a:rPr lang="en-US" altLang="ko-KR" sz="1400" dirty="0"/>
              <a:t>. </a:t>
            </a:r>
            <a:r>
              <a:rPr lang="ko-KR" altLang="en-US" sz="1400" dirty="0">
                <a:solidFill>
                  <a:srgbClr val="0000FF"/>
                </a:solidFill>
              </a:rPr>
              <a:t>반환하지 않으면</a:t>
            </a:r>
            <a:r>
              <a:rPr lang="en-US" altLang="ko-KR" sz="1400" dirty="0">
                <a:solidFill>
                  <a:srgbClr val="0000FF"/>
                </a:solidFill>
              </a:rPr>
              <a:t>(Void)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 err="1">
                <a:solidFill>
                  <a:srgbClr val="0000FF"/>
                </a:solidFill>
              </a:rPr>
              <a:t>반환값</a:t>
            </a:r>
            <a:r>
              <a:rPr lang="ko-KR" altLang="en-US" sz="1400" dirty="0">
                <a:solidFill>
                  <a:srgbClr val="0000FF"/>
                </a:solidFill>
              </a:rPr>
              <a:t> 타입</a:t>
            </a:r>
            <a:r>
              <a:rPr lang="en-US" altLang="ko-KR" sz="1400" dirty="0">
                <a:solidFill>
                  <a:srgbClr val="0000FF"/>
                </a:solidFill>
              </a:rPr>
              <a:t>(Void)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-&gt;</a:t>
            </a:r>
            <a:r>
              <a:rPr lang="ko-KR" altLang="en-US" sz="1400" dirty="0">
                <a:solidFill>
                  <a:srgbClr val="0000FF"/>
                </a:solidFill>
              </a:rPr>
              <a:t>는 생략 가능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sz="1400" dirty="0"/>
              <a:t>매개변수를 받지 않으며 결과를 반환하지도 않고 오직 메시지만 출력</a:t>
            </a:r>
          </a:p>
          <a:p>
            <a:pPr marL="455612" lvl="1" indent="0">
              <a:buNone/>
              <a:defRPr/>
            </a:pPr>
            <a:r>
              <a:rPr lang="en-US" altLang="ko-KR" sz="1400" b="1" dirty="0" err="1">
                <a:latin typeface="Consolas" panose="020B0609020204030204" pitchFamily="49" charset="0"/>
              </a:rPr>
              <a:t>func</a:t>
            </a:r>
            <a:r>
              <a:rPr lang="en-US" altLang="ko-KR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</a:rPr>
              <a:t>sayHello</a:t>
            </a:r>
            <a:r>
              <a:rPr lang="en-US" altLang="ko-KR" sz="1400" b="1" dirty="0">
                <a:latin typeface="Consolas" panose="020B0609020204030204" pitchFamily="49" charset="0"/>
              </a:rPr>
              <a:t>() {    //</a:t>
            </a:r>
            <a:r>
              <a:rPr lang="ko-KR" altLang="en-US" sz="1400" b="1" dirty="0" err="1">
                <a:latin typeface="Consolas" panose="020B0609020204030204" pitchFamily="49" charset="0"/>
              </a:rPr>
              <a:t>리턴값</a:t>
            </a:r>
            <a:r>
              <a:rPr lang="ko-KR" altLang="en-US" sz="1400" b="1" dirty="0">
                <a:latin typeface="Consolas" panose="020B0609020204030204" pitchFamily="49" charset="0"/>
              </a:rPr>
              <a:t> 없으면</a:t>
            </a:r>
            <a:r>
              <a:rPr lang="en-US" altLang="ko-KR" sz="1400" b="1" dirty="0"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-&gt; Void 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ko-KR" altLang="en-US" sz="1400" b="1" dirty="0">
                <a:latin typeface="Consolas" panose="020B0609020204030204" pitchFamily="49" charset="0"/>
              </a:rPr>
              <a:t>지정하지 </a:t>
            </a:r>
            <a:r>
              <a:rPr lang="ko-KR" altLang="en-US" sz="1400" b="1">
                <a:latin typeface="Consolas" panose="020B0609020204030204" pitchFamily="49" charset="0"/>
              </a:rPr>
              <a:t>않아도 됨 즉 생략 가능 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400" b="1" dirty="0">
                <a:latin typeface="Consolas" panose="020B0609020204030204" pitchFamily="49" charset="0"/>
              </a:rPr>
              <a:t>     print("</a:t>
            </a:r>
            <a:r>
              <a:rPr lang="en-US" altLang="ko-KR" sz="1400" b="1">
                <a:latin typeface="Consolas" panose="020B0609020204030204" pitchFamily="49" charset="0"/>
              </a:rPr>
              <a:t>Hello") // ; </a:t>
            </a:r>
            <a:r>
              <a:rPr lang="ko-KR" altLang="en-US" sz="1400" b="1">
                <a:latin typeface="Consolas" panose="020B0609020204030204" pitchFamily="49" charset="0"/>
              </a:rPr>
              <a:t>생략 가능함 스위프트는 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400" b="1">
                <a:latin typeface="Consolas" panose="020B0609020204030204" pitchFamily="49" charset="0"/>
              </a:rPr>
              <a:t>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sayHello</a:t>
            </a:r>
            <a:r>
              <a:rPr lang="en-US" altLang="ko-KR" sz="1400" b="1" dirty="0">
                <a:latin typeface="Consolas" panose="020B0609020204030204" pitchFamily="49" charset="0"/>
              </a:rPr>
              <a:t>() {   //C, </a:t>
            </a:r>
            <a:r>
              <a:rPr lang="en-US" altLang="ko-KR" sz="1400" b="1">
                <a:latin typeface="Consolas" panose="020B0609020204030204" pitchFamily="49" charset="0"/>
              </a:rPr>
              <a:t>C++  </a:t>
            </a:r>
            <a:r>
              <a:rPr lang="ko-KR" altLang="en-US" sz="1400" b="1">
                <a:latin typeface="Consolas" panose="020B0609020204030204" pitchFamily="49" charset="0"/>
              </a:rPr>
              <a:t>에서 사용 하는 것과 차이가 있음 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400" b="1" dirty="0">
                <a:latin typeface="Consolas" panose="020B0609020204030204" pitchFamily="49" charset="0"/>
              </a:rPr>
              <a:t>     </a:t>
            </a:r>
            <a:r>
              <a:rPr lang="en-US" altLang="ko-KR" sz="1400" b="1" err="1">
                <a:latin typeface="Consolas" panose="020B0609020204030204" pitchFamily="49" charset="0"/>
              </a:rPr>
              <a:t>printf</a:t>
            </a:r>
            <a:r>
              <a:rPr lang="en-US" altLang="ko-KR" sz="1400" b="1">
                <a:latin typeface="Consolas" panose="020B0609020204030204" pitchFamily="49" charset="0"/>
              </a:rPr>
              <a:t>(“Hello”); // ; </a:t>
            </a:r>
            <a:r>
              <a:rPr lang="ko-KR" altLang="en-US" sz="1400" b="1">
                <a:latin typeface="Consolas" panose="020B0609020204030204" pitchFamily="49" charset="0"/>
              </a:rPr>
              <a:t>꼭 해줘야함 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en-US" altLang="ko-KR" sz="1400" dirty="0"/>
          </a:p>
          <a:p>
            <a:pPr>
              <a:defRPr/>
            </a:pPr>
            <a:r>
              <a:rPr lang="ko-KR" altLang="en-US" sz="1400" dirty="0"/>
              <a:t>하나의 문자열과 하나의 정수를 매개변수로 받아서 문자열을 반환</a:t>
            </a:r>
          </a:p>
          <a:p>
            <a:pPr marL="455612" lvl="1" indent="0">
              <a:buNone/>
              <a:defRPr/>
            </a:pPr>
            <a:r>
              <a:rPr lang="en-US" altLang="ko-KR" sz="1400" b="1">
                <a:latin typeface="Consolas" panose="020B0609020204030204" pitchFamily="49" charset="0"/>
              </a:rPr>
              <a:t>Func </a:t>
            </a:r>
            <a:r>
              <a:rPr lang="en-US" altLang="ko-KR" sz="1400" b="1" dirty="0">
                <a:latin typeface="Consolas" panose="020B0609020204030204" pitchFamily="49" charset="0"/>
              </a:rPr>
              <a:t>message(name: String, age: </a:t>
            </a:r>
            <a:r>
              <a:rPr lang="en-US" altLang="ko-KR" sz="1400" b="1" dirty="0" err="1"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latin typeface="Consolas" panose="020B0609020204030204" pitchFamily="49" charset="0"/>
              </a:rPr>
              <a:t>) -&gt; </a:t>
            </a:r>
            <a:r>
              <a:rPr lang="en-US" altLang="ko-KR" sz="1400" b="1">
                <a:latin typeface="Consolas" panose="020B0609020204030204" pitchFamily="49" charset="0"/>
              </a:rPr>
              <a:t>String { // </a:t>
            </a:r>
            <a:r>
              <a:rPr lang="ko-KR" altLang="en-US" sz="1400" b="1">
                <a:latin typeface="Consolas" panose="020B0609020204030204" pitchFamily="49" charset="0"/>
              </a:rPr>
              <a:t>특징 매개변수 가 먼저 타입이 뒤에 나옴 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400" b="1" dirty="0">
                <a:latin typeface="Consolas" panose="020B0609020204030204" pitchFamily="49" charset="0"/>
              </a:rPr>
              <a:t>       </a:t>
            </a:r>
            <a:r>
              <a:rPr lang="en-US" altLang="ko-KR" sz="1400" b="1">
                <a:latin typeface="Consolas" panose="020B0609020204030204" pitchFamily="49" charset="0"/>
              </a:rPr>
              <a:t>return(“\(</a:t>
            </a:r>
            <a:r>
              <a:rPr lang="en-US" altLang="ko-KR" sz="1400" b="1" dirty="0">
                <a:latin typeface="Consolas" panose="020B0609020204030204" pitchFamily="49" charset="0"/>
              </a:rPr>
              <a:t>name)  \(</a:t>
            </a:r>
            <a:r>
              <a:rPr lang="en-US" altLang="ko-KR" sz="1400" b="1">
                <a:latin typeface="Consolas" panose="020B0609020204030204" pitchFamily="49" charset="0"/>
              </a:rPr>
              <a:t>age)”)  // -&gt; </a:t>
            </a:r>
            <a:r>
              <a:rPr lang="ko-KR" altLang="en-US" sz="1400" b="1">
                <a:latin typeface="Consolas" panose="020B0609020204030204" pitchFamily="49" charset="0"/>
              </a:rPr>
              <a:t>다음이 리턴 타입임 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pPr>
              <a:defRPr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스위프트</a:t>
            </a:r>
            <a:r>
              <a:rPr lang="ko-KR" altLang="en-US" dirty="0"/>
              <a:t> 함수 정의와 호출하기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408" y="908720"/>
            <a:ext cx="8359080" cy="934616"/>
          </a:xfrm>
        </p:spPr>
        <p:txBody>
          <a:bodyPr/>
          <a:lstStyle/>
          <a:p>
            <a:pPr>
              <a:defRPr/>
            </a:pPr>
            <a:r>
              <a:rPr lang="en-US" altLang="ko-KR" sz="1800" dirty="0">
                <a:latin typeface="Consolas" panose="020B0609020204030204" pitchFamily="49" charset="0"/>
              </a:rPr>
              <a:t>&lt;</a:t>
            </a:r>
            <a:r>
              <a:rPr lang="ko-KR" altLang="en-US" sz="1800" dirty="0" err="1">
                <a:latin typeface="Consolas" panose="020B0609020204030204" pitchFamily="49" charset="0"/>
              </a:rPr>
              <a:t>함수명</a:t>
            </a:r>
            <a:r>
              <a:rPr lang="en-US" altLang="ko-KR" sz="1800" dirty="0">
                <a:latin typeface="Consolas" panose="020B0609020204030204" pitchFamily="49" charset="0"/>
              </a:rPr>
              <a:t>&gt; (&lt;</a:t>
            </a:r>
            <a:r>
              <a:rPr lang="ko-KR" altLang="en-US" sz="1800" dirty="0">
                <a:latin typeface="Consolas" panose="020B0609020204030204" pitchFamily="49" charset="0"/>
              </a:rPr>
              <a:t>인자</a:t>
            </a:r>
            <a:r>
              <a:rPr lang="en-US" altLang="ko-KR" sz="1800" dirty="0">
                <a:latin typeface="Consolas" panose="020B0609020204030204" pitchFamily="49" charset="0"/>
              </a:rPr>
              <a:t>1&gt;, &lt;</a:t>
            </a:r>
            <a:r>
              <a:rPr lang="ko-KR" altLang="en-US" sz="1800" dirty="0">
                <a:latin typeface="Consolas" panose="020B0609020204030204" pitchFamily="49" charset="0"/>
              </a:rPr>
              <a:t>인자</a:t>
            </a:r>
            <a:r>
              <a:rPr lang="en-US" altLang="ko-KR" sz="1800" dirty="0">
                <a:latin typeface="Consolas" panose="020B0609020204030204" pitchFamily="49" charset="0"/>
              </a:rPr>
              <a:t>2&gt;, ... )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4000" b="1" dirty="0" err="1">
                <a:latin typeface="Consolas" panose="020B0609020204030204" pitchFamily="49" charset="0"/>
              </a:rPr>
              <a:t>func</a:t>
            </a:r>
            <a:r>
              <a:rPr lang="en-US" altLang="ko-KR" sz="4000" b="1" dirty="0">
                <a:latin typeface="Consolas" panose="020B0609020204030204" pitchFamily="49" charset="0"/>
              </a:rPr>
              <a:t> </a:t>
            </a:r>
            <a:r>
              <a:rPr lang="en-US" altLang="ko-KR" sz="4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sayHello</a:t>
            </a:r>
            <a:r>
              <a:rPr lang="en-US" altLang="ko-KR" sz="4000" b="1" dirty="0">
                <a:latin typeface="Consolas" panose="020B0609020204030204" pitchFamily="49" charset="0"/>
              </a:rPr>
              <a:t>() { </a:t>
            </a:r>
            <a:r>
              <a:rPr lang="en-US" altLang="ko-KR" sz="4000" b="1" dirty="0">
                <a:solidFill>
                  <a:srgbClr val="00664B"/>
                </a:solidFill>
                <a:latin typeface="Consolas" panose="020B0609020204030204" pitchFamily="49" charset="0"/>
              </a:rPr>
              <a:t>//-&gt;Void</a:t>
            </a:r>
            <a:endParaRPr lang="ko-KR" altLang="en-US" sz="4000" b="1" dirty="0">
              <a:solidFill>
                <a:srgbClr val="00664B"/>
              </a:solidFill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4000" b="1" dirty="0">
                <a:latin typeface="Consolas" panose="020B0609020204030204" pitchFamily="49" charset="0"/>
              </a:rPr>
              <a:t>     print("Hello")</a:t>
            </a:r>
            <a:endParaRPr lang="ko-KR" altLang="en-US" sz="40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4000" b="1" dirty="0">
                <a:latin typeface="Consolas" panose="020B0609020204030204" pitchFamily="49" charset="0"/>
              </a:rPr>
              <a:t>}</a:t>
            </a:r>
            <a:endParaRPr lang="en-US" altLang="ko-KR" sz="4000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4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sayHello</a:t>
            </a:r>
            <a:r>
              <a:rPr lang="en-US" altLang="ko-KR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()   </a:t>
            </a:r>
            <a:r>
              <a:rPr lang="en-US" altLang="ko-KR" sz="4000" b="1">
                <a:latin typeface="Consolas" panose="020B0609020204030204" pitchFamily="49" charset="0"/>
              </a:rPr>
              <a:t>//</a:t>
            </a:r>
            <a:r>
              <a:rPr lang="ko-KR" altLang="en-US" sz="4000" b="1">
                <a:latin typeface="Consolas" panose="020B0609020204030204" pitchFamily="49" charset="0"/>
              </a:rPr>
              <a:t>호출</a:t>
            </a:r>
            <a:endParaRPr lang="en-US" altLang="ko-KR" sz="4000" b="1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4000" b="1">
                <a:latin typeface="Consolas" panose="020B0609020204030204" pitchFamily="49" charset="0"/>
              </a:rPr>
              <a:t>// </a:t>
            </a:r>
            <a:r>
              <a:rPr lang="ko-KR" altLang="en-US" sz="4000" b="1">
                <a:latin typeface="Consolas" panose="020B0609020204030204" pitchFamily="49" charset="0"/>
              </a:rPr>
              <a:t>매개 변수 없을때는 사용하는게 비슷함 </a:t>
            </a:r>
            <a:endParaRPr lang="en-US" altLang="ko-KR" sz="4000" b="1" dirty="0"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 lvl="1"/>
            <a:endParaRPr lang="en-US" altLang="ko-KR" sz="1200" b="1" dirty="0"/>
          </a:p>
          <a:p>
            <a:pPr lvl="1"/>
            <a:endParaRPr lang="en-US" altLang="ko-KR" sz="1200" dirty="0"/>
          </a:p>
          <a:p>
            <a:pPr lvl="1"/>
            <a:endParaRPr lang="en-US" altLang="ko-KR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767408" y="3400045"/>
            <a:ext cx="7632848" cy="2086744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67408" y="838200"/>
            <a:ext cx="7632848" cy="208674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언어에서</a:t>
            </a:r>
            <a:r>
              <a:rPr lang="en-US" altLang="ko-KR" sz="3200" dirty="0"/>
              <a:t> Swift </a:t>
            </a:r>
            <a:r>
              <a:rPr lang="ko-KR" altLang="en-US" sz="3200" dirty="0"/>
              <a:t>함수 변경 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add(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y)  {     //C, C++             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return(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add(10,20); </a:t>
            </a:r>
          </a:p>
          <a:p>
            <a:pPr marL="0" indent="0">
              <a:buNone/>
              <a:defRPr/>
            </a:pP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 add(x: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, y: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 {                  </a:t>
            </a:r>
            <a:endParaRPr lang="ko-KR" alt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       return(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add(x:10, y:</a:t>
            </a:r>
            <a:r>
              <a:rPr lang="en-US" altLang="ko-KR" b="1">
                <a:solidFill>
                  <a:srgbClr val="0000FF"/>
                </a:solidFill>
                <a:latin typeface="Consolas" panose="020B0609020204030204" pitchFamily="49" charset="0"/>
              </a:rPr>
              <a:t>20)// </a:t>
            </a:r>
            <a:r>
              <a:rPr lang="ko-KR" altLang="en-US" b="1">
                <a:solidFill>
                  <a:srgbClr val="0000FF"/>
                </a:solidFill>
                <a:latin typeface="Consolas" panose="020B0609020204030204" pitchFamily="49" charset="0"/>
              </a:rPr>
              <a:t>호출할때 이렇게 이름</a:t>
            </a:r>
            <a:r>
              <a:rPr lang="en-US" altLang="ko-KR" b="1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0000FF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b="1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ko-KR" altLang="en-US" b="1">
                <a:solidFill>
                  <a:srgbClr val="0000FF"/>
                </a:solidFill>
                <a:latin typeface="Consolas" panose="020B0609020204030204" pitchFamily="49" charset="0"/>
              </a:rPr>
              <a:t>을 넣어야함 </a:t>
            </a:r>
            <a:endParaRPr lang="ko-KR" altLang="en-US" sz="72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408" y="5613486"/>
            <a:ext cx="8625246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b="0" dirty="0">
                <a:solidFill>
                  <a:srgbClr val="FF0000"/>
                </a:solidFill>
              </a:rPr>
              <a:t>과제 </a:t>
            </a:r>
            <a:r>
              <a:rPr lang="en-US" altLang="ko-KR" sz="3200" b="0" dirty="0">
                <a:solidFill>
                  <a:srgbClr val="FF0000"/>
                </a:solidFill>
              </a:rPr>
              <a:t>: add</a:t>
            </a:r>
            <a:r>
              <a:rPr lang="ko-KR" altLang="en-US" sz="3200" b="0" dirty="0">
                <a:solidFill>
                  <a:srgbClr val="FF0000"/>
                </a:solidFill>
              </a:rPr>
              <a:t>함수의 </a:t>
            </a:r>
            <a:r>
              <a:rPr lang="ko-KR" altLang="en-US" sz="3200" b="0" dirty="0" err="1">
                <a:solidFill>
                  <a:srgbClr val="FF0000"/>
                </a:solidFill>
              </a:rPr>
              <a:t>자료형은</a:t>
            </a:r>
            <a:r>
              <a:rPr lang="ko-KR" altLang="en-US" sz="3200" b="0" dirty="0">
                <a:solidFill>
                  <a:srgbClr val="FF0000"/>
                </a:solidFill>
              </a:rPr>
              <a:t> </a:t>
            </a:r>
            <a:r>
              <a:rPr lang="en-US" altLang="ko-KR" sz="3200" b="0" dirty="0">
                <a:solidFill>
                  <a:schemeClr val="tx1"/>
                </a:solidFill>
              </a:rPr>
              <a:t>print(type(</a:t>
            </a:r>
            <a:r>
              <a:rPr lang="en-US" altLang="ko-KR" sz="3200" b="0" dirty="0" err="1">
                <a:solidFill>
                  <a:schemeClr val="tx1"/>
                </a:solidFill>
              </a:rPr>
              <a:t>of:add</a:t>
            </a:r>
            <a:r>
              <a:rPr lang="en-US" altLang="ko-KR" sz="3200" b="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07519" y="3400045"/>
            <a:ext cx="357181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함수의 타입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/>
              <a:t>(</a:t>
            </a:r>
            <a:r>
              <a:rPr lang="ko-KR" altLang="en-US" sz="2000" dirty="0" err="1"/>
              <a:t>자료형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자료형</a:t>
            </a:r>
            <a:r>
              <a:rPr lang="en-US" altLang="ko-KR" sz="2000" dirty="0"/>
              <a:t>,…) -&gt; </a:t>
            </a:r>
            <a:r>
              <a:rPr lang="ko-KR" altLang="en-US" sz="2000" dirty="0" err="1"/>
              <a:t>리턴형</a:t>
            </a:r>
            <a:endParaRPr lang="en-US" altLang="ko-KR" sz="2000" dirty="0"/>
          </a:p>
          <a:p>
            <a:pPr algn="l"/>
            <a:r>
              <a:rPr lang="ko-KR" altLang="en-US" sz="2000" dirty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) -&gt; </a:t>
            </a:r>
            <a:r>
              <a:rPr lang="ko-KR" altLang="en-US" sz="2000" dirty="0" err="1"/>
              <a:t>Int</a:t>
            </a:r>
            <a:endParaRPr lang="en-US" altLang="ko-KR" sz="2000" dirty="0"/>
          </a:p>
          <a:p>
            <a:pPr algn="l"/>
            <a:r>
              <a:rPr lang="ko-KR" altLang="en-US" sz="2000" dirty="0" err="1"/>
              <a:t>리턴형이</a:t>
            </a:r>
            <a:r>
              <a:rPr lang="ko-KR" altLang="en-US" sz="2000" dirty="0"/>
              <a:t> </a:t>
            </a:r>
            <a:r>
              <a:rPr lang="en-US" altLang="ko-KR" sz="2000" dirty="0"/>
              <a:t>Void</a:t>
            </a:r>
            <a:r>
              <a:rPr lang="ko-KR" altLang="en-US" sz="2000" dirty="0"/>
              <a:t>형이면 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91744" y="2676638"/>
            <a:ext cx="3913251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과제 </a:t>
            </a:r>
            <a:r>
              <a:rPr lang="en-US" altLang="ko-KR" sz="3200" dirty="0"/>
              <a:t>: </a:t>
            </a:r>
            <a:r>
              <a:rPr lang="ko-KR" altLang="en-US" sz="3200" dirty="0"/>
              <a:t>변경 연습하기</a:t>
            </a:r>
          </a:p>
        </p:txBody>
      </p:sp>
    </p:spTree>
    <p:extLst>
      <p:ext uri="{BB962C8B-B14F-4D97-AF65-F5344CB8AC3E}">
        <p14:creationId xmlns:p14="http://schemas.microsoft.com/office/powerpoint/2010/main" val="350513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0" dirty="0">
                <a:solidFill>
                  <a:srgbClr val="0000FF"/>
                </a:solidFill>
              </a:rPr>
              <a:t>내부</a:t>
            </a:r>
            <a:r>
              <a:rPr lang="ko-KR" altLang="en-US" sz="2400" b="0" dirty="0"/>
              <a:t> 매개변수</a:t>
            </a:r>
            <a:r>
              <a:rPr lang="en-US" altLang="ko-KR" sz="2400" b="0" dirty="0"/>
              <a:t>(</a:t>
            </a:r>
            <a:r>
              <a:rPr lang="en-US" altLang="ko-KR" sz="2400" b="0" dirty="0">
                <a:solidFill>
                  <a:srgbClr val="0000FF"/>
                </a:solidFill>
                <a:latin typeface="Menlo"/>
              </a:rPr>
              <a:t>parameter name</a:t>
            </a:r>
            <a:r>
              <a:rPr lang="en-US" altLang="ko-KR" sz="2400" b="0" dirty="0">
                <a:solidFill>
                  <a:srgbClr val="0000FF"/>
                </a:solidFill>
              </a:rPr>
              <a:t>)</a:t>
            </a:r>
            <a:r>
              <a:rPr lang="ko-KR" altLang="en-US" sz="2400" b="0" dirty="0"/>
              <a:t> 이름과 </a:t>
            </a:r>
            <a:r>
              <a:rPr lang="ko-KR" altLang="en-US" sz="2400" b="0" dirty="0">
                <a:solidFill>
                  <a:schemeClr val="tx1"/>
                </a:solidFill>
              </a:rPr>
              <a:t>외부</a:t>
            </a:r>
            <a:r>
              <a:rPr lang="ko-KR" altLang="en-US" sz="2400" b="0" dirty="0"/>
              <a:t> 매개변수</a:t>
            </a:r>
            <a:r>
              <a:rPr lang="en-US" altLang="ko-KR" sz="2400" b="0" dirty="0"/>
              <a:t>(</a:t>
            </a:r>
            <a:r>
              <a:rPr lang="en-US" altLang="ko-KR" sz="2400" b="0" dirty="0">
                <a:solidFill>
                  <a:schemeClr val="tx1"/>
                </a:solidFill>
                <a:latin typeface="Menlo"/>
              </a:rPr>
              <a:t>argument label)</a:t>
            </a:r>
            <a:r>
              <a:rPr lang="ko-KR" altLang="en-US" sz="2400" b="0" dirty="0"/>
              <a:t> 이름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 err="1"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latin typeface="Consolas" panose="020B0609020204030204" pitchFamily="49" charset="0"/>
              </a:rPr>
              <a:t> add(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) -&gt;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      //</a:t>
            </a:r>
            <a:r>
              <a: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외부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내부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자료형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외부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내부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자료형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-&gt; </a:t>
            </a:r>
            <a:r>
              <a:rPr lang="ko-KR" altLang="en-US" sz="2400" dirty="0" err="1">
                <a:latin typeface="Consolas" panose="020B0609020204030204" pitchFamily="49" charset="0"/>
              </a:rPr>
              <a:t>리턴형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   return(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400" dirty="0" err="1">
                <a:latin typeface="Consolas" panose="020B0609020204030204" pitchFamily="49" charset="0"/>
              </a:rPr>
              <a:t>+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400" dirty="0">
                <a:latin typeface="Consolas" panose="020B0609020204030204" pitchFamily="49" charset="0"/>
              </a:rPr>
              <a:t>)  //</a:t>
            </a:r>
            <a:r>
              <a:rPr lang="ko-KR" altLang="en-US" sz="2400" dirty="0">
                <a:latin typeface="Consolas" panose="020B0609020204030204" pitchFamily="49" charset="0"/>
              </a:rPr>
              <a:t>함수 정의할 때는 내부 매개변수명을 사용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}               //return(</a:t>
            </a:r>
            <a:r>
              <a:rPr lang="en-US" altLang="ko-KR" sz="2400" dirty="0" err="1">
                <a:latin typeface="Consolas" panose="020B0609020204030204" pitchFamily="49" charset="0"/>
              </a:rPr>
              <a:t>first+second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은 오류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add(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2400" dirty="0">
                <a:latin typeface="Consolas" panose="020B0609020204030204" pitchFamily="49" charset="0"/>
              </a:rPr>
              <a:t>:10, 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2400" dirty="0">
                <a:latin typeface="Consolas" panose="020B0609020204030204" pitchFamily="49" charset="0"/>
              </a:rPr>
              <a:t>:20)  //add(x:10, y:20)</a:t>
            </a:r>
            <a:r>
              <a:rPr lang="ko-KR" altLang="en-US" sz="2400" dirty="0">
                <a:latin typeface="Consolas" panose="020B0609020204030204" pitchFamily="49" charset="0"/>
              </a:rPr>
              <a:t>은 오류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//</a:t>
            </a:r>
            <a:r>
              <a:rPr lang="ko-KR" altLang="en-US" sz="2400" dirty="0">
                <a:latin typeface="Consolas" panose="020B0609020204030204" pitchFamily="49" charset="0"/>
              </a:rPr>
              <a:t>함수 호출할 때는 외부 매개변수명을 사용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448" y="4149080"/>
            <a:ext cx="8928992" cy="163121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  <a:defRPr/>
            </a:pP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 add(x: 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, y: 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 {                  </a:t>
            </a:r>
            <a:endParaRPr lang="ko-KR" altLang="en-US" sz="20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  <a:defRPr/>
            </a:pP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    return(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  <a:defRPr/>
            </a:pP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  <a:defRPr/>
            </a:pP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add(x:10, y:20)</a:t>
            </a:r>
          </a:p>
          <a:p>
            <a:pPr algn="l">
              <a:defRPr/>
            </a:pPr>
            <a:r>
              <a:rPr lang="en-US" altLang="ko-K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000" b="0" dirty="0">
                <a:solidFill>
                  <a:srgbClr val="0000FF"/>
                </a:solidFill>
              </a:rPr>
              <a:t>외부 </a:t>
            </a:r>
            <a:r>
              <a:rPr lang="ko-KR" altLang="en-US" sz="2000" b="0" dirty="0" err="1">
                <a:solidFill>
                  <a:srgbClr val="0000FF"/>
                </a:solidFill>
              </a:rPr>
              <a:t>매개변수명</a:t>
            </a:r>
            <a:r>
              <a:rPr lang="ko-KR" altLang="en-US" sz="2000" b="0" dirty="0">
                <a:solidFill>
                  <a:srgbClr val="0000FF"/>
                </a:solidFill>
              </a:rPr>
              <a:t> 생략하면 내부 매개변수명이 외부 매개변수명까지 </a:t>
            </a:r>
            <a:r>
              <a:rPr lang="ko-KR" altLang="en-US" sz="2000" b="0" dirty="0">
                <a:solidFill>
                  <a:srgbClr val="FF0000"/>
                </a:solidFill>
              </a:rPr>
              <a:t>겸함</a:t>
            </a:r>
          </a:p>
        </p:txBody>
      </p:sp>
      <p:sp>
        <p:nvSpPr>
          <p:cNvPr id="4" name="사각형 설명선 3"/>
          <p:cNvSpPr/>
          <p:nvPr/>
        </p:nvSpPr>
        <p:spPr bwMode="auto">
          <a:xfrm>
            <a:off x="4622588" y="838200"/>
            <a:ext cx="1008112" cy="485924"/>
          </a:xfrm>
          <a:prstGeom prst="wedgeRectCallout">
            <a:avLst>
              <a:gd name="adj1" fmla="val -17535"/>
              <a:gd name="adj2" fmla="val 69343"/>
            </a:avLst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1400" b="0">
                <a:solidFill>
                  <a:schemeClr val="tx1"/>
                </a:solidFill>
              </a:rPr>
              <a:t>argument label</a:t>
            </a:r>
          </a:p>
        </p:txBody>
      </p:sp>
      <p:sp>
        <p:nvSpPr>
          <p:cNvPr id="8" name="사각형 설명선 7"/>
          <p:cNvSpPr/>
          <p:nvPr/>
        </p:nvSpPr>
        <p:spPr bwMode="auto">
          <a:xfrm>
            <a:off x="5711021" y="836712"/>
            <a:ext cx="1008112" cy="485924"/>
          </a:xfrm>
          <a:prstGeom prst="wedgeRectCallout">
            <a:avLst>
              <a:gd name="adj1" fmla="val -29079"/>
              <a:gd name="adj2" fmla="val 69343"/>
            </a:avLst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1400" b="0" dirty="0">
                <a:solidFill>
                  <a:srgbClr val="0000FF"/>
                </a:solidFill>
              </a:rPr>
              <a:t>parameter name</a:t>
            </a:r>
          </a:p>
        </p:txBody>
      </p:sp>
      <p:sp>
        <p:nvSpPr>
          <p:cNvPr id="9" name="사각형 설명선 8"/>
          <p:cNvSpPr/>
          <p:nvPr/>
        </p:nvSpPr>
        <p:spPr bwMode="auto">
          <a:xfrm>
            <a:off x="2185438" y="824383"/>
            <a:ext cx="1008112" cy="485924"/>
          </a:xfrm>
          <a:prstGeom prst="wedgeRectCallout">
            <a:avLst>
              <a:gd name="adj1" fmla="val -17535"/>
              <a:gd name="adj2" fmla="val 69343"/>
            </a:avLst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1400" b="0">
                <a:solidFill>
                  <a:schemeClr val="tx1"/>
                </a:solidFill>
              </a:rPr>
              <a:t>argument label</a:t>
            </a:r>
          </a:p>
        </p:txBody>
      </p:sp>
      <p:sp>
        <p:nvSpPr>
          <p:cNvPr id="10" name="사각형 설명선 9"/>
          <p:cNvSpPr/>
          <p:nvPr/>
        </p:nvSpPr>
        <p:spPr bwMode="auto">
          <a:xfrm>
            <a:off x="3273871" y="822895"/>
            <a:ext cx="1008112" cy="485924"/>
          </a:xfrm>
          <a:prstGeom prst="wedgeRectCallout">
            <a:avLst>
              <a:gd name="adj1" fmla="val -29079"/>
              <a:gd name="adj2" fmla="val 69343"/>
            </a:avLst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1400" b="0" dirty="0">
                <a:solidFill>
                  <a:srgbClr val="0000FF"/>
                </a:solidFill>
              </a:rPr>
              <a:t>parameter name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Swift </a:t>
            </a:r>
            <a:r>
              <a:rPr lang="ko-KR" altLang="en-US" dirty="0"/>
              <a:t>함수 실습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:</a:t>
            </a:r>
            <a:r>
              <a:rPr lang="ko-KR" altLang="en-US" dirty="0">
                <a:solidFill>
                  <a:srgbClr val="FF0000"/>
                </a:solidFill>
              </a:rPr>
              <a:t>매우 중요</a:t>
            </a:r>
            <a:r>
              <a:rPr lang="en-US" altLang="ko-KR" dirty="0"/>
              <a:t>)and </a:t>
            </a:r>
            <a:r>
              <a:rPr lang="ko-KR" altLang="en-US" dirty="0"/>
              <a:t>함수의 </a:t>
            </a:r>
            <a:r>
              <a:rPr lang="en-US" altLang="ko-KR" dirty="0"/>
              <a:t>type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03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lvl="1" indent="0">
              <a:buNone/>
            </a:pPr>
            <a:endParaRPr lang="en-US" altLang="ko-KR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endParaRPr lang="ko-KR" altLang="en-US" sz="1800" b="1" dirty="0">
              <a:latin typeface="Consolas" panose="020B0609020204030204" pitchFamily="49" charset="0"/>
            </a:endParaRPr>
          </a:p>
          <a:p>
            <a:endParaRPr lang="ko-KR" alt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00257" y="3233551"/>
            <a:ext cx="3588644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0" dirty="0">
                <a:solidFill>
                  <a:srgbClr val="0000FF"/>
                </a:solidFill>
              </a:rPr>
              <a:t>print(type(</a:t>
            </a:r>
            <a:r>
              <a:rPr lang="en-US" altLang="ko-KR" sz="3200" b="0" dirty="0" err="1">
                <a:solidFill>
                  <a:srgbClr val="0000FF"/>
                </a:solidFill>
              </a:rPr>
              <a:t>of:</a:t>
            </a:r>
            <a:r>
              <a:rPr lang="en-US" altLang="ko-KR" sz="3200" b="0" dirty="0" err="1">
                <a:solidFill>
                  <a:schemeClr val="tx1"/>
                </a:solidFill>
              </a:rPr>
              <a:t>add</a:t>
            </a:r>
            <a:r>
              <a:rPr lang="en-US" altLang="ko-KR" sz="3200" b="0" dirty="0">
                <a:solidFill>
                  <a:srgbClr val="0000FF"/>
                </a:solidFill>
              </a:rPr>
              <a:t>))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01" y="1124744"/>
            <a:ext cx="5862596" cy="49102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4403" y="5310327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print(add(x:10, y:20))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add(first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second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print(add(first:10, second:20))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add(_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_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print(add(10, 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add(_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with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print(add(10, with:20))</a:t>
            </a:r>
            <a:endParaRPr lang="ko-KR" altLang="en-US" sz="200" b="0" dirty="0">
              <a:solidFill>
                <a:schemeClr val="tx1"/>
              </a:solidFill>
            </a:endParaRPr>
          </a:p>
        </p:txBody>
      </p:sp>
      <p:sp>
        <p:nvSpPr>
          <p:cNvPr id="14" name="설명선 2 3"/>
          <p:cNvSpPr>
            <a:spLocks/>
          </p:cNvSpPr>
          <p:nvPr/>
        </p:nvSpPr>
        <p:spPr bwMode="auto">
          <a:xfrm>
            <a:off x="5879206" y="1957653"/>
            <a:ext cx="3313138" cy="360363"/>
          </a:xfrm>
          <a:prstGeom prst="borderCallout2">
            <a:avLst>
              <a:gd name="adj1" fmla="val 21171"/>
              <a:gd name="adj2" fmla="val -1056"/>
              <a:gd name="adj3" fmla="val 20985"/>
              <a:gd name="adj4" fmla="val -15767"/>
              <a:gd name="adj5" fmla="val 109082"/>
              <a:gd name="adj6" fmla="val -16817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r>
              <a:rPr lang="ko-KR" altLang="en-US" sz="1600" b="0" dirty="0">
                <a:solidFill>
                  <a:schemeClr val="tx1"/>
                </a:solidFill>
              </a:rPr>
              <a:t>외부 </a:t>
            </a:r>
            <a:r>
              <a:rPr lang="ko-KR" altLang="en-US" sz="1600" b="0" dirty="0" err="1">
                <a:solidFill>
                  <a:schemeClr val="tx1"/>
                </a:solidFill>
              </a:rPr>
              <a:t>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: </a:t>
            </a:r>
            <a:r>
              <a:rPr lang="ko-KR" altLang="en-US" sz="1600" b="0" dirty="0">
                <a:solidFill>
                  <a:schemeClr val="tx1"/>
                </a:solidFill>
              </a:rPr>
              <a:t>호출할 때 사용 </a:t>
            </a:r>
          </a:p>
        </p:txBody>
      </p:sp>
      <p:sp>
        <p:nvSpPr>
          <p:cNvPr id="15" name="설명선 2 4"/>
          <p:cNvSpPr>
            <a:spLocks/>
          </p:cNvSpPr>
          <p:nvPr/>
        </p:nvSpPr>
        <p:spPr bwMode="auto">
          <a:xfrm>
            <a:off x="6384033" y="2690902"/>
            <a:ext cx="3672407" cy="360363"/>
          </a:xfrm>
          <a:prstGeom prst="borderCallout2">
            <a:avLst>
              <a:gd name="adj1" fmla="val 18750"/>
              <a:gd name="adj2" fmla="val -1005"/>
              <a:gd name="adj3" fmla="val 18750"/>
              <a:gd name="adj4" fmla="val -7623"/>
              <a:gd name="adj5" fmla="val -30841"/>
              <a:gd name="adj6" fmla="val -13316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r>
              <a:rPr lang="ko-KR" altLang="en-US" sz="1600" b="0" dirty="0">
                <a:solidFill>
                  <a:schemeClr val="tx1"/>
                </a:solidFill>
              </a:rPr>
              <a:t>내부 </a:t>
            </a:r>
            <a:r>
              <a:rPr lang="ko-KR" altLang="en-US" sz="1600" b="0" dirty="0" err="1">
                <a:solidFill>
                  <a:schemeClr val="tx1"/>
                </a:solidFill>
              </a:rPr>
              <a:t>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: </a:t>
            </a:r>
            <a:r>
              <a:rPr lang="ko-KR" altLang="en-US" sz="1600" b="0" dirty="0">
                <a:solidFill>
                  <a:schemeClr val="tx1"/>
                </a:solidFill>
              </a:rPr>
              <a:t>함수 내부에서 사용 </a:t>
            </a:r>
          </a:p>
        </p:txBody>
      </p:sp>
      <p:sp>
        <p:nvSpPr>
          <p:cNvPr id="16" name="설명선 2 5"/>
          <p:cNvSpPr>
            <a:spLocks/>
          </p:cNvSpPr>
          <p:nvPr/>
        </p:nvSpPr>
        <p:spPr bwMode="auto">
          <a:xfrm>
            <a:off x="5268031" y="1342837"/>
            <a:ext cx="5940538" cy="504825"/>
          </a:xfrm>
          <a:prstGeom prst="borderCallout2">
            <a:avLst>
              <a:gd name="adj1" fmla="val 21171"/>
              <a:gd name="adj2" fmla="val -639"/>
              <a:gd name="adj3" fmla="val 20397"/>
              <a:gd name="adj4" fmla="val -11070"/>
              <a:gd name="adj5" fmla="val -1870"/>
              <a:gd name="adj6" fmla="val -15824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외부매개변수명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(argument label) </a:t>
            </a:r>
            <a:r>
              <a:rPr lang="ko-KR" altLang="en-US" sz="1600" b="0" dirty="0">
                <a:solidFill>
                  <a:schemeClr val="tx1"/>
                </a:solidFill>
              </a:rPr>
              <a:t>생략하면 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내부매개변수명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(parameter name)</a:t>
            </a:r>
            <a:r>
              <a:rPr lang="ko-KR" altLang="en-US" sz="1600" b="0" dirty="0">
                <a:solidFill>
                  <a:schemeClr val="tx1"/>
                </a:solidFill>
              </a:rPr>
              <a:t>이 외부 매개변수명까지 겸함 </a:t>
            </a:r>
          </a:p>
        </p:txBody>
      </p:sp>
      <p:sp>
        <p:nvSpPr>
          <p:cNvPr id="17" name="설명선 2 6"/>
          <p:cNvSpPr>
            <a:spLocks/>
          </p:cNvSpPr>
          <p:nvPr/>
        </p:nvSpPr>
        <p:spPr bwMode="auto">
          <a:xfrm>
            <a:off x="5375921" y="4000613"/>
            <a:ext cx="4464495" cy="495337"/>
          </a:xfrm>
          <a:prstGeom prst="borderCallout2">
            <a:avLst>
              <a:gd name="adj1" fmla="val 55155"/>
              <a:gd name="adj2" fmla="val 38"/>
              <a:gd name="adj3" fmla="val 17225"/>
              <a:gd name="adj4" fmla="val -11933"/>
              <a:gd name="adj5" fmla="val -42108"/>
              <a:gd name="adj6" fmla="val -15080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외부매개변수명 생략한다는 의미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다른 언어처럼 호출 가능하지만 추천하지 않음</a:t>
            </a:r>
          </a:p>
        </p:txBody>
      </p:sp>
      <p:sp>
        <p:nvSpPr>
          <p:cNvPr id="18" name="설명선 2 6"/>
          <p:cNvSpPr>
            <a:spLocks/>
          </p:cNvSpPr>
          <p:nvPr/>
        </p:nvSpPr>
        <p:spPr bwMode="auto">
          <a:xfrm>
            <a:off x="5528321" y="5085184"/>
            <a:ext cx="4464495" cy="1093363"/>
          </a:xfrm>
          <a:prstGeom prst="borderCallout2">
            <a:avLst>
              <a:gd name="adj1" fmla="val 39949"/>
              <a:gd name="adj2" fmla="val -1079"/>
              <a:gd name="adj3" fmla="val 40107"/>
              <a:gd name="adj4" fmla="val -36511"/>
              <a:gd name="adj5" fmla="val -2706"/>
              <a:gd name="adj6" fmla="val -42823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첫번째 외부매개변수명만 생략하는 경우가 많음 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>
                <a:solidFill>
                  <a:schemeClr val="tx1"/>
                </a:solidFill>
              </a:rPr>
              <a:t>Objective-C</a:t>
            </a:r>
            <a:r>
              <a:rPr lang="ko-KR" altLang="en-US" sz="1600" b="0" dirty="0">
                <a:solidFill>
                  <a:schemeClr val="tx1"/>
                </a:solidFill>
              </a:rPr>
              <a:t>언어의 호출 방식이 이러함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두번째 매개변수부터는 외부매개변수 사용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제일 많이 쓰는 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00257" y="4567619"/>
            <a:ext cx="3717684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0" dirty="0">
                <a:solidFill>
                  <a:srgbClr val="FF0000"/>
                </a:solidFill>
              </a:rPr>
              <a:t>과제 </a:t>
            </a:r>
            <a:r>
              <a:rPr lang="en-US" altLang="ko-KR" sz="2000" b="0" dirty="0">
                <a:solidFill>
                  <a:srgbClr val="FF0000"/>
                </a:solidFill>
              </a:rPr>
              <a:t>: 4</a:t>
            </a:r>
            <a:r>
              <a:rPr lang="ko-KR" altLang="en-US" sz="2000" b="0" dirty="0">
                <a:solidFill>
                  <a:srgbClr val="FF0000"/>
                </a:solidFill>
              </a:rPr>
              <a:t>가지 </a:t>
            </a:r>
            <a:r>
              <a:rPr lang="en-US" altLang="ko-KR" sz="2000" b="0" dirty="0">
                <a:solidFill>
                  <a:srgbClr val="FF0000"/>
                </a:solidFill>
              </a:rPr>
              <a:t>add</a:t>
            </a:r>
            <a:r>
              <a:rPr lang="ko-KR" altLang="en-US" sz="2000" b="0" dirty="0">
                <a:solidFill>
                  <a:srgbClr val="FF0000"/>
                </a:solidFill>
              </a:rPr>
              <a:t>함수의 </a:t>
            </a:r>
            <a:r>
              <a:rPr lang="ko-KR" altLang="en-US" sz="2000" b="0" dirty="0" err="1">
                <a:solidFill>
                  <a:srgbClr val="FF0000"/>
                </a:solidFill>
              </a:rPr>
              <a:t>함수명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조건에서 콤마의 의미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중요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a = 1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b = 2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c = 3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d = 4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if a &lt; b </a:t>
            </a:r>
            <a:r>
              <a:rPr lang="en-US" altLang="ko-KR" sz="2400" dirty="0">
                <a:solidFill>
                  <a:srgbClr val="FF0000"/>
                </a:solidFill>
              </a:rPr>
              <a:t>&amp;&amp;</a:t>
            </a:r>
            <a:r>
              <a:rPr lang="en-US" altLang="ko-KR" sz="2400" dirty="0">
                <a:solidFill>
                  <a:schemeClr val="tx1"/>
                </a:solidFill>
              </a:rPr>
              <a:t> d &gt; c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print("yes")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if a &lt; b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en-US" altLang="ko-KR" sz="2400" dirty="0">
                <a:solidFill>
                  <a:schemeClr val="tx1"/>
                </a:solidFill>
              </a:rPr>
              <a:t>d &gt; c { </a:t>
            </a:r>
            <a:r>
              <a:rPr lang="en-US" altLang="ko-KR" sz="2400" dirty="0">
                <a:solidFill>
                  <a:srgbClr val="FF0000"/>
                </a:solidFill>
              </a:rPr>
              <a:t>//</a:t>
            </a:r>
            <a:r>
              <a:rPr lang="ko-KR" altLang="en-US" sz="2400" dirty="0">
                <a:solidFill>
                  <a:srgbClr val="FF0000"/>
                </a:solidFill>
              </a:rPr>
              <a:t>과제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print("yes")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}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0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C/C++</a:t>
            </a:r>
            <a:r>
              <a:rPr lang="ko-KR" altLang="en-US"/>
              <a:t>함수 </a:t>
            </a:r>
            <a:r>
              <a:rPr lang="en-US" altLang="ko-KR"/>
              <a:t>vs. Objective-C</a:t>
            </a:r>
            <a:r>
              <a:rPr lang="ko-KR" altLang="en-US"/>
              <a:t>함수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487488" y="836712"/>
            <a:ext cx="3167063" cy="5380037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66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ddd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x)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 return(x*2);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setX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x)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xx=x;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getX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return(x);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add(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y)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 return(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setXY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y)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 xx=x;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=y;</a:t>
            </a:r>
          </a:p>
          <a:p>
            <a:pPr algn="l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469" name="TextBox 3"/>
          <p:cNvSpPr txBox="1">
            <a:spLocks noChangeArrowheads="1"/>
          </p:cNvSpPr>
          <p:nvPr/>
        </p:nvSpPr>
        <p:spPr bwMode="auto">
          <a:xfrm>
            <a:off x="5375276" y="836614"/>
            <a:ext cx="4968875" cy="538003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ddd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x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return(x*2);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-(void)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setX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x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xx=x;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getX</a:t>
            </a:r>
            <a:endParaRPr lang="en-US" altLang="ko-KR" sz="1800" b="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return(x);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add: 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x </a:t>
            </a:r>
            <a:r>
              <a:rPr lang="en-US" altLang="ko-KR" sz="1800" b="0" dirty="0">
                <a:solidFill>
                  <a:schemeClr val="accent2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with: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y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return(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x+y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-(void)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setXY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x </a:t>
            </a:r>
            <a:r>
              <a:rPr lang="en-US" altLang="ko-KR" sz="1800" b="0" dirty="0">
                <a:solidFill>
                  <a:schemeClr val="accent2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second: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y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xx=x;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yy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=y;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557" name="AutoShape 7"/>
          <p:cNvSpPr>
            <a:spLocks/>
          </p:cNvSpPr>
          <p:nvPr/>
        </p:nvSpPr>
        <p:spPr bwMode="auto">
          <a:xfrm>
            <a:off x="8472488" y="2833689"/>
            <a:ext cx="2087562" cy="769937"/>
          </a:xfrm>
          <a:prstGeom prst="borderCallout2">
            <a:avLst>
              <a:gd name="adj1" fmla="val 28125"/>
              <a:gd name="adj2" fmla="val -3648"/>
              <a:gd name="adj3" fmla="val 28125"/>
              <a:gd name="adj4" fmla="val -6616"/>
              <a:gd name="adj5" fmla="val 136685"/>
              <a:gd name="adj6" fmla="val -1624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/>
            <a:r>
              <a:rPr kumimoji="1" lang="ko-KR" altLang="en-US" sz="1600">
                <a:solidFill>
                  <a:schemeClr val="tx1"/>
                </a:solidFill>
                <a:latin typeface="Helvetica" panose="020B0604020202020204" pitchFamily="34" charset="0"/>
              </a:rPr>
              <a:t>파라메터 레이블</a:t>
            </a:r>
            <a:endParaRPr kumimoji="1" lang="en-US" altLang="ko-KR" sz="160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eaLnBrk="1" latinLnBrk="1" hangingPunct="1"/>
            <a:r>
              <a:rPr kumimoji="1" lang="ko-KR" altLang="en-US" sz="1400" b="0">
                <a:solidFill>
                  <a:schemeClr val="tx1"/>
                </a:solidFill>
                <a:latin typeface="Helvetica" panose="020B0604020202020204" pitchFamily="34" charset="0"/>
              </a:rPr>
              <a:t>두번째 파라미터부터는  이름을 지정</a:t>
            </a:r>
          </a:p>
        </p:txBody>
      </p:sp>
      <p:cxnSp>
        <p:nvCxnSpPr>
          <p:cNvPr id="23558" name="직선 연결선 2"/>
          <p:cNvCxnSpPr>
            <a:cxnSpLocks noChangeShapeType="1"/>
          </p:cNvCxnSpPr>
          <p:nvPr/>
        </p:nvCxnSpPr>
        <p:spPr bwMode="auto">
          <a:xfrm>
            <a:off x="8293101" y="3230563"/>
            <a:ext cx="73025" cy="1649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2631513" y="2420888"/>
            <a:ext cx="260039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800" b="0" dirty="0">
                <a:solidFill>
                  <a:srgbClr val="FF0000"/>
                </a:solidFill>
              </a:rPr>
              <a:t>과제 </a:t>
            </a:r>
            <a:r>
              <a:rPr lang="en-US" altLang="ko-KR" sz="1800" b="0" dirty="0">
                <a:solidFill>
                  <a:srgbClr val="FF0000"/>
                </a:solidFill>
              </a:rPr>
              <a:t>: Swift</a:t>
            </a:r>
            <a:r>
              <a:rPr lang="ko-KR" altLang="en-US" sz="1800" b="0" dirty="0">
                <a:solidFill>
                  <a:srgbClr val="FF0000"/>
                </a:solidFill>
              </a:rPr>
              <a:t>함수로 변경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8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함수명이</a:t>
            </a:r>
            <a:r>
              <a:rPr lang="ko-KR" altLang="en-US" dirty="0"/>
              <a:t> 궁금해요  </a:t>
            </a:r>
            <a:r>
              <a:rPr lang="en-US" altLang="ko-KR" dirty="0"/>
              <a:t>: </a:t>
            </a:r>
            <a:r>
              <a:rPr lang="en-US" altLang="ko-KR" sz="3600" dirty="0"/>
              <a:t>#function </a:t>
            </a:r>
            <a:r>
              <a:rPr lang="ko-KR" altLang="en-US" sz="3600" dirty="0" err="1"/>
              <a:t>리터럴</a:t>
            </a:r>
            <a:r>
              <a:rPr lang="en-US" altLang="ko-KR" sz="3600" dirty="0"/>
              <a:t>(</a:t>
            </a:r>
            <a:r>
              <a:rPr lang="en-US" altLang="ko-KR" b="0" dirty="0"/>
              <a:t>literal)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hlinkClick r:id="rId2"/>
              </a:rPr>
              <a:t>https://docs.swift.org/swift-book/ReferenceManual/Expressions.html</a:t>
            </a:r>
            <a:endParaRPr lang="en-US" altLang="ko-KR" sz="2400" dirty="0"/>
          </a:p>
          <a:p>
            <a:pPr lvl="1"/>
            <a:r>
              <a:rPr lang="en-US" altLang="ko-KR" sz="2000" dirty="0"/>
              <a:t>Inside a function, the value of </a:t>
            </a:r>
            <a:r>
              <a:rPr lang="en-US" altLang="ko-KR" sz="2000" dirty="0">
                <a:solidFill>
                  <a:srgbClr val="0000FF"/>
                </a:solidFill>
              </a:rPr>
              <a:t>#function </a:t>
            </a:r>
            <a:r>
              <a:rPr lang="en-US" altLang="ko-KR" sz="2000" dirty="0"/>
              <a:t>is the name of that function</a:t>
            </a:r>
          </a:p>
          <a:p>
            <a:r>
              <a:rPr lang="en-US" altLang="ko-KR" sz="3200" dirty="0"/>
              <a:t>Swift </a:t>
            </a:r>
            <a:r>
              <a:rPr lang="ko-KR" altLang="en-US" sz="3200" dirty="0" err="1"/>
              <a:t>함수명</a:t>
            </a:r>
            <a:endParaRPr lang="en-US" altLang="ko-KR" sz="3200" dirty="0"/>
          </a:p>
          <a:p>
            <a:pPr lvl="1"/>
            <a:r>
              <a:rPr lang="ko-KR" altLang="en-US" sz="2800" dirty="0" err="1">
                <a:solidFill>
                  <a:srgbClr val="FF0000"/>
                </a:solidFill>
              </a:rPr>
              <a:t>함수명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외부매개변수명</a:t>
            </a:r>
            <a:r>
              <a:rPr lang="en-US" altLang="ko-KR" sz="2800" dirty="0">
                <a:solidFill>
                  <a:srgbClr val="FF0000"/>
                </a:solidFill>
              </a:rPr>
              <a:t>:</a:t>
            </a:r>
            <a:r>
              <a:rPr lang="ko-KR" altLang="en-US" sz="2800" dirty="0">
                <a:solidFill>
                  <a:srgbClr val="FF0000"/>
                </a:solidFill>
              </a:rPr>
              <a:t>외부매개변수명</a:t>
            </a:r>
            <a:r>
              <a:rPr lang="en-US" altLang="ko-KR" sz="2800" dirty="0">
                <a:solidFill>
                  <a:srgbClr val="FF0000"/>
                </a:solidFill>
              </a:rPr>
              <a:t>: ...) </a:t>
            </a:r>
          </a:p>
          <a:p>
            <a:r>
              <a:rPr lang="en-US" altLang="ko-KR" sz="3200" dirty="0"/>
              <a:t>#function </a:t>
            </a:r>
            <a:r>
              <a:rPr lang="ko-KR" altLang="en-US" sz="3200" dirty="0" err="1"/>
              <a:t>리터럴을</a:t>
            </a:r>
            <a:r>
              <a:rPr lang="ko-KR" altLang="en-US" sz="3200" dirty="0"/>
              <a:t> 사용하여 얻을 수 있음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add(first x: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, second y: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{ 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#function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  //</a:t>
            </a:r>
            <a:r>
              <a:rPr lang="en-US" altLang="ko-KR" sz="2400" dirty="0">
                <a:latin typeface="Consolas" panose="020B0609020204030204" pitchFamily="49" charset="0"/>
              </a:rPr>
              <a:t>add(</a:t>
            </a:r>
            <a:r>
              <a:rPr lang="en-US" altLang="ko-KR" sz="2400" dirty="0" err="1">
                <a:latin typeface="Consolas" panose="020B0609020204030204" pitchFamily="49" charset="0"/>
              </a:rPr>
              <a:t>first:second</a:t>
            </a:r>
            <a:r>
              <a:rPr lang="en-US" altLang="ko-KR" sz="2400" dirty="0">
                <a:latin typeface="Consolas" panose="020B0609020204030204" pitchFamily="49" charset="0"/>
              </a:rPr>
              <a:t>:) 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return(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let a = add(first:10, second:20)</a:t>
            </a:r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416" y="5613486"/>
            <a:ext cx="599875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b="0" dirty="0">
                <a:solidFill>
                  <a:srgbClr val="FF0000"/>
                </a:solidFill>
              </a:rPr>
              <a:t>과제 </a:t>
            </a:r>
            <a:r>
              <a:rPr lang="en-US" altLang="ko-KR" sz="3200" b="0" dirty="0">
                <a:solidFill>
                  <a:srgbClr val="FF0000"/>
                </a:solidFill>
              </a:rPr>
              <a:t>: 4</a:t>
            </a:r>
            <a:r>
              <a:rPr lang="ko-KR" altLang="en-US" sz="3200" b="0" dirty="0">
                <a:solidFill>
                  <a:srgbClr val="FF0000"/>
                </a:solidFill>
              </a:rPr>
              <a:t>가지 </a:t>
            </a:r>
            <a:r>
              <a:rPr lang="en-US" altLang="ko-KR" sz="3200" b="0" dirty="0">
                <a:solidFill>
                  <a:srgbClr val="FF0000"/>
                </a:solidFill>
              </a:rPr>
              <a:t>add</a:t>
            </a:r>
            <a:r>
              <a:rPr lang="ko-KR" altLang="en-US" sz="3200" b="0" dirty="0">
                <a:solidFill>
                  <a:srgbClr val="FF0000"/>
                </a:solidFill>
              </a:rPr>
              <a:t>함수의 </a:t>
            </a:r>
            <a:r>
              <a:rPr lang="ko-KR" altLang="en-US" sz="3200" b="0" dirty="0" err="1">
                <a:solidFill>
                  <a:srgbClr val="FF0000"/>
                </a:solidFill>
              </a:rPr>
              <a:t>함수명</a:t>
            </a:r>
            <a:endParaRPr lang="en-US" altLang="ko-KR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29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en-US" altLang="ko-KR" dirty="0">
                <a:solidFill>
                  <a:srgbClr val="0000FF"/>
                </a:solidFill>
              </a:rPr>
              <a:t>type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모두</a:t>
            </a:r>
            <a:r>
              <a:rPr lang="en-US" altLang="ko-KR" dirty="0"/>
              <a:t> </a:t>
            </a:r>
            <a:r>
              <a:rPr lang="ko-KR" altLang="en-US" dirty="0"/>
              <a:t>같고 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0000FF"/>
                </a:solidFill>
              </a:rPr>
              <a:t>명</a:t>
            </a:r>
            <a:r>
              <a:rPr lang="ko-KR" altLang="en-US" dirty="0" err="1"/>
              <a:t>은</a:t>
            </a:r>
            <a:r>
              <a:rPr lang="ko-KR" altLang="en-US" dirty="0"/>
              <a:t> 모두 다름</a:t>
            </a:r>
          </a:p>
        </p:txBody>
      </p:sp>
      <p:sp>
        <p:nvSpPr>
          <p:cNvPr id="1003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lvl="1" indent="0">
              <a:buNone/>
            </a:pPr>
            <a:endParaRPr lang="en-US" altLang="ko-KR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endParaRPr lang="ko-KR" altLang="en-US" sz="1800" b="1" dirty="0">
              <a:latin typeface="Consolas" panose="020B0609020204030204" pitchFamily="49" charset="0"/>
            </a:endParaRPr>
          </a:p>
          <a:p>
            <a:endParaRPr lang="ko-KR" alt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18383" y="3105831"/>
            <a:ext cx="3732661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dirty="0">
                <a:solidFill>
                  <a:srgbClr val="0000FF"/>
                </a:solidFill>
              </a:rPr>
              <a:t>함수 타입 </a:t>
            </a:r>
            <a:r>
              <a:rPr lang="en-US" altLang="ko-KR" sz="2000" b="0" dirty="0">
                <a:solidFill>
                  <a:srgbClr val="0000FF"/>
                </a:solidFill>
              </a:rPr>
              <a:t>: print(type(</a:t>
            </a:r>
            <a:r>
              <a:rPr lang="en-US" altLang="ko-KR" sz="2000" b="0" dirty="0" err="1">
                <a:solidFill>
                  <a:srgbClr val="0000FF"/>
                </a:solidFill>
              </a:rPr>
              <a:t>of:add</a:t>
            </a:r>
            <a:r>
              <a:rPr lang="en-US" altLang="ko-KR" sz="2000" b="0" dirty="0">
                <a:solidFill>
                  <a:srgbClr val="0000FF"/>
                </a:solidFill>
              </a:rPr>
              <a:t>))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01" y="1124744"/>
            <a:ext cx="5862596" cy="49102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4403" y="5310327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print(add(x:10, y:20))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add(first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second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print(add(first:10, second:20))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add(_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_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print(add(10, 20))</a:t>
            </a:r>
          </a:p>
          <a:p>
            <a:pPr algn="l"/>
            <a:r>
              <a:rPr lang="en-US" altLang="ko-KR" sz="200" b="0" dirty="0" err="1">
                <a:solidFill>
                  <a:schemeClr val="tx1"/>
                </a:solidFill>
              </a:rPr>
              <a:t>func</a:t>
            </a:r>
            <a:r>
              <a:rPr lang="en-US" altLang="ko-KR" sz="200" b="0" dirty="0">
                <a:solidFill>
                  <a:schemeClr val="tx1"/>
                </a:solidFill>
              </a:rPr>
              <a:t> add(_ x: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, with y: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) -&gt; </a:t>
            </a:r>
            <a:r>
              <a:rPr lang="en-US" altLang="ko-KR" sz="200" b="0" dirty="0" err="1">
                <a:solidFill>
                  <a:schemeClr val="tx1"/>
                </a:solidFill>
              </a:rPr>
              <a:t>Int</a:t>
            </a:r>
            <a:r>
              <a:rPr lang="en-US" altLang="ko-KR" sz="200" b="0" dirty="0">
                <a:solidFill>
                  <a:schemeClr val="tx1"/>
                </a:solidFill>
              </a:rPr>
              <a:t> {                  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       return(</a:t>
            </a:r>
            <a:r>
              <a:rPr lang="en-US" altLang="ko-KR" sz="200" b="0" dirty="0" err="1">
                <a:solidFill>
                  <a:schemeClr val="tx1"/>
                </a:solidFill>
              </a:rPr>
              <a:t>x+y</a:t>
            </a:r>
            <a:r>
              <a:rPr lang="en-US" altLang="ko-KR" sz="200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200" b="0" dirty="0">
                <a:solidFill>
                  <a:schemeClr val="tx1"/>
                </a:solidFill>
              </a:rPr>
              <a:t>print(add(10, with:20))</a:t>
            </a:r>
            <a:endParaRPr lang="ko-KR" altLang="en-US" sz="200" b="0" dirty="0">
              <a:solidFill>
                <a:schemeClr val="tx1"/>
              </a:solidFill>
            </a:endParaRPr>
          </a:p>
        </p:txBody>
      </p:sp>
      <p:sp>
        <p:nvSpPr>
          <p:cNvPr id="14" name="설명선 2 3"/>
          <p:cNvSpPr>
            <a:spLocks/>
          </p:cNvSpPr>
          <p:nvPr/>
        </p:nvSpPr>
        <p:spPr bwMode="auto">
          <a:xfrm>
            <a:off x="5879206" y="1957653"/>
            <a:ext cx="3313138" cy="360363"/>
          </a:xfrm>
          <a:prstGeom prst="borderCallout2">
            <a:avLst>
              <a:gd name="adj1" fmla="val 21171"/>
              <a:gd name="adj2" fmla="val -1056"/>
              <a:gd name="adj3" fmla="val 20985"/>
              <a:gd name="adj4" fmla="val -15767"/>
              <a:gd name="adj5" fmla="val 109082"/>
              <a:gd name="adj6" fmla="val -16817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r>
              <a:rPr lang="ko-KR" altLang="en-US" sz="1600" b="0" dirty="0">
                <a:solidFill>
                  <a:schemeClr val="tx1"/>
                </a:solidFill>
              </a:rPr>
              <a:t>외부 </a:t>
            </a:r>
            <a:r>
              <a:rPr lang="ko-KR" altLang="en-US" sz="1600" b="0" dirty="0" err="1">
                <a:solidFill>
                  <a:schemeClr val="tx1"/>
                </a:solidFill>
              </a:rPr>
              <a:t>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: </a:t>
            </a:r>
            <a:r>
              <a:rPr lang="ko-KR" altLang="en-US" sz="1600" b="0" dirty="0">
                <a:solidFill>
                  <a:schemeClr val="tx1"/>
                </a:solidFill>
              </a:rPr>
              <a:t>호출할 때 사용 </a:t>
            </a:r>
          </a:p>
        </p:txBody>
      </p:sp>
      <p:sp>
        <p:nvSpPr>
          <p:cNvPr id="15" name="설명선 2 4"/>
          <p:cNvSpPr>
            <a:spLocks/>
          </p:cNvSpPr>
          <p:nvPr/>
        </p:nvSpPr>
        <p:spPr bwMode="auto">
          <a:xfrm>
            <a:off x="6384033" y="2690902"/>
            <a:ext cx="3672407" cy="360363"/>
          </a:xfrm>
          <a:prstGeom prst="borderCallout2">
            <a:avLst>
              <a:gd name="adj1" fmla="val 18750"/>
              <a:gd name="adj2" fmla="val -1005"/>
              <a:gd name="adj3" fmla="val 18750"/>
              <a:gd name="adj4" fmla="val -7623"/>
              <a:gd name="adj5" fmla="val -30841"/>
              <a:gd name="adj6" fmla="val -13316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r>
              <a:rPr lang="ko-KR" altLang="en-US" sz="1600" b="0" dirty="0">
                <a:solidFill>
                  <a:schemeClr val="tx1"/>
                </a:solidFill>
              </a:rPr>
              <a:t>내부 </a:t>
            </a:r>
            <a:r>
              <a:rPr lang="ko-KR" altLang="en-US" sz="1600" b="0" dirty="0" err="1">
                <a:solidFill>
                  <a:schemeClr val="tx1"/>
                </a:solidFill>
              </a:rPr>
              <a:t>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: </a:t>
            </a:r>
            <a:r>
              <a:rPr lang="ko-KR" altLang="en-US" sz="1600" b="0" dirty="0">
                <a:solidFill>
                  <a:schemeClr val="tx1"/>
                </a:solidFill>
              </a:rPr>
              <a:t>함수 내부에서 사용 </a:t>
            </a:r>
          </a:p>
        </p:txBody>
      </p:sp>
      <p:sp>
        <p:nvSpPr>
          <p:cNvPr id="16" name="설명선 2 5"/>
          <p:cNvSpPr>
            <a:spLocks/>
          </p:cNvSpPr>
          <p:nvPr/>
        </p:nvSpPr>
        <p:spPr bwMode="auto">
          <a:xfrm>
            <a:off x="5268031" y="1342837"/>
            <a:ext cx="5940538" cy="504825"/>
          </a:xfrm>
          <a:prstGeom prst="borderCallout2">
            <a:avLst>
              <a:gd name="adj1" fmla="val 21171"/>
              <a:gd name="adj2" fmla="val -639"/>
              <a:gd name="adj3" fmla="val 20397"/>
              <a:gd name="adj4" fmla="val -11070"/>
              <a:gd name="adj5" fmla="val -1870"/>
              <a:gd name="adj6" fmla="val -15824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외부매개변수명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(argument label) </a:t>
            </a:r>
            <a:r>
              <a:rPr lang="ko-KR" altLang="en-US" sz="1600" b="0" dirty="0">
                <a:solidFill>
                  <a:schemeClr val="tx1"/>
                </a:solidFill>
              </a:rPr>
              <a:t>생략하면 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내부매개변수명</a:t>
            </a:r>
            <a:r>
              <a:rPr lang="en-US" altLang="ko-KR" sz="1600" b="0" dirty="0">
                <a:solidFill>
                  <a:schemeClr val="tx1"/>
                </a:solidFill>
              </a:rPr>
              <a:t>(parameter name)</a:t>
            </a:r>
            <a:r>
              <a:rPr lang="ko-KR" altLang="en-US" sz="1600" b="0" dirty="0">
                <a:solidFill>
                  <a:schemeClr val="tx1"/>
                </a:solidFill>
              </a:rPr>
              <a:t>이 외부 매개변수명까지 겸함 </a:t>
            </a:r>
          </a:p>
        </p:txBody>
      </p:sp>
      <p:sp>
        <p:nvSpPr>
          <p:cNvPr id="17" name="설명선 2 6"/>
          <p:cNvSpPr>
            <a:spLocks/>
          </p:cNvSpPr>
          <p:nvPr/>
        </p:nvSpPr>
        <p:spPr bwMode="auto">
          <a:xfrm>
            <a:off x="5375921" y="4000613"/>
            <a:ext cx="4464495" cy="495337"/>
          </a:xfrm>
          <a:prstGeom prst="borderCallout2">
            <a:avLst>
              <a:gd name="adj1" fmla="val 55155"/>
              <a:gd name="adj2" fmla="val 38"/>
              <a:gd name="adj3" fmla="val 17225"/>
              <a:gd name="adj4" fmla="val -11933"/>
              <a:gd name="adj5" fmla="val -42108"/>
              <a:gd name="adj6" fmla="val -15080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외부매개변수명 생략한다는 의미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다른 언어처럼 호출 가능하지만 추천하지 않음</a:t>
            </a:r>
          </a:p>
        </p:txBody>
      </p:sp>
      <p:sp>
        <p:nvSpPr>
          <p:cNvPr id="18" name="설명선 2 6"/>
          <p:cNvSpPr>
            <a:spLocks/>
          </p:cNvSpPr>
          <p:nvPr/>
        </p:nvSpPr>
        <p:spPr bwMode="auto">
          <a:xfrm>
            <a:off x="5528321" y="5085184"/>
            <a:ext cx="4464495" cy="1093363"/>
          </a:xfrm>
          <a:prstGeom prst="borderCallout2">
            <a:avLst>
              <a:gd name="adj1" fmla="val 39949"/>
              <a:gd name="adj2" fmla="val -1079"/>
              <a:gd name="adj3" fmla="val 40107"/>
              <a:gd name="adj4" fmla="val -36511"/>
              <a:gd name="adj5" fmla="val -2706"/>
              <a:gd name="adj6" fmla="val -42823"/>
            </a:avLst>
          </a:prstGeom>
          <a:solidFill>
            <a:srgbClr val="FFFFCC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첫번째 외부매개변수명만 생략하는 경우가 많음 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>
                <a:solidFill>
                  <a:schemeClr val="tx1"/>
                </a:solidFill>
              </a:rPr>
              <a:t>Objective-C</a:t>
            </a:r>
            <a:r>
              <a:rPr lang="ko-KR" altLang="en-US" sz="1600" b="0" dirty="0">
                <a:solidFill>
                  <a:schemeClr val="tx1"/>
                </a:solidFill>
              </a:rPr>
              <a:t>언어의 호출 방식이 이러함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두번째 매개변수부터는 외부매개변수 사용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b="0" dirty="0">
                <a:solidFill>
                  <a:schemeClr val="tx1"/>
                </a:solidFill>
              </a:rPr>
              <a:t>제일 많이 쓰는 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8383" y="3560507"/>
            <a:ext cx="3732661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dirty="0" err="1">
                <a:solidFill>
                  <a:srgbClr val="0000FF"/>
                </a:solidFill>
              </a:rPr>
              <a:t>함수명</a:t>
            </a:r>
            <a:r>
              <a:rPr lang="ko-KR" altLang="en-US" sz="2000" b="0" dirty="0">
                <a:solidFill>
                  <a:srgbClr val="0000FF"/>
                </a:solidFill>
              </a:rPr>
              <a:t> </a:t>
            </a:r>
            <a:r>
              <a:rPr lang="en-US" altLang="ko-KR" sz="2000" b="0" dirty="0">
                <a:solidFill>
                  <a:srgbClr val="0000FF"/>
                </a:solidFill>
              </a:rPr>
              <a:t>: </a:t>
            </a:r>
            <a:r>
              <a:rPr lang="en-US" altLang="ko-K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print(#function) </a:t>
            </a:r>
            <a:endParaRPr lang="en-US" altLang="ko-KR" sz="20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93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명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en-US" altLang="ko-KR" dirty="0">
                <a:solidFill>
                  <a:srgbClr val="FF0000"/>
                </a:solidFill>
              </a:rPr>
              <a:t>(type)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(_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UITableView,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numberOfRowsInSection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section: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return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items.count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(_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UITableView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cellForRowAt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indexPath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IndexPath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UITableViewCell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return cell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492896"/>
            <a:ext cx="2960508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56040" y="2348880"/>
            <a:ext cx="2935419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0" dirty="0">
                <a:solidFill>
                  <a:srgbClr val="FF0000"/>
                </a:solidFill>
              </a:rPr>
              <a:t>과제</a:t>
            </a:r>
            <a:r>
              <a:rPr lang="en-US" altLang="ko-KR" sz="2400" b="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2400" b="0" dirty="0">
                <a:solidFill>
                  <a:srgbClr val="FF0000"/>
                </a:solidFill>
              </a:rPr>
              <a:t>이 함수 도움말 캡처</a:t>
            </a:r>
          </a:p>
        </p:txBody>
      </p:sp>
    </p:spTree>
    <p:extLst>
      <p:ext uri="{BB962C8B-B14F-4D97-AF65-F5344CB8AC3E}">
        <p14:creationId xmlns:p14="http://schemas.microsoft.com/office/powerpoint/2010/main" val="211339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44" r="11420"/>
          <a:stretch/>
        </p:blipFill>
        <p:spPr bwMode="auto">
          <a:xfrm>
            <a:off x="695400" y="1524854"/>
            <a:ext cx="1079832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31712" y="1124744"/>
            <a:ext cx="487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 dirty="0"/>
              <a:t>외부매개변수명 생략 </a:t>
            </a:r>
            <a:r>
              <a:rPr lang="ko-KR" altLang="en-US" sz="2000" b="0" dirty="0" err="1"/>
              <a:t>내부변수명</a:t>
            </a:r>
            <a:r>
              <a:rPr lang="en-US" altLang="ko-KR" sz="2000" b="0" dirty="0"/>
              <a:t>:</a:t>
            </a:r>
            <a:r>
              <a:rPr lang="ko-KR" altLang="en-US" sz="2000" b="0" dirty="0" err="1"/>
              <a:t>자료형</a:t>
            </a:r>
            <a:r>
              <a:rPr lang="ko-KR" altLang="en-US" sz="2000" b="0" dirty="0"/>
              <a:t>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11200" y="152400"/>
            <a:ext cx="108712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/>
              <a:t>: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명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en-US" altLang="ko-KR" dirty="0">
                <a:solidFill>
                  <a:srgbClr val="FF0000"/>
                </a:solidFill>
              </a:rPr>
              <a:t>(type)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11641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65006" r="12148" b="3174"/>
          <a:stretch/>
        </p:blipFill>
        <p:spPr bwMode="auto">
          <a:xfrm>
            <a:off x="1956779" y="1340768"/>
            <a:ext cx="801448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64" y="3140968"/>
            <a:ext cx="8013000" cy="229730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11200" y="152400"/>
            <a:ext cx="108712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/>
              <a:t>: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명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en-US" altLang="ko-KR" dirty="0">
                <a:solidFill>
                  <a:srgbClr val="FF0000"/>
                </a:solidFill>
              </a:rPr>
              <a:t>(type)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874795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46" y="1124744"/>
            <a:ext cx="8802010" cy="20882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789040"/>
            <a:ext cx="8291830" cy="180020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11200" y="152400"/>
            <a:ext cx="108712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Consolas" pitchFamily="49" charset="0"/>
                <a:ea typeface="돋움" pitchFamily="50" charset="-127"/>
                <a:cs typeface="Consolas" pitchFamily="49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/>
              <a:t>: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명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dirty="0" err="1"/>
              <a:t>함수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en-US" altLang="ko-KR" dirty="0">
                <a:solidFill>
                  <a:srgbClr val="FF0000"/>
                </a:solidFill>
              </a:rPr>
              <a:t>(type)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96656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if~let</a:t>
            </a:r>
            <a:r>
              <a:rPr lang="en-US" altLang="ko-KR" dirty="0"/>
              <a:t> vs. </a:t>
            </a:r>
            <a:r>
              <a:rPr lang="en-US" altLang="ko-KR" dirty="0" err="1"/>
              <a:t>guard~let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// if let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  //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nil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 아니면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성이 없네요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// guard let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guard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//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nil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이면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성이 없네요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// early exit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홍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길동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lastName:nil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78171" y="1468158"/>
            <a:ext cx="6153933" cy="17448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69859" y="3514825"/>
            <a:ext cx="6162245" cy="14263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196752"/>
            <a:ext cx="4380137" cy="1845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65" y="3288587"/>
            <a:ext cx="4362046" cy="16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96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디폴트 매개변수</a:t>
            </a:r>
            <a:r>
              <a:rPr lang="en-US" altLang="ko-KR" dirty="0"/>
              <a:t>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 정의하기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argument</a:t>
            </a:r>
            <a:r>
              <a:rPr lang="ko-KR" altLang="en-US" sz="2000" dirty="0">
                <a:latin typeface="Consolas" panose="020B0609020204030204" pitchFamily="49" charset="0"/>
              </a:rPr>
              <a:t>로 전달하는 값이 없는 경우</a:t>
            </a:r>
            <a:r>
              <a:rPr lang="en-US" altLang="ko-KR" sz="2000" dirty="0">
                <a:latin typeface="Consolas" panose="020B0609020204030204" pitchFamily="49" charset="0"/>
              </a:rPr>
              <a:t>,</a:t>
            </a:r>
            <a:r>
              <a:rPr lang="ko-KR" altLang="en-US" sz="2000" dirty="0">
                <a:latin typeface="Consolas" panose="020B0609020204030204" pitchFamily="49" charset="0"/>
              </a:rPr>
              <a:t> 디폴트 매개변수 값을 사용</a:t>
            </a:r>
          </a:p>
          <a:p>
            <a:pPr>
              <a:defRPr/>
            </a:pPr>
            <a:r>
              <a:rPr lang="ko-KR" altLang="en-US" sz="2000" dirty="0">
                <a:latin typeface="Consolas" panose="020B0609020204030204" pitchFamily="49" charset="0"/>
              </a:rPr>
              <a:t>함수를 선언할 때 매개변수에 디폴트 값을 할당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000" dirty="0">
                <a:latin typeface="Consolas" panose="020B0609020204030204" pitchFamily="49" charset="0"/>
              </a:rPr>
              <a:t>이름이 인자로 전달되지 않을 경우에 디폴트로 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latin typeface="Consolas" panose="020B0609020204030204" pitchFamily="49" charset="0"/>
              </a:rPr>
              <a:t>길동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latin typeface="Consolas" panose="020B0609020204030204" pitchFamily="49" charset="0"/>
              </a:rPr>
              <a:t>이라는 문자열이 사용되도록 함</a:t>
            </a:r>
          </a:p>
          <a:p>
            <a:pPr marL="455612" lvl="1" indent="0">
              <a:buNone/>
              <a:defRPr/>
            </a:pPr>
            <a:r>
              <a:rPr lang="en-US" altLang="ko-KR" sz="1600" b="1" dirty="0" err="1">
                <a:latin typeface="Consolas" panose="020B0609020204030204" pitchFamily="49" charset="0"/>
              </a:rPr>
              <a:t>func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sayHello</a:t>
            </a:r>
            <a:r>
              <a:rPr lang="en-US" altLang="ko-KR" sz="1600" b="1" dirty="0">
                <a:latin typeface="Consolas" panose="020B0609020204030204" pitchFamily="49" charset="0"/>
              </a:rPr>
              <a:t>(count: </a:t>
            </a:r>
            <a:r>
              <a:rPr lang="en-US" altLang="ko-KR" sz="1600" b="1" dirty="0" err="1"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latin typeface="Consolas" panose="020B0609020204030204" pitchFamily="49" charset="0"/>
              </a:rPr>
              <a:t>, name: String = "</a:t>
            </a:r>
            <a:r>
              <a:rPr lang="ko-KR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길동</a:t>
            </a:r>
            <a:r>
              <a:rPr lang="en-US" altLang="ko-KR" sz="1600" b="1" dirty="0">
                <a:latin typeface="Consolas" panose="020B0609020204030204" pitchFamily="49" charset="0"/>
              </a:rPr>
              <a:t>") -&gt; String {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  return ("\(name), </a:t>
            </a:r>
            <a:r>
              <a:rPr lang="ko-KR" altLang="en-US" sz="1600" b="1" dirty="0">
                <a:latin typeface="Consolas" panose="020B0609020204030204" pitchFamily="49" charset="0"/>
              </a:rPr>
              <a:t>너의 번호는</a:t>
            </a:r>
            <a:r>
              <a:rPr lang="en-US" altLang="ko-KR" sz="1600" b="1" dirty="0">
                <a:latin typeface="Consolas" panose="020B0609020204030204" pitchFamily="49" charset="0"/>
              </a:rPr>
              <a:t> \(count)")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000" dirty="0">
                <a:latin typeface="Consolas" panose="020B0609020204030204" pitchFamily="49" charset="0"/>
              </a:rPr>
              <a:t>이름을 가지고 함수를 호출하면</a:t>
            </a:r>
            <a:r>
              <a:rPr lang="en-US" altLang="ko-KR" sz="2000" dirty="0">
                <a:latin typeface="Consolas" panose="020B0609020204030204" pitchFamily="49" charset="0"/>
              </a:rPr>
              <a:t> argument</a:t>
            </a:r>
            <a:r>
              <a:rPr lang="ko-KR" altLang="en-US" sz="2000" dirty="0">
                <a:latin typeface="Consolas" panose="020B0609020204030204" pitchFamily="49" charset="0"/>
              </a:rPr>
              <a:t>를 사용</a:t>
            </a:r>
          </a:p>
          <a:p>
            <a:pPr marL="460375" lvl="1" indent="0">
              <a:buNone/>
              <a:defRPr/>
            </a:pPr>
            <a:r>
              <a:rPr lang="en-US" altLang="ko-KR" sz="1600" b="1" dirty="0" err="1"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latin typeface="Consolas" panose="020B0609020204030204" pitchFamily="49" charset="0"/>
              </a:rPr>
              <a:t> message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sayHello</a:t>
            </a:r>
            <a:r>
              <a:rPr lang="en-US" altLang="ko-KR" sz="1600" b="1" dirty="0">
                <a:latin typeface="Consolas" panose="020B0609020204030204" pitchFamily="49" charset="0"/>
              </a:rPr>
              <a:t>(count:10, name: "</a:t>
            </a:r>
            <a:r>
              <a:rPr lang="ko-KR" altLang="en-US" sz="1600" b="1" dirty="0">
                <a:latin typeface="Consolas" panose="020B0609020204030204" pitchFamily="49" charset="0"/>
              </a:rPr>
              <a:t>소프트</a:t>
            </a:r>
            <a:r>
              <a:rPr lang="en-US" altLang="ko-KR" sz="1600" b="1" dirty="0">
                <a:latin typeface="Consolas" panose="020B0609020204030204" pitchFamily="49" charset="0"/>
              </a:rPr>
              <a:t>")</a:t>
            </a:r>
          </a:p>
          <a:p>
            <a:pPr marL="460375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latin typeface="Consolas" panose="020B0609020204030204" pitchFamily="49" charset="0"/>
              </a:rPr>
              <a:t>소프트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latin typeface="Consolas" panose="020B0609020204030204" pitchFamily="49" charset="0"/>
              </a:rPr>
              <a:t>너의 번호는</a:t>
            </a:r>
            <a:r>
              <a:rPr lang="en-US" altLang="ko-KR" sz="1600" b="1" dirty="0">
                <a:latin typeface="Consolas" panose="020B0609020204030204" pitchFamily="49" charset="0"/>
              </a:rPr>
              <a:t> 10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000" dirty="0">
                <a:latin typeface="Consolas" panose="020B0609020204030204" pitchFamily="49" charset="0"/>
              </a:rPr>
              <a:t>이름을 전달하지 않고도 호출 가능하며 디폴트로 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latin typeface="Consolas" panose="020B0609020204030204" pitchFamily="49" charset="0"/>
              </a:rPr>
              <a:t>길동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latin typeface="Consolas" panose="020B0609020204030204" pitchFamily="49" charset="0"/>
              </a:rPr>
              <a:t>을 사용</a:t>
            </a:r>
          </a:p>
          <a:p>
            <a:pPr marL="460375" lvl="1" indent="0">
              <a:buNone/>
              <a:defRPr/>
            </a:pPr>
            <a:r>
              <a:rPr lang="en-US" altLang="ko-KR" sz="1600" b="1" dirty="0" err="1"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latin typeface="Consolas" panose="020B0609020204030204" pitchFamily="49" charset="0"/>
              </a:rPr>
              <a:t> message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sayHello</a:t>
            </a:r>
            <a:r>
              <a:rPr lang="en-US" altLang="ko-KR" sz="1600" b="1" dirty="0">
                <a:latin typeface="Consolas" panose="020B0609020204030204" pitchFamily="49" charset="0"/>
              </a:rPr>
              <a:t>(count:100)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600" b="1" dirty="0">
                <a:latin typeface="Consolas" panose="020B0609020204030204" pitchFamily="49" charset="0"/>
              </a:rPr>
              <a:t>print(message)</a:t>
            </a:r>
            <a:r>
              <a:rPr lang="ko-KR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길동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latin typeface="Consolas" panose="020B0609020204030204" pitchFamily="49" charset="0"/>
              </a:rPr>
              <a:t>너의 번호는</a:t>
            </a:r>
            <a:r>
              <a:rPr lang="en-US" altLang="ko-KR" sz="1600" b="1" dirty="0">
                <a:latin typeface="Consolas" panose="020B0609020204030204" pitchFamily="49" charset="0"/>
              </a:rPr>
              <a:t> 100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endParaRPr lang="ko-KR" altLang="en-US" sz="1600" b="1" dirty="0">
              <a:latin typeface="Consolas" panose="020B0609020204030204" pitchFamily="49" charset="0"/>
            </a:endParaRPr>
          </a:p>
          <a:p>
            <a:pPr>
              <a:defRPr/>
            </a:pP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807968" y="1988840"/>
            <a:ext cx="648072" cy="216024"/>
          </a:xfrm>
          <a:prstGeom prst="rect">
            <a:avLst/>
          </a:prstGeom>
          <a:noFill/>
          <a:ln w="9525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295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함수로부터</a:t>
            </a:r>
            <a:r>
              <a:rPr lang="ko-KR" altLang="en-US" dirty="0"/>
              <a:t> 여러 개의 결과 반환하기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Consolas" panose="020B0609020204030204" pitchFamily="49" charset="0"/>
              </a:rPr>
              <a:t>함수는 여러 결과 값들을 </a:t>
            </a:r>
            <a:r>
              <a:rPr lang="ko-KR" altLang="en-US" sz="1800" dirty="0" err="1">
                <a:latin typeface="Consolas" panose="020B0609020204030204" pitchFamily="49" charset="0"/>
              </a:rPr>
              <a:t>튜플로</a:t>
            </a:r>
            <a:r>
              <a:rPr lang="ko-KR" altLang="en-US" sz="1800" dirty="0">
                <a:latin typeface="Consolas" panose="020B0609020204030204" pitchFamily="49" charset="0"/>
              </a:rPr>
              <a:t> 감싸서 반환할 수 있음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sz="1800" dirty="0">
                <a:latin typeface="Consolas" panose="020B0609020204030204" pitchFamily="49" charset="0"/>
              </a:rPr>
              <a:t>인치 단위의 수를 매개변수로 받아 야드</a:t>
            </a:r>
            <a:r>
              <a:rPr lang="en-US" altLang="ko-KR" sz="1800" dirty="0">
                <a:latin typeface="Consolas" panose="020B0609020204030204" pitchFamily="49" charset="0"/>
              </a:rPr>
              <a:t>,</a:t>
            </a:r>
            <a:r>
              <a:rPr lang="ko-KR" altLang="en-US" sz="1800" dirty="0">
                <a:latin typeface="Consolas" panose="020B0609020204030204" pitchFamily="49" charset="0"/>
              </a:rPr>
              <a:t> 센티미터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미터로 변환하고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이 세 개의 값을 하나의 </a:t>
            </a:r>
            <a:r>
              <a:rPr lang="ko-KR" altLang="en-US" sz="1800" dirty="0" err="1">
                <a:latin typeface="Consolas" panose="020B0609020204030204" pitchFamily="49" charset="0"/>
              </a:rPr>
              <a:t>튜플에</a:t>
            </a:r>
            <a:r>
              <a:rPr lang="ko-KR" altLang="en-US" sz="1800" dirty="0">
                <a:latin typeface="Consolas" panose="020B0609020204030204" pitchFamily="49" charset="0"/>
              </a:rPr>
              <a:t> 넣어 반환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 err="1">
                <a:latin typeface="Consolas" panose="020B0609020204030204" pitchFamily="49" charset="0"/>
              </a:rPr>
              <a:t>func</a:t>
            </a:r>
            <a:r>
              <a:rPr lang="en-US" altLang="ko-KR" sz="1600" b="1" dirty="0">
                <a:latin typeface="Consolas" panose="020B0609020204030204" pitchFamily="49" charset="0"/>
              </a:rPr>
              <a:t> converter(length: Float) -&gt;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(yards: Float, centimeters: Float,</a:t>
            </a:r>
            <a:r>
              <a:rPr lang="ko-KR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meters: Float)</a:t>
            </a:r>
            <a:r>
              <a:rPr lang="en-US" altLang="ko-KR" sz="1600" b="1" dirty="0">
                <a:latin typeface="Consolas" panose="020B0609020204030204" pitchFamily="49" charset="0"/>
              </a:rPr>
              <a:t> {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latin typeface="Consolas" panose="020B0609020204030204" pitchFamily="49" charset="0"/>
              </a:rPr>
              <a:t>let yards = length * 0.0277778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latin typeface="Consolas" panose="020B0609020204030204" pitchFamily="49" charset="0"/>
              </a:rPr>
              <a:t>let centimeters = length * 2.54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latin typeface="Consolas" panose="020B0609020204030204" pitchFamily="49" charset="0"/>
              </a:rPr>
              <a:t>let meters = length * 0.0254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  return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(yards, centimeters, meters)</a:t>
            </a:r>
            <a:endParaRPr lang="ko-KR" alt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endParaRPr lang="en-US" altLang="ko-KR" sz="1800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 err="1"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lengthTuple</a:t>
            </a:r>
            <a:r>
              <a:rPr lang="en-US" altLang="ko-KR" sz="1600" b="1" dirty="0">
                <a:latin typeface="Consolas" panose="020B0609020204030204" pitchFamily="49" charset="0"/>
              </a:rPr>
              <a:t> = converter(length:10)</a:t>
            </a:r>
          </a:p>
          <a:p>
            <a:pPr marL="454025" lvl="1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print(</a:t>
            </a:r>
            <a:r>
              <a:rPr lang="en-US" altLang="ko-KR" sz="1600" b="1" dirty="0" err="1">
                <a:latin typeface="Consolas" panose="020B0609020204030204" pitchFamily="49" charset="0"/>
              </a:rPr>
              <a:t>lengthTuple</a:t>
            </a:r>
            <a:r>
              <a:rPr lang="en-US" altLang="ko-KR" sz="1600" b="1" dirty="0">
                <a:latin typeface="Consolas" panose="020B0609020204030204" pitchFamily="49" charset="0"/>
              </a:rPr>
              <a:t>) 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</a:p>
          <a:p>
            <a:pPr marL="454025" lvl="1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print(</a:t>
            </a:r>
            <a:r>
              <a:rPr lang="en-US" altLang="ko-KR" sz="1600" b="1" dirty="0" err="1">
                <a:latin typeface="Consolas" panose="020B0609020204030204" pitchFamily="49" charset="0"/>
              </a:rPr>
              <a:t>lengthTuple.yards</a:t>
            </a:r>
            <a:r>
              <a:rPr lang="en-US" altLang="ko-KR" sz="1600" b="1" dirty="0"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print(</a:t>
            </a:r>
            <a:r>
              <a:rPr lang="en-US" altLang="ko-KR" sz="1600" b="1" dirty="0" err="1">
                <a:latin typeface="Consolas" panose="020B0609020204030204" pitchFamily="49" charset="0"/>
              </a:rPr>
              <a:t>lengthTuple.centimeters</a:t>
            </a:r>
            <a:r>
              <a:rPr lang="en-US" altLang="ko-KR" sz="1600" b="1" dirty="0"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print(</a:t>
            </a:r>
            <a:r>
              <a:rPr lang="en-US" altLang="ko-KR" sz="1600" b="1" dirty="0" err="1">
                <a:latin typeface="Consolas" panose="020B0609020204030204" pitchFamily="49" charset="0"/>
              </a:rPr>
              <a:t>lengthTuple.meters</a:t>
            </a:r>
            <a:r>
              <a:rPr lang="en-US" altLang="ko-KR" sz="1600" b="1" dirty="0"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</a:p>
          <a:p>
            <a:pPr marL="454025" lvl="1" indent="0">
              <a:buNone/>
            </a:pPr>
            <a:endParaRPr lang="ko-KR" alt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-else</a:t>
            </a:r>
            <a:r>
              <a:rPr lang="ko-KR" altLang="en-US" dirty="0"/>
              <a:t>문 </a:t>
            </a:r>
          </a:p>
        </p:txBody>
      </p:sp>
      <p:sp>
        <p:nvSpPr>
          <p:cNvPr id="686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if </a:t>
            </a:r>
            <a:r>
              <a:rPr lang="ko-KR" altLang="en-US" sz="2000" dirty="0"/>
              <a:t>문의 다른 변형으로</a:t>
            </a:r>
            <a:r>
              <a:rPr lang="en-US" altLang="ko-KR" sz="2000" dirty="0"/>
              <a:t>, if </a:t>
            </a:r>
            <a:r>
              <a:rPr lang="ko-KR" altLang="en-US" sz="2000" dirty="0"/>
              <a:t>문의 표현식이 거짓</a:t>
            </a:r>
            <a:r>
              <a:rPr lang="en-US" altLang="ko-KR" sz="2000" dirty="0"/>
              <a:t>(false)</a:t>
            </a:r>
            <a:r>
              <a:rPr lang="ko-KR" altLang="en-US" sz="2000" dirty="0"/>
              <a:t>으로 평가될 경우에도 수행될 코드를 지정</a:t>
            </a:r>
            <a:r>
              <a:rPr lang="en-US" altLang="ko-KR" sz="2000" dirty="0"/>
              <a:t> </a:t>
            </a:r>
          </a:p>
          <a:p>
            <a:pPr marL="454025" lvl="1" indent="0">
              <a:buNone/>
            </a:pPr>
            <a:r>
              <a:rPr lang="en-US" altLang="ko-KR" sz="1600" b="1" dirty="0"/>
              <a:t>if </a:t>
            </a:r>
            <a:r>
              <a:rPr lang="ko-KR" altLang="en-US" sz="1600" b="1" dirty="0" err="1"/>
              <a:t>불리언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표현식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{</a:t>
            </a:r>
            <a:endParaRPr lang="ko-KR" altLang="en-US" sz="1600" b="1" dirty="0"/>
          </a:p>
          <a:p>
            <a:pPr marL="454025" lvl="1" indent="0">
              <a:buNone/>
            </a:pPr>
            <a:r>
              <a:rPr lang="en-US" altLang="ko-KR" sz="1600" b="1" dirty="0"/>
              <a:t>// </a:t>
            </a:r>
            <a:r>
              <a:rPr lang="ko-KR" altLang="en-US" sz="1600" b="1" dirty="0"/>
              <a:t>표현식이 참일 경우 실행되는 코드</a:t>
            </a:r>
          </a:p>
          <a:p>
            <a:pPr marL="454025" lvl="1" indent="0">
              <a:buNone/>
            </a:pPr>
            <a:r>
              <a:rPr lang="en-US" altLang="ko-KR" sz="1600" b="1" dirty="0"/>
              <a:t>} else {</a:t>
            </a:r>
            <a:endParaRPr lang="ko-KR" altLang="en-US" sz="1600" b="1" dirty="0"/>
          </a:p>
          <a:p>
            <a:pPr marL="454025" lvl="1" indent="0">
              <a:buNone/>
            </a:pPr>
            <a:r>
              <a:rPr lang="en-US" altLang="ko-KR" sz="1600" b="1" dirty="0"/>
              <a:t>// </a:t>
            </a:r>
            <a:r>
              <a:rPr lang="ko-KR" altLang="en-US" sz="1600" b="1" dirty="0"/>
              <a:t>표현식이 거짓일 경우 실행되는 코드</a:t>
            </a:r>
          </a:p>
          <a:p>
            <a:pPr marL="454025" lvl="1" indent="0">
              <a:buNone/>
            </a:pPr>
            <a:r>
              <a:rPr lang="en-US" altLang="ko-KR" sz="1600" b="1" dirty="0"/>
              <a:t>}</a:t>
            </a:r>
            <a:endParaRPr lang="ko-KR" altLang="en-US" sz="1600" b="1" dirty="0"/>
          </a:p>
          <a:p>
            <a:pPr marL="454025" lvl="1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x %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짝수입니다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 print(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홀수입니다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5450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개의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가감제</a:t>
            </a:r>
            <a:r>
              <a:rPr lang="ko-KR" altLang="en-US" dirty="0"/>
              <a:t> 리턴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711200" y="788322"/>
            <a:ext cx="108712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sss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(x : 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, y : 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) -&gt; (sum : 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, sub : 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, div : Double)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ko-KR" altLang="ko-K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let sum = 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endParaRPr lang="ko-KR" altLang="ko-K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let sub = x-y</a:t>
            </a:r>
            <a:endParaRPr lang="ko-KR" altLang="ko-K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let div = Double(x)/Double(y) //</a:t>
            </a:r>
            <a:r>
              <a:rPr lang="ko-KR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같은 </a:t>
            </a:r>
            <a:r>
              <a:rPr lang="ko-KR" alt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자료형만</a:t>
            </a:r>
            <a:r>
              <a:rPr lang="ko-KR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연산 가능</a:t>
            </a:r>
            <a:endParaRPr lang="ko-KR" altLang="ko-K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return (sum, sub, div)</a:t>
            </a:r>
            <a:endParaRPr lang="ko-KR" altLang="ko-K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ko-K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sss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(x:10,y:3)</a:t>
            </a:r>
            <a:endParaRPr lang="ko-KR" altLang="ko-K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result.sum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result.sub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result.div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ko-KR" altLang="ko-KR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swift print format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구글링하여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소수점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자리에서 반올림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//String(format: "%.3f",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result.div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주의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: import Foundation </a:t>
            </a:r>
            <a:r>
              <a:rPr lang="ko-KR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추가해야 함</a:t>
            </a:r>
            <a:endParaRPr lang="en-US" altLang="ko-KR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과제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가감승제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나머지까지 나오도록 소스 수정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과제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 함수의 </a:t>
            </a:r>
            <a:r>
              <a:rPr lang="ko-KR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자료형은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endParaRPr lang="ko-KR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0518" y="5920888"/>
            <a:ext cx="1830565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</a:rPr>
              <a:t>print(type(</a:t>
            </a:r>
            <a:r>
              <a:rPr lang="en-US" altLang="ko-KR" sz="1600" b="0" dirty="0" err="1">
                <a:solidFill>
                  <a:srgbClr val="0000FF"/>
                </a:solidFill>
              </a:rPr>
              <a:t>of:sss</a:t>
            </a:r>
            <a:r>
              <a:rPr lang="en-US" altLang="ko-KR" sz="1600" b="0" dirty="0">
                <a:solidFill>
                  <a:srgbClr val="0000FF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50973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가변 매개변수</a:t>
            </a:r>
            <a:r>
              <a:rPr lang="en-US" altLang="ko-KR" dirty="0"/>
              <a:t>(</a:t>
            </a:r>
            <a:r>
              <a:rPr lang="en-US" altLang="ko-KR" dirty="0" err="1"/>
              <a:t>variadic</a:t>
            </a:r>
            <a:r>
              <a:rPr lang="en-US" altLang="ko-KR" dirty="0"/>
              <a:t> parameter)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711200" y="836712"/>
            <a:ext cx="10871200" cy="5410200"/>
          </a:xfrm>
        </p:spPr>
        <p:txBody>
          <a:bodyPr/>
          <a:lstStyle/>
          <a:p>
            <a:r>
              <a:rPr lang="ko-KR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함수가 가변 매개변수를 받는다는 것을 가리키기 위해서 세 개의 점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(…)</a:t>
            </a:r>
            <a:r>
              <a:rPr lang="ko-KR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을 사용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800" dirty="0">
                <a:latin typeface="Consolas" panose="020B0609020204030204" pitchFamily="49" charset="0"/>
              </a:rPr>
              <a:t>지정되지 않은 개수의 </a:t>
            </a:r>
            <a:r>
              <a:rPr lang="en-US" altLang="ko-KR" sz="1800" dirty="0">
                <a:latin typeface="Consolas" panose="020B0609020204030204" pitchFamily="49" charset="0"/>
              </a:rPr>
              <a:t>String </a:t>
            </a:r>
            <a:r>
              <a:rPr lang="ko-KR" altLang="en-US" sz="1800" dirty="0">
                <a:latin typeface="Consolas" panose="020B0609020204030204" pitchFamily="49" charset="0"/>
              </a:rPr>
              <a:t>값을 매개변수로 받아서 콘솔에 출력</a:t>
            </a:r>
          </a:p>
          <a:p>
            <a:pPr marL="454025" lvl="1" indent="0">
              <a:buNone/>
            </a:pPr>
            <a:r>
              <a:rPr lang="en-US" altLang="ko-KR" sz="1800" b="1" dirty="0" err="1">
                <a:latin typeface="Consolas" panose="020B0609020204030204" pitchFamily="49" charset="0"/>
              </a:rPr>
              <a:t>func</a:t>
            </a:r>
            <a:r>
              <a:rPr lang="en-US" altLang="ko-KR" sz="1800" b="1" dirty="0"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latin typeface="Consolas" panose="020B0609020204030204" pitchFamily="49" charset="0"/>
              </a:rPr>
              <a:t>displayStrings</a:t>
            </a:r>
            <a:r>
              <a:rPr lang="en-US" altLang="ko-KR" sz="1800" b="1" dirty="0">
                <a:latin typeface="Consolas" panose="020B0609020204030204" pitchFamily="49" charset="0"/>
              </a:rPr>
              <a:t>(strings: String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en-US" altLang="ko-KR" sz="1800" b="1" dirty="0">
                <a:latin typeface="Consolas" panose="020B0609020204030204" pitchFamily="49" charset="0"/>
              </a:rPr>
              <a:t>)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800" b="1" dirty="0">
                <a:latin typeface="Consolas" panose="020B0609020204030204" pitchFamily="49" charset="0"/>
              </a:rPr>
              <a:t>{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800" b="1" dirty="0">
                <a:latin typeface="Consolas" panose="020B0609020204030204" pitchFamily="49" charset="0"/>
              </a:rPr>
              <a:t>  for string in strings {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800" b="1" dirty="0">
                <a:latin typeface="Consolas" panose="020B0609020204030204" pitchFamily="49" charset="0"/>
              </a:rPr>
              <a:t>    print(string)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800" b="1" dirty="0">
                <a:latin typeface="Consolas" panose="020B0609020204030204" pitchFamily="49" charset="0"/>
              </a:rPr>
              <a:t>  }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800" b="1" dirty="0">
                <a:latin typeface="Consolas" panose="020B0609020204030204" pitchFamily="49" charset="0"/>
              </a:rPr>
              <a:t>}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800" b="1" dirty="0" err="1">
                <a:latin typeface="Consolas" panose="020B0609020204030204" pitchFamily="49" charset="0"/>
              </a:rPr>
              <a:t>displayStrings</a:t>
            </a:r>
            <a:r>
              <a:rPr lang="en-US" altLang="ko-KR" sz="1800" b="1" dirty="0">
                <a:latin typeface="Consolas" panose="020B0609020204030204" pitchFamily="49" charset="0"/>
              </a:rPr>
              <a:t>(strings: "</a:t>
            </a:r>
            <a:r>
              <a:rPr lang="ko-KR" altLang="en-US" sz="1800" b="1" dirty="0">
                <a:latin typeface="Consolas" panose="020B0609020204030204" pitchFamily="49" charset="0"/>
              </a:rPr>
              <a:t>일</a:t>
            </a:r>
            <a:r>
              <a:rPr lang="en-US" altLang="ko-KR" sz="1800" b="1" dirty="0">
                <a:latin typeface="Consolas" panose="020B0609020204030204" pitchFamily="49" charset="0"/>
              </a:rPr>
              <a:t>", "</a:t>
            </a:r>
            <a:r>
              <a:rPr lang="ko-KR" altLang="en-US" sz="1800" b="1" dirty="0">
                <a:latin typeface="Consolas" panose="020B0609020204030204" pitchFamily="49" charset="0"/>
              </a:rPr>
              <a:t>이</a:t>
            </a:r>
            <a:r>
              <a:rPr lang="en-US" altLang="ko-KR" sz="1800" b="1" dirty="0">
                <a:latin typeface="Consolas" panose="020B0609020204030204" pitchFamily="49" charset="0"/>
              </a:rPr>
              <a:t>", "</a:t>
            </a:r>
            <a:r>
              <a:rPr lang="ko-KR" altLang="en-US" sz="1800" b="1" dirty="0">
                <a:latin typeface="Consolas" panose="020B0609020204030204" pitchFamily="49" charset="0"/>
              </a:rPr>
              <a:t>삼</a:t>
            </a:r>
            <a:r>
              <a:rPr lang="en-US" altLang="ko-KR" sz="1800" b="1" dirty="0">
                <a:latin typeface="Consolas" panose="020B0609020204030204" pitchFamily="49" charset="0"/>
              </a:rPr>
              <a:t>", "</a:t>
            </a:r>
            <a:r>
              <a:rPr lang="ko-KR" altLang="en-US" sz="1800" b="1" dirty="0">
                <a:latin typeface="Consolas" panose="020B0609020204030204" pitchFamily="49" charset="0"/>
              </a:rPr>
              <a:t>사</a:t>
            </a:r>
            <a:r>
              <a:rPr lang="en-US" altLang="ko-KR" sz="1800" b="1" dirty="0">
                <a:latin typeface="Consolas" panose="020B0609020204030204" pitchFamily="49" charset="0"/>
              </a:rPr>
              <a:t>")  </a:t>
            </a:r>
          </a:p>
          <a:p>
            <a:pPr marL="454025" lvl="1" indent="0">
              <a:buNone/>
            </a:pPr>
            <a:r>
              <a:rPr lang="en-US" altLang="ko-KR" sz="1800" b="1" dirty="0" err="1">
                <a:latin typeface="Consolas" panose="020B0609020204030204" pitchFamily="49" charset="0"/>
              </a:rPr>
              <a:t>displayStrings</a:t>
            </a:r>
            <a:r>
              <a:rPr lang="en-US" altLang="ko-KR" sz="1800" b="1" dirty="0">
                <a:latin typeface="Consolas" panose="020B0609020204030204" pitchFamily="49" charset="0"/>
              </a:rPr>
              <a:t>(strings: "one", "two")  </a:t>
            </a:r>
          </a:p>
          <a:p>
            <a:pPr marL="454025" lvl="1" indent="0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임의의 개수의 정수 값의 합을 출력하는 함수를 작성하여 </a:t>
            </a:r>
            <a:r>
              <a:rPr lang="ko-KR" alt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호출해보시오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add(numbers:1,2,3) //6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add(numbers:2,2,2,2,2)  //10 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add(numbers:1,1,1,1,1,1,1,1,1,1) //10 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add(numbers:1,1,1,1) //4</a:t>
            </a:r>
          </a:p>
          <a:p>
            <a:pPr marL="454025" lvl="1" indent="0">
              <a:buNone/>
            </a:pPr>
            <a:endParaRPr lang="ko-KR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72464" y="4653136"/>
            <a:ext cx="163378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0" dirty="0" err="1">
                <a:solidFill>
                  <a:schemeClr val="bg1"/>
                </a:solidFill>
              </a:rPr>
              <a:t>func</a:t>
            </a:r>
            <a:r>
              <a:rPr lang="en-US" altLang="ko-KR" sz="1000" b="0" dirty="0">
                <a:solidFill>
                  <a:schemeClr val="bg1"/>
                </a:solidFill>
              </a:rPr>
              <a:t> add(numbers: Int...)</a:t>
            </a:r>
          </a:p>
          <a:p>
            <a:pPr algn="l"/>
            <a:r>
              <a:rPr lang="en-US" altLang="ko-KR" sz="1000" b="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ko-KR" sz="1000" b="0" dirty="0" err="1">
                <a:solidFill>
                  <a:schemeClr val="bg1"/>
                </a:solidFill>
              </a:rPr>
              <a:t>var</a:t>
            </a:r>
            <a:r>
              <a:rPr lang="en-US" altLang="ko-KR" sz="1000" b="0" dirty="0">
                <a:solidFill>
                  <a:schemeClr val="bg1"/>
                </a:solidFill>
              </a:rPr>
              <a:t> sum=0</a:t>
            </a:r>
          </a:p>
          <a:p>
            <a:pPr algn="l"/>
            <a:r>
              <a:rPr lang="en-US" altLang="ko-KR" sz="1000" b="0" dirty="0">
                <a:solidFill>
                  <a:schemeClr val="bg1"/>
                </a:solidFill>
              </a:rPr>
              <a:t>for x in numbers {</a:t>
            </a:r>
          </a:p>
          <a:p>
            <a:pPr algn="l"/>
            <a:r>
              <a:rPr lang="en-US" altLang="ko-KR" sz="1000" b="0" dirty="0">
                <a:solidFill>
                  <a:schemeClr val="bg1"/>
                </a:solidFill>
              </a:rPr>
              <a:t>sum+=x </a:t>
            </a:r>
          </a:p>
          <a:p>
            <a:pPr algn="l"/>
            <a:r>
              <a:rPr lang="en-US" altLang="ko-KR" sz="1000" b="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altLang="ko-KR" sz="1000" b="0" dirty="0">
                <a:solidFill>
                  <a:schemeClr val="bg1"/>
                </a:solidFill>
              </a:rPr>
              <a:t>print(sum)</a:t>
            </a:r>
          </a:p>
          <a:p>
            <a:pPr algn="l"/>
            <a:r>
              <a:rPr lang="en-US" altLang="ko-KR" sz="1000" b="0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ko-KR" altLang="en-US" sz="1000" b="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0056440" y="4365104"/>
            <a:ext cx="1944216" cy="1883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768408" y="4005064"/>
            <a:ext cx="2232248" cy="22418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627" y="3774130"/>
            <a:ext cx="2113337" cy="1607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6768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inout</a:t>
            </a:r>
            <a:r>
              <a:rPr lang="ko-KR" altLang="en-US" dirty="0"/>
              <a:t>매개변수</a:t>
            </a:r>
            <a:r>
              <a:rPr lang="en-US" altLang="ko-KR" dirty="0"/>
              <a:t>:call by reference </a:t>
            </a:r>
            <a:r>
              <a:rPr lang="ko-KR" altLang="en-US" dirty="0"/>
              <a:t>구현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+mj-lt"/>
              </a:rPr>
              <a:t>Swift</a:t>
            </a:r>
            <a:r>
              <a:rPr lang="ko-KR" altLang="en-US" dirty="0">
                <a:latin typeface="+mj-lt"/>
              </a:rPr>
              <a:t>는 기본적으로 </a:t>
            </a:r>
            <a:r>
              <a:rPr lang="en-US" altLang="ko-KR" dirty="0">
                <a:latin typeface="+mj-lt"/>
              </a:rPr>
              <a:t>call by value</a:t>
            </a:r>
          </a:p>
          <a:p>
            <a:pPr>
              <a:defRPr/>
            </a:pPr>
            <a:r>
              <a:rPr lang="en-US" altLang="ko-KR" dirty="0">
                <a:latin typeface="+mj-lt"/>
              </a:rPr>
              <a:t>Swift</a:t>
            </a:r>
            <a:r>
              <a:rPr lang="ko-KR" altLang="en-US" dirty="0">
                <a:latin typeface="+mj-lt"/>
              </a:rPr>
              <a:t>에서 </a:t>
            </a:r>
            <a:r>
              <a:rPr lang="en-US" altLang="ko-KR" dirty="0">
                <a:latin typeface="+mj-lt"/>
              </a:rPr>
              <a:t>call by reference</a:t>
            </a:r>
            <a:r>
              <a:rPr lang="ko-KR" altLang="en-US" dirty="0">
                <a:latin typeface="+mj-lt"/>
              </a:rPr>
              <a:t>를 구현하는 방법</a:t>
            </a:r>
          </a:p>
          <a:p>
            <a:pPr>
              <a:defRPr/>
            </a:pPr>
            <a:endParaRPr lang="ko-KR" altLang="en-US" dirty="0">
              <a:latin typeface="+mj-lt"/>
            </a:endParaRPr>
          </a:p>
          <a:p>
            <a:pPr>
              <a:defRPr/>
            </a:pPr>
            <a:r>
              <a:rPr lang="ko-KR" altLang="en-US" dirty="0">
                <a:latin typeface="+mj-lt"/>
              </a:rPr>
              <a:t>함수가 값을 반환한 후에도 매개변수에 일어난 변화를 유지하려면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함수의 </a:t>
            </a:r>
            <a:r>
              <a:rPr lang="ko-KR" altLang="en-US" dirty="0" err="1">
                <a:latin typeface="+mj-lt"/>
              </a:rPr>
              <a:t>선언부에서</a:t>
            </a:r>
            <a:r>
              <a:rPr lang="ko-KR" altLang="en-US" dirty="0">
                <a:latin typeface="+mj-lt"/>
              </a:rPr>
              <a:t> 매개변수를 입출력 매개변수</a:t>
            </a:r>
            <a:r>
              <a:rPr lang="en-US" altLang="ko-KR" dirty="0">
                <a:latin typeface="+mj-lt"/>
              </a:rPr>
              <a:t>(in-out parameter)</a:t>
            </a:r>
            <a:r>
              <a:rPr lang="ko-KR" altLang="en-US" dirty="0">
                <a:latin typeface="+mj-lt"/>
              </a:rPr>
              <a:t>로 선언해야 함</a:t>
            </a:r>
            <a:endParaRPr lang="en-US" altLang="ko-KR" dirty="0">
              <a:latin typeface="+mj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Swift 3</a:t>
            </a:r>
            <a:r>
              <a:rPr lang="ko-KR" altLang="en-US" dirty="0"/>
              <a:t>에서는 </a:t>
            </a:r>
            <a:r>
              <a:rPr lang="en-US" altLang="ko-KR" dirty="0" err="1"/>
              <a:t>inout</a:t>
            </a:r>
            <a:r>
              <a:rPr lang="ko-KR" altLang="en-US" dirty="0"/>
              <a:t>의 위치가 바뀜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//Swift 2, </a:t>
            </a:r>
            <a:r>
              <a:rPr lang="ko-KR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지금은 오류</a:t>
            </a:r>
            <a:endParaRPr lang="en-US" altLang="ko-KR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</a:p>
          <a:p>
            <a:pPr marL="0" indent="0">
              <a:buNone/>
              <a:defRPr/>
            </a:pP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doubleValue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inout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value: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value += value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return(value)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doubleValue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(value:&amp;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//Swift 3</a:t>
            </a:r>
            <a:r>
              <a:rPr lang="ko-KR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이후</a:t>
            </a:r>
            <a:endParaRPr lang="en-US" altLang="ko-KR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doubleValue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(value: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inout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value += value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return(value)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doubleValue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(value :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)) 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출력 값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레포트</a:t>
            </a:r>
            <a:endParaRPr lang="en-US" altLang="ko-KR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myValue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1050" b="1" dirty="0">
              <a:solidFill>
                <a:schemeClr val="tx1"/>
              </a:solidFill>
              <a:latin typeface="Consolas" panose="020B0609020204030204" pitchFamily="49" charset="0"/>
              <a:hlinkClick r:id="rId2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https://github.com/apple/swift-evolution/blob/master/proposals/0031-adjusting-inout-declarations.md</a:t>
            </a:r>
            <a:endParaRPr lang="en-US" altLang="ko-KR" sz="105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672" y="3343245"/>
            <a:ext cx="7027886" cy="400110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chemeClr val="tx1"/>
                </a:solidFill>
              </a:rPr>
              <a:t>call by reference</a:t>
            </a:r>
            <a:r>
              <a:rPr lang="ko-KR" altLang="en-US" sz="2000" b="0" dirty="0">
                <a:solidFill>
                  <a:schemeClr val="tx1"/>
                </a:solidFill>
              </a:rPr>
              <a:t>하고 싶은 매개변수의 </a:t>
            </a:r>
            <a:r>
              <a:rPr lang="ko-KR" altLang="en-US" sz="2000" b="0" dirty="0" err="1">
                <a:solidFill>
                  <a:srgbClr val="0000FF"/>
                </a:solidFill>
              </a:rPr>
              <a:t>자료형</a:t>
            </a:r>
            <a:r>
              <a:rPr lang="ko-KR" altLang="en-US" sz="2000" b="0" dirty="0">
                <a:solidFill>
                  <a:srgbClr val="0000FF"/>
                </a:solidFill>
              </a:rPr>
              <a:t> 앞</a:t>
            </a:r>
            <a:r>
              <a:rPr lang="ko-KR" altLang="en-US" sz="2000" b="0" dirty="0">
                <a:solidFill>
                  <a:schemeClr val="tx1"/>
                </a:solidFill>
              </a:rPr>
              <a:t>에 </a:t>
            </a:r>
            <a:r>
              <a:rPr lang="en-US" altLang="ko-KR" sz="2000" b="0" dirty="0" err="1">
                <a:solidFill>
                  <a:schemeClr val="tx1"/>
                </a:solidFill>
              </a:rPr>
              <a:t>inout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>
                <a:solidFill>
                  <a:schemeClr val="tx1"/>
                </a:solidFill>
              </a:rPr>
              <a:t>씀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1704" y="4795822"/>
            <a:ext cx="5620449" cy="400110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chemeClr val="tx1"/>
                </a:solidFill>
              </a:rPr>
              <a:t>call by reference</a:t>
            </a:r>
            <a:r>
              <a:rPr lang="ko-KR" altLang="en-US" sz="2000" b="0" dirty="0">
                <a:solidFill>
                  <a:schemeClr val="tx1"/>
                </a:solidFill>
              </a:rPr>
              <a:t>하고 싶은 변수에 </a:t>
            </a:r>
            <a:r>
              <a:rPr lang="en-US" altLang="ko-KR" sz="2000" b="0" dirty="0">
                <a:solidFill>
                  <a:schemeClr val="tx1"/>
                </a:solidFill>
              </a:rPr>
              <a:t>&amp;</a:t>
            </a:r>
            <a:r>
              <a:rPr lang="ko-KR" altLang="en-US" sz="2000" b="0" dirty="0">
                <a:solidFill>
                  <a:schemeClr val="tx1"/>
                </a:solidFill>
              </a:rPr>
              <a:t>붙여서 호출</a:t>
            </a:r>
          </a:p>
        </p:txBody>
      </p:sp>
    </p:spTree>
    <p:extLst>
      <p:ext uri="{BB962C8B-B14F-4D97-AF65-F5344CB8AC3E}">
        <p14:creationId xmlns:p14="http://schemas.microsoft.com/office/powerpoint/2010/main" val="27407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if-else</a:t>
            </a:r>
            <a:r>
              <a:rPr lang="ko-KR" altLang="en-US" dirty="0"/>
              <a:t>문</a:t>
            </a:r>
          </a:p>
        </p:txBody>
      </p:sp>
      <p:sp>
        <p:nvSpPr>
          <p:cNvPr id="696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다양한 조건을 바탕으로 결정해야 할 때 다중 </a:t>
            </a:r>
            <a:r>
              <a:rPr lang="en-US" altLang="ko-KR" sz="2000" dirty="0"/>
              <a:t>if-else</a:t>
            </a:r>
            <a:r>
              <a:rPr lang="ko-KR" altLang="en-US" sz="2000" dirty="0"/>
              <a:t>구문을 사용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당신은 남성이군요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!\n"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당신은 여성이군요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!\n"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당신은 대한민국 사람이 아니군요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!\n"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1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if-else</a:t>
            </a:r>
            <a:r>
              <a:rPr lang="ko-KR" altLang="en-US" dirty="0"/>
              <a:t>문 </a:t>
            </a:r>
            <a:r>
              <a:rPr lang="en-US" altLang="ko-KR" dirty="0"/>
              <a:t>: BMI </a:t>
            </a:r>
            <a:r>
              <a:rPr lang="ko-KR" altLang="en-US" dirty="0"/>
              <a:t>계산 결과 판정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60.0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170.0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0.0001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// kg/m*m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"3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"2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18.5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정상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저체중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03912" y="2348880"/>
            <a:ext cx="594265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과제</a:t>
            </a:r>
            <a:r>
              <a:rPr lang="en-US" altLang="ko-KR" sz="2800" dirty="0"/>
              <a:t> : switch-case</a:t>
            </a:r>
            <a:r>
              <a:rPr lang="ko-KR" altLang="en-US" sz="2800" dirty="0"/>
              <a:t>문으로 변경하기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47046" y="3429000"/>
            <a:ext cx="3600400" cy="1877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18.5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미만이면 </a:t>
            </a:r>
            <a:r>
              <a:rPr lang="ko-KR" altLang="en-US" sz="2000" b="0" kern="0" dirty="0" err="1">
                <a:solidFill>
                  <a:srgbClr val="00664B"/>
                </a:solidFill>
                <a:latin typeface="Tahoma"/>
                <a:ea typeface="돋움"/>
              </a:rPr>
              <a:t>저체중</a:t>
            </a:r>
            <a:endParaRPr lang="en-US" altLang="ko-KR" sz="2000" b="0" kern="0" dirty="0">
              <a:solidFill>
                <a:srgbClr val="00664B"/>
              </a:solidFill>
              <a:latin typeface="Tahoma"/>
              <a:ea typeface="돋움"/>
            </a:endParaRP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18.5∼25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미만은 정상</a:t>
            </a:r>
            <a:endParaRPr lang="en-US" altLang="ko-KR" sz="2000" b="0" kern="0" dirty="0">
              <a:solidFill>
                <a:srgbClr val="00664B"/>
              </a:solidFill>
              <a:latin typeface="Tahoma"/>
              <a:ea typeface="돋움"/>
            </a:endParaRP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25∼30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미만은 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'1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단계 비만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</a:t>
            </a: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30∼40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미만은 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'2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단계 비만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</a:t>
            </a: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40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이상이면 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'3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단계 비만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</a:t>
            </a:r>
            <a:endParaRPr lang="ko-KR" altLang="en-US" sz="2000" b="0" kern="0" dirty="0">
              <a:solidFill>
                <a:srgbClr val="00664B"/>
              </a:solidFill>
              <a:latin typeface="Tahoma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54567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guard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/>
              <a:t>조건식이 거짓이면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guard</a:t>
            </a:r>
            <a:r>
              <a:rPr lang="ko-KR" altLang="en-US" sz="1800" dirty="0"/>
              <a:t>문은 </a:t>
            </a:r>
            <a:r>
              <a:rPr lang="en-US" altLang="ko-KR" sz="1800" dirty="0"/>
              <a:t>swift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에 도입된 구문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0000FF"/>
                </a:solidFill>
              </a:rPr>
              <a:t>guard</a:t>
            </a:r>
            <a:r>
              <a:rPr lang="ko-KR" altLang="en-US" sz="1800" dirty="0">
                <a:solidFill>
                  <a:srgbClr val="0000FF"/>
                </a:solidFill>
              </a:rPr>
              <a:t>문은 표현식이 거짓</a:t>
            </a:r>
            <a:r>
              <a:rPr lang="en-US" altLang="ko-KR" sz="1800" dirty="0">
                <a:solidFill>
                  <a:srgbClr val="0000FF"/>
                </a:solidFill>
              </a:rPr>
              <a:t>(false)</a:t>
            </a:r>
            <a:r>
              <a:rPr lang="ko-KR" altLang="en-US" sz="1800" dirty="0">
                <a:solidFill>
                  <a:srgbClr val="0000FF"/>
                </a:solidFill>
              </a:rPr>
              <a:t>으로 판단될 경우에 수행될 </a:t>
            </a:r>
            <a:r>
              <a:rPr lang="en-US" altLang="ko-KR" sz="1800" dirty="0">
                <a:solidFill>
                  <a:srgbClr val="0000FF"/>
                </a:solidFill>
              </a:rPr>
              <a:t>else </a:t>
            </a:r>
            <a:r>
              <a:rPr lang="ko-KR" altLang="en-US" sz="1800" dirty="0">
                <a:solidFill>
                  <a:srgbClr val="0000FF"/>
                </a:solidFill>
              </a:rPr>
              <a:t>절을 반드시 포함해야 함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altLang="ko-KR" sz="1400" dirty="0"/>
              <a:t>else </a:t>
            </a:r>
            <a:r>
              <a:rPr lang="ko-KR" altLang="en-US" sz="1400" dirty="0"/>
              <a:t>절에 속한 코드는 현재의 코드 흐름을 빠져 나갈 수 있는 구문</a:t>
            </a:r>
            <a:r>
              <a:rPr lang="en-US" altLang="ko-KR" sz="1400" dirty="0"/>
              <a:t>(return, break, continue, throw </a:t>
            </a:r>
            <a:r>
              <a:rPr lang="ko-KR" altLang="en-US" sz="1400" dirty="0"/>
              <a:t>구문</a:t>
            </a:r>
            <a:r>
              <a:rPr lang="en-US" altLang="ko-KR" sz="1400" dirty="0"/>
              <a:t>)</a:t>
            </a:r>
            <a:r>
              <a:rPr lang="ko-KR" altLang="en-US" sz="1400" dirty="0"/>
              <a:t>을 반드시 포함해야 함</a:t>
            </a:r>
            <a:endParaRPr lang="en-US" altLang="ko-KR" sz="1400" dirty="0"/>
          </a:p>
          <a:p>
            <a:pPr lvl="1"/>
            <a:r>
              <a:rPr lang="ko-KR" altLang="en-US" sz="1400" dirty="0"/>
              <a:t>또는 다른 함수를 </a:t>
            </a:r>
            <a:r>
              <a:rPr lang="en-US" altLang="ko-KR" sz="1400" dirty="0"/>
              <a:t>else </a:t>
            </a:r>
            <a:r>
              <a:rPr lang="ko-KR" altLang="en-US" sz="1400" dirty="0"/>
              <a:t>코드 블록 안에서 호출할 수도 있음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455612" lvl="1" indent="0">
              <a:buNone/>
            </a:pP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guard &lt;</a:t>
            </a:r>
            <a:r>
              <a:rPr lang="ko-KR" alt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불리언</a:t>
            </a:r>
            <a:r>
              <a:rPr lang="ko-KR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표현식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&gt; else {</a:t>
            </a:r>
          </a:p>
          <a:p>
            <a:pPr marL="455612" lvl="1" indent="0">
              <a:buNone/>
            </a:pP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ko-KR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표현식이 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거짓일 경우에 실행될 코드</a:t>
            </a:r>
          </a:p>
          <a:p>
            <a:pPr marL="455612" lvl="1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블록을 빠져 나갈 구문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5612" lvl="1" indent="0">
              <a:buNone/>
            </a:pP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5612" lvl="1" indent="0">
              <a:buNone/>
            </a:pPr>
            <a:r>
              <a:rPr lang="en-US" altLang="ko-KR" sz="1400" b="1" dirty="0"/>
              <a:t>// </a:t>
            </a:r>
            <a:r>
              <a:rPr lang="ko-KR" altLang="en-US" sz="1400" b="1" dirty="0"/>
              <a:t>표현식이 </a:t>
            </a:r>
            <a:r>
              <a:rPr lang="ko-KR" altLang="en-US" sz="1400" b="1" dirty="0">
                <a:solidFill>
                  <a:srgbClr val="0000FF"/>
                </a:solidFill>
              </a:rPr>
              <a:t>참일 경우에 실행되는 코드</a:t>
            </a:r>
            <a:r>
              <a:rPr lang="ko-KR" altLang="en-US" sz="1400" b="1" dirty="0"/>
              <a:t>는 이곳에 위치</a:t>
            </a:r>
          </a:p>
          <a:p>
            <a:endParaRPr lang="en-US" altLang="ko-KR" sz="1800" dirty="0"/>
          </a:p>
          <a:p>
            <a:r>
              <a:rPr lang="en-US" altLang="ko-KR" sz="1800" dirty="0"/>
              <a:t>guard</a:t>
            </a:r>
            <a:r>
              <a:rPr lang="ko-KR" altLang="en-US" sz="1800" dirty="0"/>
              <a:t>문은 기본적으로 </a:t>
            </a:r>
            <a:r>
              <a:rPr lang="ko-KR" altLang="en-US" sz="1800" dirty="0">
                <a:solidFill>
                  <a:srgbClr val="0000FF"/>
                </a:solidFill>
              </a:rPr>
              <a:t>특정 조건에 맞지 않을 경우에 현재의 함수나 </a:t>
            </a:r>
            <a:r>
              <a:rPr lang="ko-KR" altLang="en-US" sz="1800" dirty="0" err="1">
                <a:solidFill>
                  <a:srgbClr val="0000FF"/>
                </a:solidFill>
              </a:rPr>
              <a:t>반복문에서</a:t>
            </a:r>
            <a:r>
              <a:rPr lang="ko-KR" altLang="en-US" sz="1800" dirty="0">
                <a:solidFill>
                  <a:srgbClr val="0000FF"/>
                </a:solidFill>
              </a:rPr>
              <a:t> 빠져 나갈 수 있도록</a:t>
            </a:r>
            <a:r>
              <a:rPr lang="ko-KR" altLang="en-US" sz="1800" dirty="0"/>
              <a:t> 하는 ‘조기 출구</a:t>
            </a:r>
            <a:r>
              <a:rPr lang="en-US" altLang="ko-KR" sz="1800" dirty="0"/>
              <a:t>(early exit)’ </a:t>
            </a:r>
            <a:r>
              <a:rPr lang="ko-KR" altLang="en-US" sz="1800" dirty="0"/>
              <a:t>전략을 제공</a:t>
            </a:r>
          </a:p>
        </p:txBody>
      </p:sp>
    </p:spTree>
    <p:extLst>
      <p:ext uri="{BB962C8B-B14F-4D97-AF65-F5344CB8AC3E}">
        <p14:creationId xmlns:p14="http://schemas.microsoft.com/office/powerpoint/2010/main" val="256294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guard~let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guard</a:t>
            </a:r>
            <a:r>
              <a:rPr lang="ko-KR" altLang="en-US" sz="2000" dirty="0"/>
              <a:t>는 </a:t>
            </a:r>
            <a:r>
              <a:rPr lang="en-US" altLang="ko-KR" sz="2000" dirty="0"/>
              <a:t>return, break, continue, throw </a:t>
            </a:r>
            <a:r>
              <a:rPr lang="ko-KR" altLang="en-US" sz="2000" dirty="0"/>
              <a:t>등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전환 키워드를 쓸 수 있는 상황이라면 사용이 가능</a:t>
            </a:r>
            <a:endParaRPr lang="en-US" altLang="ko-KR" sz="2000" dirty="0"/>
          </a:p>
          <a:p>
            <a:r>
              <a:rPr lang="ko-KR" altLang="en-US" sz="2000" dirty="0"/>
              <a:t>그래서 함수 뿐 아니라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등 특정 블록 내부에 있으면 사용 가능</a:t>
            </a:r>
            <a:endParaRPr lang="en-US" altLang="ko-KR" sz="2000" dirty="0"/>
          </a:p>
          <a:p>
            <a:r>
              <a:rPr lang="ko-KR" altLang="en-US" sz="2000" dirty="0"/>
              <a:t>물론 함수 내부에 있다면 보통 </a:t>
            </a:r>
            <a:r>
              <a:rPr lang="en-US" altLang="ko-KR" sz="2000" dirty="0"/>
              <a:t>return</a:t>
            </a:r>
            <a:r>
              <a:rPr lang="ko-KR" altLang="en-US" sz="2000" dirty="0"/>
              <a:t>을 써서 해당 함수를 조기에 빠져나오는 조기 출구 용도로 사용</a:t>
            </a:r>
            <a:endParaRPr lang="en-US" altLang="ko-KR" sz="2000" dirty="0"/>
          </a:p>
          <a:p>
            <a:r>
              <a:rPr lang="ko-KR" altLang="en-US" sz="2000" dirty="0"/>
              <a:t>실제 앱을 만들다 보면 </a:t>
            </a:r>
            <a:r>
              <a:rPr lang="ko-KR" altLang="en-US" sz="2000" dirty="0" err="1"/>
              <a:t>옵셔널</a:t>
            </a:r>
            <a:r>
              <a:rPr lang="ko-KR" altLang="en-US" sz="2000" dirty="0"/>
              <a:t> 바인딩 때문에 다중 </a:t>
            </a:r>
            <a:r>
              <a:rPr lang="en-US" altLang="ko-KR" sz="2000" dirty="0" err="1"/>
              <a:t>if~else</a:t>
            </a:r>
            <a:r>
              <a:rPr lang="ko-KR" altLang="en-US" sz="2000" dirty="0"/>
              <a:t>를 사용해야 하는데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guard~let</a:t>
            </a:r>
            <a:r>
              <a:rPr lang="ko-KR" altLang="en-US" sz="2000" dirty="0"/>
              <a:t>을 사용하면 다중 루프 없는 훨씬 </a:t>
            </a:r>
            <a:r>
              <a:rPr lang="ko-KR" altLang="en-US" sz="2000" dirty="0" err="1"/>
              <a:t>가독성이</a:t>
            </a:r>
            <a:r>
              <a:rPr lang="ko-KR" altLang="en-US" sz="2000" dirty="0"/>
              <a:t> 좋은 코드가 가능해서 그런 경우 많이 사용</a:t>
            </a:r>
            <a:endParaRPr lang="en-US" altLang="ko-KR" sz="2000" dirty="0"/>
          </a:p>
          <a:p>
            <a:r>
              <a:rPr lang="ko-KR" altLang="en-US" sz="2000" dirty="0"/>
              <a:t>다음은 </a:t>
            </a:r>
            <a:r>
              <a:rPr lang="en-US" altLang="ko-KR" sz="2000" dirty="0"/>
              <a:t>while</a:t>
            </a:r>
            <a:r>
              <a:rPr lang="ko-KR" altLang="en-US" sz="2000" dirty="0"/>
              <a:t>문 안에 </a:t>
            </a:r>
            <a:r>
              <a:rPr lang="en-US" altLang="ko-KR" sz="2000" dirty="0"/>
              <a:t>guard</a:t>
            </a:r>
            <a:r>
              <a:rPr lang="ko-KR" altLang="en-US" sz="2000" dirty="0"/>
              <a:t>와 </a:t>
            </a:r>
            <a:r>
              <a:rPr lang="en-US" altLang="ko-KR" sz="2000" dirty="0"/>
              <a:t>break</a:t>
            </a:r>
            <a:r>
              <a:rPr lang="ko-KR" altLang="en-US" sz="2000" dirty="0"/>
              <a:t>문을 사용한 경우</a:t>
            </a:r>
            <a:endParaRPr lang="en-US" altLang="ko-KR" sz="2000" dirty="0"/>
          </a:p>
          <a:p>
            <a:pPr lvl="1"/>
            <a:r>
              <a:rPr lang="ko-KR" altLang="en-US" sz="1600" dirty="0"/>
              <a:t>이렇게 </a:t>
            </a:r>
            <a:r>
              <a:rPr lang="en-US" altLang="ko-KR" sz="1600" dirty="0"/>
              <a:t>guard</a:t>
            </a:r>
            <a:r>
              <a:rPr lang="ko-KR" altLang="en-US" sz="1600" dirty="0"/>
              <a:t>문을 활용하지는 않음</a:t>
            </a:r>
            <a:endParaRPr lang="en-US" altLang="ko-KR" sz="1600" dirty="0"/>
          </a:p>
          <a:p>
            <a:pPr marL="460375" lvl="1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 x = 1 </a:t>
            </a:r>
          </a:p>
          <a:p>
            <a:pPr marL="460375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while true { </a:t>
            </a:r>
          </a:p>
          <a:p>
            <a:pPr marL="460375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guard x &lt; 5 else { break }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(x&lt;5)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이 거짓일 때 실행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(break)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60375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print(x)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//1 2 3 4,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(x&lt;5)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이 참일 때 실행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60375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x = x + 1 </a:t>
            </a:r>
          </a:p>
          <a:p>
            <a:pPr marL="460375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716" y="3974622"/>
            <a:ext cx="2580796" cy="15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5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if~let</a:t>
            </a:r>
            <a:r>
              <a:rPr lang="en-US" altLang="ko-KR" dirty="0"/>
              <a:t> vs. </a:t>
            </a:r>
            <a:r>
              <a:rPr lang="en-US" altLang="ko-KR" dirty="0" err="1"/>
              <a:t>guard~let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// if let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  //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nil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 아니면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성이 없네요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// guard let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guard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//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nil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이면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성이 없네요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// early exit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홍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길동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lastName:nil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78171" y="1468158"/>
            <a:ext cx="6153933" cy="17448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69859" y="3514825"/>
            <a:ext cx="6162245" cy="14263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196752"/>
            <a:ext cx="4380137" cy="1845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65" y="3288587"/>
            <a:ext cx="4362046" cy="16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6793"/>
      </p:ext>
    </p:extLst>
  </p:cSld>
  <p:clrMapOvr>
    <a:masterClrMapping/>
  </p:clrMapOvr>
</p:sld>
</file>

<file path=ppt/theme/theme1.xml><?xml version="1.0" encoding="utf-8"?>
<a:theme xmlns:a="http://schemas.openxmlformats.org/drawingml/2006/main" name="uri">
  <a:themeElements>
    <a:clrScheme name="u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ri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lnDef>
  </a:objectDefaults>
  <a:extraClrSchemeLst>
    <a:extraClrScheme>
      <a:clrScheme name="u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r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24640</TotalTime>
  <Words>4274</Words>
  <Application>Microsoft Office PowerPoint</Application>
  <PresentationFormat>와이드스크린</PresentationFormat>
  <Paragraphs>634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Menlo</vt:lpstr>
      <vt:lpstr>돋움</vt:lpstr>
      <vt:lpstr>Arial</vt:lpstr>
      <vt:lpstr>Consolas</vt:lpstr>
      <vt:lpstr>Helvetica</vt:lpstr>
      <vt:lpstr>Marlett</vt:lpstr>
      <vt:lpstr>Tahoma</vt:lpstr>
      <vt:lpstr>Times New Roman</vt:lpstr>
      <vt:lpstr>uri</vt:lpstr>
      <vt:lpstr>guard문, switch-case문 함수와 메서드(method) 클로저(closure)</vt:lpstr>
      <vt:lpstr>if문 </vt:lpstr>
      <vt:lpstr>if문 조건에서 콤마의 의미(중요)</vt:lpstr>
      <vt:lpstr>if -else문 </vt:lpstr>
      <vt:lpstr>다중 if-else문</vt:lpstr>
      <vt:lpstr>다중 if-else문 : BMI 계산 결과 판정 </vt:lpstr>
      <vt:lpstr>guard문(조건식이 거짓이면 실행)</vt:lpstr>
      <vt:lpstr>guard~let의 활용</vt:lpstr>
      <vt:lpstr>if~let vs. guard~let</vt:lpstr>
      <vt:lpstr>guard문</vt:lpstr>
      <vt:lpstr>if let vs. guard let</vt:lpstr>
      <vt:lpstr>switch-case문 </vt:lpstr>
      <vt:lpstr>switch-case문 예제</vt:lpstr>
      <vt:lpstr>switch-case문 주의 사항</vt:lpstr>
      <vt:lpstr>switch-case문 결합하기</vt:lpstr>
      <vt:lpstr>switch-case문에서의 범위 지정 매칭</vt:lpstr>
      <vt:lpstr> switch-case에서 where절 사용하기</vt:lpstr>
      <vt:lpstr>where</vt:lpstr>
      <vt:lpstr>fallthrough</vt:lpstr>
      <vt:lpstr> 함수와 메서드(method)</vt:lpstr>
      <vt:lpstr>함수 (시험) 매개변수, 인수 용어 기억</vt:lpstr>
      <vt:lpstr>매개변수 인자 리턴값</vt:lpstr>
      <vt:lpstr>메서드(method)</vt:lpstr>
      <vt:lpstr>Swift 는 다른 언어에서 사용하는게 조금 다른 부분이 있음 </vt:lpstr>
      <vt:lpstr>함수를 선언하는 방법</vt:lpstr>
      <vt:lpstr>스위프트 함수 정의와 호출하기</vt:lpstr>
      <vt:lpstr>C언어에서 Swift 함수 변경 연습</vt:lpstr>
      <vt:lpstr>내부 매개변수(parameter name) 이름과 외부 매개변수(argument label) 이름</vt:lpstr>
      <vt:lpstr>Swift 함수 실습(과제:매우 중요)and 함수의 type은?</vt:lpstr>
      <vt:lpstr>C/C++함수 vs. Objective-C함수</vt:lpstr>
      <vt:lpstr>함수명이 궁금해요  : #function 리터럴(literal)</vt:lpstr>
      <vt:lpstr>함수의 type은 모두 같고 함수명은 모두 다름</vt:lpstr>
      <vt:lpstr>과제 : 함수명과 함수자료형(type)</vt:lpstr>
      <vt:lpstr>PowerPoint 프레젠테이션</vt:lpstr>
      <vt:lpstr>PowerPoint 프레젠테이션</vt:lpstr>
      <vt:lpstr>PowerPoint 프레젠테이션</vt:lpstr>
      <vt:lpstr>if~let vs. guard~let</vt:lpstr>
      <vt:lpstr>디폴트 매개변수(아규먼트) 정의하기</vt:lpstr>
      <vt:lpstr>함수로부터 여러 개의 결과 반환하기</vt:lpstr>
      <vt:lpstr>과제 : 2개의 정수를 입력받아 가감제 리턴</vt:lpstr>
      <vt:lpstr>가변 매개변수(variadic parameter)</vt:lpstr>
      <vt:lpstr>inout매개변수:call by reference 구현</vt:lpstr>
      <vt:lpstr>Swift 3에서는 inout의 위치가 바뀜</vt:lpstr>
    </vt:vector>
  </TitlesOfParts>
  <Company>Induk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04주 Swift 문법 3(guard, switch-case, 함수)</dc:title>
  <dc:creator>한성현</dc:creator>
  <cp:lastModifiedBy>정정욱</cp:lastModifiedBy>
  <cp:revision>2681</cp:revision>
  <dcterms:created xsi:type="dcterms:W3CDTF">2001-03-18T18:56:01Z</dcterms:created>
  <dcterms:modified xsi:type="dcterms:W3CDTF">2022-09-29T08:49:54Z</dcterms:modified>
</cp:coreProperties>
</file>