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35" r:id="rId2"/>
    <p:sldId id="536" r:id="rId3"/>
    <p:sldId id="537" r:id="rId4"/>
    <p:sldId id="522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0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i.co.kr/arti/society/society_general/1025163.html" TargetMode="External"/><Relationship Id="rId3" Type="http://schemas.openxmlformats.org/officeDocument/2006/relationships/hyperlink" Target="http://www.digitaltoday.co.kr/news/articleView.html?idxno=432563" TargetMode="External"/><Relationship Id="rId7" Type="http://schemas.openxmlformats.org/officeDocument/2006/relationships/hyperlink" Target="http://www.insightkorea.co.kr/news/articleView.html?idxno=945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kn.kr/web/view.php?key=20220124010003827" TargetMode="External"/><Relationship Id="rId5" Type="http://schemas.openxmlformats.org/officeDocument/2006/relationships/hyperlink" Target="https://biz.newdaily.co.kr/site/data/html/2022/01/04/2022010400084.html" TargetMode="External"/><Relationship Id="rId10" Type="http://schemas.openxmlformats.org/officeDocument/2006/relationships/hyperlink" Target="https://www.pdjournal.com/news/articleView.html?idxno=72987" TargetMode="External"/><Relationship Id="rId4" Type="http://schemas.openxmlformats.org/officeDocument/2006/relationships/hyperlink" Target="https://www.chosun.com/economy/market_trend/2022/01/21/N6ROK4I2YVE4LPDQXCJWO3CVG4/" TargetMode="External"/><Relationship Id="rId9" Type="http://schemas.openxmlformats.org/officeDocument/2006/relationships/hyperlink" Target="https://biz.newdaily.co.kr/site/data/html/2021/12/28/202112280005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5" y="-1192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230474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b="1" dirty="0" err="1">
                <a:solidFill>
                  <a:srgbClr val="09507D"/>
                </a:solidFill>
                <a:latin typeface="+mj-lt"/>
                <a:ea typeface="HY견고딕" pitchFamily="18" charset="-127"/>
              </a:rPr>
              <a:t>간편식</a:t>
            </a:r>
            <a:r>
              <a:rPr lang="ko-KR" altLang="en-US" sz="3600" b="1" dirty="0">
                <a:solidFill>
                  <a:srgbClr val="09507D"/>
                </a:solidFill>
                <a:latin typeface="+mj-lt"/>
                <a:ea typeface="HY견고딕" pitchFamily="18" charset="-127"/>
              </a:rPr>
              <a:t> 제조 공정 최적화</a:t>
            </a:r>
            <a:endParaRPr lang="en-US" altLang="ko-KR" sz="3600" b="1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524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endParaRPr lang="en-US" altLang="ko-KR" b="1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56" y="1391290"/>
            <a:ext cx="11964837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  최근 </a:t>
            </a:r>
            <a:r>
              <a:rPr lang="en-US" altLang="ko-KR" sz="1600" dirty="0"/>
              <a:t>1</a:t>
            </a:r>
            <a:r>
              <a:rPr lang="ko-KR" altLang="en-US" sz="1600" dirty="0"/>
              <a:t>인 가구의 증가와 코로나 사태가 지속 됨에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고객들이 식당을 이용하기보다</a:t>
            </a:r>
            <a:r>
              <a:rPr lang="en-US" altLang="ko-KR" sz="1600" dirty="0"/>
              <a:t>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err="1"/>
              <a:t>간편식을</a:t>
            </a:r>
            <a:r>
              <a:rPr lang="ko-KR" altLang="en-US" sz="1600" dirty="0"/>
              <a:t> 활용해 식사를 해결하는 경우가 늘고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  </a:t>
            </a:r>
            <a:r>
              <a:rPr lang="en-US" altLang="ko-KR" sz="1600" b="1" dirty="0">
                <a:solidFill>
                  <a:srgbClr val="0F0FCF"/>
                </a:solidFill>
              </a:rPr>
              <a:t>P</a:t>
            </a:r>
            <a:r>
              <a:rPr lang="ko-KR" altLang="en-US" sz="1600" b="1" dirty="0">
                <a:solidFill>
                  <a:srgbClr val="0F0FCF"/>
                </a:solidFill>
              </a:rPr>
              <a:t>제조사</a:t>
            </a:r>
            <a:r>
              <a:rPr lang="ko-KR" altLang="en-US" sz="1600" dirty="0"/>
              <a:t>는 간편식을 생산하는 업체로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식품업체들에 수주를 받아</a:t>
            </a:r>
            <a:r>
              <a:rPr lang="en-US" altLang="ko-KR" sz="1600" dirty="0"/>
              <a:t> </a:t>
            </a:r>
            <a:r>
              <a:rPr lang="ko-KR" altLang="en-US" sz="1600" dirty="0"/>
              <a:t>간편식을 생산하고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있으며</a:t>
            </a:r>
            <a:r>
              <a:rPr lang="en-US" altLang="ko-KR" sz="1600" dirty="0"/>
              <a:t> 10</a:t>
            </a:r>
            <a:r>
              <a:rPr lang="ko-KR" altLang="en-US" sz="1600" dirty="0"/>
              <a:t>여년간 경영을 지속하여 현재 업계 </a:t>
            </a:r>
            <a:r>
              <a:rPr lang="en-US" altLang="ko-KR" sz="1600" dirty="0"/>
              <a:t>1</a:t>
            </a:r>
            <a:r>
              <a:rPr lang="ko-KR" altLang="en-US" sz="1600" dirty="0"/>
              <a:t>위를 차지하고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간편식에 첨가될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소스 종류도 직접 생산을 실시하며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 </a:t>
            </a:r>
            <a:r>
              <a:rPr lang="ko-KR" altLang="en-US" sz="1600" dirty="0" err="1"/>
              <a:t>간편식을</a:t>
            </a:r>
            <a:r>
              <a:rPr lang="ko-KR" altLang="en-US" sz="1600" dirty="0"/>
              <a:t> 판매하는 업체들에게 끊임없는 생산 수주를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받고있다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b="1" dirty="0">
                <a:solidFill>
                  <a:srgbClr val="0F0FCF"/>
                </a:solidFill>
              </a:rPr>
              <a:t>  P</a:t>
            </a:r>
            <a:r>
              <a:rPr lang="ko-KR" altLang="en-US" sz="1600" b="1" dirty="0">
                <a:solidFill>
                  <a:srgbClr val="0F0FCF"/>
                </a:solidFill>
              </a:rPr>
              <a:t>제조사</a:t>
            </a:r>
            <a:r>
              <a:rPr lang="ko-KR" altLang="en-US" sz="1600" dirty="0"/>
              <a:t>는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무균밥</a:t>
            </a:r>
            <a:r>
              <a:rPr lang="en-US" altLang="ko-KR" sz="1600" dirty="0"/>
              <a:t>’</a:t>
            </a:r>
            <a:r>
              <a:rPr lang="ko-KR" altLang="en-US" sz="1600" dirty="0"/>
              <a:t>을 생산하기 위한 생산 설비를 자체적으로 구성하고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수주를 받으면</a:t>
            </a:r>
            <a:r>
              <a:rPr lang="en-US" altLang="ko-KR" sz="1600" dirty="0"/>
              <a:t>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제품을 생산하는 </a:t>
            </a:r>
            <a:r>
              <a:rPr lang="en-US" altLang="ko-KR" sz="1600" dirty="0"/>
              <a:t>“</a:t>
            </a:r>
            <a:r>
              <a:rPr lang="ko-KR" altLang="en-US" sz="1600" dirty="0"/>
              <a:t>주문 생산</a:t>
            </a:r>
            <a:r>
              <a:rPr lang="en-US" altLang="ko-KR" sz="1600" dirty="0"/>
              <a:t>” </a:t>
            </a:r>
            <a:r>
              <a:rPr lang="ko-KR" altLang="en-US" sz="1600" dirty="0"/>
              <a:t>형태로 공장을 운영하고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제품의 효과적인 생산과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모니터링을 위해</a:t>
            </a:r>
            <a:r>
              <a:rPr lang="en-US" altLang="ko-KR" sz="1600" dirty="0"/>
              <a:t>, </a:t>
            </a:r>
            <a:r>
              <a:rPr lang="ko-KR" altLang="en-US" sz="1600" dirty="0"/>
              <a:t>생산 설비에 각종 </a:t>
            </a:r>
            <a:r>
              <a:rPr lang="en-US" altLang="ko-KR" sz="1600" dirty="0"/>
              <a:t>IOT </a:t>
            </a:r>
            <a:r>
              <a:rPr lang="ko-KR" altLang="en-US" sz="1600" dirty="0"/>
              <a:t>장비를 부착하여 각 생산 단계에서 발생하는 데이터를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통합하여 관리하고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  </a:t>
            </a:r>
            <a:r>
              <a:rPr lang="ko-KR" altLang="en-US" sz="1600" dirty="0"/>
              <a:t>그러나 최근 간편식에 대한 수요 급증에</a:t>
            </a:r>
            <a:r>
              <a:rPr lang="en-US" altLang="ko-KR" sz="1600" dirty="0"/>
              <a:t>, </a:t>
            </a:r>
            <a:r>
              <a:rPr lang="ko-KR" altLang="en-US" sz="1600" dirty="0"/>
              <a:t>본 업체는</a:t>
            </a:r>
            <a:r>
              <a:rPr lang="en-US" altLang="ko-KR" sz="1600" dirty="0"/>
              <a:t> </a:t>
            </a:r>
            <a:r>
              <a:rPr lang="ko-KR" altLang="en-US" sz="1600" dirty="0"/>
              <a:t>생산 인프라를 효과적으로 사용하기에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어려움이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생산 과정상에서 불량 제품의 비중도 늘어나고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이에 따라 최근 들어온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대량의 수주에 대해 적절하게 대응하지 못하고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70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524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9713" y="1539724"/>
            <a:ext cx="8918613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0F0FCF"/>
                </a:solidFill>
              </a:rPr>
              <a:t>당사</a:t>
            </a:r>
            <a:r>
              <a:rPr lang="ko-KR" altLang="en-US" sz="1600" dirty="0"/>
              <a:t>는 </a:t>
            </a:r>
            <a:r>
              <a:rPr lang="en-US" altLang="ko-KR" sz="1600" dirty="0"/>
              <a:t> 2021</a:t>
            </a:r>
            <a:r>
              <a:rPr lang="ko-KR" altLang="en-US" sz="1600" dirty="0"/>
              <a:t>년도 </a:t>
            </a:r>
            <a:r>
              <a:rPr lang="en-US" altLang="ko-KR" sz="1600" dirty="0"/>
              <a:t>1</a:t>
            </a:r>
            <a:r>
              <a:rPr lang="ko-KR" altLang="en-US" sz="1600" dirty="0"/>
              <a:t>분기 이후 매출액이 </a:t>
            </a:r>
            <a:r>
              <a:rPr lang="en-US" altLang="ko-KR" sz="1600" dirty="0"/>
              <a:t>19%, 15%, 12%</a:t>
            </a:r>
            <a:r>
              <a:rPr lang="ko-KR" altLang="en-US" sz="1600" dirty="0"/>
              <a:t>로  급격히 하락함에 따라 경영 위기가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높아지고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너무 많은 수요로 생산 과부하를 초래하여 제품의 불량이 증가하는 추세에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경쟁업체들이 많은 출현으로 경영 위기의 상황이다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en-US" altLang="ko-KR" sz="1600" dirty="0"/>
              <a:t>  </a:t>
            </a:r>
            <a:r>
              <a:rPr lang="ko-KR" altLang="en-US" sz="1600" dirty="0"/>
              <a:t>그리하여  혁신팀에서는 현재의 경영위기 상황을 극복할 수 있도록 </a:t>
            </a:r>
            <a:r>
              <a:rPr lang="en-US" altLang="ko-KR" sz="1600" dirty="0"/>
              <a:t>TF Team</a:t>
            </a:r>
            <a:r>
              <a:rPr lang="ko-KR" altLang="en-US" sz="1600" dirty="0"/>
              <a:t>을 구성하여 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아래의 내용을 참조하여 </a:t>
            </a:r>
            <a:r>
              <a:rPr lang="en-US" altLang="ko-KR" sz="1600" dirty="0"/>
              <a:t>Big Data Project</a:t>
            </a:r>
            <a:r>
              <a:rPr lang="ko-KR" altLang="en-US" sz="1600" dirty="0"/>
              <a:t>를 수행하고자 한다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 err="1"/>
              <a:t>첫때</a:t>
            </a:r>
            <a:r>
              <a:rPr lang="en-US" altLang="ko-KR" sz="1600" dirty="0"/>
              <a:t>,  </a:t>
            </a:r>
            <a:r>
              <a:rPr lang="ko-KR" altLang="en-US" sz="1600" dirty="0"/>
              <a:t>생산</a:t>
            </a:r>
            <a:r>
              <a:rPr lang="en-US" altLang="ko-KR" sz="1600" dirty="0"/>
              <a:t>,</a:t>
            </a:r>
            <a:r>
              <a:rPr lang="ko-KR" altLang="en-US" sz="1600" dirty="0"/>
              <a:t> 출하 일정의 예측을 통한 제품의 생산</a:t>
            </a:r>
            <a:r>
              <a:rPr lang="en-US" altLang="ko-KR" sz="1600" dirty="0"/>
              <a:t>,</a:t>
            </a:r>
            <a:r>
              <a:rPr lang="ko-KR" altLang="en-US" sz="1600" dirty="0"/>
              <a:t> 출하</a:t>
            </a:r>
            <a:r>
              <a:rPr lang="en-US" altLang="ko-KR" sz="1600" dirty="0"/>
              <a:t> </a:t>
            </a:r>
            <a:r>
              <a:rPr lang="ko-KR" altLang="en-US" sz="1600" dirty="0"/>
              <a:t>및 조달 생산체제 안정화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둘째</a:t>
            </a:r>
            <a:r>
              <a:rPr lang="en-US" altLang="ko-KR" sz="1600" dirty="0"/>
              <a:t>,  </a:t>
            </a:r>
            <a:r>
              <a:rPr lang="ko-KR" altLang="en-US" sz="1600" dirty="0"/>
              <a:t>주요 </a:t>
            </a:r>
            <a:r>
              <a:rPr lang="ko-KR" altLang="en-US" sz="1600" dirty="0" err="1"/>
              <a:t>불량품목에</a:t>
            </a:r>
            <a:r>
              <a:rPr lang="ko-KR" altLang="en-US" sz="1600" dirty="0"/>
              <a:t> 대한 신속한 모니터링 체제 확보로 불량 최소화와 생산 공정 안정화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셋째</a:t>
            </a:r>
            <a:r>
              <a:rPr lang="en-US" altLang="ko-KR" sz="1600" dirty="0"/>
              <a:t>,  </a:t>
            </a:r>
            <a:r>
              <a:rPr lang="ko-KR" altLang="en-US" sz="1600" dirty="0"/>
              <a:t>제품 </a:t>
            </a:r>
            <a:r>
              <a:rPr lang="ko-KR" altLang="en-US" sz="1600" dirty="0" err="1"/>
              <a:t>불량발생</a:t>
            </a:r>
            <a:r>
              <a:rPr lang="ko-KR" altLang="en-US" sz="1600" dirty="0"/>
              <a:t> 요인 도출과 품질 개선을 통한 제품 </a:t>
            </a:r>
            <a:r>
              <a:rPr lang="ko-KR" altLang="en-US" sz="1600" dirty="0" err="1"/>
              <a:t>수율향상과</a:t>
            </a:r>
            <a:r>
              <a:rPr lang="ko-KR" altLang="en-US" sz="1600" dirty="0"/>
              <a:t> 품질 경쟁력 확보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709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488" y="1340768"/>
            <a:ext cx="1038228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3"/>
              </a:rPr>
              <a:t>http://www.digitaltoday.co.kr/news/articleView.html?idxno=432563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4"/>
              </a:rPr>
              <a:t>https://www.chosun.com/economy/market_trend/2022/01/21/N6ROK4I2YVE4LPDQXCJWO3CVG4/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5"/>
              </a:rPr>
              <a:t>https://biz.newdaily.co.kr/site/data/html/2022/01/04/2022010400084.html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6"/>
              </a:rPr>
              <a:t>https://www.ekn.kr/web/view.php?key=20220124010003827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7"/>
              </a:rPr>
              <a:t>http://www.insightkorea.co.kr/news/articleView.html?idxno=94531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8"/>
              </a:rPr>
              <a:t>https://www.hani.co.kr/arti/society/society_general/1025163.html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9"/>
              </a:rPr>
              <a:t>https://biz.newdaily.co.kr/site/data/html/2021/12/28/2021122800051.html</a:t>
            </a:r>
            <a:endParaRPr lang="en-US" altLang="ko-KR" sz="1400" dirty="0"/>
          </a:p>
          <a:p>
            <a:pPr indent="179388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10"/>
              </a:rPr>
              <a:t>https://www.pdjournal.com/news/articleView.html?idxno=72987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32149</TotalTime>
  <Words>1022</Words>
  <Application>Microsoft Office PowerPoint</Application>
  <PresentationFormat>사용자 지정</PresentationFormat>
  <Paragraphs>82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2259</cp:revision>
  <dcterms:created xsi:type="dcterms:W3CDTF">2006-10-05T04:04:58Z</dcterms:created>
  <dcterms:modified xsi:type="dcterms:W3CDTF">2022-08-17T05:08:57Z</dcterms:modified>
</cp:coreProperties>
</file>