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42" r:id="rId2"/>
    <p:sldId id="543" r:id="rId3"/>
    <p:sldId id="544" r:id="rId4"/>
    <p:sldId id="545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7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unhwa.com/news/view.html?no=2019071001032221337001" TargetMode="External"/><Relationship Id="rId13" Type="http://schemas.openxmlformats.org/officeDocument/2006/relationships/hyperlink" Target="http://www.hani.co.kr/arti/economy/economy_general/851650.html" TargetMode="External"/><Relationship Id="rId3" Type="http://schemas.openxmlformats.org/officeDocument/2006/relationships/hyperlink" Target="https://news.joins.com/article/23397288" TargetMode="External"/><Relationship Id="rId7" Type="http://schemas.openxmlformats.org/officeDocument/2006/relationships/hyperlink" Target="https://www.etoday.co.kr/news/view/1312411" TargetMode="External"/><Relationship Id="rId12" Type="http://schemas.openxmlformats.org/officeDocument/2006/relationships/hyperlink" Target="https://www.consumuch.com/news/articleView.html?idxno=457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ZALGZBT63" TargetMode="External"/><Relationship Id="rId11" Type="http://schemas.openxmlformats.org/officeDocument/2006/relationships/hyperlink" Target="https://www.kgnews.co.kr/mobile/article.html?no=593974" TargetMode="External"/><Relationship Id="rId5" Type="http://schemas.openxmlformats.org/officeDocument/2006/relationships/hyperlink" Target="https://www.sedaily.com/NewsVIew/1VE40CVHXA" TargetMode="External"/><Relationship Id="rId10" Type="http://schemas.openxmlformats.org/officeDocument/2006/relationships/hyperlink" Target="https://www.sedaily.com/NewsVIew/1ZBVE75GYV" TargetMode="External"/><Relationship Id="rId4" Type="http://schemas.openxmlformats.org/officeDocument/2006/relationships/hyperlink" Target="https://www.betterfuture.go.kr/front/notificationSpace/columnDetail.do?articleId=13" TargetMode="External"/><Relationship Id="rId9" Type="http://schemas.openxmlformats.org/officeDocument/2006/relationships/hyperlink" Target="https://www.etoday.co.kr/news/view/1646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1099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466426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유아용품 매출 증대</a:t>
            </a:r>
            <a:endParaRPr lang="en-US" altLang="ko-KR" sz="3600" dirty="0">
              <a:solidFill>
                <a:srgbClr val="09507D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4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46483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488" y="1326455"/>
            <a:ext cx="9572692" cy="505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600" dirty="0"/>
              <a:t>  1</a:t>
            </a:r>
            <a:r>
              <a:rPr lang="ko-KR" altLang="en-US" sz="1600" dirty="0"/>
              <a:t>인 세대의 증가와 더불어 혼인 가구수의 급격한 감소로 매년 출산율이 점점 감소하는 가운데</a:t>
            </a:r>
            <a:r>
              <a:rPr lang="en-US" altLang="ko-KR" sz="1600" dirty="0"/>
              <a:t>,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600" dirty="0"/>
              <a:t>2019</a:t>
            </a:r>
            <a:r>
              <a:rPr lang="ko-KR" altLang="en-US" sz="1600" dirty="0"/>
              <a:t>년에는 합계 출산율이 </a:t>
            </a:r>
            <a:r>
              <a:rPr lang="en-US" altLang="ko-KR" sz="1600" dirty="0"/>
              <a:t>0.92</a:t>
            </a:r>
            <a:r>
              <a:rPr lang="ko-KR" altLang="en-US" sz="1600" dirty="0"/>
              <a:t>명으로 사상 최저치를 기록하였으며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관련하여 유아용품에 대한 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전체적인 판매액도 감소하고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  오프라인을 통한 매출액이 전반적으로 감소하는 양상을 보이나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물품과 마찬가지로 온라인 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채널을 통한 온라인 소비가 많이 늘어나고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유아용품도 온라인 구매 비중이 매년 </a:t>
            </a:r>
            <a:r>
              <a:rPr lang="en-US" altLang="ko-KR" sz="1600" dirty="0"/>
              <a:t>5</a:t>
            </a:r>
            <a:r>
              <a:rPr lang="ko-KR" altLang="en-US" sz="1600" dirty="0"/>
              <a:t>억원 이상 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늘어나고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600" dirty="0"/>
              <a:t>  </a:t>
            </a:r>
            <a:r>
              <a:rPr lang="en-US" altLang="ko-KR" sz="1600" b="1" dirty="0">
                <a:solidFill>
                  <a:srgbClr val="3D3DD8"/>
                </a:solidFill>
              </a:rPr>
              <a:t>K</a:t>
            </a:r>
            <a:r>
              <a:rPr lang="ko-KR" altLang="en-US" sz="1600" b="1" dirty="0">
                <a:solidFill>
                  <a:srgbClr val="3D3DD8"/>
                </a:solidFill>
              </a:rPr>
              <a:t>사</a:t>
            </a:r>
            <a:r>
              <a:rPr lang="ko-KR" altLang="en-US" sz="1600" dirty="0"/>
              <a:t>는 매월 </a:t>
            </a:r>
            <a:r>
              <a:rPr lang="en-US" altLang="ko-KR" sz="1600" dirty="0"/>
              <a:t>50</a:t>
            </a:r>
            <a:r>
              <a:rPr lang="ko-KR" altLang="en-US" sz="1600" dirty="0"/>
              <a:t>만명 이상 방문하는 유아 생활 용품 전문 온라인 쇼핑몰을 운영하고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최근에는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누적 회원 수 </a:t>
            </a:r>
            <a:r>
              <a:rPr lang="en-US" altLang="ko-KR" sz="1600" dirty="0"/>
              <a:t>100</a:t>
            </a:r>
            <a:r>
              <a:rPr lang="ko-KR" altLang="en-US" sz="1600" dirty="0"/>
              <a:t>만명을 달성하며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업계 </a:t>
            </a:r>
            <a:r>
              <a:rPr lang="en-US" altLang="ko-KR" sz="1600" dirty="0"/>
              <a:t>1</a:t>
            </a:r>
            <a:r>
              <a:rPr lang="ko-KR" altLang="en-US" sz="1600" dirty="0"/>
              <a:t>위를 유지하고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온라인 시장규모가 급속히 커짐에 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따라</a:t>
            </a:r>
            <a:r>
              <a:rPr lang="en-US" altLang="ko-KR" sz="1600" dirty="0"/>
              <a:t> </a:t>
            </a:r>
            <a:r>
              <a:rPr lang="ko-KR" altLang="en-US" sz="1600" dirty="0"/>
              <a:t>대형 유통사들이 경쟁적으로 온라인 유아용품 쇼핑몰을 내놓기 시작하면서 경쟁이 점점 심화되고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있다</a:t>
            </a:r>
            <a:r>
              <a:rPr lang="en-US" altLang="ko-KR" sz="1600" dirty="0"/>
              <a:t>.  </a:t>
            </a:r>
            <a:r>
              <a:rPr lang="ko-KR" altLang="en-US" sz="1600" dirty="0"/>
              <a:t>특히 경쟁사의 경우 제공하는 온라인 서비스에서는</a:t>
            </a:r>
            <a:r>
              <a:rPr lang="en-US" altLang="ko-KR" sz="1600" dirty="0"/>
              <a:t> </a:t>
            </a:r>
            <a:r>
              <a:rPr lang="ko-KR" altLang="en-US" sz="1600" dirty="0"/>
              <a:t>유아용품 구매와 관련하여 육아관련 정보나 </a:t>
            </a:r>
            <a:r>
              <a:rPr lang="ko-KR" altLang="en-US" sz="1600" dirty="0" err="1"/>
              <a:t>세미나등</a:t>
            </a:r>
            <a:r>
              <a:rPr lang="ko-KR" altLang="en-US" sz="1600" dirty="0"/>
              <a:t> 여러 다양한 콘텐츠를 소비자에게 제공함으로써 고객들의 좋은 반응을 보이고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당사 회원들의 대거 이탈현상도 발생하기 시작했다</a:t>
            </a:r>
            <a:r>
              <a:rPr lang="en-US" altLang="ko-KR" sz="16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  온라인 배달 주문의 급속한 증가로 인하여 물품의 적기 조달하는데 문제가 발생되고</a:t>
            </a:r>
            <a:r>
              <a:rPr lang="en-US" altLang="ko-KR" sz="1600" dirty="0"/>
              <a:t>, </a:t>
            </a:r>
            <a:r>
              <a:rPr lang="ko-KR" altLang="en-US" sz="1600" dirty="0"/>
              <a:t>재고 부족에 </a:t>
            </a:r>
            <a:endParaRPr lang="en-US" altLang="ko-KR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/>
              <a:t>따른 배송지연이 발생됨에 따라 고객의 불만 증가와 더불어 당사의 매출 증가율도 </a:t>
            </a:r>
            <a:r>
              <a:rPr lang="en-US" altLang="ko-KR" sz="1600" dirty="0"/>
              <a:t>‘20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분기 </a:t>
            </a:r>
            <a:r>
              <a:rPr lang="en-US" altLang="ko-KR" sz="1600" dirty="0"/>
              <a:t>30%,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600" dirty="0"/>
              <a:t>2</a:t>
            </a:r>
            <a:r>
              <a:rPr lang="ko-KR" altLang="en-US" sz="1600" dirty="0"/>
              <a:t>분기 </a:t>
            </a:r>
            <a:r>
              <a:rPr lang="en-US" altLang="ko-KR" sz="1600" dirty="0"/>
              <a:t>20%, 3</a:t>
            </a:r>
            <a:r>
              <a:rPr lang="ko-KR" altLang="en-US" sz="1600" dirty="0"/>
              <a:t>분기 </a:t>
            </a:r>
            <a:r>
              <a:rPr lang="en-US" altLang="ko-KR" sz="1600" dirty="0"/>
              <a:t>17%, 4</a:t>
            </a:r>
            <a:r>
              <a:rPr lang="ko-KR" altLang="en-US" sz="1600" dirty="0"/>
              <a:t>분기 </a:t>
            </a:r>
            <a:r>
              <a:rPr lang="en-US" altLang="ko-KR" sz="1600" dirty="0"/>
              <a:t>15%</a:t>
            </a:r>
            <a:r>
              <a:rPr lang="ko-KR" altLang="en-US" sz="1600" dirty="0"/>
              <a:t>로 지속적으로 하락하고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10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 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823" y="1412776"/>
            <a:ext cx="92890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b="1" dirty="0">
                <a:solidFill>
                  <a:srgbClr val="0F0FCF"/>
                </a:solidFill>
              </a:rPr>
              <a:t>  K</a:t>
            </a:r>
            <a:r>
              <a:rPr lang="ko-KR" altLang="en-US" sz="1600" b="1" dirty="0">
                <a:solidFill>
                  <a:srgbClr val="0F0FCF"/>
                </a:solidFill>
              </a:rPr>
              <a:t>사</a:t>
            </a:r>
            <a:r>
              <a:rPr lang="ko-KR" altLang="en-US" sz="1600" dirty="0"/>
              <a:t>에서는 매출이 하락하는 경영위기 상황을 타계하고자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 전문가로 이뤄진 팀을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구성하여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고객의 구매 패턴 및 특성을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타 업체들과 차별화된 마케팅을 통해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고객의 이탈을 방지하고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적절한 재고관리를 통하여 물품의 적기 배송을 통하여 고객의 만족을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높이는 활동과 매출액을 증대하기 위한 활동을 전개하고자 한다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   혁신팀에서는 현재의 경영위기 상황을 극복할 수 있도록 </a:t>
            </a:r>
            <a:r>
              <a:rPr lang="en-US" altLang="ko-KR" sz="1600" dirty="0"/>
              <a:t>TF Team</a:t>
            </a:r>
            <a:r>
              <a:rPr lang="ko-KR" altLang="en-US" sz="1600" dirty="0"/>
              <a:t>을 구성하여  아래의 내용을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참조하여 </a:t>
            </a:r>
            <a:r>
              <a:rPr lang="en-US" altLang="ko-KR" sz="1600" dirty="0"/>
              <a:t>Big Data Project</a:t>
            </a:r>
            <a:r>
              <a:rPr lang="ko-KR" altLang="en-US" sz="1600" dirty="0"/>
              <a:t>를 수행하고자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첫째</a:t>
            </a:r>
            <a:r>
              <a:rPr lang="en-US" altLang="ko-KR" sz="1600" dirty="0"/>
              <a:t>,  </a:t>
            </a:r>
            <a:r>
              <a:rPr lang="ko-KR" altLang="en-US" sz="1600" dirty="0"/>
              <a:t>기존 고객의 이탈 방지 및 자사 온라인 쇼핑몰 재 구매율 증대방안 수립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둘째</a:t>
            </a:r>
            <a:r>
              <a:rPr lang="en-US" altLang="ko-KR" sz="1600" dirty="0"/>
              <a:t>,  </a:t>
            </a:r>
            <a:r>
              <a:rPr lang="ko-KR" altLang="en-US" sz="1600" dirty="0"/>
              <a:t>회원 정보 및 회원 자녀의 정보를 바탕으로 한 차별화된 마케팅 전략 수립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셋째</a:t>
            </a:r>
            <a:r>
              <a:rPr lang="en-US" altLang="ko-KR" sz="1600" dirty="0"/>
              <a:t>,  </a:t>
            </a:r>
            <a:r>
              <a:rPr lang="ko-KR" altLang="en-US" sz="1600" dirty="0"/>
              <a:t>판매 품목의 수요관리를 통한 물품 적기 조달방안 확보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088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499" y="1107095"/>
            <a:ext cx="10382280" cy="511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b="1" dirty="0"/>
              <a:t> 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 err="1"/>
              <a:t>저출산</a:t>
            </a:r>
            <a:r>
              <a:rPr lang="ko-KR" altLang="en-US" sz="1400" b="1" dirty="0"/>
              <a:t> 자료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https://news.joins.com/article/23397288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4"/>
              </a:rPr>
              <a:t> https://www.betterfuture.go.kr/front/notificationSpace/columnDetail.do?articleId=13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5"/>
              </a:rPr>
              <a:t> https://www.sedaily.com/NewsVIew/1VE40CVHXA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b="1" dirty="0"/>
              <a:t> 온라인 유아 용품 시장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6"/>
              </a:rPr>
              <a:t>https://www.sedaily.com/NewsVIew/1ZALGZBT63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7"/>
              </a:rPr>
              <a:t> https://www.etoday.co.kr/news/view/1312411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8"/>
              </a:rPr>
              <a:t> http://www.munhwa.com/news/view.html?no=2019071001032221337001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9"/>
              </a:rPr>
              <a:t> https://www.etoday.co.kr/news/view/1646004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0"/>
              </a:rPr>
              <a:t> https://www.sedaily.com/NewsVIew/1ZBVE75GYV</a:t>
            </a: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배송 지연 및 물품 조달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가격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11"/>
              </a:rPr>
              <a:t>https://www.kgnews.co.kr/mobile/article.html?no=593974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2"/>
              </a:rPr>
              <a:t> https://www.consumuch.com/news/articleView.html?idxno=45791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3"/>
              </a:rPr>
              <a:t> http://www.hani.co.kr/arti/economy/economy_general/851650.html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8923134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32149</TotalTime>
  <Words>1116</Words>
  <Application>Microsoft Office PowerPoint</Application>
  <PresentationFormat>사용자 지정</PresentationFormat>
  <Paragraphs>90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2259</cp:revision>
  <dcterms:created xsi:type="dcterms:W3CDTF">2006-10-05T04:04:58Z</dcterms:created>
  <dcterms:modified xsi:type="dcterms:W3CDTF">2022-08-17T05:09:27Z</dcterms:modified>
</cp:coreProperties>
</file>