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538" r:id="rId2"/>
    <p:sldId id="539" r:id="rId3"/>
    <p:sldId id="540" r:id="rId4"/>
    <p:sldId id="541" r:id="rId5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4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3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34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4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.joins.com/article/18575412" TargetMode="External"/><Relationship Id="rId13" Type="http://schemas.openxmlformats.org/officeDocument/2006/relationships/hyperlink" Target="http://blog.pandora.tv/2018/08/%EA%B3%A0%EA%B0%9D%EC%9D%84-%EC%9C%A0%EC%9D%B8%ED%95%98%EB%8A%94-%EC%9D%B8%EB%B0%94%EC%9A%B4%EB%93%9C-%EB%A7%88%EC%BC%80%ED%8C%85inbound-marketing/" TargetMode="External"/><Relationship Id="rId3" Type="http://schemas.openxmlformats.org/officeDocument/2006/relationships/hyperlink" Target="http://news.bizwatch.co.kr/article/market/2019/12/18/0016" TargetMode="External"/><Relationship Id="rId7" Type="http://schemas.openxmlformats.org/officeDocument/2006/relationships/hyperlink" Target="http://news.zum.com/articles/2553013" TargetMode="External"/><Relationship Id="rId12" Type="http://schemas.openxmlformats.org/officeDocument/2006/relationships/hyperlink" Target="https://kkachibal.tistory.com/entry/%EC%95%84%EC%9B%83%EB%B0%94%EC%9A%B4%EB%93%9C-%EC%BD%9C%EC%83%81%EB%8B%B4%EC%9B%90%EC%9D%B4-%EB%90%98%EB%8B%A4-%EC%9D%B8%EB%B0%94%EC%9A%B4%EB%93%9C%EC%99%80-%EC%95%84%EC%9B%83%EB%B0%94%EC%9A%B4%EB%93%9C%EC%9D%98-%EC%B0%A8%EC%9D%B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-d.kr/news/articleView.html?idxno=4157" TargetMode="External"/><Relationship Id="rId11" Type="http://schemas.openxmlformats.org/officeDocument/2006/relationships/hyperlink" Target="https://www.normalsik.com/91" TargetMode="External"/><Relationship Id="rId5" Type="http://schemas.openxmlformats.org/officeDocument/2006/relationships/hyperlink" Target="https://www.seoulfn.com/news/articleView.html?idxno=325090" TargetMode="External"/><Relationship Id="rId10" Type="http://schemas.openxmlformats.org/officeDocument/2006/relationships/hyperlink" Target="http://m.telejob.co.kr/CM/?sel_page=bbsv&amp;BBS_num=18285&amp;CurPage=5" TargetMode="External"/><Relationship Id="rId4" Type="http://schemas.openxmlformats.org/officeDocument/2006/relationships/hyperlink" Target="http://www.thevaluenews.co.kr/news/view.php?idx=156767" TargetMode="External"/><Relationship Id="rId9" Type="http://schemas.openxmlformats.org/officeDocument/2006/relationships/hyperlink" Target="https://newscastjin.tistory.com/131" TargetMode="External"/><Relationship Id="rId14" Type="http://schemas.openxmlformats.org/officeDocument/2006/relationships/hyperlink" Target="https://pmrich.tistory.com/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" y="1099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6346" y="2229220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카드사 신규서비스 개발</a:t>
            </a:r>
            <a:endParaRPr lang="en-US" altLang="ko-KR" sz="3600" dirty="0">
              <a:solidFill>
                <a:srgbClr val="09507D"/>
              </a:solidFill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7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46483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비즈니스 상황 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694" y="1383497"/>
            <a:ext cx="957269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b="1" dirty="0"/>
              <a:t>  S</a:t>
            </a:r>
            <a:r>
              <a:rPr lang="ko-KR" altLang="en-US" sz="1600" b="1" dirty="0"/>
              <a:t>사</a:t>
            </a:r>
            <a:r>
              <a:rPr lang="ko-KR" altLang="en-US" sz="1600" dirty="0"/>
              <a:t>는 신용카드 서비스를 제공하는 회사로 </a:t>
            </a:r>
            <a:r>
              <a:rPr lang="en-US" altLang="ko-KR" sz="1600" dirty="0"/>
              <a:t>2005</a:t>
            </a:r>
            <a:r>
              <a:rPr lang="ko-KR" altLang="en-US" sz="1600" dirty="0"/>
              <a:t>년 이후로 지속적으로 텔레마케팅을 통해 신규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고객을 유치하고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최근의 카드 사업 특성이 대면 접촉을 통한 고객 유치보다는 비대면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접촉으로 이루어지는 특성이 점점 커지고 있는 실정이다</a:t>
            </a:r>
            <a:r>
              <a:rPr lang="en-US" altLang="ko-KR" sz="1600" dirty="0"/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600" dirty="0"/>
              <a:t>S</a:t>
            </a:r>
            <a:r>
              <a:rPr lang="ko-KR" altLang="en-US" sz="1600" dirty="0"/>
              <a:t>사의 </a:t>
            </a:r>
            <a:r>
              <a:rPr lang="ko-KR" altLang="en-US" sz="1600" dirty="0" err="1"/>
              <a:t>텔레마케팅</a:t>
            </a:r>
            <a:r>
              <a:rPr lang="ko-KR" altLang="en-US" sz="1600" dirty="0"/>
              <a:t> 시스템은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텔레마케터가</a:t>
            </a:r>
            <a:r>
              <a:rPr lang="ko-KR" altLang="en-US" sz="1600" dirty="0"/>
              <a:t> 기존에 다른 채널에서 정보제공동의를 받은 고객들에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대하여 전화를 걸어 카드 서비스 소개 및 각종 금융관련 상품을 판매하는 “</a:t>
            </a:r>
            <a:r>
              <a:rPr lang="ko-KR" altLang="en-US" sz="1600" dirty="0" err="1"/>
              <a:t>아웃바운드”와</a:t>
            </a:r>
            <a:r>
              <a:rPr lang="ko-KR" altLang="en-US" sz="1600" dirty="0"/>
              <a:t> 고객이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직접 전화를 걸어</a:t>
            </a:r>
            <a:r>
              <a:rPr lang="en-US" altLang="ko-KR" sz="1600" dirty="0"/>
              <a:t>, </a:t>
            </a:r>
            <a:r>
              <a:rPr lang="ko-KR" altLang="en-US" sz="1600" dirty="0"/>
              <a:t>카드관련 문의를 하거나 상품에 대한 상담을 받는 “</a:t>
            </a:r>
            <a:r>
              <a:rPr lang="ko-KR" altLang="en-US" sz="1600" dirty="0" err="1"/>
              <a:t>인바운드”의</a:t>
            </a:r>
            <a:r>
              <a:rPr lang="ko-KR" altLang="en-US" sz="1600" dirty="0"/>
              <a:t> 두가지 형태로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이루어져 있다</a:t>
            </a:r>
            <a:r>
              <a:rPr lang="en-US" altLang="ko-KR" sz="1600" dirty="0"/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1600" b="1" dirty="0"/>
              <a:t>  S</a:t>
            </a:r>
            <a:r>
              <a:rPr lang="ko-KR" altLang="en-US" sz="1600" b="1" dirty="0"/>
              <a:t>사</a:t>
            </a:r>
            <a:r>
              <a:rPr lang="ko-KR" altLang="en-US" sz="1600" dirty="0"/>
              <a:t>는 이전부터 꾸준한 “아웃바운드” 텔레마케팅을 통해 전체 고객의 약 </a:t>
            </a:r>
            <a:r>
              <a:rPr lang="en-US" altLang="ko-KR" sz="1600" dirty="0"/>
              <a:t>5% </a:t>
            </a:r>
            <a:r>
              <a:rPr lang="ko-KR" altLang="en-US" sz="1600" dirty="0"/>
              <a:t>이상에게 카드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서비스를 판매하고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여신금융협회에 따르면</a:t>
            </a:r>
            <a:r>
              <a:rPr lang="en-US" altLang="ko-KR" sz="1600" dirty="0"/>
              <a:t>, 2020</a:t>
            </a:r>
            <a:r>
              <a:rPr lang="ko-KR" altLang="en-US" sz="1600" dirty="0"/>
              <a:t>년 </a:t>
            </a:r>
            <a:r>
              <a:rPr lang="en-US" altLang="ko-KR" sz="1600" dirty="0"/>
              <a:t>S</a:t>
            </a:r>
            <a:r>
              <a:rPr lang="ko-KR" altLang="en-US" sz="1600" dirty="0"/>
              <a:t>사의 전체 매출 중 약 </a:t>
            </a:r>
            <a:r>
              <a:rPr lang="en-US" altLang="ko-KR" sz="1600" dirty="0"/>
              <a:t>15%</a:t>
            </a:r>
            <a:r>
              <a:rPr lang="ko-KR" altLang="en-US" sz="1600" dirty="0"/>
              <a:t>가량의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매출액이 텔레마케팅을 통한 고객유치에서 발생하는 것으로 확인되었다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그러나 국내 신용카드 수수료에 대한 인하 정책 추진 및</a:t>
            </a:r>
            <a:r>
              <a:rPr lang="en-US" altLang="ko-KR" sz="1600" dirty="0"/>
              <a:t> </a:t>
            </a:r>
            <a:r>
              <a:rPr lang="ko-KR" altLang="en-US" sz="1600" dirty="0"/>
              <a:t>카드사의 개인정보 누출 등의 악재가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발생됨에 따라 매출 증대에 악영향을 줄 수 있는 요인으로 매출 증대에 적신호가 켜진 상태이다</a:t>
            </a:r>
            <a:r>
              <a:rPr lang="en-US" altLang="ko-KR" sz="1600" dirty="0"/>
              <a:t>. 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또한 경쟁사들이 다양하고 차별화된 서비스 개발 및 신규 카드를 적극 출시함에 따라 당사의 경영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위기감이 조성되고 있는 실정이며</a:t>
            </a:r>
            <a:r>
              <a:rPr lang="en-US" altLang="ko-KR" sz="1600" dirty="0"/>
              <a:t>, </a:t>
            </a:r>
            <a:r>
              <a:rPr lang="ko-KR" altLang="en-US" sz="1600" dirty="0"/>
              <a:t>최저 임금 인상 등 인건비도 계속 상승 중에 있어 텔레마케팅을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이용한 고객유치에도 비용의 증가가 우려되는 상황이다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294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비즈니스 상황 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고딕" pitchFamily="18" charset="-127"/>
                <a:ea typeface="HY견고딕" pitchFamily="18" charset="-127"/>
              </a:rPr>
              <a:t>비즈니스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363" y="1340768"/>
            <a:ext cx="928903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600" dirty="0"/>
              <a:t>  특히 고객에 대한 </a:t>
            </a:r>
            <a:r>
              <a:rPr lang="ko-KR" altLang="en-US" sz="1600" dirty="0" err="1"/>
              <a:t>텔레마케팅</a:t>
            </a:r>
            <a:r>
              <a:rPr lang="ko-KR" altLang="en-US" sz="1600" dirty="0"/>
              <a:t> 아웃바운드 성공횟수도 점차 줄어들어 </a:t>
            </a:r>
            <a:r>
              <a:rPr lang="en-US" altLang="ko-KR" sz="1600" dirty="0"/>
              <a:t>2021</a:t>
            </a:r>
            <a:r>
              <a:rPr lang="ko-KR" altLang="en-US" sz="1600" dirty="0"/>
              <a:t>년도 </a:t>
            </a:r>
            <a:r>
              <a:rPr lang="en-US" altLang="ko-KR" sz="1600" dirty="0"/>
              <a:t>1</a:t>
            </a:r>
            <a:r>
              <a:rPr lang="ko-KR" altLang="en-US" sz="1600" dirty="0"/>
              <a:t>분기 </a:t>
            </a:r>
            <a:r>
              <a:rPr lang="en-US" altLang="ko-KR" sz="1600" dirty="0"/>
              <a:t>55%</a:t>
            </a:r>
            <a:r>
              <a:rPr lang="ko-KR" altLang="en-US" sz="1600" dirty="0"/>
              <a:t>에서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각 분기별로 </a:t>
            </a:r>
            <a:r>
              <a:rPr lang="en-US" altLang="ko-KR" sz="1600" dirty="0"/>
              <a:t>30%, 27%, 22%</a:t>
            </a:r>
            <a:r>
              <a:rPr lang="ko-KR" altLang="en-US" sz="1600" dirty="0"/>
              <a:t>까지 줄어든 상태이다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매출 상승에 정체를 우려한 </a:t>
            </a:r>
            <a:r>
              <a:rPr lang="en-US" altLang="ko-KR" sz="1600" b="1" dirty="0">
                <a:solidFill>
                  <a:srgbClr val="0F0FCF"/>
                </a:solidFill>
              </a:rPr>
              <a:t>S</a:t>
            </a:r>
            <a:r>
              <a:rPr lang="ko-KR" altLang="en-US" sz="1600" b="1" dirty="0">
                <a:solidFill>
                  <a:srgbClr val="0F0FCF"/>
                </a:solidFill>
              </a:rPr>
              <a:t>사</a:t>
            </a:r>
            <a:r>
              <a:rPr lang="ko-KR" altLang="en-US" sz="1600" dirty="0"/>
              <a:t>는 마케팅전략팀을 통하여 현재의 상황을 극복하고자 수집된 고객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정보와 고객의 카드 사용 실적데이터를 바탕으로 고객의 사용 특성을 파악하고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고객 특성을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반영한 신규 카드 개발 등을 통하여 경영위기를 극복하고</a:t>
            </a:r>
            <a:r>
              <a:rPr lang="en-US" altLang="ko-KR" sz="1600" dirty="0"/>
              <a:t>, </a:t>
            </a:r>
            <a:r>
              <a:rPr lang="ko-KR" altLang="en-US" sz="1600" dirty="0"/>
              <a:t>지속적인 매출 우위를 점하고자 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또한 고객의 특성을 반영한 효과적인 </a:t>
            </a:r>
            <a:r>
              <a:rPr lang="ko-KR" altLang="en-US" sz="1600" dirty="0" err="1"/>
              <a:t>텔레마케팅</a:t>
            </a:r>
            <a:r>
              <a:rPr lang="ko-KR" altLang="en-US" sz="1600" dirty="0"/>
              <a:t> 시스템을 구현하여 지속적인 신규 고객 유치를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통해 매출을 확대하고자 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  혁신팀에서는 현재의 경영위기 상황을 극복할 수 있도록 </a:t>
            </a:r>
            <a:r>
              <a:rPr lang="en-US" altLang="ko-KR" sz="1600" dirty="0"/>
              <a:t>TF Team</a:t>
            </a:r>
            <a:r>
              <a:rPr lang="ko-KR" altLang="en-US" sz="1600" dirty="0"/>
              <a:t>을 구성하여  아래의 내용을 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참조하여 </a:t>
            </a:r>
            <a:r>
              <a:rPr lang="en-US" altLang="ko-KR" sz="1600" dirty="0"/>
              <a:t>Big Data Project</a:t>
            </a:r>
            <a:r>
              <a:rPr lang="ko-KR" altLang="en-US" sz="1600" dirty="0"/>
              <a:t>를 수행하고자 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ko-KR" altLang="en-US" sz="1600" dirty="0"/>
              <a:t>첫째</a:t>
            </a:r>
            <a:r>
              <a:rPr lang="en-US" altLang="ko-KR" sz="1600" dirty="0"/>
              <a:t>, </a:t>
            </a:r>
            <a:r>
              <a:rPr lang="ko-KR" altLang="en-US" sz="1600" dirty="0"/>
              <a:t>카드 사용의 변화 트렌드와 고객이 요구사항이 무엇인지 명확히 파악하고자 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둘째</a:t>
            </a:r>
            <a:r>
              <a:rPr lang="en-US" altLang="ko-KR" sz="1600" dirty="0"/>
              <a:t>, </a:t>
            </a:r>
            <a:r>
              <a:rPr lang="ko-KR" altLang="en-US" sz="1600" dirty="0"/>
              <a:t>카드를 사용하는 고객의 특성을 파악하고</a:t>
            </a:r>
            <a:r>
              <a:rPr lang="en-US" altLang="ko-KR" sz="1600" dirty="0"/>
              <a:t>, </a:t>
            </a:r>
            <a:r>
              <a:rPr lang="ko-KR" altLang="en-US" sz="1600" dirty="0"/>
              <a:t>차별화된 서비스를 제공하기 위한 요소는 </a:t>
            </a:r>
            <a:br>
              <a:rPr lang="en-US" altLang="ko-KR" sz="1600" dirty="0"/>
            </a:br>
            <a:r>
              <a:rPr lang="en-US" altLang="ko-KR" sz="1600" dirty="0"/>
              <a:t>       </a:t>
            </a:r>
            <a:r>
              <a:rPr lang="ko-KR" altLang="en-US" sz="1600" dirty="0"/>
              <a:t>무엇인지 파악한다</a:t>
            </a:r>
            <a:r>
              <a:rPr lang="en-US" altLang="ko-KR" sz="16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1600" dirty="0"/>
              <a:t>셋째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텔레마케팅</a:t>
            </a:r>
            <a:r>
              <a:rPr lang="ko-KR" altLang="en-US" sz="1600" dirty="0"/>
              <a:t> 성공에 영향을 미치는 요인은 무엇인지 파악하고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고객 응대 서비스의 차별성에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r>
              <a:rPr lang="en-US" altLang="ko-KR" sz="1600" dirty="0"/>
              <a:t>       </a:t>
            </a:r>
            <a:r>
              <a:rPr lang="ko-KR" altLang="en-US" sz="1600" dirty="0"/>
              <a:t>대해서 파악한다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38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참고자료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참고자료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066" y="1069615"/>
            <a:ext cx="9295684" cy="703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/>
              <a:t>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ko-KR" sz="1600" dirty="0">
                <a:hlinkClick r:id="rId3"/>
              </a:rPr>
              <a:t> http://news.bizwatch.co.kr/article/market/2019/12/18/0016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>
                <a:hlinkClick r:id="rId4"/>
              </a:rPr>
              <a:t> http://www.thevaluenews.co.kr/news/view.php?idx=156767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>
                <a:hlinkClick r:id="rId5"/>
              </a:rPr>
              <a:t> https://www.seoulfn.com/news/articleView.html?idxno=325090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6"/>
              </a:rPr>
              <a:t>http://www.s-d.kr/news/articleView.html?idxno=4157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7"/>
              </a:rPr>
              <a:t>http://news.zum.com/articles/2553013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8"/>
              </a:rPr>
              <a:t>https://news.joins.com/article/18575412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>
                <a:hlinkClick r:id="rId9"/>
              </a:rPr>
              <a:t>https://newscastjin.tistory.com/131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>
                <a:hlinkClick r:id="rId10"/>
              </a:rPr>
              <a:t> http://m.telejob.co.kr/CM/?sel_page=bbsv&amp;BBS_num=18285&amp;CurPage=5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11"/>
              </a:rPr>
              <a:t>https://www.normalsik.com/91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>
                <a:hlinkClick r:id="rId12"/>
              </a:rPr>
              <a:t>https://kkachibal.tistory.com/entry/%EC%95%84%EC%9B%83%EB%B0%94%EC%9A%B4%EB%93%9C-%EC%BD%9C%EC%83%81%EB%8B%B4%EC%9B%90%EC%9D%B4-%EB%90%98%EB%8B%A4-%EC%9D%B8%EB%B0%94%EC%9A%B4%EB%93%9C%EC%99%80-%EC%95%84%EC%9B%83%EB%B0%94%EC%9A%B4%EB%93%9C%EC%9D%98-%EC%B0%A8%EC%9D%B4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>
                <a:hlinkClick r:id="rId13"/>
              </a:rPr>
              <a:t> http://blog.pandora.tv/2018/08/%EA%B3%A0%EA%B0%9D%EC%9D%84-%EC%9C%A0%EC%9D%B8%ED%95%98%EB%8A%94-%EC%9D%B8%EB%B0%94%EC%9A%B4%EB%93%9C-%EB%A7%88%EC%BC%80%ED%8C%85inbound-marketing/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14"/>
              </a:rPr>
              <a:t>https://pmrich.tistory.com/5</a:t>
            </a:r>
            <a:endParaRPr lang="en-US" altLang="ko-KR" sz="1600" dirty="0"/>
          </a:p>
          <a:p>
            <a:pPr>
              <a:spcBef>
                <a:spcPts val="600"/>
              </a:spcBef>
            </a:pP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39210549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32150</TotalTime>
  <Words>1332</Words>
  <Application>Microsoft Office PowerPoint</Application>
  <PresentationFormat>사용자 지정</PresentationFormat>
  <Paragraphs>97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2259</cp:revision>
  <dcterms:created xsi:type="dcterms:W3CDTF">2006-10-05T04:04:58Z</dcterms:created>
  <dcterms:modified xsi:type="dcterms:W3CDTF">2022-08-17T05:09:46Z</dcterms:modified>
</cp:coreProperties>
</file>