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Kollektif Bold" charset="1" panose="020B0604020101010102"/>
      <p:regular r:id="rId28"/>
    </p:embeddedFont>
    <p:embeddedFont>
      <p:font typeface="Public Sans Bold" charset="1" panose="00000000000000000000"/>
      <p:regular r:id="rId29"/>
    </p:embeddedFont>
    <p:embeddedFont>
      <p:font typeface="Roboto Bold" charset="1" panose="02000000000000000000"/>
      <p:regular r:id="rId30"/>
    </p:embeddedFont>
    <p:embeddedFont>
      <p:font typeface="Kollektif" charset="1" panose="020B0604020101010102"/>
      <p:regular r:id="rId31"/>
    </p:embeddedFont>
    <p:embeddedFont>
      <p:font typeface="Aileron Bold" charset="1" panose="00000800000000000000"/>
      <p:regular r:id="rId32"/>
    </p:embeddedFont>
    <p:embeddedFont>
      <p:font typeface="Roboto" charset="1" panose="020000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jpeg" Type="http://schemas.openxmlformats.org/officeDocument/2006/relationships/image"/><Relationship Id="rId11" Target="../media/image31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jpeg" Type="http://schemas.openxmlformats.org/officeDocument/2006/relationships/image"/><Relationship Id="rId11" Target="../media/image33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jpeg" Type="http://schemas.openxmlformats.org/officeDocument/2006/relationships/image"/><Relationship Id="rId11" Target="../media/image37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jpeg" Type="http://schemas.openxmlformats.org/officeDocument/2006/relationships/image"/><Relationship Id="rId11" Target="../media/image41.jpe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6.png" Type="http://schemas.openxmlformats.org/officeDocument/2006/relationships/image"/><Relationship Id="rId9" Target="../media/image47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3.png" Type="http://schemas.openxmlformats.org/officeDocument/2006/relationships/image"/><Relationship Id="rId9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jpeg" Type="http://schemas.openxmlformats.org/officeDocument/2006/relationships/image"/><Relationship Id="rId11" Target="../media/image23.jpe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13827" y="-248630"/>
            <a:ext cx="8681329" cy="10784260"/>
          </a:xfrm>
          <a:custGeom>
            <a:avLst/>
            <a:gdLst/>
            <a:ahLst/>
            <a:cxnLst/>
            <a:rect r="r" b="b" t="t" l="l"/>
            <a:pathLst>
              <a:path h="10784260" w="8681329">
                <a:moveTo>
                  <a:pt x="0" y="0"/>
                </a:moveTo>
                <a:lnTo>
                  <a:pt x="8681329" y="0"/>
                </a:lnTo>
                <a:lnTo>
                  <a:pt x="8681329" y="10784260"/>
                </a:lnTo>
                <a:lnTo>
                  <a:pt x="0" y="107842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50176"/>
            <a:ext cx="9657581" cy="85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9"/>
              </a:lnSpc>
            </a:pPr>
            <a:r>
              <a:rPr lang="en-US" b="true" sz="5280" spc="2624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60447" y="4854913"/>
            <a:ext cx="13695775" cy="2272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27"/>
              </a:lnSpc>
            </a:pPr>
            <a:r>
              <a:rPr lang="en-US" b="true" sz="15842" spc="1695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토닥TODOC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928092" y="7365586"/>
            <a:ext cx="12832964" cy="303325"/>
          </a:xfrm>
          <a:custGeom>
            <a:avLst/>
            <a:gdLst/>
            <a:ahLst/>
            <a:cxnLst/>
            <a:rect r="r" b="b" t="t" l="l"/>
            <a:pathLst>
              <a:path h="303325" w="12832964">
                <a:moveTo>
                  <a:pt x="0" y="0"/>
                </a:moveTo>
                <a:lnTo>
                  <a:pt x="12832964" y="0"/>
                </a:lnTo>
                <a:lnTo>
                  <a:pt x="12832964" y="303325"/>
                </a:lnTo>
                <a:lnTo>
                  <a:pt x="0" y="303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7806" y="1028700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5" y="0"/>
                </a:lnTo>
                <a:lnTo>
                  <a:pt x="300895" y="300896"/>
                </a:lnTo>
                <a:lnTo>
                  <a:pt x="0" y="300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83826" y="1054053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695249" y="1536588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4"/>
                </a:lnTo>
                <a:lnTo>
                  <a:pt x="0" y="162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472827" y="5048250"/>
            <a:ext cx="6190676" cy="243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크게 두 가지 기능이 있음</a:t>
            </a:r>
          </a:p>
          <a:p>
            <a:pPr algn="just" marL="993138" indent="-331046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AI 기반으로 걱정에 대한 간단한 답변을 하는 시스템</a:t>
            </a:r>
          </a:p>
          <a:p>
            <a:pPr algn="just" marL="993138" indent="-331046" lvl="2">
              <a:lnSpc>
                <a:spcPts val="3219"/>
              </a:lnSpc>
              <a:buFont typeface="Arial"/>
              <a:buChar char="⚬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AI 기반으로 심리 치료가 가미된 ‘대화’를 할 수 있는 시스템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두 기능을 모두 순서대로 살펴보도록 하겠음.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70265" y="677461"/>
            <a:ext cx="3483511" cy="8932079"/>
          </a:xfrm>
          <a:custGeom>
            <a:avLst/>
            <a:gdLst/>
            <a:ahLst/>
            <a:cxnLst/>
            <a:rect r="r" b="b" t="t" l="l"/>
            <a:pathLst>
              <a:path h="8932079" w="3483511">
                <a:moveTo>
                  <a:pt x="0" y="0"/>
                </a:moveTo>
                <a:lnTo>
                  <a:pt x="3483511" y="0"/>
                </a:lnTo>
                <a:lnTo>
                  <a:pt x="3483511" y="8932078"/>
                </a:lnTo>
                <a:lnTo>
                  <a:pt x="0" y="89320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425963" y="655748"/>
            <a:ext cx="3500446" cy="8975504"/>
          </a:xfrm>
          <a:custGeom>
            <a:avLst/>
            <a:gdLst/>
            <a:ahLst/>
            <a:cxnLst/>
            <a:rect r="r" b="b" t="t" l="l"/>
            <a:pathLst>
              <a:path h="8975504" w="3500446">
                <a:moveTo>
                  <a:pt x="0" y="0"/>
                </a:moveTo>
                <a:lnTo>
                  <a:pt x="3500446" y="0"/>
                </a:lnTo>
                <a:lnTo>
                  <a:pt x="3500446" y="8975504"/>
                </a:lnTo>
                <a:lnTo>
                  <a:pt x="0" y="89755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2827" y="5048250"/>
            <a:ext cx="6190676" cy="436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사용자가 평소가 가지고 있던 걱정거리를 입력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39276" y="875432"/>
            <a:ext cx="3329093" cy="8536137"/>
          </a:xfrm>
          <a:custGeom>
            <a:avLst/>
            <a:gdLst/>
            <a:ahLst/>
            <a:cxnLst/>
            <a:rect r="r" b="b" t="t" l="l"/>
            <a:pathLst>
              <a:path h="8536137" w="3329093">
                <a:moveTo>
                  <a:pt x="0" y="0"/>
                </a:moveTo>
                <a:lnTo>
                  <a:pt x="3329094" y="0"/>
                </a:lnTo>
                <a:lnTo>
                  <a:pt x="3329094" y="8536136"/>
                </a:lnTo>
                <a:lnTo>
                  <a:pt x="0" y="85361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70697" y="875432"/>
            <a:ext cx="3329093" cy="8536137"/>
          </a:xfrm>
          <a:custGeom>
            <a:avLst/>
            <a:gdLst/>
            <a:ahLst/>
            <a:cxnLst/>
            <a:rect r="r" b="b" t="t" l="l"/>
            <a:pathLst>
              <a:path h="8536137" w="3329093">
                <a:moveTo>
                  <a:pt x="0" y="0"/>
                </a:moveTo>
                <a:lnTo>
                  <a:pt x="3329094" y="0"/>
                </a:lnTo>
                <a:lnTo>
                  <a:pt x="3329094" y="8536136"/>
                </a:lnTo>
                <a:lnTo>
                  <a:pt x="0" y="85361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2827" y="5048250"/>
            <a:ext cx="6190676" cy="1637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AI는 이에 대한 답변을 생성, 사용자는 이를 공유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공유를 원하지 않을 시 해당 대화 내용은 서버에서 즉시 삭제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29103" y="465737"/>
            <a:ext cx="3597948" cy="9225507"/>
          </a:xfrm>
          <a:custGeom>
            <a:avLst/>
            <a:gdLst/>
            <a:ahLst/>
            <a:cxnLst/>
            <a:rect r="r" b="b" t="t" l="l"/>
            <a:pathLst>
              <a:path h="9225507" w="3597948">
                <a:moveTo>
                  <a:pt x="0" y="0"/>
                </a:moveTo>
                <a:lnTo>
                  <a:pt x="3597947" y="0"/>
                </a:lnTo>
                <a:lnTo>
                  <a:pt x="3597947" y="9225507"/>
                </a:lnTo>
                <a:lnTo>
                  <a:pt x="0" y="9225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2827" y="5048250"/>
            <a:ext cx="6190676" cy="323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사용자 생성한 추가적인 콘텐츠와 함께 태그를 입력하여, 자신이 걱정을 이겨낸 방법을 공유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내가 작성한, 공유된 게시물을 ‘내 게시물‘에서 확인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저장된 게시물은 의료인의 임상 결정 자료로도 활용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무료 계정은 일 5회 제한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06099" y="389571"/>
            <a:ext cx="3657357" cy="9377838"/>
          </a:xfrm>
          <a:custGeom>
            <a:avLst/>
            <a:gdLst/>
            <a:ahLst/>
            <a:cxnLst/>
            <a:rect r="r" b="b" t="t" l="l"/>
            <a:pathLst>
              <a:path h="9377838" w="3657357">
                <a:moveTo>
                  <a:pt x="0" y="0"/>
                </a:moveTo>
                <a:lnTo>
                  <a:pt x="3657357" y="0"/>
                </a:lnTo>
                <a:lnTo>
                  <a:pt x="3657357" y="9377839"/>
                </a:lnTo>
                <a:lnTo>
                  <a:pt x="0" y="9377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2827" y="5048250"/>
            <a:ext cx="6190676" cy="2437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AI 기반의 심리 치료용 챗봇을 제공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무료 계정은 일 10개의 말풍선으로 제한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맥락을 이해하고 이전 정보를 기억하는 등 자연스러운 대화를 제공하면서도, AI 프롬프트 상으로 부정적인 어휘 및 견해를 내보이지 않도록 fine-tuning 되었음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12755" y="373722"/>
            <a:ext cx="3597948" cy="9225507"/>
          </a:xfrm>
          <a:custGeom>
            <a:avLst/>
            <a:gdLst/>
            <a:ahLst/>
            <a:cxnLst/>
            <a:rect r="r" b="b" t="t" l="l"/>
            <a:pathLst>
              <a:path h="9225507" w="3597948">
                <a:moveTo>
                  <a:pt x="0" y="0"/>
                </a:moveTo>
                <a:lnTo>
                  <a:pt x="3597948" y="0"/>
                </a:lnTo>
                <a:lnTo>
                  <a:pt x="3597948" y="9225507"/>
                </a:lnTo>
                <a:lnTo>
                  <a:pt x="0" y="922550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53549" y="373722"/>
            <a:ext cx="3597948" cy="9225507"/>
          </a:xfrm>
          <a:custGeom>
            <a:avLst/>
            <a:gdLst/>
            <a:ahLst/>
            <a:cxnLst/>
            <a:rect r="r" b="b" t="t" l="l"/>
            <a:pathLst>
              <a:path h="9225507" w="3597948">
                <a:moveTo>
                  <a:pt x="0" y="0"/>
                </a:moveTo>
                <a:lnTo>
                  <a:pt x="3597948" y="0"/>
                </a:lnTo>
                <a:lnTo>
                  <a:pt x="3597948" y="9225507"/>
                </a:lnTo>
                <a:lnTo>
                  <a:pt x="0" y="9225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1.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2827" y="5048250"/>
            <a:ext cx="6190676" cy="203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대화를 저장하고 언제든 다시 중단 지점부터 대화를 이어나갈 수 있음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제목은 AI 기반으로 자동으로 추천됨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저장된 대화는 의료인의 임상 결정 자료로도 활용 가능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91119" y="362310"/>
            <a:ext cx="3753234" cy="9562380"/>
          </a:xfrm>
          <a:custGeom>
            <a:avLst/>
            <a:gdLst/>
            <a:ahLst/>
            <a:cxnLst/>
            <a:rect r="r" b="b" t="t" l="l"/>
            <a:pathLst>
              <a:path h="9562380" w="3753234">
                <a:moveTo>
                  <a:pt x="0" y="0"/>
                </a:moveTo>
                <a:lnTo>
                  <a:pt x="3753234" y="0"/>
                </a:lnTo>
                <a:lnTo>
                  <a:pt x="3753234" y="9562380"/>
                </a:lnTo>
                <a:lnTo>
                  <a:pt x="0" y="95623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2.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버블형 SNS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2827" y="5048250"/>
            <a:ext cx="6190676" cy="323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태그 기반의 빅데이터를 활용하여, 전체 게시물에서 태그가 등장한 빈도에 따라 원의 크기를 정하고 터치하면 해당 태그를 가진 게시물 목록으로 이동할 수 있음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다른 사람은 해당 걱정을 어떻게 이겨냈는지 볼 수 있고, 환자간 긍정적인 영향을 끼칠 수 있음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버블을 손가락으로 날리는 등의 행위로 스트레스 해소 또한 가능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21118" y="353149"/>
            <a:ext cx="3736473" cy="9580701"/>
          </a:xfrm>
          <a:custGeom>
            <a:avLst/>
            <a:gdLst/>
            <a:ahLst/>
            <a:cxnLst/>
            <a:rect r="r" b="b" t="t" l="l"/>
            <a:pathLst>
              <a:path h="9580701" w="3736473">
                <a:moveTo>
                  <a:pt x="0" y="0"/>
                </a:moveTo>
                <a:lnTo>
                  <a:pt x="3736473" y="0"/>
                </a:lnTo>
                <a:lnTo>
                  <a:pt x="3736473" y="9580702"/>
                </a:lnTo>
                <a:lnTo>
                  <a:pt x="0" y="95807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3.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정신과 매칭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2827" y="5048250"/>
            <a:ext cx="6190676" cy="203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무료 계정의 경우, 정신과 매칭 시스템 중 ‘근처 마음병원 찾기‘ 시스템만 이용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프리미엄 병원이 리스트 상단에 노출되며, 후기 제도 또한 프리미엄 병원에 한해서만 적용됨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원터치로 방문 예약 가능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229103" y="191219"/>
            <a:ext cx="3862780" cy="9904563"/>
          </a:xfrm>
          <a:custGeom>
            <a:avLst/>
            <a:gdLst/>
            <a:ahLst/>
            <a:cxnLst/>
            <a:rect r="r" b="b" t="t" l="l"/>
            <a:pathLst>
              <a:path h="9904563" w="3862780">
                <a:moveTo>
                  <a:pt x="0" y="0"/>
                </a:moveTo>
                <a:lnTo>
                  <a:pt x="3862779" y="0"/>
                </a:lnTo>
                <a:lnTo>
                  <a:pt x="3862779" y="9904562"/>
                </a:lnTo>
                <a:lnTo>
                  <a:pt x="0" y="9904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3.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정신과 매칭 시스템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72827" y="5048250"/>
            <a:ext cx="6190676" cy="123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유료 계정의 경우, 주치의 큐레이팅 기능을 제공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별도의 복잡한 절차 없이 원터치로 큐레이팅을 받을 수 있는 시스템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73367" y="-3908932"/>
            <a:ext cx="18104864" cy="18104864"/>
          </a:xfrm>
          <a:custGeom>
            <a:avLst/>
            <a:gdLst/>
            <a:ahLst/>
            <a:cxnLst/>
            <a:rect r="r" b="b" t="t" l="l"/>
            <a:pathLst>
              <a:path h="18104864" w="18104864">
                <a:moveTo>
                  <a:pt x="0" y="0"/>
                </a:moveTo>
                <a:lnTo>
                  <a:pt x="18104864" y="0"/>
                </a:lnTo>
                <a:lnTo>
                  <a:pt x="18104864" y="18104864"/>
                </a:lnTo>
                <a:lnTo>
                  <a:pt x="0" y="18104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24194" y="612415"/>
            <a:ext cx="3588169" cy="9200433"/>
          </a:xfrm>
          <a:custGeom>
            <a:avLst/>
            <a:gdLst/>
            <a:ahLst/>
            <a:cxnLst/>
            <a:rect r="r" b="b" t="t" l="l"/>
            <a:pathLst>
              <a:path h="9200433" w="3588169">
                <a:moveTo>
                  <a:pt x="0" y="0"/>
                </a:moveTo>
                <a:lnTo>
                  <a:pt x="3588168" y="0"/>
                </a:lnTo>
                <a:lnTo>
                  <a:pt x="3588168" y="9200433"/>
                </a:lnTo>
                <a:lnTo>
                  <a:pt x="0" y="920043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73510" y="612415"/>
            <a:ext cx="3588169" cy="9200433"/>
          </a:xfrm>
          <a:custGeom>
            <a:avLst/>
            <a:gdLst/>
            <a:ahLst/>
            <a:cxnLst/>
            <a:rect r="r" b="b" t="t" l="l"/>
            <a:pathLst>
              <a:path h="9200433" w="3588169">
                <a:moveTo>
                  <a:pt x="0" y="0"/>
                </a:moveTo>
                <a:lnTo>
                  <a:pt x="3588169" y="0"/>
                </a:lnTo>
                <a:lnTo>
                  <a:pt x="3588169" y="9200433"/>
                </a:lnTo>
                <a:lnTo>
                  <a:pt x="0" y="920043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35766" y="2840751"/>
            <a:ext cx="6605617" cy="2237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시연 3.</a:t>
            </a:r>
          </a:p>
          <a:p>
            <a:pPr algn="l">
              <a:lnSpc>
                <a:spcPts val="8680"/>
              </a:lnSpc>
            </a:pPr>
            <a:r>
              <a:rPr lang="en-US" sz="6200" b="true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정신과 매칭 시스템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72827" y="5048250"/>
            <a:ext cx="6190676" cy="3637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본인이 업로드한 포스트와 AI 대화 내역을 분석, 태그를 추출하여 간략한 요약과 함께 의사용 네트워크에 게시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환자가 의사를 찾는 시스템이 아닌, 의사가 환자를 찾아가는 시스템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정신건강의학과에 대한 인식 개선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환자는 ‘상담 요청‘ 버튼을 활용하여 의사와의 DM을 통한 소통이 가능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본 어플리케이션의 핵심 기능 중 하나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924613">
            <a:off x="-5549998" y="2053549"/>
            <a:ext cx="12287251" cy="10647531"/>
          </a:xfrm>
          <a:custGeom>
            <a:avLst/>
            <a:gdLst/>
            <a:ahLst/>
            <a:cxnLst/>
            <a:rect r="r" b="b" t="t" l="l"/>
            <a:pathLst>
              <a:path h="10647531" w="12287251">
                <a:moveTo>
                  <a:pt x="0" y="0"/>
                </a:moveTo>
                <a:lnTo>
                  <a:pt x="12287251" y="0"/>
                </a:lnTo>
                <a:lnTo>
                  <a:pt x="12287251" y="10647531"/>
                </a:lnTo>
                <a:lnTo>
                  <a:pt x="0" y="10647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8100000">
            <a:off x="4065520" y="11042565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0905701" y="4139058"/>
            <a:ext cx="5883071" cy="139054"/>
          </a:xfrm>
          <a:custGeom>
            <a:avLst/>
            <a:gdLst/>
            <a:ahLst/>
            <a:cxnLst/>
            <a:rect r="r" b="b" t="t" l="l"/>
            <a:pathLst>
              <a:path h="139054" w="5883071">
                <a:moveTo>
                  <a:pt x="0" y="0"/>
                </a:moveTo>
                <a:lnTo>
                  <a:pt x="5883072" y="0"/>
                </a:lnTo>
                <a:lnTo>
                  <a:pt x="5883072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5314326" y="1140054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7"/>
                </a:lnTo>
                <a:lnTo>
                  <a:pt x="0" y="224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90100" y="2436831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981901" y="2763648"/>
            <a:ext cx="5730671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문제 인식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905701" y="4417812"/>
            <a:ext cx="5806871" cy="4851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복잡해진 현대 사회는 개개인에게 정신적인 피로도를 제공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실제로 정신건강의학과를 방문하는 인원 수는 매년 증가(https://health.chosun.com/site/data/html_dir/2023/12/06/2023120602552.html)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일상생활 속에서도 개개인의 정신건강을 체크하고 증진시킬 수 있는 방법 제공이 요원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28094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32130" y="4026501"/>
            <a:ext cx="13223740" cy="4159467"/>
          </a:xfrm>
          <a:custGeom>
            <a:avLst/>
            <a:gdLst/>
            <a:ahLst/>
            <a:cxnLst/>
            <a:rect r="r" b="b" t="t" l="l"/>
            <a:pathLst>
              <a:path h="4159467" w="13223740">
                <a:moveTo>
                  <a:pt x="0" y="0"/>
                </a:moveTo>
                <a:lnTo>
                  <a:pt x="13223740" y="0"/>
                </a:lnTo>
                <a:lnTo>
                  <a:pt x="13223740" y="4159467"/>
                </a:lnTo>
                <a:lnTo>
                  <a:pt x="0" y="41594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37854" y="2390405"/>
            <a:ext cx="12612292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질의응답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55475" y="4891480"/>
            <a:ext cx="1117705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어떤 질문이든 환영합니다.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0800000">
            <a:off x="-229820" y="-4568253"/>
            <a:ext cx="12495320" cy="15522137"/>
          </a:xfrm>
          <a:custGeom>
            <a:avLst/>
            <a:gdLst/>
            <a:ahLst/>
            <a:cxnLst/>
            <a:rect r="r" b="b" t="t" l="l"/>
            <a:pathLst>
              <a:path h="15522137" w="12495320">
                <a:moveTo>
                  <a:pt x="0" y="15522137"/>
                </a:moveTo>
                <a:lnTo>
                  <a:pt x="12495320" y="15522137"/>
                </a:lnTo>
                <a:lnTo>
                  <a:pt x="12495320" y="0"/>
                </a:lnTo>
                <a:lnTo>
                  <a:pt x="0" y="0"/>
                </a:lnTo>
                <a:lnTo>
                  <a:pt x="0" y="1552213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13550" y="5893752"/>
            <a:ext cx="806181" cy="806181"/>
          </a:xfrm>
          <a:custGeom>
            <a:avLst/>
            <a:gdLst/>
            <a:ahLst/>
            <a:cxnLst/>
            <a:rect r="r" b="b" t="t" l="l"/>
            <a:pathLst>
              <a:path h="806181" w="806181">
                <a:moveTo>
                  <a:pt x="0" y="0"/>
                </a:moveTo>
                <a:lnTo>
                  <a:pt x="806181" y="0"/>
                </a:lnTo>
                <a:lnTo>
                  <a:pt x="806181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905587" y="6007232"/>
            <a:ext cx="422107" cy="579220"/>
          </a:xfrm>
          <a:custGeom>
            <a:avLst/>
            <a:gdLst/>
            <a:ahLst/>
            <a:cxnLst/>
            <a:rect r="r" b="b" t="t" l="l"/>
            <a:pathLst>
              <a:path h="579220" w="422107">
                <a:moveTo>
                  <a:pt x="0" y="0"/>
                </a:moveTo>
                <a:lnTo>
                  <a:pt x="422107" y="0"/>
                </a:lnTo>
                <a:lnTo>
                  <a:pt x="422107" y="579221"/>
                </a:lnTo>
                <a:lnTo>
                  <a:pt x="0" y="5792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3550" y="4868112"/>
            <a:ext cx="806181" cy="806181"/>
          </a:xfrm>
          <a:custGeom>
            <a:avLst/>
            <a:gdLst/>
            <a:ahLst/>
            <a:cxnLst/>
            <a:rect r="r" b="b" t="t" l="l"/>
            <a:pathLst>
              <a:path h="806181" w="806181">
                <a:moveTo>
                  <a:pt x="0" y="0"/>
                </a:moveTo>
                <a:lnTo>
                  <a:pt x="806181" y="0"/>
                </a:lnTo>
                <a:lnTo>
                  <a:pt x="806181" y="806181"/>
                </a:lnTo>
                <a:lnTo>
                  <a:pt x="0" y="8061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62813" y="5091751"/>
            <a:ext cx="495077" cy="380759"/>
          </a:xfrm>
          <a:custGeom>
            <a:avLst/>
            <a:gdLst/>
            <a:ahLst/>
            <a:cxnLst/>
            <a:rect r="r" b="b" t="t" l="l"/>
            <a:pathLst>
              <a:path h="380759" w="495077">
                <a:moveTo>
                  <a:pt x="0" y="0"/>
                </a:moveTo>
                <a:lnTo>
                  <a:pt x="495077" y="0"/>
                </a:lnTo>
                <a:lnTo>
                  <a:pt x="495077" y="380759"/>
                </a:lnTo>
                <a:lnTo>
                  <a:pt x="0" y="3807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532599" y="2030070"/>
            <a:ext cx="7987132" cy="132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163"/>
              </a:lnSpc>
            </a:pPr>
            <a:r>
              <a:rPr lang="en-US" b="true" sz="9239" spc="988">
                <a:solidFill>
                  <a:srgbClr val="FFFF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CONTACT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752847" y="5024814"/>
            <a:ext cx="4700993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jeongwoo.gobroad@gmail.com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758670" y="6078914"/>
            <a:ext cx="3687866" cy="45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50"/>
              </a:lnSpc>
            </a:pPr>
            <a:r>
              <a:rPr lang="en-US" b="true" sz="2500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010-3457-2102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256553" y="307173"/>
            <a:ext cx="16262788" cy="20202221"/>
          </a:xfrm>
          <a:custGeom>
            <a:avLst/>
            <a:gdLst/>
            <a:ahLst/>
            <a:cxnLst/>
            <a:rect r="r" b="b" t="t" l="l"/>
            <a:pathLst>
              <a:path h="20202221" w="16262788">
                <a:moveTo>
                  <a:pt x="0" y="0"/>
                </a:moveTo>
                <a:lnTo>
                  <a:pt x="16262788" y="0"/>
                </a:lnTo>
                <a:lnTo>
                  <a:pt x="16262788" y="20202221"/>
                </a:lnTo>
                <a:lnTo>
                  <a:pt x="0" y="202022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71394" y="2854422"/>
            <a:ext cx="14833104" cy="198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97"/>
              </a:lnSpc>
            </a:pPr>
            <a:r>
              <a:rPr lang="en-US" sz="15099" spc="1585">
                <a:solidFill>
                  <a:srgbClr val="18072B"/>
                </a:solidFill>
                <a:latin typeface="Roboto"/>
                <a:ea typeface="Roboto"/>
                <a:cs typeface="Roboto"/>
                <a:sym typeface="Roboto"/>
              </a:rPr>
              <a:t>감사합니다.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56093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100" y="0"/>
                </a:lnTo>
                <a:lnTo>
                  <a:pt x="4491100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006452" y="5944169"/>
            <a:ext cx="4557297" cy="120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정신건강의학과 큐레이팅 시스템으로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나의 현재 증상에 가장 잘 맞는 주치의 매칭 가능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724251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3393" y="5944169"/>
            <a:ext cx="4541061" cy="810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“감기에 걸리면 병원을 가듯,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마음이 아프면 정신과에 가는 것이다“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4251" y="4791754"/>
            <a:ext cx="467456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인식 개선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790172" y="4417215"/>
            <a:ext cx="4491099" cy="1412655"/>
          </a:xfrm>
          <a:custGeom>
            <a:avLst/>
            <a:gdLst/>
            <a:ahLst/>
            <a:cxnLst/>
            <a:rect r="r" b="b" t="t" l="l"/>
            <a:pathLst>
              <a:path h="1412655" w="4491099">
                <a:moveTo>
                  <a:pt x="0" y="0"/>
                </a:moveTo>
                <a:lnTo>
                  <a:pt x="4491099" y="0"/>
                </a:lnTo>
                <a:lnTo>
                  <a:pt x="4491099" y="1412654"/>
                </a:lnTo>
                <a:lnTo>
                  <a:pt x="0" y="14126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604455" y="4791754"/>
            <a:ext cx="480745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정신건강 체크 컨텐츠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56093" y="4791754"/>
            <a:ext cx="4557297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b="true" sz="349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정신건강의학과 매칭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4980" y="5944169"/>
            <a:ext cx="4595786" cy="198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정신건강의학과에 대한 인식 개선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및 정신 질환은 감기처럼 누구나 앓을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수 있는 것이라고 인식 개선을 도모,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스스로의 정신 건강을 체크하고 증진시킬 수 있는 컨텐츠 제공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65379" y="2559555"/>
            <a:ext cx="12740685" cy="113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b="true" sz="6600">
                <a:solidFill>
                  <a:srgbClr val="18072B"/>
                </a:solidFill>
                <a:latin typeface="Roboto Bold"/>
                <a:ea typeface="Roboto Bold"/>
                <a:cs typeface="Roboto Bold"/>
                <a:sym typeface="Roboto Bold"/>
              </a:rPr>
              <a:t>해결 방안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4613">
            <a:off x="-3923104" y="3843214"/>
            <a:ext cx="9735137" cy="8435994"/>
          </a:xfrm>
          <a:custGeom>
            <a:avLst/>
            <a:gdLst/>
            <a:ahLst/>
            <a:cxnLst/>
            <a:rect r="r" b="b" t="t" l="l"/>
            <a:pathLst>
              <a:path h="8435994" w="9735137">
                <a:moveTo>
                  <a:pt x="0" y="0"/>
                </a:moveTo>
                <a:lnTo>
                  <a:pt x="9735136" y="0"/>
                </a:lnTo>
                <a:lnTo>
                  <a:pt x="9735136" y="8435994"/>
                </a:lnTo>
                <a:lnTo>
                  <a:pt x="0" y="8435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3580037" y="11563035"/>
            <a:ext cx="14044299" cy="331956"/>
          </a:xfrm>
          <a:custGeom>
            <a:avLst/>
            <a:gdLst/>
            <a:ahLst/>
            <a:cxnLst/>
            <a:rect r="r" b="b" t="t" l="l"/>
            <a:pathLst>
              <a:path h="331956" w="14044299">
                <a:moveTo>
                  <a:pt x="0" y="0"/>
                </a:moveTo>
                <a:lnTo>
                  <a:pt x="14044299" y="0"/>
                </a:lnTo>
                <a:lnTo>
                  <a:pt x="14044299" y="331956"/>
                </a:lnTo>
                <a:lnTo>
                  <a:pt x="0" y="3319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079793" y="1524656"/>
            <a:ext cx="14189483" cy="335388"/>
          </a:xfrm>
          <a:custGeom>
            <a:avLst/>
            <a:gdLst/>
            <a:ahLst/>
            <a:cxnLst/>
            <a:rect r="r" b="b" t="t" l="l"/>
            <a:pathLst>
              <a:path h="335388" w="14189483">
                <a:moveTo>
                  <a:pt x="0" y="0"/>
                </a:moveTo>
                <a:lnTo>
                  <a:pt x="14189483" y="0"/>
                </a:lnTo>
                <a:lnTo>
                  <a:pt x="14189483" y="335387"/>
                </a:lnTo>
                <a:lnTo>
                  <a:pt x="0" y="335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5766" y="2221731"/>
            <a:ext cx="7428611" cy="7036569"/>
            <a:chOff x="0" y="0"/>
            <a:chExt cx="1956507" cy="18532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6507" cy="1853253"/>
            </a:xfrm>
            <a:custGeom>
              <a:avLst/>
              <a:gdLst/>
              <a:ahLst/>
              <a:cxnLst/>
              <a:rect r="r" b="b" t="t" l="l"/>
              <a:pathLst>
                <a:path h="1853253" w="1956507">
                  <a:moveTo>
                    <a:pt x="0" y="0"/>
                  </a:moveTo>
                  <a:lnTo>
                    <a:pt x="1956507" y="0"/>
                  </a:lnTo>
                  <a:lnTo>
                    <a:pt x="1956507" y="1853253"/>
                  </a:lnTo>
                  <a:lnTo>
                    <a:pt x="0" y="1853253"/>
                  </a:lnTo>
                  <a:close/>
                </a:path>
              </a:pathLst>
            </a:custGeom>
            <a:solidFill>
              <a:srgbClr val="28094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956507" cy="1872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158011" y="2653784"/>
            <a:ext cx="6140253" cy="104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6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목차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835922" y="4621138"/>
            <a:ext cx="6828300" cy="446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소개 1. AI 기반 상담 시스템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소개 2. 버블형 SNS 시스템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소개 3. 의료인 큐레이팅 시스템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비즈니스 모델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시연 1. AI기반 상담 시스템</a:t>
            </a:r>
          </a:p>
          <a:p>
            <a:pPr algn="just" marL="981378" indent="-327126" lvl="2">
              <a:lnSpc>
                <a:spcPts val="3181"/>
              </a:lnSpc>
              <a:buFont typeface="Arial"/>
              <a:buChar char="⚬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AI 기반 걱정 해결 솔루션</a:t>
            </a:r>
          </a:p>
          <a:p>
            <a:pPr algn="just" marL="981378" indent="-327126" lvl="2">
              <a:lnSpc>
                <a:spcPts val="3181"/>
              </a:lnSpc>
              <a:buFont typeface="Arial"/>
              <a:buChar char="⚬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AI 기반 챗봇 시스템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시연 2. 버블형 SNS 시스템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시스템 시연 3. 가까운 정신건강의학과 매칭 시스템</a:t>
            </a:r>
          </a:p>
          <a:p>
            <a:pPr algn="just" marL="981378" indent="-327126" lvl="2">
              <a:lnSpc>
                <a:spcPts val="3181"/>
              </a:lnSpc>
              <a:buFont typeface="Arial"/>
              <a:buChar char="⚬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가까운 정신건강의학과 찾기</a:t>
            </a:r>
          </a:p>
          <a:p>
            <a:pPr algn="just" marL="981378" indent="-327126" lvl="2">
              <a:lnSpc>
                <a:spcPts val="3181"/>
              </a:lnSpc>
              <a:buFont typeface="Arial"/>
              <a:buChar char="⚬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주치의 큐레이팅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24613">
            <a:off x="-3923104" y="3843214"/>
            <a:ext cx="9735137" cy="8435994"/>
          </a:xfrm>
          <a:custGeom>
            <a:avLst/>
            <a:gdLst/>
            <a:ahLst/>
            <a:cxnLst/>
            <a:rect r="r" b="b" t="t" l="l"/>
            <a:pathLst>
              <a:path h="8435994" w="9735137">
                <a:moveTo>
                  <a:pt x="0" y="0"/>
                </a:moveTo>
                <a:lnTo>
                  <a:pt x="9735136" y="0"/>
                </a:lnTo>
                <a:lnTo>
                  <a:pt x="9735136" y="8435994"/>
                </a:lnTo>
                <a:lnTo>
                  <a:pt x="0" y="8435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3580037" y="11563035"/>
            <a:ext cx="14044299" cy="331956"/>
          </a:xfrm>
          <a:custGeom>
            <a:avLst/>
            <a:gdLst/>
            <a:ahLst/>
            <a:cxnLst/>
            <a:rect r="r" b="b" t="t" l="l"/>
            <a:pathLst>
              <a:path h="331956" w="14044299">
                <a:moveTo>
                  <a:pt x="0" y="0"/>
                </a:moveTo>
                <a:lnTo>
                  <a:pt x="14044299" y="0"/>
                </a:lnTo>
                <a:lnTo>
                  <a:pt x="14044299" y="331956"/>
                </a:lnTo>
                <a:lnTo>
                  <a:pt x="0" y="3319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3079793" y="1524656"/>
            <a:ext cx="14189483" cy="335388"/>
          </a:xfrm>
          <a:custGeom>
            <a:avLst/>
            <a:gdLst/>
            <a:ahLst/>
            <a:cxnLst/>
            <a:rect r="r" b="b" t="t" l="l"/>
            <a:pathLst>
              <a:path h="335388" w="14189483">
                <a:moveTo>
                  <a:pt x="0" y="0"/>
                </a:moveTo>
                <a:lnTo>
                  <a:pt x="14189483" y="0"/>
                </a:lnTo>
                <a:lnTo>
                  <a:pt x="14189483" y="335387"/>
                </a:lnTo>
                <a:lnTo>
                  <a:pt x="0" y="3353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535766" y="2221731"/>
            <a:ext cx="7428611" cy="7036569"/>
            <a:chOff x="0" y="0"/>
            <a:chExt cx="1956507" cy="185325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56507" cy="1853253"/>
            </a:xfrm>
            <a:custGeom>
              <a:avLst/>
              <a:gdLst/>
              <a:ahLst/>
              <a:cxnLst/>
              <a:rect r="r" b="b" t="t" l="l"/>
              <a:pathLst>
                <a:path h="1853253" w="1956507">
                  <a:moveTo>
                    <a:pt x="0" y="0"/>
                  </a:moveTo>
                  <a:lnTo>
                    <a:pt x="1956507" y="0"/>
                  </a:lnTo>
                  <a:lnTo>
                    <a:pt x="1956507" y="1853253"/>
                  </a:lnTo>
                  <a:lnTo>
                    <a:pt x="0" y="1853253"/>
                  </a:lnTo>
                  <a:close/>
                </a:path>
              </a:pathLst>
            </a:custGeom>
            <a:solidFill>
              <a:srgbClr val="28094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956507" cy="1872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6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3079793" y="2068538"/>
            <a:ext cx="3084229" cy="7908280"/>
          </a:xfrm>
          <a:custGeom>
            <a:avLst/>
            <a:gdLst/>
            <a:ahLst/>
            <a:cxnLst/>
            <a:rect r="r" b="b" t="t" l="l"/>
            <a:pathLst>
              <a:path h="7908280" w="3084229">
                <a:moveTo>
                  <a:pt x="0" y="0"/>
                </a:moveTo>
                <a:lnTo>
                  <a:pt x="3084229" y="0"/>
                </a:lnTo>
                <a:lnTo>
                  <a:pt x="3084229" y="7908280"/>
                </a:lnTo>
                <a:lnTo>
                  <a:pt x="0" y="790828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8011" y="2653784"/>
            <a:ext cx="6140253" cy="104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16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메뉴 소개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35922" y="4621138"/>
            <a:ext cx="6828300" cy="3255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햄버거 버튼</a:t>
            </a:r>
          </a:p>
          <a:p>
            <a:pPr algn="just" marL="981378" indent="-327126" lvl="2">
              <a:lnSpc>
                <a:spcPts val="3181"/>
              </a:lnSpc>
              <a:buFont typeface="Arial"/>
              <a:buChar char="⚬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홈 / 프로필 / 게시물 / DM / 설정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홈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챗봇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그래프보드(버블형 SNS, 가칭)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근처 마음병원 찾기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의사와의 DM</a:t>
            </a:r>
          </a:p>
          <a:p>
            <a:pPr algn="just" marL="490689" indent="-245344" lvl="1">
              <a:lnSpc>
                <a:spcPts val="3181"/>
              </a:lnSpc>
              <a:buFont typeface="Arial"/>
              <a:buChar char="•"/>
            </a:pPr>
            <a:r>
              <a:rPr lang="en-US" sz="2272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큐레이팅 서비스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18072B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3323" y="7151146"/>
            <a:ext cx="3617876" cy="168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자신이 걱정하거나, 고민하는 요소를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입력하면 그에 대한 답변을 제공, 자신의 의견 및 태그를 첨부하여 자신이 어떻게 걱정이나 고민을 이겨냈는지 공유할 수 있는 시스템을 함께 제공, 공유를 원하지 않는 이상 정보는 서버에 저장되지 않음.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059503" y="7439760"/>
            <a:ext cx="11842714" cy="11842714"/>
          </a:xfrm>
          <a:custGeom>
            <a:avLst/>
            <a:gdLst/>
            <a:ahLst/>
            <a:cxnLst/>
            <a:rect r="r" b="b" t="t" l="l"/>
            <a:pathLst>
              <a:path h="11842714" w="11842714">
                <a:moveTo>
                  <a:pt x="0" y="0"/>
                </a:moveTo>
                <a:lnTo>
                  <a:pt x="11842714" y="0"/>
                </a:lnTo>
                <a:lnTo>
                  <a:pt x="11842714" y="11842714"/>
                </a:lnTo>
                <a:lnTo>
                  <a:pt x="0" y="11842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91593" y="1611313"/>
            <a:ext cx="2945636" cy="5828447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-7968" t="0" r="-7968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-8100000">
            <a:off x="15171541" y="1209545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8100000">
            <a:off x="16344147" y="12274439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8100000">
            <a:off x="14795156" y="1276410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3681406" y="4113828"/>
            <a:ext cx="3031022" cy="5997399"/>
            <a:chOff x="0" y="0"/>
            <a:chExt cx="2620010" cy="51841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l="-7426" t="0" r="-7426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7483323" y="2204944"/>
            <a:ext cx="9204104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소개 1.</a:t>
            </a:r>
          </a:p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AI 기반 상담 시스템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56606" y="6468334"/>
            <a:ext cx="3944593" cy="5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183" indent="-346592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AI 고민 해소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92052" y="4847179"/>
            <a:ext cx="8377452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OpenAI사의 GPT-4o mini API를 활용한 AI 프롬프트 엔지니어링을 통해,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AI 기반 고민 해소 시스템을 운영하고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실시간으로 소통이 가능한 AI 기반 카운셀링 시스템을 도입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23164" y="6468334"/>
            <a:ext cx="4654393" cy="5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183" indent="-346592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AI 카운셀링 시스템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61153" y="7160671"/>
            <a:ext cx="3617876" cy="1959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실시간 채팅 기반의 AI 챗봇 시스템은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사용자의 걱정이나 고민을 들어주고, 긍정적인 해결책을 같이 찾아줌.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대화는 채팅방 내역 처럼 자동으로 저장되고, AI가 대화의 제목을 자동으로 추천 및 저장하여 언제든 특정 대화를 불러와 다시 시작할 수 있음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059503" y="7439760"/>
            <a:ext cx="11842714" cy="11842714"/>
          </a:xfrm>
          <a:custGeom>
            <a:avLst/>
            <a:gdLst/>
            <a:ahLst/>
            <a:cxnLst/>
            <a:rect r="r" b="b" t="t" l="l"/>
            <a:pathLst>
              <a:path h="11842714" w="11842714">
                <a:moveTo>
                  <a:pt x="0" y="0"/>
                </a:moveTo>
                <a:lnTo>
                  <a:pt x="11842714" y="0"/>
                </a:lnTo>
                <a:lnTo>
                  <a:pt x="11842714" y="11842714"/>
                </a:lnTo>
                <a:lnTo>
                  <a:pt x="0" y="11842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100000">
            <a:off x="15171541" y="1209545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100000">
            <a:off x="16344147" y="12274439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100000">
            <a:off x="14795156" y="1276410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838027" y="1816145"/>
            <a:ext cx="4047654" cy="8008978"/>
            <a:chOff x="0" y="0"/>
            <a:chExt cx="2620010" cy="51841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8784" r="0" b="-8784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7483323" y="2204944"/>
            <a:ext cx="9204104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소개 2.</a:t>
            </a:r>
          </a:p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버블형 SNS 시스템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492052" y="4847179"/>
            <a:ext cx="8377452" cy="1602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태그 기반으로 나와 비슷한 걱정을 한(물론 공개를 요청한 사람들의 게시물에 대해서만)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사람들이 작성한 게시물을 보여주고,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그들이 어떻게 걱정이나 고민을 이겨냈는지를 보며 스스로 또한 힘을 얻을 수 있는 시스템.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버블의 크기는 해당 태그로 게시글을 작성한 사람 수에 비례하고,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버블을 손가락으로 날리거나 하는 행위를 통해 스트레스 해소도 가능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3323" y="7151146"/>
            <a:ext cx="3617876" cy="854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근처 정신건강의학과의 위치를 조회하고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프리미엄 의원의 경우 다른 사람들이 남긴 의견을 조회 가능.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059503" y="7439760"/>
            <a:ext cx="11842714" cy="11842714"/>
          </a:xfrm>
          <a:custGeom>
            <a:avLst/>
            <a:gdLst/>
            <a:ahLst/>
            <a:cxnLst/>
            <a:rect r="r" b="b" t="t" l="l"/>
            <a:pathLst>
              <a:path h="11842714" w="11842714">
                <a:moveTo>
                  <a:pt x="0" y="0"/>
                </a:moveTo>
                <a:lnTo>
                  <a:pt x="11842714" y="0"/>
                </a:lnTo>
                <a:lnTo>
                  <a:pt x="11842714" y="11842714"/>
                </a:lnTo>
                <a:lnTo>
                  <a:pt x="0" y="118427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91593" y="1611313"/>
            <a:ext cx="2945636" cy="5828447"/>
            <a:chOff x="0" y="0"/>
            <a:chExt cx="2620010" cy="51841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0"/>
              <a:stretch>
                <a:fillRect l="0" t="-9161" r="0" b="-9161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-8100000">
            <a:off x="15171541" y="12095451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8100000">
            <a:off x="16344147" y="12274439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8100000">
            <a:off x="14795156" y="12764100"/>
            <a:ext cx="9512725" cy="224846"/>
          </a:xfrm>
          <a:custGeom>
            <a:avLst/>
            <a:gdLst/>
            <a:ahLst/>
            <a:cxnLst/>
            <a:rect r="r" b="b" t="t" l="l"/>
            <a:pathLst>
              <a:path h="224846" w="9512725">
                <a:moveTo>
                  <a:pt x="0" y="0"/>
                </a:moveTo>
                <a:lnTo>
                  <a:pt x="9512725" y="0"/>
                </a:lnTo>
                <a:lnTo>
                  <a:pt x="9512725" y="224846"/>
                </a:lnTo>
                <a:lnTo>
                  <a:pt x="0" y="22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3681406" y="4113828"/>
            <a:ext cx="3031022" cy="5997399"/>
            <a:chOff x="0" y="0"/>
            <a:chExt cx="2620010" cy="518414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11"/>
              <a:stretch>
                <a:fillRect l="0" t="-9161" r="0" b="-9161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B5B5B"/>
            </a:solid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EBCEB5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FCE9D8"/>
            </a:solid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7483323" y="2204944"/>
            <a:ext cx="9204104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시스템 소개 3.</a:t>
            </a:r>
          </a:p>
          <a:p>
            <a:pPr algn="l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의료인 큐레이팅 시스템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56606" y="6468334"/>
            <a:ext cx="3944593" cy="5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183" indent="-346592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근처 마음병원 찾기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492052" y="4847179"/>
            <a:ext cx="8377452" cy="659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근처 마음병원 찾기 서비스 및</a:t>
            </a:r>
          </a:p>
          <a:p>
            <a:pPr algn="just">
              <a:lnSpc>
                <a:spcPts val="2519"/>
              </a:lnSpc>
            </a:pPr>
            <a:r>
              <a:rPr lang="en-US" sz="17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의료인 큐레이팅 시스템을 제공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23164" y="6468334"/>
            <a:ext cx="4654393" cy="5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3183" indent="-346592" lvl="1">
              <a:lnSpc>
                <a:spcPts val="4494"/>
              </a:lnSpc>
              <a:buFont typeface="Arial"/>
              <a:buChar char="•"/>
            </a:pPr>
            <a:r>
              <a:rPr lang="en-US" b="true" sz="321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의료인 큐레이팅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261153" y="7160671"/>
            <a:ext cx="3617876" cy="168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Careplus에 가입한 계정은 자신이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지금까지 AI와 상담했던 내용을 기반으로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도움 요청 게시물을 올릴 수 있고,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의사가 이에 접근 가능,</a:t>
            </a:r>
          </a:p>
          <a:p>
            <a:pPr algn="just">
              <a:lnSpc>
                <a:spcPts val="2239"/>
              </a:lnSpc>
            </a:pPr>
            <a:r>
              <a:rPr lang="en-US" sz="1599">
                <a:solidFill>
                  <a:srgbClr val="FFFFFF"/>
                </a:solidFill>
                <a:latin typeface="Kollektif"/>
                <a:ea typeface="Kollektif"/>
                <a:cs typeface="Kollektif"/>
                <a:sym typeface="Kollektif"/>
              </a:rPr>
              <a:t>DM을 통한 비대면 예약 및 간단한 상담 가능.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72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51426"/>
            <a:ext cx="16230600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92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비즈니스 모델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92217" y="8293384"/>
            <a:ext cx="19837040" cy="9461966"/>
          </a:xfrm>
          <a:custGeom>
            <a:avLst/>
            <a:gdLst/>
            <a:ahLst/>
            <a:cxnLst/>
            <a:rect r="r" b="b" t="t" l="l"/>
            <a:pathLst>
              <a:path h="9461966" w="19837040">
                <a:moveTo>
                  <a:pt x="0" y="0"/>
                </a:moveTo>
                <a:lnTo>
                  <a:pt x="19837039" y="0"/>
                </a:lnTo>
                <a:lnTo>
                  <a:pt x="19837039" y="9461966"/>
                </a:lnTo>
                <a:lnTo>
                  <a:pt x="0" y="946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503" t="0" r="-24139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89122" y="3279726"/>
            <a:ext cx="4784495" cy="5859233"/>
            <a:chOff x="0" y="0"/>
            <a:chExt cx="1390252" cy="17025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55747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b="true" sz="3300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Careplus 구독형 시스템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19396" y="4748814"/>
            <a:ext cx="3726319" cy="3935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일반 계정은 일일 5회의 고민 상담, 10개의 AI 챗봇 말풍선으로 제한되어 있음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또한, 일반 계정은 의료인 큐레이팅 시스템 중 가까운 의원 찾기 시스템만 활용 가능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월 1,990원에 무제한 AI 고민 상담, 무제한 챗봇 기능 및 심도있는 의료인 큐레이팅 시스템을 제공 할 것임.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6585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92315" y="612415"/>
            <a:ext cx="559181" cy="296366"/>
          </a:xfrm>
          <a:custGeom>
            <a:avLst/>
            <a:gdLst/>
            <a:ahLst/>
            <a:cxnLst/>
            <a:rect r="r" b="b" t="t" l="l"/>
            <a:pathLst>
              <a:path h="296366" w="559181">
                <a:moveTo>
                  <a:pt x="0" y="0"/>
                </a:moveTo>
                <a:lnTo>
                  <a:pt x="559182" y="0"/>
                </a:lnTo>
                <a:lnTo>
                  <a:pt x="559182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59746" y="760598"/>
            <a:ext cx="300896" cy="300896"/>
          </a:xfrm>
          <a:custGeom>
            <a:avLst/>
            <a:gdLst/>
            <a:ahLst/>
            <a:cxnLst/>
            <a:rect r="r" b="b" t="t" l="l"/>
            <a:pathLst>
              <a:path h="300896" w="300896">
                <a:moveTo>
                  <a:pt x="0" y="0"/>
                </a:moveTo>
                <a:lnTo>
                  <a:pt x="300896" y="0"/>
                </a:lnTo>
                <a:lnTo>
                  <a:pt x="300896" y="300895"/>
                </a:lnTo>
                <a:lnTo>
                  <a:pt x="0" y="3008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35766" y="785950"/>
            <a:ext cx="303239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9"/>
              </a:lnSpc>
            </a:pPr>
            <a:r>
              <a:rPr lang="en-US" b="true" sz="1699" spc="67">
                <a:solidFill>
                  <a:srgbClr val="FFFFFF"/>
                </a:solidFill>
                <a:latin typeface="Kollektif Bold"/>
                <a:ea typeface="Kollektif Bold"/>
                <a:cs typeface="Kollektif Bold"/>
                <a:sym typeface="Kollektif Bold"/>
              </a:rPr>
              <a:t>PRACTICAL PROBLEM SOLVERS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843309" y="1268486"/>
            <a:ext cx="6873872" cy="162473"/>
          </a:xfrm>
          <a:custGeom>
            <a:avLst/>
            <a:gdLst/>
            <a:ahLst/>
            <a:cxnLst/>
            <a:rect r="r" b="b" t="t" l="l"/>
            <a:pathLst>
              <a:path h="162473" w="6873872">
                <a:moveTo>
                  <a:pt x="0" y="0"/>
                </a:moveTo>
                <a:lnTo>
                  <a:pt x="6873873" y="0"/>
                </a:lnTo>
                <a:lnTo>
                  <a:pt x="6873873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6751753" y="3279726"/>
            <a:ext cx="4784495" cy="5859233"/>
            <a:chOff x="0" y="0"/>
            <a:chExt cx="1390252" cy="170254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92010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b="true" sz="3300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광고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282026" y="4748814"/>
            <a:ext cx="3726319" cy="1591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버블형 SNS에서 손으로 클릭하기 쉬운 위치에 광고를 삽입하여, 방문을 유도할 수 있음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712848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2114383" y="3279726"/>
            <a:ext cx="4784495" cy="5859233"/>
            <a:chOff x="0" y="0"/>
            <a:chExt cx="1390252" cy="170254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390252" cy="1702544"/>
            </a:xfrm>
            <a:custGeom>
              <a:avLst/>
              <a:gdLst/>
              <a:ahLst/>
              <a:cxnLst/>
              <a:rect r="r" b="b" t="t" l="l"/>
              <a:pathLst>
                <a:path h="1702544" w="1390252">
                  <a:moveTo>
                    <a:pt x="82524" y="0"/>
                  </a:moveTo>
                  <a:lnTo>
                    <a:pt x="1307728" y="0"/>
                  </a:lnTo>
                  <a:cubicBezTo>
                    <a:pt x="1353305" y="0"/>
                    <a:pt x="1390252" y="36947"/>
                    <a:pt x="1390252" y="82524"/>
                  </a:cubicBezTo>
                  <a:lnTo>
                    <a:pt x="1390252" y="1620020"/>
                  </a:lnTo>
                  <a:cubicBezTo>
                    <a:pt x="1390252" y="1665596"/>
                    <a:pt x="1353305" y="1702544"/>
                    <a:pt x="1307728" y="1702544"/>
                  </a:cubicBezTo>
                  <a:lnTo>
                    <a:pt x="82524" y="1702544"/>
                  </a:lnTo>
                  <a:cubicBezTo>
                    <a:pt x="36947" y="1702544"/>
                    <a:pt x="0" y="1665596"/>
                    <a:pt x="0" y="1620020"/>
                  </a:cubicBezTo>
                  <a:lnTo>
                    <a:pt x="0" y="82524"/>
                  </a:lnTo>
                  <a:cubicBezTo>
                    <a:pt x="0" y="36947"/>
                    <a:pt x="36947" y="0"/>
                    <a:pt x="8252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390252" cy="1759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282730" y="3518725"/>
            <a:ext cx="446085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0"/>
              </a:lnSpc>
              <a:spcBef>
                <a:spcPct val="0"/>
              </a:spcBef>
            </a:pPr>
            <a:r>
              <a:rPr lang="en-US" b="true" sz="3300">
                <a:solidFill>
                  <a:srgbClr val="18072B"/>
                </a:solidFill>
                <a:latin typeface="Aileron Bold"/>
                <a:ea typeface="Aileron Bold"/>
                <a:cs typeface="Aileron Bold"/>
                <a:sym typeface="Aileron Bold"/>
              </a:rPr>
              <a:t>프리미엄 병원 시스템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644656" y="4748814"/>
            <a:ext cx="3726319" cy="4325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월 15,000원을 지불하여 프리미엄으로 업그레이드 한 의원은 ‘주변 마음병원 찾기‘ 및 큐레이팅 검색 결과에서 상위 노출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프리미엄 병원에만 환자들이 후기를 작성할 수 있음</a:t>
            </a:r>
          </a:p>
          <a:p>
            <a:pPr algn="just" marL="949959" indent="-316653" lvl="2">
              <a:lnSpc>
                <a:spcPts val="3079"/>
              </a:lnSpc>
              <a:buFont typeface="Arial"/>
              <a:buChar char="⚬"/>
            </a:pPr>
            <a:r>
              <a:rPr lang="en-US" sz="2199">
                <a:solidFill>
                  <a:srgbClr val="18072B"/>
                </a:solidFill>
                <a:latin typeface="Kollektif"/>
                <a:ea typeface="Kollektif"/>
                <a:cs typeface="Kollektif"/>
                <a:sym typeface="Kollektif"/>
              </a:rPr>
              <a:t>방문 여부를 당근마켓 직거래와 유사한 형식으로 확인하여 신뢰 가능한 별점 제도 운영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2491118" y="4237515"/>
            <a:ext cx="4033394" cy="95335"/>
          </a:xfrm>
          <a:custGeom>
            <a:avLst/>
            <a:gdLst/>
            <a:ahLst/>
            <a:cxnLst/>
            <a:rect r="r" b="b" t="t" l="l"/>
            <a:pathLst>
              <a:path h="95335" w="4033394">
                <a:moveTo>
                  <a:pt x="0" y="0"/>
                </a:moveTo>
                <a:lnTo>
                  <a:pt x="4033395" y="0"/>
                </a:lnTo>
                <a:lnTo>
                  <a:pt x="4033395" y="95334"/>
                </a:lnTo>
                <a:lnTo>
                  <a:pt x="0" y="953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DAGcD0d1vc0</dc:identifier>
  <dcterms:modified xsi:type="dcterms:W3CDTF">2011-08-01T06:04:30Z</dcterms:modified>
  <cp:revision>1</cp:revision>
  <dc:title>Project_toDoctoDoc</dc:title>
</cp:coreProperties>
</file>