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9" r:id="rId12"/>
  </p:sldMasterIdLst>
  <p:notesMasterIdLst>
    <p:notesMasterId r:id="rId16"/>
  </p:notesMasterIdLst>
  <p:handoutMasterIdLst>
    <p:handoutMasterId r:id="rId14"/>
  </p:handoutMasterIdLst>
  <p:sldIdLst>
    <p:sldId id="652" r:id="rId18"/>
    <p:sldId id="679" r:id="rId19"/>
    <p:sldId id="681" r:id="rId20"/>
    <p:sldId id="686" r:id="rId21"/>
    <p:sldId id="696" r:id="rId22"/>
    <p:sldId id="697" r:id="rId23"/>
    <p:sldId id="698" r:id="rId24"/>
    <p:sldId id="682" r:id="rId25"/>
    <p:sldId id="683" r:id="rId26"/>
    <p:sldId id="684" r:id="rId27"/>
    <p:sldId id="687" r:id="rId28"/>
    <p:sldId id="688" r:id="rId29"/>
    <p:sldId id="691" r:id="rId30"/>
    <p:sldId id="693" r:id="rId31"/>
    <p:sldId id="690" r:id="rId32"/>
    <p:sldId id="694" r:id="rId33"/>
    <p:sldId id="695" r:id="rId34"/>
  </p:sldIdLst>
  <p:sldSz cx="9144000" cy="6858000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89F7"/>
    <a:srgbClr val="FFFF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6039" autoAdjust="0"/>
    <p:restoredTop sz="96311" autoAdjust="0"/>
  </p:normalViewPr>
  <p:slideViewPr>
    <p:cSldViewPr snapToGrid="1" snapToObjects="1">
      <p:cViewPr>
        <p:scale>
          <a:sx n="95" d="100"/>
          <a:sy n="95" d="100"/>
        </p:scale>
        <p:origin x="-432" y="-41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1" snapToObjects="1">
      <p:cViewPr varScale="1">
        <p:scale>
          <a:sx n="54" d="100"/>
          <a:sy n="54" d="100"/>
        </p:scale>
        <p:origin x="-2346" y="-102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22.jp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23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4.jpe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8089424541.jpe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png"></Relationship><Relationship Id="rId7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6.jpeg"></Relationship><Relationship Id="rId7" Type="http://schemas.openxmlformats.org/officeDocument/2006/relationships/image" Target="../media/image20.png"></Relationship><Relationship Id="rId2" Type="http://schemas.openxmlformats.org/officeDocument/2006/relationships/image" Target="../media/image15.png"></Relationship><Relationship Id="rId6" Type="http://schemas.openxmlformats.org/officeDocument/2006/relationships/image" Target="../media/image19.jpeg"></Relationship><Relationship Id="rId5" Type="http://schemas.openxmlformats.org/officeDocument/2006/relationships/image" Target="../media/image18.jpeg"></Relationship><Relationship Id="rId4" Type="http://schemas.openxmlformats.org/officeDocument/2006/relationships/image" Target="../media/image17.jpeg"></Relationship><Relationship Id="rId8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785" y="100330"/>
            <a:ext cx="215900" cy="2159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540"/>
            <a:ext cx="9144000" cy="366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플랫폼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075" y="4797425"/>
            <a:ext cx="228727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 홍</a:t>
            </a:r>
            <a:r>
              <a:rPr lang="en-US" altLang="ko-KR" sz="4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정우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805" y="5603240"/>
            <a:ext cx="120650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268730"/>
            <a:ext cx="8712835" cy="51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2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1282065"/>
            <a:ext cx="3810000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360" y="3717290"/>
            <a:ext cx="699452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파이 재단이 개발한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파이 전용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운영체제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라즈비안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os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(Linux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운영체제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705" y="4829175"/>
            <a:ext cx="828103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사용자의 편의에 따라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그 외에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지원하는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운영체제를 골라서 사용할 수 있음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Ex) UBUNTU MATE, WINDOWS 10 IOT CORE, RISK OS …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ICT R&amp;D </a:t>
            </a:r>
            <a:r>
              <a:rPr lang="ko-KR" altLang="en-US" dirty="0" smtClean="0"/>
              <a:t>중장기전략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 핵심기술</a:t>
            </a:r>
            <a:r>
              <a:rPr lang="en-US" altLang="ko-KR" dirty="0" smtClean="0"/>
              <a:t>, 15</a:t>
            </a:r>
            <a:r>
              <a:rPr lang="ko-KR" altLang="en-US" dirty="0" smtClean="0"/>
              <a:t>대 미래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609725"/>
            <a:ext cx="8534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645" y="5517515"/>
            <a:ext cx="877379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위키피디아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미래창조과학부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&lt;ICT R&amp;D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중장기전략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핵심기술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15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 미래 서비스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/>
          <a:lstStyle/>
          <a:p>
            <a:r>
              <a:rPr lang="ko-KR" altLang="en-US" dirty="0" smtClean="0"/>
              <a:t>경쟁사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한국형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오렌지 보드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80" y="2204720"/>
            <a:ext cx="2700020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02079"/>
              </p:ext>
            </p:extLst>
          </p:nvPr>
        </p:nvGraphicFramePr>
        <p:xfrm>
          <a:off x="539552" y="1844824"/>
          <a:ext cx="5760640" cy="3749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87188"/>
                <a:gridCol w="36734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만원대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저가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경쟁력있는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가성비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Arduino</a:t>
                      </a:r>
                      <a:r>
                        <a:rPr lang="en-US" altLang="ko-KR" baseline="0" dirty="0" smtClean="0"/>
                        <a:t> Uno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100% </a:t>
                      </a:r>
                      <a:r>
                        <a:rPr lang="ko-KR" altLang="en-US" baseline="0" dirty="0" smtClean="0"/>
                        <a:t>호환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한글 </a:t>
                      </a:r>
                      <a:r>
                        <a:rPr lang="ko-KR" altLang="en-US" baseline="0" dirty="0" err="1" smtClean="0"/>
                        <a:t>메뉴얼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마이크로컨트롤러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ATmega328P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 5V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디지털 입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출력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입력 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6EA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플래쉬</a:t>
                      </a:r>
                      <a:r>
                        <a:rPr lang="ko-KR" altLang="en-US" dirty="0" smtClean="0"/>
                        <a:t> 메모리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32KB</a:t>
                      </a:r>
                      <a:endParaRPr lang="ko-KR" altLang="en-US" dirty="0"/>
                    </a:p>
                  </a:txBody>
                  <a:tcPr/>
                </a:tc>
              </a:tr>
              <a:tr h="210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클럭속도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16MHz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5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/>
          <a:lstStyle/>
          <a:p>
            <a:r>
              <a:rPr lang="ko-KR" altLang="en-US" dirty="0" smtClean="0"/>
              <a:t>경쟁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 descr="C:/Users/홍정우/AppData/Roaming/PolarisOffice/ETemp/4080_8052784/fImage808942454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220" y="1240155"/>
            <a:ext cx="3427730" cy="237744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454660" y="4876165"/>
            <a:ext cx="287655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Asus Tinker Board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93820" y="1214755"/>
          <a:ext cx="4903470" cy="505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45"/>
                <a:gridCol w="4162425"/>
              </a:tblGrid>
              <a:tr h="2862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라즈베리 파이보다 뛰어난 성능(약 2배)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오디오 음질(동일가격대 타 제품보다 성능 우수)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튼튼한 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tabLst>
                          <a:tab pos="1979930" algn="l"/>
                        </a:tabLst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낮은 전원입력을 감지해 메인보드의 충격방지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1882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소프트웨어의 호환성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가격(라즈베리 파이와 약 3배 차이)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9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dirty="0" err="1" smtClean="0"/>
              <a:t>현항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3919855"/>
          </a:xfrm>
        </p:spPr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기술 동향</a:t>
            </a:r>
            <a:endParaRPr lang="en-US" altLang="ko-KR" dirty="0" smtClean="0"/>
          </a:p>
          <a:p>
            <a:pPr lvl="1"/>
            <a:r>
              <a:rPr lang="ko-KR" altLang="en-US" dirty="0"/>
              <a:t>사물인터넷</a:t>
            </a:r>
            <a:r>
              <a:rPr lang="en-US" altLang="ko-KR" dirty="0"/>
              <a:t>(Internet of Things, </a:t>
            </a:r>
            <a:r>
              <a:rPr lang="ko-KR" altLang="en-US" dirty="0"/>
              <a:t>이하 </a:t>
            </a:r>
            <a:r>
              <a:rPr lang="en-US" altLang="ko-KR" dirty="0" err="1"/>
              <a:t>IoT</a:t>
            </a:r>
            <a:r>
              <a:rPr lang="en-US" altLang="ko-KR" dirty="0"/>
              <a:t>) </a:t>
            </a:r>
            <a:r>
              <a:rPr lang="ko-KR" altLang="en-US" dirty="0"/>
              <a:t>시장의 성장</a:t>
            </a:r>
            <a:r>
              <a:rPr lang="en-US" altLang="ko-KR" dirty="0"/>
              <a:t>, </a:t>
            </a:r>
            <a:r>
              <a:rPr lang="ko-KR" altLang="en-US" dirty="0"/>
              <a:t>운영비용 의 절감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생태계 활성화를 위한 통합플랫폼의 필요성이 증대 되고 있는 </a:t>
            </a:r>
            <a:r>
              <a:rPr lang="ko-KR" altLang="en-US" dirty="0" smtClean="0"/>
              <a:t>추세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서비스 및 기술이 확산됨에 따라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환경에서 생성되는 다양한 데이터가 크게 증가할 것으로 예측되며</a:t>
            </a:r>
            <a:r>
              <a:rPr lang="en-US" altLang="ko-KR" dirty="0"/>
              <a:t>, </a:t>
            </a:r>
            <a:r>
              <a:rPr lang="ko-KR" altLang="en-US" dirty="0"/>
              <a:t>더욱 </a:t>
            </a:r>
            <a:r>
              <a:rPr lang="ko-KR" altLang="en-US" dirty="0" smtClean="0"/>
              <a:t>많이</a:t>
            </a:r>
            <a:r>
              <a:rPr lang="en-US" altLang="ko-KR" dirty="0" smtClean="0"/>
              <a:t> </a:t>
            </a:r>
            <a:r>
              <a:rPr lang="en-US" altLang="ko-KR" dirty="0"/>
              <a:t>(Volume), </a:t>
            </a:r>
            <a:r>
              <a:rPr lang="ko-KR" altLang="en-US" dirty="0"/>
              <a:t>더욱 빠르고</a:t>
            </a:r>
            <a:r>
              <a:rPr lang="en-US" altLang="ko-KR" dirty="0"/>
              <a:t>(Velocity), </a:t>
            </a:r>
            <a:r>
              <a:rPr lang="ko-KR" altLang="en-US" dirty="0"/>
              <a:t>더욱 다양하게</a:t>
            </a:r>
            <a:r>
              <a:rPr lang="en-US" altLang="ko-KR" dirty="0"/>
              <a:t>(Variety) </a:t>
            </a:r>
            <a:r>
              <a:rPr lang="ko-KR" altLang="en-US" dirty="0" smtClean="0"/>
              <a:t>데이터가 </a:t>
            </a:r>
            <a:r>
              <a:rPr lang="ko-KR" altLang="en-US" dirty="0"/>
              <a:t>생성될 것임 </a:t>
            </a:r>
            <a:endParaRPr lang="en-US" altLang="ko-KR" dirty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분석 기술 고도화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ko-KR" altLang="en-US" dirty="0"/>
              <a:t>분석 알고리즘의 고도화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(Machine Learning) </a:t>
            </a:r>
            <a:r>
              <a:rPr lang="ko-KR" altLang="en-US" dirty="0"/>
              <a:t>및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과 같은 기술을 적용하고자 하는 시도가 매우 </a:t>
            </a:r>
            <a:r>
              <a:rPr lang="ko-KR" altLang="en-US" dirty="0" smtClean="0"/>
              <a:t>활발함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보안 및 개인정보보호 </a:t>
            </a:r>
            <a:r>
              <a:rPr lang="ko-KR" altLang="en-US" dirty="0" smtClean="0"/>
              <a:t>기술의 중요성 부각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표준과 시장 선점을 위한 노력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515" y="4661535"/>
            <a:ext cx="8579485" cy="831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다양한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환경을 고려한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기술 동향</a:t>
            </a:r>
            <a:r>
              <a:rPr lang="en-US" altLang="ko-KR" sz="1600" dirty="0">
                <a:solidFill>
                  <a:schemeClr val="bg1"/>
                </a:solidFill>
              </a:rPr>
              <a:t>, IITP </a:t>
            </a:r>
            <a:r>
              <a:rPr lang="ko-KR" altLang="en-US" sz="1600" dirty="0">
                <a:solidFill>
                  <a:schemeClr val="bg1"/>
                </a:solidFill>
              </a:rPr>
              <a:t>주간기술동향</a:t>
            </a:r>
            <a:r>
              <a:rPr lang="en-US" altLang="ko-KR" sz="1600" dirty="0">
                <a:solidFill>
                  <a:schemeClr val="bg1"/>
                </a:solidFill>
              </a:rPr>
              <a:t>, 2015. 09. </a:t>
            </a:r>
            <a:r>
              <a:rPr lang="en-US" altLang="ko-KR" sz="1600" dirty="0" smtClean="0">
                <a:solidFill>
                  <a:schemeClr val="bg1"/>
                </a:solidFill>
              </a:rPr>
              <a:t>30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통합 플랫폼 중요성 커진다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정보통신신문</a:t>
            </a:r>
            <a:r>
              <a:rPr lang="en-US" altLang="ko-KR" sz="1600" dirty="0">
                <a:solidFill>
                  <a:schemeClr val="bg1"/>
                </a:solidFill>
              </a:rPr>
              <a:t>, 2015. 10. 02.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주간 </a:t>
            </a:r>
            <a:r>
              <a:rPr lang="ko-KR" altLang="en-US" sz="1600" dirty="0">
                <a:solidFill>
                  <a:schemeClr val="bg1"/>
                </a:solidFill>
              </a:rPr>
              <a:t>사물인터넷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  <a:r>
              <a:rPr lang="ko-KR" altLang="en-US" sz="1600" dirty="0">
                <a:solidFill>
                  <a:schemeClr val="bg1"/>
                </a:solidFill>
              </a:rPr>
              <a:t>산업 동향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한국사물인터넷협회 정책연구팀</a:t>
            </a:r>
            <a:r>
              <a:rPr lang="en-US" altLang="ko-KR" sz="1600" dirty="0">
                <a:solidFill>
                  <a:schemeClr val="bg1"/>
                </a:solidFill>
              </a:rPr>
              <a:t>, 2016. 06.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1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5144770"/>
          </a:xfrm>
        </p:spPr>
        <p:txBody>
          <a:bodyPr/>
          <a:lstStyle/>
          <a:p>
            <a:r>
              <a:rPr lang="ko-KR" altLang="en-US" dirty="0" smtClean="0"/>
              <a:t>플랫폼 선정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 개발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자체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650" y="1772920"/>
          <a:ext cx="7777480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/>
                <a:gridCol w="3384550"/>
                <a:gridCol w="3168650"/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2082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품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관점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제품 사용의 목적에 맞게 최적의 성능 구현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랫폼 자체의 상용화 가능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랫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폼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감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변화하는 사용자 요구사항에 능동적으로 대응할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음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랫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폼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랫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폼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젝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트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발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요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19786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학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점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사용목적에 따라 자체적으로 개발 가능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플랫폼 자체 개발중 실력향상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8575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/>
                        <a:buChar char="-"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전문가가 아닌이상 현실적인 유지보수가 힘듬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초기 개발 비용이 많이듬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2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적용방안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9370" cy="895985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ü"/>
              <a:tabLst>
                <a:tab pos="1073150" algn="l"/>
                <a:tab pos="1259205" algn="l"/>
              </a:tabLst>
            </a:pPr>
            <a:r>
              <a:rPr lang="en-US" altLang="ko-KR" sz="2000">
                <a:latin typeface="맑은 고딕" charset="0"/>
                <a:ea typeface="맑은 고딕" charset="0"/>
              </a:rPr>
              <a:t>최</a:t>
            </a:r>
            <a:r>
              <a:rPr lang="en-US" altLang="ko-KR" sz="2000">
                <a:latin typeface="맑은 고딕" charset="0"/>
                <a:ea typeface="맑은 고딕" charset="0"/>
              </a:rPr>
              <a:t>종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선</a:t>
            </a:r>
            <a:r>
              <a:rPr lang="en-US" altLang="ko-KR" sz="2000">
                <a:latin typeface="맑은 고딕" charset="0"/>
                <a:ea typeface="맑은 고딕" charset="0"/>
              </a:rPr>
              <a:t>정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r>
              <a:rPr lang="en-US" altLang="ko-KR" sz="2000">
                <a:latin typeface="맑은 고딕" charset="0"/>
                <a:ea typeface="맑은 고딕" charset="0"/>
              </a:rPr>
              <a:t>졸</a:t>
            </a:r>
            <a:r>
              <a:rPr lang="en-US" altLang="ko-KR" sz="2000">
                <a:latin typeface="맑은 고딕" charset="0"/>
                <a:ea typeface="맑은 고딕" charset="0"/>
              </a:rPr>
              <a:t>업</a:t>
            </a:r>
            <a:r>
              <a:rPr lang="en-US" altLang="ko-KR" sz="2000">
                <a:latin typeface="맑은 고딕" charset="0"/>
                <a:ea typeface="맑은 고딕" charset="0"/>
              </a:rPr>
              <a:t>작</a:t>
            </a:r>
            <a:r>
              <a:rPr lang="en-US" altLang="ko-KR" sz="2000">
                <a:latin typeface="맑은 고딕" charset="0"/>
                <a:ea typeface="맑은 고딕" charset="0"/>
              </a:rPr>
              <a:t>품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개</a:t>
            </a:r>
            <a:r>
              <a:rPr lang="en-US" altLang="ko-KR" sz="2000">
                <a:latin typeface="맑은 고딕" charset="0"/>
                <a:ea typeface="맑은 고딕" charset="0"/>
              </a:rPr>
              <a:t>발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투</a:t>
            </a:r>
            <a:r>
              <a:rPr lang="en-US" altLang="ko-KR" sz="2000">
                <a:latin typeface="맑은 고딕" charset="0"/>
                <a:ea typeface="맑은 고딕" charset="0"/>
              </a:rPr>
              <a:t>입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인</a:t>
            </a:r>
            <a:r>
              <a:rPr lang="en-US" altLang="ko-KR" sz="2000">
                <a:latin typeface="맑은 고딕" charset="0"/>
                <a:ea typeface="맑은 고딕" charset="0"/>
              </a:rPr>
              <a:t>력</a:t>
            </a:r>
            <a:r>
              <a:rPr lang="en-US" altLang="ko-KR" sz="2000">
                <a:latin typeface="맑은 고딕" charset="0"/>
                <a:ea typeface="맑은 고딕" charset="0"/>
              </a:rPr>
              <a:t>: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홍정우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ü"/>
              <a:tabLst>
                <a:tab pos="1073150" algn="l"/>
                <a:tab pos="1259205" algn="l"/>
              </a:tabLst>
            </a:pPr>
            <a:r>
              <a:rPr lang="en-US" altLang="ko-KR" sz="2000">
                <a:latin typeface="맑은 고딕" charset="0"/>
                <a:ea typeface="맑은 고딕" charset="0"/>
              </a:rPr>
              <a:t>일</a:t>
            </a:r>
            <a:r>
              <a:rPr lang="en-US" altLang="ko-KR" sz="2000">
                <a:latin typeface="맑은 고딕" charset="0"/>
                <a:ea typeface="맑은 고딕" charset="0"/>
              </a:rPr>
              <a:t>정</a:t>
            </a:r>
            <a:r>
              <a:rPr lang="en-US" altLang="ko-KR" sz="2000">
                <a:latin typeface="맑은 고딕" charset="0"/>
                <a:ea typeface="맑은 고딕" charset="0"/>
              </a:rPr>
              <a:t>: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2</a:t>
            </a:r>
            <a:r>
              <a:rPr lang="en-US" altLang="ko-KR" sz="2000">
                <a:latin typeface="맑은 고딕" charset="0"/>
                <a:ea typeface="맑은 고딕" charset="0"/>
              </a:rPr>
              <a:t>0</a:t>
            </a:r>
            <a:r>
              <a:rPr lang="en-US" altLang="ko-KR" sz="2000">
                <a:latin typeface="맑은 고딕" charset="0"/>
                <a:ea typeface="맑은 고딕" charset="0"/>
              </a:rPr>
              <a:t>2</a:t>
            </a:r>
            <a:r>
              <a:rPr lang="en-US" altLang="ko-KR" sz="2000">
                <a:latin typeface="맑은 고딕" charset="0"/>
                <a:ea typeface="맑은 고딕" charset="0"/>
              </a:rPr>
              <a:t>0</a:t>
            </a:r>
            <a:r>
              <a:rPr lang="en-US" altLang="ko-KR" sz="2000">
                <a:latin typeface="맑은 고딕" charset="0"/>
                <a:ea typeface="맑은 고딕" charset="0"/>
              </a:rPr>
              <a:t>년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1</a:t>
            </a:r>
            <a:r>
              <a:rPr lang="en-US" altLang="ko-KR" sz="2000">
                <a:latin typeface="맑은 고딕" charset="0"/>
                <a:ea typeface="맑은 고딕" charset="0"/>
              </a:rPr>
              <a:t>~</a:t>
            </a:r>
            <a:r>
              <a:rPr lang="en-US" altLang="ko-KR" sz="2000">
                <a:latin typeface="맑은 고딕" charset="0"/>
                <a:ea typeface="맑은 고딕" charset="0"/>
              </a:rPr>
              <a:t>2</a:t>
            </a:r>
            <a:r>
              <a:rPr lang="en-US" altLang="ko-KR" sz="2000">
                <a:latin typeface="맑은 고딕" charset="0"/>
                <a:ea typeface="맑은 고딕" charset="0"/>
              </a:rPr>
              <a:t>월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경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"/>
              <a:buChar char="ü"/>
              <a:tabLst>
                <a:tab pos="1073150" algn="l"/>
                <a:tab pos="1259205" algn="l"/>
              </a:tabLst>
            </a:pP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5755" y="1268730"/>
          <a:ext cx="8506460" cy="454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5870"/>
                <a:gridCol w="3463290"/>
                <a:gridCol w="3797300"/>
              </a:tblGrid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랫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폼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y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8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Un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</a:tr>
              <a:tr h="15005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기술적인 측면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-펌웨어X,운영체제X 통합개발환경에서 프로그래밍 이루어짐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-외부 기기를 제어하는데 특화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-운영체제 설치가능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-OS를 이용한 컴퓨팅+제어에 특화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14401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예산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측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라즈베리 파이보다 비교적 저렴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아두이노보다 비교적 비쌈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</a:tr>
              <a:tr h="864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성격에 따라서 용도를 고려해 선택하고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비용을 따져 더 저렴한 것을 고르는 것이 옳다.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1772920"/>
            <a:ext cx="8928735" cy="4104640"/>
          </a:xfrm>
        </p:spPr>
        <p:txBody>
          <a:bodyPr/>
          <a:lstStyle/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요구사항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현황 분석</a:t>
            </a:r>
            <a:endParaRPr lang="en-US" altLang="ko-KR" sz="3200" dirty="0" smtClean="0"/>
          </a:p>
          <a:p>
            <a:pPr lvl="2"/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플랫폼 적용방안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err="1" smtClean="0"/>
              <a:t>아두이노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1407160"/>
            <a:ext cx="2103120" cy="185102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805" y="1550035"/>
            <a:ext cx="2065020" cy="1728470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5" y="1617980"/>
            <a:ext cx="1901190" cy="1543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6515" y="3326130"/>
            <a:ext cx="146367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DIP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280" y="3326130"/>
            <a:ext cx="146367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Uno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30" y="5668010"/>
            <a:ext cx="270891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DIP (Dual In-line Package)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TQFP (Thin Quad Flat Package)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3360" y="3305175"/>
            <a:ext cx="15843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Nano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TQFP </a:t>
            </a:r>
            <a:r>
              <a:rPr lang="ko-KR" altLang="en-US" sz="1600" smtClean="0">
                <a:solidFill>
                  <a:schemeClr val="bg1"/>
                </a:solidFill>
              </a:rPr>
              <a:t>타입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65" y="4246880"/>
            <a:ext cx="1297305" cy="9613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905" y="4255770"/>
            <a:ext cx="186817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Pro Mini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345" y="4457065"/>
            <a:ext cx="1789430" cy="14363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63360" y="4548505"/>
            <a:ext cx="206184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Mega2560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2277110"/>
            <a:ext cx="1920240" cy="1920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2560955"/>
            <a:ext cx="1910715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920" y="4580890"/>
            <a:ext cx="18478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725" y="1986915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아두이노 </a:t>
            </a:r>
            <a:r>
              <a:rPr lang="en-US" altLang="ko-KR" dirty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725" y="3044825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725" y="410210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4718050" y="2310765"/>
            <a:ext cx="574675" cy="211518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0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화살표 27"/>
          <p:cNvSpPr/>
          <p:nvPr/>
        </p:nvSpPr>
        <p:spPr>
          <a:xfrm rot="8919130">
            <a:off x="3926840" y="4554220"/>
            <a:ext cx="217995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rot="7245400">
            <a:off x="5207635" y="4361815"/>
            <a:ext cx="176720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4031507">
            <a:off x="6213475" y="4314825"/>
            <a:ext cx="176720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260" y="1616710"/>
            <a:ext cx="7776845" cy="4488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795" y="1917065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297434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795" y="403225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988820"/>
            <a:ext cx="3345815" cy="236855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3636010" y="2132965"/>
            <a:ext cx="11518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6345" y="1557020"/>
            <a:ext cx="31984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IDE (</a:t>
            </a:r>
            <a:r>
              <a:rPr lang="ko-KR" altLang="en-US" dirty="0" smtClean="0">
                <a:solidFill>
                  <a:schemeClr val="bg1"/>
                </a:solidFill>
              </a:rPr>
              <a:t>통합개발 환경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4830" y="4366895"/>
            <a:ext cx="45993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스케치 코드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dirty="0" smtClean="0">
                <a:solidFill>
                  <a:schemeClr val="bg1"/>
                </a:solidFill>
              </a:rPr>
              <a:t> IDE</a:t>
            </a:r>
            <a:r>
              <a:rPr lang="ko-KR" altLang="en-US" dirty="0" smtClean="0">
                <a:solidFill>
                  <a:schemeClr val="bg1"/>
                </a:solidFill>
              </a:rPr>
              <a:t>로 만들어진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소스코드 결과물을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스케치 코드 라고 부름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73605" y="5266055"/>
            <a:ext cx="2016125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dirty="0" smtClean="0">
                <a:solidFill>
                  <a:schemeClr val="tx1"/>
                </a:solidFill>
              </a:rPr>
              <a:t>라이브러리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51985" y="5256530"/>
            <a:ext cx="2016125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부트로더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7505" y="5256530"/>
            <a:ext cx="2016125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레퍼런스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 </a:t>
            </a:r>
            <a:r>
              <a:rPr lang="ko-KR" altLang="en-US" smtClean="0">
                <a:solidFill>
                  <a:schemeClr val="tx1"/>
                </a:solidFill>
              </a:rPr>
              <a:t>드라이버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7540" y="5892800"/>
            <a:ext cx="704659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아두이노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통합 개발 환경 </a:t>
            </a:r>
            <a:r>
              <a:rPr lang="en-US" altLang="ko-KR" sz="1400" dirty="0" smtClean="0">
                <a:solidFill>
                  <a:schemeClr val="bg1"/>
                </a:solidFill>
              </a:rPr>
              <a:t>SW</a:t>
            </a:r>
            <a:r>
              <a:rPr lang="ko-KR" altLang="en-US" sz="1400" dirty="0" smtClean="0">
                <a:solidFill>
                  <a:schemeClr val="bg1"/>
                </a:solidFill>
              </a:rPr>
              <a:t>를 설치하면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위의 </a:t>
            </a:r>
            <a:r>
              <a:rPr lang="en-US" altLang="ko-KR" sz="1400" dirty="0" smtClean="0">
                <a:solidFill>
                  <a:schemeClr val="bg1"/>
                </a:solidFill>
              </a:rPr>
              <a:t>SW </a:t>
            </a:r>
            <a:r>
              <a:rPr lang="ko-KR" altLang="en-US" sz="1400" dirty="0" smtClean="0">
                <a:solidFill>
                  <a:schemeClr val="bg1"/>
                </a:solidFill>
              </a:rPr>
              <a:t>라이브러리와 </a:t>
            </a:r>
            <a:r>
              <a:rPr lang="en-US" altLang="ko-KR" sz="1400" dirty="0" smtClean="0">
                <a:solidFill>
                  <a:schemeClr val="bg1"/>
                </a:solidFill>
              </a:rPr>
              <a:t>H/W</a:t>
            </a:r>
            <a:r>
              <a:rPr lang="ko-KR" altLang="en-US" sz="1400" dirty="0" smtClean="0">
                <a:solidFill>
                  <a:schemeClr val="bg1"/>
                </a:solidFill>
              </a:rPr>
              <a:t>에 필요한 파일들이 모두 포함되어 있음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4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260" y="1616710"/>
            <a:ext cx="7776845" cy="4488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795" y="242062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347853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795" y="453644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455670" y="3694430"/>
            <a:ext cx="11518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35" y="2902585"/>
            <a:ext cx="2409825" cy="1800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3355" y="4932680"/>
            <a:ext cx="4436110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아두이노에서</a:t>
            </a:r>
            <a:r>
              <a:rPr lang="ko-KR" altLang="en-US" dirty="0" smtClean="0">
                <a:solidFill>
                  <a:schemeClr val="bg1"/>
                </a:solidFill>
              </a:rPr>
              <a:t> 가장 중요한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핵심 요소로서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엄밀한 의미에서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아두이노는</a:t>
            </a:r>
            <a:r>
              <a:rPr lang="ko-KR" altLang="en-US" dirty="0" smtClean="0">
                <a:solidFill>
                  <a:schemeClr val="bg1"/>
                </a:solidFill>
              </a:rPr>
              <a:t> 위와 같이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SW </a:t>
            </a:r>
            <a:r>
              <a:rPr lang="ko-KR" altLang="en-US" dirty="0" smtClean="0">
                <a:solidFill>
                  <a:schemeClr val="bg1"/>
                </a:solidFill>
              </a:rPr>
              <a:t>프로그램들로 구성되어 있는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라이브러리를 의미함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580380" y="1616710"/>
            <a:ext cx="3180715" cy="1080135"/>
          </a:xfrm>
          <a:prstGeom prst="wedgeRoundRectCallout">
            <a:avLst>
              <a:gd name="adj1" fmla="val -69688"/>
              <a:gd name="adj2" fmla="val 68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 </a:t>
            </a:r>
            <a:r>
              <a:rPr lang="ko-KR" altLang="en-US" dirty="0" smtClean="0"/>
              <a:t>라이브러리는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반드시 </a:t>
            </a:r>
            <a:r>
              <a:rPr lang="ko-KR" altLang="en-US" dirty="0" err="1" smtClean="0"/>
              <a:t>아두이노의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표준을 준수해야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3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3260" y="1616710"/>
            <a:ext cx="7776845" cy="44881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8163" indent="-28575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1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85838" indent="-228600" algn="l" defTabSz="914400" rtl="0" eaLnBrk="1" latinLnBrk="1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46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99795" y="242062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 </a:t>
            </a:r>
            <a:r>
              <a:rPr lang="ko-KR" altLang="en-US" smtClean="0">
                <a:solidFill>
                  <a:schemeClr val="tx1"/>
                </a:solidFill>
              </a:rPr>
              <a:t>개발툴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아두이노 </a:t>
            </a:r>
            <a:r>
              <a:rPr lang="en-US" altLang="ko-KR" dirty="0" smtClean="0">
                <a:solidFill>
                  <a:schemeClr val="tx1"/>
                </a:solidFill>
              </a:rPr>
              <a:t>IDE)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347853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S/W </a:t>
            </a:r>
            <a:r>
              <a:rPr lang="ko-KR" altLang="en-US" smtClean="0">
                <a:solidFill>
                  <a:schemeClr val="tx1"/>
                </a:solidFill>
              </a:rPr>
              <a:t>라이브러리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795" y="4536440"/>
            <a:ext cx="2880360" cy="64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H/W </a:t>
            </a:r>
            <a:r>
              <a:rPr lang="ko-KR" altLang="en-US" smtClean="0">
                <a:solidFill>
                  <a:schemeClr val="tx1"/>
                </a:solidFill>
              </a:rPr>
              <a:t>레퍼런스 보드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37940" y="4850765"/>
            <a:ext cx="3813175" cy="1080135"/>
          </a:xfrm>
          <a:prstGeom prst="wedgeRoundRectCallout">
            <a:avLst>
              <a:gd name="adj1" fmla="val -57349"/>
              <a:gd name="adj2" fmla="val -47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자신이 원하는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다양한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호환 보드를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선택하여 사용할 수 있음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27855" y="4114165"/>
            <a:ext cx="333121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우노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미니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인텔 에디슨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Arduino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종류별 </a:t>
            </a:r>
            <a:r>
              <a:rPr lang="ko-KR" altLang="en-US" dirty="0" err="1" smtClean="0"/>
              <a:t>스펙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6100" y="6520180"/>
            <a:ext cx="614045" cy="365760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268730"/>
            <a:ext cx="7488555" cy="5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" y="71120"/>
            <a:ext cx="8857615" cy="572135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 요구사항 </a:t>
            </a:r>
            <a:r>
              <a:rPr lang="en-US" altLang="ko-KR" dirty="0" smtClean="0"/>
              <a:t>– Raspberry Pi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315" y="733425"/>
            <a:ext cx="8928735" cy="89535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/>
              <a:t>Raspberry </a:t>
            </a:r>
            <a:r>
              <a:rPr lang="en-US" altLang="ko-KR" dirty="0" smtClean="0"/>
              <a:t>Pi(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644650"/>
            <a:ext cx="2381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" y="4580890"/>
            <a:ext cx="2160905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702435"/>
            <a:ext cx="2251710" cy="14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740910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644650"/>
            <a:ext cx="23812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4636135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775" y="3404870"/>
            <a:ext cx="154749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RPI 3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A+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785" y="6237605"/>
            <a:ext cx="138684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RPI </a:t>
            </a:r>
            <a:r>
              <a:rPr lang="en-US" altLang="ko-KR" sz="1600" b="1" dirty="0">
                <a:solidFill>
                  <a:schemeClr val="bg1"/>
                </a:solidFill>
              </a:rPr>
              <a:t>3 </a:t>
            </a:r>
            <a:r>
              <a:rPr lang="ko-KR" altLang="en-US" sz="1600" b="1" dirty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B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595" y="3404870"/>
            <a:ext cx="15341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RPI 3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B+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655" y="6237605"/>
            <a:ext cx="184404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Zero W/WH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650" y="3404870"/>
            <a:ext cx="119380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ZERO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7950" y="6237605"/>
            <a:ext cx="147320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컴퓨트</a:t>
            </a:r>
            <a:r>
              <a:rPr lang="ko-KR" altLang="en-US" sz="1600" b="1" dirty="0">
                <a:solidFill>
                  <a:schemeClr val="bg1"/>
                </a:solidFill>
              </a:rPr>
              <a:t> 모듈 </a:t>
            </a:r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6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STA</Company>
  <DocSecurity>0</DocSecurity>
  <HyperlinksChanged>false</HyperlinksChanged>
  <Lines>0</Lines>
  <LinksUpToDate>false</LinksUpToDate>
  <Pages>17</Pages>
  <Paragraphs>185</Paragraphs>
  <Words>730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주재현</dc:creator>
  <cp:lastModifiedBy>홍 정우</cp:lastModifiedBy>
  <dc:title>슬라이드 1</dc:title>
  <dcterms:modified xsi:type="dcterms:W3CDTF">2019-06-17T08:24:25Z</dcterms:modified>
</cp:coreProperties>
</file>