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52" r:id="rId2"/>
    <p:sldId id="679" r:id="rId3"/>
    <p:sldId id="681" r:id="rId4"/>
    <p:sldId id="682" r:id="rId5"/>
    <p:sldId id="683" r:id="rId6"/>
    <p:sldId id="684" r:id="rId7"/>
    <p:sldId id="685" r:id="rId8"/>
    <p:sldId id="687" r:id="rId9"/>
    <p:sldId id="688" r:id="rId10"/>
    <p:sldId id="689" r:id="rId11"/>
    <p:sldId id="690" r:id="rId12"/>
    <p:sldId id="691" r:id="rId13"/>
    <p:sldId id="693" r:id="rId14"/>
    <p:sldId id="695" r:id="rId15"/>
    <p:sldId id="694" r:id="rId16"/>
    <p:sldId id="692" r:id="rId17"/>
    <p:sldId id="696" r:id="rId18"/>
    <p:sldId id="697" r:id="rId19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 varScale="1">
        <p:scale>
          <a:sx n="93" d="100"/>
          <a:sy n="93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2019-06-19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2019-06-19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디바이스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65828"/>
              </p:ext>
            </p:extLst>
          </p:nvPr>
        </p:nvGraphicFramePr>
        <p:xfrm>
          <a:off x="683568" y="1412776"/>
          <a:ext cx="8136904" cy="49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2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26768"/>
              </p:ext>
            </p:extLst>
          </p:nvPr>
        </p:nvGraphicFramePr>
        <p:xfrm>
          <a:off x="467544" y="1268761"/>
          <a:ext cx="8352928" cy="3500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408712"/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03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54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51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87824" y="2779114"/>
            <a:ext cx="187220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8184" y="2774855"/>
            <a:ext cx="172819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4860032" y="3494935"/>
            <a:ext cx="1368152" cy="42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67744" y="2131042"/>
            <a:ext cx="720080" cy="643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6" idx="0"/>
          </p:cNvCxnSpPr>
          <p:nvPr/>
        </p:nvCxnSpPr>
        <p:spPr>
          <a:xfrm>
            <a:off x="3923928" y="1987026"/>
            <a:ext cx="0" cy="792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2405337" y="4219274"/>
            <a:ext cx="582487" cy="505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2"/>
          </p:cNvCxnSpPr>
          <p:nvPr/>
        </p:nvCxnSpPr>
        <p:spPr>
          <a:xfrm>
            <a:off x="3923928" y="4219274"/>
            <a:ext cx="0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7" idx="0"/>
          </p:cNvCxnSpPr>
          <p:nvPr/>
        </p:nvCxnSpPr>
        <p:spPr>
          <a:xfrm>
            <a:off x="7092280" y="2131042"/>
            <a:ext cx="0" cy="643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7956376" y="2131042"/>
            <a:ext cx="792088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2"/>
          </p:cNvCxnSpPr>
          <p:nvPr/>
        </p:nvCxnSpPr>
        <p:spPr>
          <a:xfrm>
            <a:off x="7092280" y="4215015"/>
            <a:ext cx="0" cy="652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56376" y="4219274"/>
            <a:ext cx="792088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680" y="177100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센서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2790" y="164847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엑추에이터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3717033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라즈베리파이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7824" y="2747325"/>
            <a:ext cx="1872208" cy="9697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 </a:t>
            </a:r>
            <a:r>
              <a:rPr lang="en-US" altLang="ko-KR" dirty="0" smtClean="0">
                <a:solidFill>
                  <a:schemeClr val="tx1"/>
                </a:solidFill>
              </a:rPr>
              <a:t>SW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8184" y="3717033"/>
            <a:ext cx="1728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아두이노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8184" y="2747325"/>
            <a:ext cx="1728192" cy="9697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 </a:t>
            </a:r>
            <a:r>
              <a:rPr lang="en-US" altLang="ko-KR" dirty="0" smtClean="0">
                <a:solidFill>
                  <a:schemeClr val="tx1"/>
                </a:solidFill>
              </a:rPr>
              <a:t>SW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19063" y="1196752"/>
            <a:ext cx="57606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9143" y="12182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도입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0312" y="1196752"/>
            <a:ext cx="57606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00392" y="12182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92D050"/>
                </a:solidFill>
              </a:rPr>
              <a:t>개발</a:t>
            </a:r>
          </a:p>
        </p:txBody>
      </p:sp>
      <p:pic>
        <p:nvPicPr>
          <p:cNvPr id="2053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109556"/>
            <a:ext cx="910583" cy="17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76874" y="4525221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205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7545">
            <a:off x="1270078" y="3474089"/>
            <a:ext cx="709974" cy="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13103">
            <a:off x="2168154" y="3944429"/>
            <a:ext cx="709974" cy="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4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디자인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대상</a:t>
            </a:r>
            <a:endParaRPr lang="en-US" altLang="ko-KR" dirty="0" smtClean="0"/>
          </a:p>
          <a:p>
            <a:pPr lvl="1"/>
            <a:r>
              <a:rPr lang="ko-KR" altLang="en-US" dirty="0"/>
              <a:t>고객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디바이스 수준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취업 관련 회사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smtClean="0"/>
              <a:t>디바이스 수준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49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지적 재산권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졸업작품 시 고려사항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아래 사항 포트폴리오에 포함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전체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소스 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81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 예산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99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기능 명세화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759514"/>
          </a:xfrm>
        </p:spPr>
        <p:txBody>
          <a:bodyPr/>
          <a:lstStyle/>
          <a:p>
            <a:r>
              <a:rPr lang="ko-KR" altLang="en-US" dirty="0" smtClean="0"/>
              <a:t>예상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/>
            <a:r>
              <a:rPr lang="ko-KR" altLang="en-US" b="1" dirty="0"/>
              <a:t>사용자 인증</a:t>
            </a:r>
            <a:endParaRPr lang="en-US" altLang="ko-KR" b="1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제어</a:t>
            </a:r>
            <a:endParaRPr lang="en-US" altLang="ko-KR" b="1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</a:t>
            </a:r>
            <a:r>
              <a:rPr lang="ko-KR" altLang="en-US" b="1" dirty="0" smtClean="0"/>
              <a:t>모니터링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적용 기술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Java </a:t>
            </a:r>
            <a:r>
              <a:rPr lang="ko-KR" altLang="en-US" b="1" dirty="0" err="1" smtClean="0"/>
              <a:t>앱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r>
              <a:rPr lang="ko-KR" altLang="en-US" b="1" dirty="0" smtClean="0"/>
              <a:t>예상 시나리오</a:t>
            </a:r>
            <a:endParaRPr lang="en-US" altLang="ko-KR" b="1" dirty="0" smtClean="0"/>
          </a:p>
          <a:p>
            <a:pPr lvl="1"/>
            <a:r>
              <a:rPr lang="ko-KR" altLang="en-US" b="1" dirty="0" err="1" smtClean="0"/>
              <a:t>앱</a:t>
            </a:r>
            <a:r>
              <a:rPr lang="ko-KR" altLang="en-US" b="1" dirty="0" smtClean="0"/>
              <a:t> 구동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사용자 인증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디바이스 선택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명령 선택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 모니터링 또는 제어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b="1" dirty="0" err="1" smtClean="0"/>
              <a:t>앱</a:t>
            </a:r>
            <a:r>
              <a:rPr lang="ko-KR" altLang="en-US" b="1" dirty="0" smtClean="0"/>
              <a:t> 종료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053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41830"/>
            <a:ext cx="2088232" cy="39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8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기능 명세화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759514"/>
          </a:xfrm>
        </p:spPr>
        <p:txBody>
          <a:bodyPr/>
          <a:lstStyle/>
          <a:p>
            <a:r>
              <a:rPr lang="ko-KR" altLang="en-US" dirty="0" smtClean="0"/>
              <a:t>예상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/>
            <a:r>
              <a:rPr lang="ko-KR" altLang="en-US" b="1" dirty="0"/>
              <a:t>사용자 인증</a:t>
            </a:r>
            <a:endParaRPr lang="en-US" altLang="ko-KR" b="1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제어</a:t>
            </a:r>
            <a:endParaRPr lang="en-US" altLang="ko-KR" b="1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</a:t>
            </a:r>
            <a:r>
              <a:rPr lang="ko-KR" altLang="en-US" b="1" dirty="0" smtClean="0"/>
              <a:t>모니터링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적용 기술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Java </a:t>
            </a:r>
            <a:r>
              <a:rPr lang="ko-KR" altLang="en-US" b="1" dirty="0" err="1" smtClean="0"/>
              <a:t>앱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r>
              <a:rPr lang="ko-KR" altLang="en-US" b="1" dirty="0" smtClean="0"/>
              <a:t>예상 시나리오</a:t>
            </a:r>
            <a:endParaRPr lang="en-US" altLang="ko-KR" b="1" dirty="0" smtClean="0"/>
          </a:p>
          <a:p>
            <a:pPr lvl="1"/>
            <a:r>
              <a:rPr lang="ko-KR" altLang="en-US" b="1" dirty="0" err="1" smtClean="0"/>
              <a:t>앱</a:t>
            </a:r>
            <a:r>
              <a:rPr lang="ko-KR" altLang="en-US" b="1" dirty="0" smtClean="0"/>
              <a:t> 구동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사용자 인증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디바이스 선택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명령 선택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 모니터링 또는 제어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b="1" dirty="0" err="1" smtClean="0"/>
              <a:t>앱</a:t>
            </a:r>
            <a:r>
              <a:rPr lang="ko-KR" altLang="en-US" b="1" dirty="0" smtClean="0"/>
              <a:t> 종료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09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디바이스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54349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26" name="Picture 2" descr="ìëì´ë¸ íë¤í¸ì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98420"/>
            <a:ext cx="6336704" cy="47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요소기술 분석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사양 명세화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디자인 </a:t>
            </a:r>
            <a:r>
              <a:rPr lang="ko-KR" altLang="en-US" sz="3200" dirty="0" smtClean="0"/>
              <a:t>고려사</a:t>
            </a:r>
            <a:r>
              <a:rPr lang="ko-KR" altLang="en-US" sz="3200" dirty="0"/>
              <a:t>항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기능 명세화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요소 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/>
              <a:t>I</a:t>
            </a:r>
            <a:r>
              <a:rPr lang="en-US" altLang="ko-KR" dirty="0" err="1" smtClean="0"/>
              <a:t>oT</a:t>
            </a:r>
            <a:r>
              <a:rPr lang="ko-KR" altLang="en-US" dirty="0" smtClean="0"/>
              <a:t>디바이스란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협의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장비에 연결하는 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액추에이터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광의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액추에이터를</a:t>
            </a:r>
            <a:r>
              <a:rPr lang="ko-KR" altLang="en-US" dirty="0" smtClean="0"/>
              <a:t> 확장하여 전체 시스템을 구성하는 네트워크 장비</a:t>
            </a:r>
            <a:r>
              <a:rPr lang="en-US" altLang="ko-KR" dirty="0" smtClean="0"/>
              <a:t>, </a:t>
            </a:r>
            <a:r>
              <a:rPr lang="en-US" altLang="ko-KR" dirty="0"/>
              <a:t>H/W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관련된 모든 기기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주요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단말 하드웨어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플랫폼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통신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가정용 가전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개인용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스마트 헬스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차량용 </a:t>
            </a:r>
            <a:r>
              <a:rPr lang="en-US" altLang="ko-KR" dirty="0" err="1"/>
              <a:t>IoT</a:t>
            </a:r>
            <a:r>
              <a:rPr lang="en-US" altLang="ko-KR" dirty="0"/>
              <a:t> (</a:t>
            </a:r>
            <a:r>
              <a:rPr lang="ko-KR" altLang="en-US" dirty="0"/>
              <a:t>스마트 카</a:t>
            </a:r>
            <a:r>
              <a:rPr lang="en-US" altLang="ko-KR" dirty="0"/>
              <a:t>, </a:t>
            </a:r>
            <a:r>
              <a:rPr lang="ko-KR" altLang="en-US" dirty="0" err="1"/>
              <a:t>커넥티드</a:t>
            </a:r>
            <a:r>
              <a:rPr lang="ko-KR" altLang="en-US" dirty="0"/>
              <a:t> 카</a:t>
            </a:r>
            <a:r>
              <a:rPr lang="en-US" altLang="ko-KR" dirty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생활형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에너지용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산업 </a:t>
            </a:r>
            <a:r>
              <a:rPr lang="ko-KR" altLang="en-US" dirty="0"/>
              <a:t>및 환경용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외부 정보를 감지하는 장치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ko-KR" altLang="en-US" dirty="0"/>
              <a:t>감지 대상에 따라 화학 센서</a:t>
            </a:r>
            <a:r>
              <a:rPr lang="en-US" altLang="ko-KR" dirty="0"/>
              <a:t>(</a:t>
            </a:r>
            <a:r>
              <a:rPr lang="ko-KR" altLang="en-US" dirty="0"/>
              <a:t>농도</a:t>
            </a:r>
            <a:r>
              <a:rPr lang="en-US" altLang="ko-KR" dirty="0"/>
              <a:t>, </a:t>
            </a:r>
            <a:r>
              <a:rPr lang="ko-KR" altLang="en-US" dirty="0"/>
              <a:t>비중</a:t>
            </a:r>
            <a:r>
              <a:rPr lang="en-US" altLang="ko-KR" dirty="0"/>
              <a:t>, </a:t>
            </a:r>
            <a:r>
              <a:rPr lang="ko-KR" altLang="en-US" dirty="0"/>
              <a:t>이온</a:t>
            </a:r>
            <a:r>
              <a:rPr lang="en-US" altLang="ko-KR" dirty="0"/>
              <a:t>, </a:t>
            </a:r>
            <a:r>
              <a:rPr lang="ko-KR" altLang="en-US" dirty="0"/>
              <a:t>성분 등</a:t>
            </a:r>
            <a:r>
              <a:rPr lang="en-US" altLang="ko-KR" dirty="0"/>
              <a:t>), </a:t>
            </a:r>
            <a:r>
              <a:rPr lang="ko-KR" altLang="en-US" dirty="0"/>
              <a:t>바이오 센서</a:t>
            </a:r>
            <a:r>
              <a:rPr lang="en-US" altLang="ko-KR" dirty="0"/>
              <a:t>(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/>
              <a:t>단백질</a:t>
            </a:r>
            <a:r>
              <a:rPr lang="en-US" altLang="ko-KR" dirty="0"/>
              <a:t>, </a:t>
            </a:r>
            <a:r>
              <a:rPr lang="ko-KR" altLang="en-US" dirty="0" smtClean="0"/>
              <a:t>혈당</a:t>
            </a:r>
            <a:r>
              <a:rPr lang="en-US" altLang="ko-KR" dirty="0"/>
              <a:t>, DNA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물리 센서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압력</a:t>
            </a:r>
            <a:r>
              <a:rPr lang="en-US" altLang="ko-KR" dirty="0"/>
              <a:t>, </a:t>
            </a:r>
            <a:r>
              <a:rPr lang="ko-KR" altLang="en-US" dirty="0"/>
              <a:t>광학</a:t>
            </a:r>
            <a:r>
              <a:rPr lang="en-US" altLang="ko-KR" dirty="0"/>
              <a:t>, </a:t>
            </a:r>
            <a:r>
              <a:rPr lang="ko-KR" altLang="en-US" dirty="0"/>
              <a:t>전자기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감지 </a:t>
            </a:r>
            <a:r>
              <a:rPr lang="ko-KR" altLang="en-US" dirty="0" smtClean="0"/>
              <a:t>방식에 </a:t>
            </a:r>
            <a:r>
              <a:rPr lang="ko-KR" altLang="en-US" dirty="0"/>
              <a:t>따라 광학 센서</a:t>
            </a:r>
            <a:r>
              <a:rPr lang="en-US" altLang="ko-KR" dirty="0"/>
              <a:t>, </a:t>
            </a:r>
            <a:r>
              <a:rPr lang="ko-KR" altLang="en-US" dirty="0"/>
              <a:t>자기 센서</a:t>
            </a:r>
            <a:r>
              <a:rPr lang="en-US" altLang="ko-KR" dirty="0"/>
              <a:t>, </a:t>
            </a:r>
            <a:r>
              <a:rPr lang="ko-KR" altLang="en-US" dirty="0"/>
              <a:t>용량 센서</a:t>
            </a:r>
            <a:r>
              <a:rPr lang="en-US" altLang="ko-KR" dirty="0"/>
              <a:t>, </a:t>
            </a:r>
            <a:r>
              <a:rPr lang="ko-KR" altLang="en-US" dirty="0"/>
              <a:t>저항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 err="1"/>
              <a:t>집적도에</a:t>
            </a:r>
            <a:r>
              <a:rPr lang="ko-KR" altLang="en-US" dirty="0"/>
              <a:t> 따라 </a:t>
            </a:r>
            <a:r>
              <a:rPr lang="ko-KR" altLang="en-US" dirty="0" smtClean="0"/>
              <a:t>디지털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지능형 센서</a:t>
            </a:r>
            <a:r>
              <a:rPr lang="en-US" altLang="ko-KR" dirty="0"/>
              <a:t>, </a:t>
            </a:r>
            <a:r>
              <a:rPr lang="ko-KR" altLang="en-US" dirty="0"/>
              <a:t>단순 센서</a:t>
            </a:r>
            <a:r>
              <a:rPr lang="en-US" altLang="ko-KR" dirty="0"/>
              <a:t>, </a:t>
            </a:r>
            <a:r>
              <a:rPr lang="ko-KR" altLang="en-US" dirty="0"/>
              <a:t>전자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/>
              <a:t>구현 </a:t>
            </a:r>
            <a:r>
              <a:rPr lang="ko-KR" altLang="en-US" dirty="0" err="1"/>
              <a:t>기술별로는</a:t>
            </a:r>
            <a:r>
              <a:rPr lang="ko-KR" altLang="en-US" dirty="0"/>
              <a:t> 반도체를 </a:t>
            </a:r>
            <a:r>
              <a:rPr lang="ko-KR" altLang="en-US" dirty="0" smtClean="0"/>
              <a:t>이용한 </a:t>
            </a:r>
            <a:r>
              <a:rPr lang="ko-KR" altLang="en-US" dirty="0"/>
              <a:t>반도체 센서</a:t>
            </a:r>
            <a:r>
              <a:rPr lang="en-US" altLang="ko-KR" dirty="0"/>
              <a:t>, </a:t>
            </a:r>
            <a:r>
              <a:rPr lang="ko-KR" altLang="en-US" dirty="0"/>
              <a:t>전자와 기계적 성질을 이용한 </a:t>
            </a:r>
            <a:r>
              <a:rPr lang="en-US" altLang="ko-KR" dirty="0"/>
              <a:t>MEMS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소형의 </a:t>
            </a:r>
            <a:r>
              <a:rPr lang="ko-KR" altLang="en-US" dirty="0" err="1"/>
              <a:t>나노</a:t>
            </a:r>
            <a:r>
              <a:rPr lang="ko-KR" altLang="en-US" dirty="0"/>
              <a:t> 센서</a:t>
            </a:r>
            <a:r>
              <a:rPr lang="en-US" altLang="ko-KR" dirty="0"/>
              <a:t>, </a:t>
            </a:r>
            <a:r>
              <a:rPr lang="ko-KR" altLang="en-US" dirty="0" smtClean="0"/>
              <a:t>이들을 </a:t>
            </a:r>
            <a:r>
              <a:rPr lang="ko-KR" altLang="en-US" dirty="0"/>
              <a:t>조합한 </a:t>
            </a:r>
            <a:r>
              <a:rPr lang="ko-KR" altLang="en-US" dirty="0" err="1"/>
              <a:t>융복합</a:t>
            </a:r>
            <a:r>
              <a:rPr lang="ko-KR" altLang="en-US" dirty="0"/>
              <a:t> </a:t>
            </a:r>
            <a:r>
              <a:rPr lang="ko-KR" altLang="en-US" dirty="0" smtClean="0"/>
              <a:t>센서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39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동향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에서는 저가격 초소형 저전력 고효율 </a:t>
            </a:r>
            <a:r>
              <a:rPr lang="ko-KR" altLang="en-US" dirty="0" err="1"/>
              <a:t>고신뢰성</a:t>
            </a:r>
            <a:r>
              <a:rPr lang="ko-KR" altLang="en-US" dirty="0"/>
              <a:t> 센서가 요구된다</a:t>
            </a:r>
            <a:r>
              <a:rPr lang="en-US" altLang="ko-KR" dirty="0"/>
              <a:t>. </a:t>
            </a:r>
            <a:r>
              <a:rPr lang="en-US" altLang="ko-KR" dirty="0" smtClean="0"/>
              <a:t>MEMS (micro-electro-mechanical </a:t>
            </a:r>
            <a:r>
              <a:rPr lang="en-US" altLang="ko-KR" dirty="0"/>
              <a:t>system) </a:t>
            </a:r>
            <a:r>
              <a:rPr lang="ko-KR" altLang="en-US" dirty="0"/>
              <a:t>센서는 이러한 기술 수요에 대응하여 개발된 </a:t>
            </a:r>
            <a:r>
              <a:rPr lang="ko-KR" altLang="en-US" dirty="0" smtClean="0"/>
              <a:t>것으로 </a:t>
            </a:r>
            <a:r>
              <a:rPr lang="ko-KR" altLang="en-US" dirty="0"/>
              <a:t>반도체 제조공정의 미세 정밀 가공 기술을 응용</a:t>
            </a:r>
            <a:r>
              <a:rPr lang="en-US" altLang="ko-KR" dirty="0"/>
              <a:t>, </a:t>
            </a:r>
            <a:r>
              <a:rPr lang="ko-KR" altLang="en-US" dirty="0"/>
              <a:t>제조한 마이크로 혹은 </a:t>
            </a:r>
            <a:r>
              <a:rPr lang="ko-KR" altLang="en-US" dirty="0" err="1"/>
              <a:t>나노</a:t>
            </a:r>
            <a:r>
              <a:rPr lang="ko-KR" altLang="en-US" dirty="0"/>
              <a:t> </a:t>
            </a:r>
            <a:r>
              <a:rPr lang="ko-KR" altLang="en-US" dirty="0" smtClean="0"/>
              <a:t>단위의 </a:t>
            </a:r>
            <a:r>
              <a:rPr lang="ko-KR" altLang="en-US" dirty="0"/>
              <a:t>고감도 센서를 의미한다</a:t>
            </a:r>
            <a:r>
              <a:rPr lang="en-US" altLang="ko-KR" dirty="0"/>
              <a:t>. 3</a:t>
            </a:r>
            <a:r>
              <a:rPr lang="ko-KR" altLang="en-US" dirty="0"/>
              <a:t>세대 디지털 센서에서는 </a:t>
            </a:r>
            <a:r>
              <a:rPr lang="ko-KR" altLang="en-US" dirty="0" err="1"/>
              <a:t>보정폭의</a:t>
            </a:r>
            <a:r>
              <a:rPr lang="ko-KR" altLang="en-US" dirty="0"/>
              <a:t> 확대와 비선형성 </a:t>
            </a:r>
            <a:r>
              <a:rPr lang="ko-KR" altLang="en-US" dirty="0" smtClean="0"/>
              <a:t>오차에 </a:t>
            </a:r>
            <a:r>
              <a:rPr lang="ko-KR" altLang="en-US" dirty="0"/>
              <a:t>대한 보정을 위해 디지털 방식을 사용하는 것이 가능해졌고 디지털 인터페이스 </a:t>
            </a:r>
            <a:r>
              <a:rPr lang="ko-KR" altLang="en-US" dirty="0" smtClean="0"/>
              <a:t>및 네트워킹이 </a:t>
            </a:r>
            <a:r>
              <a:rPr lang="ko-KR" altLang="en-US" dirty="0"/>
              <a:t>가능하다</a:t>
            </a:r>
            <a:r>
              <a:rPr lang="en-US" altLang="ko-KR" dirty="0"/>
              <a:t>. 4</a:t>
            </a:r>
            <a:r>
              <a:rPr lang="ko-KR" altLang="en-US" dirty="0"/>
              <a:t>세대 스마트 센서에서는 </a:t>
            </a:r>
            <a:r>
              <a:rPr lang="en-US" altLang="ko-KR" dirty="0" err="1"/>
              <a:t>SoC</a:t>
            </a:r>
            <a:r>
              <a:rPr lang="en-US" altLang="ko-KR" dirty="0"/>
              <a:t> </a:t>
            </a:r>
            <a:r>
              <a:rPr lang="ko-KR" altLang="en-US" dirty="0"/>
              <a:t>기술의 도입과 </a:t>
            </a:r>
            <a:r>
              <a:rPr lang="en-US" altLang="ko-KR" dirty="0"/>
              <a:t>MCU</a:t>
            </a:r>
            <a:r>
              <a:rPr lang="ko-KR" altLang="en-US" dirty="0"/>
              <a:t>가 센서에 </a:t>
            </a:r>
            <a:r>
              <a:rPr lang="ko-KR" altLang="en-US" dirty="0" smtClean="0"/>
              <a:t>내장되면서 </a:t>
            </a:r>
            <a:r>
              <a:rPr lang="ko-KR" altLang="en-US" dirty="0"/>
              <a:t>논리제어</a:t>
            </a:r>
            <a:r>
              <a:rPr lang="en-US" altLang="ko-KR" dirty="0"/>
              <a:t>, </a:t>
            </a:r>
            <a:r>
              <a:rPr lang="ko-KR" altLang="en-US" dirty="0"/>
              <a:t>체리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통신기능이 가능해졌다</a:t>
            </a:r>
            <a:r>
              <a:rPr lang="en-US" altLang="ko-KR" dirty="0"/>
              <a:t>. </a:t>
            </a:r>
            <a:r>
              <a:rPr lang="ko-KR" altLang="en-US" dirty="0"/>
              <a:t>이중 가장 확산 속도가 </a:t>
            </a:r>
            <a:r>
              <a:rPr lang="ko-KR" altLang="en-US" dirty="0" smtClean="0"/>
              <a:t>빠른 </a:t>
            </a:r>
            <a:r>
              <a:rPr lang="ko-KR" altLang="en-US" dirty="0"/>
              <a:t>센서 적용 분야는 자동차 및 이동전화이다</a:t>
            </a:r>
            <a:r>
              <a:rPr lang="en-US" altLang="ko-KR" dirty="0"/>
              <a:t>. </a:t>
            </a:r>
            <a:r>
              <a:rPr lang="ko-KR" altLang="en-US" dirty="0"/>
              <a:t>바이오</a:t>
            </a:r>
            <a:r>
              <a:rPr lang="en-US" altLang="ko-KR" dirty="0"/>
              <a:t>,</a:t>
            </a:r>
            <a:r>
              <a:rPr lang="ko-KR" altLang="en-US" dirty="0" err="1"/>
              <a:t>나노</a:t>
            </a:r>
            <a:r>
              <a:rPr lang="ko-KR" altLang="en-US" dirty="0"/>
              <a:t> 기술과 융합되면서 </a:t>
            </a:r>
            <a:r>
              <a:rPr lang="en-US" altLang="ko-KR" dirty="0" smtClean="0"/>
              <a:t>MEMS </a:t>
            </a:r>
            <a:r>
              <a:rPr lang="ko-KR" altLang="en-US" dirty="0" smtClean="0"/>
              <a:t>기술도 </a:t>
            </a:r>
            <a:r>
              <a:rPr lang="ko-KR" altLang="en-US" dirty="0"/>
              <a:t>처음에는 압력센서</a:t>
            </a:r>
            <a:r>
              <a:rPr lang="en-US" altLang="ko-KR" dirty="0"/>
              <a:t>, </a:t>
            </a:r>
            <a:r>
              <a:rPr lang="ko-KR" altLang="en-US" dirty="0"/>
              <a:t>가속도계</a:t>
            </a:r>
            <a:r>
              <a:rPr lang="en-US" altLang="ko-KR" dirty="0"/>
              <a:t>, </a:t>
            </a:r>
            <a:r>
              <a:rPr lang="ko-KR" altLang="en-US" dirty="0"/>
              <a:t>마이크로 </a:t>
            </a:r>
            <a:r>
              <a:rPr lang="ko-KR" altLang="en-US" dirty="0" err="1"/>
              <a:t>자이로</a:t>
            </a:r>
            <a:r>
              <a:rPr lang="ko-KR" altLang="en-US" dirty="0"/>
              <a:t> 등 대체로 </a:t>
            </a:r>
            <a:r>
              <a:rPr lang="ko-KR" altLang="en-US" dirty="0" err="1"/>
              <a:t>물리량</a:t>
            </a:r>
            <a:r>
              <a:rPr lang="ko-KR" altLang="en-US" dirty="0"/>
              <a:t> 측정을 </a:t>
            </a:r>
            <a:r>
              <a:rPr lang="ko-KR" altLang="en-US" dirty="0" smtClean="0"/>
              <a:t>위해 사용되었으나 </a:t>
            </a:r>
            <a:r>
              <a:rPr lang="ko-KR" altLang="en-US" dirty="0"/>
              <a:t>바이오센서</a:t>
            </a:r>
            <a:r>
              <a:rPr lang="en-US" altLang="ko-KR" dirty="0"/>
              <a:t>, </a:t>
            </a:r>
            <a:r>
              <a:rPr lang="ko-KR" altLang="en-US" dirty="0"/>
              <a:t>화학센서 및 광 </a:t>
            </a:r>
            <a:r>
              <a:rPr lang="en-US" altLang="ko-KR" dirty="0"/>
              <a:t>MEMS, RF MEMS </a:t>
            </a:r>
            <a:r>
              <a:rPr lang="ko-KR" altLang="en-US" dirty="0"/>
              <a:t>등의 구동기로 그 </a:t>
            </a:r>
            <a:r>
              <a:rPr lang="ko-KR" altLang="en-US" dirty="0" smtClean="0"/>
              <a:t>사용범위가 </a:t>
            </a:r>
            <a:r>
              <a:rPr lang="ko-KR" altLang="en-US" dirty="0"/>
              <a:t>확대되고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9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엑추에이터</a:t>
            </a:r>
            <a:r>
              <a:rPr lang="en-US" altLang="ko-KR" dirty="0" smtClean="0"/>
              <a:t>(Actuator)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모터나 스위치</a:t>
            </a:r>
            <a:r>
              <a:rPr lang="en-US" altLang="ko-KR" dirty="0"/>
              <a:t>, </a:t>
            </a:r>
            <a:r>
              <a:rPr lang="ko-KR" altLang="en-US" dirty="0"/>
              <a:t>스피커</a:t>
            </a:r>
            <a:r>
              <a:rPr lang="en-US" altLang="ko-KR" dirty="0"/>
              <a:t>, </a:t>
            </a:r>
            <a:r>
              <a:rPr lang="ko-KR" altLang="en-US" dirty="0"/>
              <a:t>램프처럼 전기적인 신호의 변화를 이용하여 물리적인 상태를 바꿔주는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기계공학 관점</a:t>
            </a:r>
            <a:endParaRPr lang="en-US" altLang="ko-KR" dirty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/>
              <a:t>물리적인 움직임을 생성하는 방식을 기준으로 </a:t>
            </a:r>
            <a:r>
              <a:rPr lang="ko-KR" altLang="en-US" dirty="0" err="1"/>
              <a:t>엑추에이터를</a:t>
            </a:r>
            <a:r>
              <a:rPr lang="ko-KR" altLang="en-US" dirty="0"/>
              <a:t> 구분한다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 err="1"/>
              <a:t>전기식</a:t>
            </a:r>
            <a:r>
              <a:rPr lang="ko-KR" altLang="en-US" dirty="0"/>
              <a:t> </a:t>
            </a:r>
            <a:r>
              <a:rPr lang="ko-KR" altLang="en-US" dirty="0" err="1"/>
              <a:t>엑추에이터</a:t>
            </a:r>
            <a:r>
              <a:rPr lang="en-US" altLang="ko-KR" dirty="0"/>
              <a:t>, </a:t>
            </a:r>
            <a:r>
              <a:rPr lang="ko-KR" altLang="en-US" dirty="0"/>
              <a:t>유압식 </a:t>
            </a:r>
            <a:r>
              <a:rPr lang="ko-KR" altLang="en-US" dirty="0" err="1"/>
              <a:t>엑추에이터</a:t>
            </a:r>
            <a:r>
              <a:rPr lang="en-US" altLang="ko-KR" dirty="0"/>
              <a:t>, </a:t>
            </a:r>
            <a:r>
              <a:rPr lang="ko-KR" altLang="en-US" dirty="0" err="1"/>
              <a:t>공기압식</a:t>
            </a:r>
            <a:r>
              <a:rPr lang="ko-KR" altLang="en-US" dirty="0"/>
              <a:t> </a:t>
            </a:r>
            <a:r>
              <a:rPr lang="ko-KR" altLang="en-US" dirty="0" err="1"/>
              <a:t>엑추에이터</a:t>
            </a:r>
            <a:r>
              <a:rPr lang="ko-KR" altLang="en-US" dirty="0"/>
              <a:t> 등이다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이런 구분은 모터에서 발견되는 회전운동이나 피스톤이나 스위치에서 발견되는 직선운동과 같은 물리적인 움직임을 생성하는 </a:t>
            </a:r>
            <a:r>
              <a:rPr lang="ko-KR" altLang="en-US" dirty="0" err="1"/>
              <a:t>엑추에이터에</a:t>
            </a:r>
            <a:r>
              <a:rPr lang="ko-KR" altLang="en-US" dirty="0"/>
              <a:t> 한하여 적용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r>
              <a:rPr lang="ko-KR" altLang="en-US" dirty="0"/>
              <a:t>물리적인 움직임의 변화뿐만 아니라</a:t>
            </a:r>
            <a:r>
              <a:rPr lang="en-US" altLang="ko-KR" dirty="0"/>
              <a:t>, </a:t>
            </a:r>
            <a:r>
              <a:rPr lang="ko-KR" altLang="en-US" dirty="0"/>
              <a:t>소리의 변화</a:t>
            </a:r>
            <a:r>
              <a:rPr lang="en-US" altLang="ko-KR" dirty="0"/>
              <a:t>, </a:t>
            </a:r>
            <a:r>
              <a:rPr lang="ko-KR" altLang="en-US" dirty="0"/>
              <a:t>빛의 변화</a:t>
            </a:r>
            <a:r>
              <a:rPr lang="en-US" altLang="ko-KR" dirty="0"/>
              <a:t>, </a:t>
            </a:r>
            <a:r>
              <a:rPr lang="ko-KR" altLang="en-US" dirty="0"/>
              <a:t>온도의 변화</a:t>
            </a:r>
            <a:r>
              <a:rPr lang="en-US" altLang="ko-KR" dirty="0"/>
              <a:t>, </a:t>
            </a:r>
            <a:r>
              <a:rPr lang="ko-KR" altLang="en-US" dirty="0"/>
              <a:t>농도의 변화 등 바뀌는 상태의 유형에 따라 </a:t>
            </a:r>
            <a:r>
              <a:rPr lang="ko-KR" altLang="en-US" dirty="0" err="1"/>
              <a:t>엑추에이터를</a:t>
            </a:r>
            <a:r>
              <a:rPr lang="ko-KR" altLang="en-US" dirty="0"/>
              <a:t> 구분하기도 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스피커나 </a:t>
            </a:r>
            <a:r>
              <a:rPr lang="ko-KR" altLang="en-US" dirty="0" err="1"/>
              <a:t>도어벨</a:t>
            </a:r>
            <a:r>
              <a:rPr lang="en-US" altLang="ko-KR" dirty="0"/>
              <a:t>(doorbell) </a:t>
            </a:r>
            <a:r>
              <a:rPr lang="ko-KR" altLang="en-US" dirty="0"/>
              <a:t>같은 것은 소리의 변화와 관련된 </a:t>
            </a:r>
            <a:r>
              <a:rPr lang="ko-KR" altLang="en-US" dirty="0" err="1"/>
              <a:t>엑추에이터이며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en-US" altLang="ko-KR" dirty="0"/>
              <a:t>LED </a:t>
            </a:r>
            <a:r>
              <a:rPr lang="ko-KR" altLang="en-US" dirty="0"/>
              <a:t>램프나 </a:t>
            </a:r>
            <a:r>
              <a:rPr lang="en-US" altLang="ko-KR" dirty="0"/>
              <a:t>LED </a:t>
            </a:r>
            <a:r>
              <a:rPr lang="ko-KR" altLang="en-US" dirty="0"/>
              <a:t>전광판 등은 빛의 변화와 관련된 </a:t>
            </a:r>
            <a:r>
              <a:rPr lang="ko-KR" altLang="en-US" dirty="0" err="1"/>
              <a:t>엑추에이터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9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–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예산</a:t>
            </a:r>
            <a:r>
              <a:rPr lang="en-US" altLang="ko-KR" dirty="0" smtClean="0"/>
              <a:t>: </a:t>
            </a:r>
            <a:r>
              <a:rPr lang="en-US" altLang="ko-KR" dirty="0" smtClean="0"/>
              <a:t>10</a:t>
            </a:r>
            <a:r>
              <a:rPr lang="en-US" altLang="ko-KR" dirty="0" smtClean="0"/>
              <a:t>0,000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ko-KR" altLang="en-US" dirty="0" smtClean="0"/>
              <a:t>구성 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75671"/>
              </p:ext>
            </p:extLst>
          </p:nvPr>
        </p:nvGraphicFramePr>
        <p:xfrm>
          <a:off x="323528" y="2014056"/>
          <a:ext cx="856895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056450"/>
                <a:gridCol w="28563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센서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센서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엑추에이터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엑추에이터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엑추에이터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88,500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1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온도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7749"/>
              </p:ext>
            </p:extLst>
          </p:nvPr>
        </p:nvGraphicFramePr>
        <p:xfrm>
          <a:off x="683568" y="1412776"/>
          <a:ext cx="8136904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1206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TB-485-H70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디웰전자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62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</a:t>
                      </a:r>
                      <a:r>
                        <a:rPr lang="en-US" altLang="ko-KR" dirty="0" smtClean="0"/>
                        <a:t>H/W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플랫폼 적용 가능여부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아두이노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Uno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라즈베리파이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3140968"/>
            <a:ext cx="210132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40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센서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60396"/>
              </p:ext>
            </p:extLst>
          </p:nvPr>
        </p:nvGraphicFramePr>
        <p:xfrm>
          <a:off x="467544" y="1268761"/>
          <a:ext cx="8352928" cy="463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408712"/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비접촉</a:t>
                      </a:r>
                      <a:r>
                        <a:rPr lang="ko-KR" altLang="en-US" dirty="0" smtClean="0"/>
                        <a:t> 온도 측정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정확도 </a:t>
                      </a:r>
                      <a:r>
                        <a:rPr lang="en-US" altLang="ko-KR" dirty="0" smtClean="0"/>
                        <a:t>: ±2%(Sensor Temp 0~50℃)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입력 전압 </a:t>
                      </a:r>
                      <a:r>
                        <a:rPr lang="en-US" altLang="ko-KR" dirty="0" smtClean="0"/>
                        <a:t>: 3.3V</a:t>
                      </a:r>
                    </a:p>
                    <a:p>
                      <a:pPr latinLnBrk="1"/>
                      <a:r>
                        <a:rPr lang="en-US" altLang="ko-KR" dirty="0" smtClean="0"/>
                        <a:t>- Filter type : LWP cut on 5.5㎛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방사율</a:t>
                      </a:r>
                      <a:r>
                        <a:rPr lang="ko-KR" altLang="en-US" dirty="0" smtClean="0"/>
                        <a:t> 조절이 가능합니다</a:t>
                      </a:r>
                      <a:r>
                        <a:rPr lang="en-US" altLang="ko-KR" dirty="0" smtClean="0"/>
                        <a:t>.(default 0.97) </a:t>
                      </a:r>
                      <a:endParaRPr lang="ko-KR" altLang="en-US" dirty="0"/>
                    </a:p>
                  </a:txBody>
                  <a:tcPr/>
                </a:tc>
              </a:tr>
              <a:tr h="603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과열방지 시스템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산업용 온도 측정 장치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체온 측정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가전기기 과열 방지 시스템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/>
                </a:tc>
              </a:tr>
              <a:tr h="754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4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21018</TotalTime>
  <Words>829</Words>
  <Application>Microsoft Office PowerPoint</Application>
  <PresentationFormat>화면 슬라이드 쇼(4:3)</PresentationFormat>
  <Paragraphs>263</Paragraphs>
  <Slides>18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  <vt:variant>
        <vt:lpstr>재구성한 쇼</vt:lpstr>
      </vt:variant>
      <vt:variant>
        <vt:i4>7</vt:i4>
      </vt:variant>
    </vt:vector>
  </HeadingPairs>
  <TitlesOfParts>
    <vt:vector size="26" baseType="lpstr">
      <vt:lpstr>Office 테마</vt:lpstr>
      <vt:lpstr>PowerPoint 프레젠테이션</vt:lpstr>
      <vt:lpstr>목차</vt:lpstr>
      <vt:lpstr>IoT 디바이스 요소 기술 - 개요</vt:lpstr>
      <vt:lpstr>IoT 디바이스 요소 기술 - 센서</vt:lpstr>
      <vt:lpstr>IoT 디바이스 요소 기술 - 센서</vt:lpstr>
      <vt:lpstr>IoT 디바이스 요소 기술 – 엑추에이터(Actuator)</vt:lpstr>
      <vt:lpstr>IoT 디바이스 사양 명세화 – Summary</vt:lpstr>
      <vt:lpstr>IoT 디바이스 사양 명세화 - 센서</vt:lpstr>
      <vt:lpstr>IoT 디바이스 사양 명세화 - 센서</vt:lpstr>
      <vt:lpstr>IoT 디바이스 사양 명세화 - 엑추에이터</vt:lpstr>
      <vt:lpstr>IoT 디바이스 사양 명세화 - 엑추에이터</vt:lpstr>
      <vt:lpstr>IoT 디바이스 사양 명세화 - 구성도</vt:lpstr>
      <vt:lpstr>IoT 디바이스 디자인 고려사항</vt:lpstr>
      <vt:lpstr>IoT 디바이스 디자인 고려사항</vt:lpstr>
      <vt:lpstr>IoT 디바이스 디자인 고려사항</vt:lpstr>
      <vt:lpstr>IoT 디바이스 UI기능 명세화</vt:lpstr>
      <vt:lpstr>IoT 디바이스 UI기능 명세화</vt:lpstr>
      <vt:lpstr>전체 디바이스 프로토 타입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656</cp:revision>
  <cp:lastPrinted>2012-09-28T01:49:35Z</cp:lastPrinted>
  <dcterms:created xsi:type="dcterms:W3CDTF">2011-02-25T04:33:20Z</dcterms:created>
  <dcterms:modified xsi:type="dcterms:W3CDTF">2019-06-19T08:24:09Z</dcterms:modified>
</cp:coreProperties>
</file>