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6" r:id="rId3"/>
    <p:sldId id="337" r:id="rId4"/>
    <p:sldId id="338" r:id="rId5"/>
    <p:sldId id="340" r:id="rId6"/>
    <p:sldId id="333" r:id="rId7"/>
    <p:sldId id="258" r:id="rId8"/>
    <p:sldId id="289" r:id="rId9"/>
    <p:sldId id="290" r:id="rId10"/>
    <p:sldId id="291" r:id="rId11"/>
    <p:sldId id="266" r:id="rId12"/>
    <p:sldId id="256" r:id="rId13"/>
    <p:sldId id="292" r:id="rId14"/>
    <p:sldId id="334" r:id="rId15"/>
    <p:sldId id="267" r:id="rId16"/>
    <p:sldId id="268" r:id="rId17"/>
    <p:sldId id="269" r:id="rId18"/>
    <p:sldId id="270" r:id="rId19"/>
    <p:sldId id="271" r:id="rId20"/>
    <p:sldId id="294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5" r:id="rId32"/>
    <p:sldId id="284" r:id="rId33"/>
    <p:sldId id="283" r:id="rId34"/>
    <p:sldId id="285" r:id="rId35"/>
    <p:sldId id="287" r:id="rId36"/>
    <p:sldId id="286" r:id="rId37"/>
    <p:sldId id="288" r:id="rId38"/>
    <p:sldId id="339" r:id="rId39"/>
    <p:sldId id="33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9529E-364C-3728-EF8A-BEB8766B8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FDF8F-23D8-02C1-1A56-980DA4B1C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A3F2A-C866-4542-AB3D-9A0ADB17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09689-74CE-0FE8-7B02-FAE5BEE4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2B17A-4C0F-5A76-7CB6-21BA9422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4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9F9D5-8D62-9A4C-0B21-8EEADBA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3FC53-B56F-B845-6393-8CF3ABEA2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E0E98-9B79-471F-EFD8-FF64093E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47D74-5F28-711F-2638-5328E1BE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A796-CA72-4FE6-4A59-F933E418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DEB638-98E4-A827-3421-D1760EA1A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ECA644-25A0-CE94-C141-4676D8BAB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1F664-E106-F7DD-6E31-DF0F7C3A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61F56-AE73-5D7B-25C7-1B1E68C6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E4CA-FE70-C4DE-3384-473D6E05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04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D2A81-A3D5-87F9-FB00-0B55CC2D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21B3-B104-C6EB-A7DF-3068EA06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03BFD-91B0-C1F4-8A5C-3B17DDD4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2B228-E662-8663-3CD3-7BD7D830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146F2-58D0-1AED-EF6B-CB8494AD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83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10120-7B2C-D8CC-D404-EC32801E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C967E-E393-4DDE-2AF6-65D2F4AFF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492E4-AD14-2982-396F-60FF3DFF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2080A-234C-75FE-DD73-56AF2F30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44374-C7A1-C77C-ECF4-652A8359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1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26E1-94B9-349E-8FB9-0115995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1684F-91A0-4A14-D996-ADEDBC3E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A199A-47B0-AD37-7E00-A4B92802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B5C7F-B229-B51E-536D-59386F40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D98C1-EFEA-71CD-6A3F-9BD19F9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A1ED9-42E6-15E4-2ABB-55696E9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91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12BE-F297-24D7-3113-84ABD5F0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30C00-039E-069F-0F69-2B3B62F1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916A2B-A7B0-0CF9-FD4D-F5B82A4B0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5C566-7E95-7D0D-9BA1-DD98A182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13BD19-2136-6141-EAC6-0FD07ED96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72D49D-B58B-924B-9453-0C5CC429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186772-152B-5CEE-44EC-14BE8AC0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83CC93-67AB-E82E-7DB9-61879535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1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5837-5933-8932-0E7B-06685EB4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4A8F6F-0966-5FC6-34DF-944FB31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722202-D780-A1D9-D575-4A644F4B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9D7B60-8BE9-33FE-5F2E-58CC71E4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4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EFF03A-9AC7-7AE6-4E11-D2A7D7E5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BE191-87DD-4399-CCD4-83EA9DFC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83903-F36E-283B-2659-E21E4854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70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404B0-93C6-CF2B-5FF6-27F8811D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D5395-7F61-D726-1C21-52907B88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AF658-3635-6BF2-4C83-E5BB9826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8241A-9630-53D1-55A0-6F34C266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5C861-D40B-BAE9-A4AD-B42AF664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3B565-490C-F916-3192-871A1A74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6B8DE-1FD5-1105-8165-D6E354C0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36ABF0-4A6C-52E9-2AB4-2401154F9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09974-4836-8807-E956-06594457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0060C-C634-60E4-51BC-09F7D7B7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0E75BA-74A1-0B2F-96DA-67A6E0F5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4DAE2-2EB0-7A43-8ADB-A1D7AE08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2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CF0E28-2FD2-8F18-699B-D9FE1CDA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F398A-B622-63F3-CB6A-ADD761D8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63654-ABE9-F1B0-3AEB-15C0F1E60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A675E-D833-4A05-A733-527DB3E31864}" type="datetimeFigureOut">
              <a:rPr lang="ko-KR" altLang="en-US" smtClean="0"/>
              <a:t>2022-11-22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8A4A1-3821-1C2E-371E-288D1401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C884D-B6CE-D004-72D0-CB22C7CCA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CA6B-22DC-43CF-942A-9B8FB54B8AE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DE52A-F720-E4EE-ACFC-5407F28C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626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1-1.</a:t>
            </a:r>
            <a:r>
              <a:rPr lang="ko-KR" altLang="en-US" dirty="0"/>
              <a:t>프로그래밍의 개요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컴퓨터에 특정 작업을 수행하는 방법과 결과로 돌려줘야 하는 형태 등 모든 일련의 과정을 낱낱이 기술하는 과정을 말한다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1-2.</a:t>
            </a:r>
            <a:r>
              <a:rPr lang="ko-KR" altLang="en-US" dirty="0"/>
              <a:t>파이썬의 특징</a:t>
            </a:r>
            <a:endParaRPr lang="en-US" altLang="ko-KR" dirty="0"/>
          </a:p>
          <a:p>
            <a:pPr lvl="1"/>
            <a:r>
              <a:rPr lang="en-US" altLang="ko-KR" dirty="0"/>
              <a:t>1991</a:t>
            </a:r>
            <a:r>
              <a:rPr lang="ko-KR" altLang="en-US" dirty="0"/>
              <a:t>년 네델란드의 귀도 반 로섬이라는 프로그래머가 개발한 언어이다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현재 가장인기 있는 언어이다</a:t>
            </a:r>
            <a:r>
              <a:rPr lang="en-US" altLang="ko-KR" sz="1600" dirty="0"/>
              <a:t>.(</a:t>
            </a:r>
            <a:r>
              <a:rPr lang="ko-KR" altLang="en-US" sz="1600" dirty="0"/>
              <a:t>구글</a:t>
            </a:r>
            <a:r>
              <a:rPr lang="en-US" altLang="ko-KR" sz="1600" dirty="0"/>
              <a:t>:</a:t>
            </a:r>
            <a:r>
              <a:rPr lang="ko-KR" altLang="en-US" sz="1600" dirty="0"/>
              <a:t>프로그래밍 언어순위 검색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dirty="0"/>
              <a:t>대화식 인터프리터 언어</a:t>
            </a:r>
            <a:endParaRPr lang="en-US" altLang="ko-KR" dirty="0"/>
          </a:p>
          <a:p>
            <a:pPr lvl="1"/>
            <a:r>
              <a:rPr lang="ko-KR" altLang="en-US" dirty="0"/>
              <a:t>쉬운 문법과 다양한 자료형을 제공</a:t>
            </a:r>
            <a:endParaRPr lang="en-US" altLang="ko-KR" dirty="0"/>
          </a:p>
          <a:p>
            <a:pPr lvl="1"/>
            <a:r>
              <a:rPr lang="ko-KR" altLang="en-US" dirty="0"/>
              <a:t>대규모의 라이브러리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0EA8B3C-E680-9143-AE14-FF2AD7DF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4" y="291383"/>
            <a:ext cx="10515600" cy="132556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환경설정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AE873-5860-F1C5-164B-E54ECEEE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34" y="4950602"/>
            <a:ext cx="5308094" cy="105831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7FA5638-47FA-0C22-9E20-0854B6AA4677}"/>
              </a:ext>
            </a:extLst>
          </p:cNvPr>
          <p:cNvCxnSpPr/>
          <p:nvPr/>
        </p:nvCxnSpPr>
        <p:spPr>
          <a:xfrm>
            <a:off x="7576457" y="4851400"/>
            <a:ext cx="275772" cy="2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 (python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/>
              <a:t>     </a:t>
            </a:r>
            <a:r>
              <a:rPr lang="ko-KR" altLang="en-US" sz="2200" dirty="0"/>
              <a:t>파일다운로드가 완료되면 클릭해서 실행</a:t>
            </a:r>
            <a:endParaRPr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009B2E-22B3-BBB6-187E-FFACB25F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34" y="1444624"/>
            <a:ext cx="5629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(python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/>
              <a:t>   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﻿</a:t>
            </a:r>
            <a:r>
              <a:rPr lang="en-US" altLang="ko-KR" sz="2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Add Python 3.10 to Path </a:t>
            </a:r>
            <a:r>
              <a:rPr lang="ko-KR" altLang="en-US" sz="2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체크</a:t>
            </a:r>
            <a:r>
              <a:rPr lang="en-US" altLang="ko-KR" sz="2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2200" b="0" i="0" dirty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 </a:t>
            </a:r>
            <a:r>
              <a:rPr lang="ko-KR" altLang="en-US" sz="2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설치경로가 너무 길 경우 </a:t>
            </a:r>
            <a:r>
              <a:rPr lang="en-US" altLang="ko-KR" sz="2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Customize installation </a:t>
            </a:r>
            <a:r>
              <a:rPr lang="ko-KR" altLang="en-US" sz="2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클릭해서 경로를 </a:t>
            </a:r>
            <a:r>
              <a:rPr lang="en-US" altLang="ko-KR" sz="2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c:\Python310</a:t>
            </a:r>
            <a:r>
              <a:rPr lang="ko-KR" altLang="en-US" sz="2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폴더에 설치하도록 할 것이다</a:t>
            </a:r>
            <a:r>
              <a:rPr lang="en-US" altLang="ko-KR" sz="2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2200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279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70D14-5BDC-277E-9208-5827415EE1AA}"/>
              </a:ext>
            </a:extLst>
          </p:cNvPr>
          <p:cNvSpPr txBox="1"/>
          <p:nvPr/>
        </p:nvSpPr>
        <p:spPr>
          <a:xfrm>
            <a:off x="4687410" y="5505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9A3616-6D09-A494-F4E5-6443A3384823}"/>
              </a:ext>
            </a:extLst>
          </p:cNvPr>
          <p:cNvCxnSpPr>
            <a:cxnSpLocks/>
          </p:cNvCxnSpPr>
          <p:nvPr/>
        </p:nvCxnSpPr>
        <p:spPr>
          <a:xfrm flipV="1">
            <a:off x="3861786" y="4847208"/>
            <a:ext cx="1010355" cy="102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6E75FBF-DD84-A9C6-1270-70D6BE87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25" y="1401784"/>
            <a:ext cx="8312783" cy="49901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007F62-424E-F9CC-EFCD-6407178DAC35}"/>
              </a:ext>
            </a:extLst>
          </p:cNvPr>
          <p:cNvSpPr/>
          <p:nvPr/>
        </p:nvSpPr>
        <p:spPr>
          <a:xfrm>
            <a:off x="3240350" y="5965794"/>
            <a:ext cx="245911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882A61-73C5-5EC7-4107-50385EF38668}"/>
              </a:ext>
            </a:extLst>
          </p:cNvPr>
          <p:cNvSpPr/>
          <p:nvPr/>
        </p:nvSpPr>
        <p:spPr>
          <a:xfrm>
            <a:off x="3311371" y="4456590"/>
            <a:ext cx="3497802" cy="639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DA2DC5-C3CF-0211-0DEC-AF4F0EA50889}"/>
              </a:ext>
            </a:extLst>
          </p:cNvPr>
          <p:cNvCxnSpPr/>
          <p:nvPr/>
        </p:nvCxnSpPr>
        <p:spPr>
          <a:xfrm flipV="1">
            <a:off x="4438835" y="5193437"/>
            <a:ext cx="506027" cy="6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71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067E5-77EE-AED7-056D-F8DCED132BC3}"/>
              </a:ext>
            </a:extLst>
          </p:cNvPr>
          <p:cNvSpPr txBox="1"/>
          <p:nvPr/>
        </p:nvSpPr>
        <p:spPr>
          <a:xfrm>
            <a:off x="639192" y="177553"/>
            <a:ext cx="6702641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모두 체크되어 있는지 확인후 </a:t>
            </a:r>
            <a:r>
              <a:rPr lang="en-US" altLang="ko-KR" dirty="0"/>
              <a:t>next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B4C832-3129-D83F-0A71-32C0AE137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23" y="1276303"/>
            <a:ext cx="7432598" cy="45662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54D4704-4EF8-2F3E-E97C-4EF81BE14C05}"/>
              </a:ext>
            </a:extLst>
          </p:cNvPr>
          <p:cNvSpPr/>
          <p:nvPr/>
        </p:nvSpPr>
        <p:spPr>
          <a:xfrm>
            <a:off x="6169981" y="5353235"/>
            <a:ext cx="1012054" cy="372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04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E9705-DBAE-46DF-BD18-CBBFD9280677}"/>
              </a:ext>
            </a:extLst>
          </p:cNvPr>
          <p:cNvSpPr txBox="1"/>
          <p:nvPr/>
        </p:nvSpPr>
        <p:spPr>
          <a:xfrm>
            <a:off x="994299" y="168676"/>
            <a:ext cx="73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경로를 아래와 같이 수정 후 </a:t>
            </a:r>
            <a:r>
              <a:rPr lang="en-US" altLang="ko-KR" dirty="0"/>
              <a:t>Install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9E489E-7303-88E0-3464-5B73CE9F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5" y="1338030"/>
            <a:ext cx="7561880" cy="49031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5F47CB3-B532-FC50-6182-7AC0069282F9}"/>
              </a:ext>
            </a:extLst>
          </p:cNvPr>
          <p:cNvSpPr/>
          <p:nvPr/>
        </p:nvSpPr>
        <p:spPr>
          <a:xfrm>
            <a:off x="3488924" y="4891596"/>
            <a:ext cx="1518082" cy="284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9C87AD-57F1-2FC4-1C5D-EA858A55FBCF}"/>
              </a:ext>
            </a:extLst>
          </p:cNvPr>
          <p:cNvSpPr/>
          <p:nvPr/>
        </p:nvSpPr>
        <p:spPr>
          <a:xfrm>
            <a:off x="6693763" y="5601810"/>
            <a:ext cx="1154097" cy="399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F55B5D-36AF-854D-A2F1-DF299B4F94A3}"/>
              </a:ext>
            </a:extLst>
          </p:cNvPr>
          <p:cNvCxnSpPr/>
          <p:nvPr/>
        </p:nvCxnSpPr>
        <p:spPr>
          <a:xfrm>
            <a:off x="5007006" y="5069150"/>
            <a:ext cx="1686757" cy="5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9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91FCE5-2084-C38C-D568-5F858860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61" y="1658043"/>
            <a:ext cx="6372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(python</a:t>
            </a:r>
            <a:r>
              <a:rPr lang="ko-KR" altLang="en-US" sz="2800" dirty="0"/>
              <a:t>설치 끝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59C260-77B3-3ECC-7D3B-B5FB8559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948089"/>
            <a:ext cx="1512323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25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 설명을 입력하세요.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﻿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80D45E-C4DC-D6F6-FCBD-A2F45FED6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8973"/>
            <a:ext cx="8187813" cy="493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4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(Visual Studio Code(VSCode)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B90BA7-E915-CDF9-84C3-0D9655D0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9179"/>
            <a:ext cx="9114757" cy="47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D52D1F-89A1-109D-89FF-66C407A1F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93" y="1357312"/>
            <a:ext cx="8564575" cy="48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000" dirty="0"/>
              <a:t>     </a:t>
            </a:r>
            <a:r>
              <a:rPr lang="ko-KR" altLang="en-US" sz="2000" dirty="0"/>
              <a:t>다운로드가 완료되면 실행파일 클릭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EE5BAF-40C5-02E7-B634-E3680FA0D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58" y="1328123"/>
            <a:ext cx="7439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11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3FEF80-2CD1-520B-CB4C-03FAD5A8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01" y="1308612"/>
            <a:ext cx="68199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991B869-3A5A-8A4E-8C19-5182C591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0"/>
            <a:ext cx="11076162" cy="1692771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파이썬과</a:t>
            </a:r>
            <a:r>
              <a:rPr lang="ko-KR" altLang="en-US" sz="2400" dirty="0"/>
              <a:t> </a:t>
            </a:r>
            <a:r>
              <a:rPr lang="en-US" altLang="ko-KR" sz="2400" dirty="0"/>
              <a:t>visual studio code</a:t>
            </a:r>
            <a:r>
              <a:rPr lang="ko-KR" altLang="en-US" sz="2400" dirty="0"/>
              <a:t>프로그램이 설치 되어있는지 확인후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있으면 프로그램을 삭제 후 다시 설치 하도록 하겠습니다</a:t>
            </a:r>
            <a:r>
              <a:rPr lang="en-US" altLang="ko-KR" sz="2400" dirty="0"/>
              <a:t>.  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ED78304-6515-74D1-069B-848DD617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01" y="1609064"/>
            <a:ext cx="5182725" cy="4478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07AE345-4176-9CAC-C2A1-A82CD885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4" y="3211954"/>
            <a:ext cx="3134162" cy="272453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0B5355-DDAF-5035-2677-92BE88B2E40B}"/>
              </a:ext>
            </a:extLst>
          </p:cNvPr>
          <p:cNvCxnSpPr>
            <a:cxnSpLocks/>
          </p:cNvCxnSpPr>
          <p:nvPr/>
        </p:nvCxnSpPr>
        <p:spPr>
          <a:xfrm>
            <a:off x="4305670" y="4154750"/>
            <a:ext cx="112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0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487403-A5F4-A788-70C4-1130ED8C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34" y="1505226"/>
            <a:ext cx="5667375" cy="43624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703DFDE-C4CD-4E4B-9226-8F803DA781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9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3F0C1-02AB-3582-731C-F398B9B15F40}"/>
              </a:ext>
            </a:extLst>
          </p:cNvPr>
          <p:cNvSpPr txBox="1"/>
          <p:nvPr/>
        </p:nvSpPr>
        <p:spPr>
          <a:xfrm>
            <a:off x="2514600" y="3876302"/>
            <a:ext cx="728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C:\Users\</a:t>
            </a:r>
            <a:r>
              <a:rPr lang="ko-KR" altLang="en-US" dirty="0"/>
              <a:t>박해옥</a:t>
            </a:r>
            <a:r>
              <a:rPr lang="en-US" altLang="ko-KR" dirty="0"/>
              <a:t>\</a:t>
            </a:r>
            <a:r>
              <a:rPr lang="en-US" altLang="ko-KR" dirty="0" err="1"/>
              <a:t>AppData</a:t>
            </a:r>
            <a:r>
              <a:rPr lang="en-US" altLang="ko-KR" dirty="0"/>
              <a:t>\Local\Programs\Microsoft VS Code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3C69D41-E9EF-D456-2261-DED0A452A1BC}"/>
              </a:ext>
            </a:extLst>
          </p:cNvPr>
          <p:cNvSpPr/>
          <p:nvPr/>
        </p:nvSpPr>
        <p:spPr>
          <a:xfrm>
            <a:off x="7501898" y="4345856"/>
            <a:ext cx="3504769" cy="353553"/>
          </a:xfrm>
          <a:prstGeom prst="wedgeRoundRectCallout">
            <a:avLst>
              <a:gd name="adj1" fmla="val -53433"/>
              <a:gd name="adj2" fmla="val -795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위 경로를 복사해서 붙여넣기 </a:t>
            </a:r>
            <a:r>
              <a:rPr lang="ko-KR" altLang="en-US" sz="1400" dirty="0" err="1">
                <a:solidFill>
                  <a:schemeClr val="tx1"/>
                </a:solidFill>
              </a:rPr>
              <a:t>해둡니다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79C20-0888-4C0C-76DD-443DAE23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725" y="1165124"/>
            <a:ext cx="67341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26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ko-KR" altLang="en-US" sz="2200" dirty="0"/>
              <a:t>바탕화면에 바로가기 체크로 다음버튼 클릭</a:t>
            </a:r>
            <a:endParaRPr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70FC4-B584-7454-FB51-227AB071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01" y="1414361"/>
            <a:ext cx="6667500" cy="5562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DCC90B-2E48-828C-AF60-89523F96EC89}"/>
              </a:ext>
            </a:extLst>
          </p:cNvPr>
          <p:cNvCxnSpPr/>
          <p:nvPr/>
        </p:nvCxnSpPr>
        <p:spPr>
          <a:xfrm>
            <a:off x="1855433" y="3356421"/>
            <a:ext cx="4074850" cy="306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019DE-96DE-CE5F-1859-A33A9377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5124"/>
            <a:ext cx="7819103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 </a:t>
            </a:r>
            <a:r>
              <a:rPr lang="en-US" altLang="ko-KR" sz="2800" dirty="0"/>
              <a:t>VSCode 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000" dirty="0"/>
              <a:t>  </a:t>
            </a:r>
            <a:r>
              <a:rPr lang="ko-KR" altLang="en-US" sz="2000" dirty="0"/>
              <a:t>아래 동의를 클릭하면 </a:t>
            </a:r>
            <a:r>
              <a:rPr lang="en-US" altLang="ko-KR" sz="2000" dirty="0"/>
              <a:t>VSCode </a:t>
            </a:r>
            <a:r>
              <a:rPr lang="ko-KR" altLang="en-US" sz="2000" dirty="0"/>
              <a:t>화면이 자동으로 뜰 것이다</a:t>
            </a:r>
            <a:r>
              <a:rPr lang="en-US" altLang="ko-KR" sz="2000" dirty="0"/>
              <a:t>.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88B8F3-EF2B-F029-2633-DDC7919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5124"/>
            <a:ext cx="6638925" cy="54483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31BD1F-3D2A-ECB9-E8B3-0906F33ACC33}"/>
              </a:ext>
            </a:extLst>
          </p:cNvPr>
          <p:cNvSpPr/>
          <p:nvPr/>
        </p:nvSpPr>
        <p:spPr>
          <a:xfrm>
            <a:off x="3204839" y="3018408"/>
            <a:ext cx="266330" cy="213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9CE127-F5DD-408A-0BD7-E542041376C7}"/>
              </a:ext>
            </a:extLst>
          </p:cNvPr>
          <p:cNvCxnSpPr/>
          <p:nvPr/>
        </p:nvCxnSpPr>
        <p:spPr>
          <a:xfrm>
            <a:off x="3400148" y="3231472"/>
            <a:ext cx="2095130" cy="270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6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(VSCode</a:t>
            </a:r>
            <a:r>
              <a:rPr lang="ko-KR" altLang="en-US" sz="2800" dirty="0"/>
              <a:t>에 </a:t>
            </a:r>
            <a:r>
              <a:rPr lang="en-US" altLang="ko-KR" sz="2800" dirty="0"/>
              <a:t>Python</a:t>
            </a:r>
            <a:r>
              <a:rPr lang="ko-KR" altLang="en-US" sz="2800" dirty="0"/>
              <a:t>확장프로그램 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0E2F3-EEF5-CFE0-A732-9AE488D9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601"/>
            <a:ext cx="10178845" cy="491274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DA532A0-AB18-7A73-AD4E-7EBC3B375B12}"/>
              </a:ext>
            </a:extLst>
          </p:cNvPr>
          <p:cNvCxnSpPr/>
          <p:nvPr/>
        </p:nvCxnSpPr>
        <p:spPr>
          <a:xfrm flipV="1">
            <a:off x="1003177" y="2547891"/>
            <a:ext cx="568171" cy="1233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6C81BFA-5FE8-8F76-EC7B-14CB5E15E7FD}"/>
              </a:ext>
            </a:extLst>
          </p:cNvPr>
          <p:cNvCxnSpPr/>
          <p:nvPr/>
        </p:nvCxnSpPr>
        <p:spPr>
          <a:xfrm>
            <a:off x="2237173" y="2405849"/>
            <a:ext cx="426128" cy="2308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768CB2-E98D-379B-7D0B-65D4059BBE15}"/>
              </a:ext>
            </a:extLst>
          </p:cNvPr>
          <p:cNvCxnSpPr/>
          <p:nvPr/>
        </p:nvCxnSpPr>
        <p:spPr>
          <a:xfrm>
            <a:off x="5060272" y="3160450"/>
            <a:ext cx="2077375" cy="4083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7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/>
              <a:t>이화면 나타나지 않으면 생략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C231CD-6183-1BB6-8670-0CD187C5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03" y="1165123"/>
            <a:ext cx="9882803" cy="54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2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(VSCode</a:t>
            </a:r>
            <a:r>
              <a:rPr lang="ko-KR" altLang="en-US" sz="2800" dirty="0"/>
              <a:t>에 </a:t>
            </a:r>
            <a:r>
              <a:rPr lang="en-US" altLang="ko-KR" sz="2800" dirty="0"/>
              <a:t>Python</a:t>
            </a:r>
            <a:r>
              <a:rPr lang="ko-KR" altLang="en-US" sz="2800" dirty="0"/>
              <a:t>확장프로그램 설치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ko-KR" altLang="en-US" sz="2800" dirty="0"/>
              <a:t>아래화면 나타나지 않으면 생략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28D8D-38BF-FE86-2A5A-DA6CFBCC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34" y="1580305"/>
            <a:ext cx="9256140" cy="459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0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</a:t>
            </a:r>
            <a:r>
              <a:rPr lang="ko-KR" altLang="en-US" sz="2800" dirty="0"/>
              <a:t>작업할 폴더 생성 및 지정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0B039-C11B-4B39-5258-6A63E480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9818"/>
            <a:ext cx="8401050" cy="43624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8467A84-E786-AB86-CF40-7BA27526E67D}"/>
              </a:ext>
            </a:extLst>
          </p:cNvPr>
          <p:cNvCxnSpPr/>
          <p:nvPr/>
        </p:nvCxnSpPr>
        <p:spPr>
          <a:xfrm>
            <a:off x="1358283" y="1970843"/>
            <a:ext cx="275208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62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</a:t>
            </a:r>
            <a:r>
              <a:rPr lang="ko-KR" altLang="en-US" sz="2800" dirty="0"/>
              <a:t>작업할 폴더 생성 및 지정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A346A-8E76-18F9-C024-9239E899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16" y="1294555"/>
            <a:ext cx="7362825" cy="47529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BDA6EB-6B55-C9AA-CC0F-BB36C51927DD}"/>
              </a:ext>
            </a:extLst>
          </p:cNvPr>
          <p:cNvCxnSpPr/>
          <p:nvPr/>
        </p:nvCxnSpPr>
        <p:spPr>
          <a:xfrm>
            <a:off x="2086252" y="2192784"/>
            <a:ext cx="683581" cy="248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C6E52A-4A21-EB61-4D7C-D7293D32AC77}"/>
              </a:ext>
            </a:extLst>
          </p:cNvPr>
          <p:cNvCxnSpPr/>
          <p:nvPr/>
        </p:nvCxnSpPr>
        <p:spPr>
          <a:xfrm>
            <a:off x="2902998" y="5149049"/>
            <a:ext cx="0" cy="2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64D63A-ED6F-C426-68FD-FA65597C9B4B}"/>
              </a:ext>
            </a:extLst>
          </p:cNvPr>
          <p:cNvCxnSpPr/>
          <p:nvPr/>
        </p:nvCxnSpPr>
        <p:spPr>
          <a:xfrm>
            <a:off x="3071674" y="5548544"/>
            <a:ext cx="3329126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A25865-47FF-C1F2-7FDF-2DAE398E67E5}"/>
              </a:ext>
            </a:extLst>
          </p:cNvPr>
          <p:cNvSpPr/>
          <p:nvPr/>
        </p:nvSpPr>
        <p:spPr>
          <a:xfrm>
            <a:off x="1099116" y="4181383"/>
            <a:ext cx="1217956" cy="26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5B12EA-1B6B-DABE-6476-C299DBD7164C}"/>
              </a:ext>
            </a:extLst>
          </p:cNvPr>
          <p:cNvCxnSpPr>
            <a:cxnSpLocks/>
          </p:cNvCxnSpPr>
          <p:nvPr/>
        </p:nvCxnSpPr>
        <p:spPr>
          <a:xfrm flipV="1">
            <a:off x="1571348" y="2450237"/>
            <a:ext cx="230819" cy="173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97EA62-2CD1-8E8B-00D5-4C1791128AC0}"/>
              </a:ext>
            </a:extLst>
          </p:cNvPr>
          <p:cNvSpPr txBox="1"/>
          <p:nvPr/>
        </p:nvSpPr>
        <p:spPr>
          <a:xfrm>
            <a:off x="678755" y="5074931"/>
            <a:ext cx="11076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VSCode</a:t>
            </a:r>
            <a:r>
              <a:rPr lang="ko-KR" altLang="en-US" dirty="0">
                <a:solidFill>
                  <a:srgbClr val="FF0000"/>
                </a:solidFill>
              </a:rPr>
              <a:t>삭제 </a:t>
            </a:r>
            <a:r>
              <a:rPr lang="en-US" altLang="ko-KR" dirty="0"/>
              <a:t>:</a:t>
            </a:r>
            <a:r>
              <a:rPr lang="ko-KR" altLang="en-US" dirty="0"/>
              <a:t>파일탐색기에서                                                                    </a:t>
            </a:r>
            <a:r>
              <a:rPr lang="en-US" altLang="ko-KR" dirty="0"/>
              <a:t>code</a:t>
            </a:r>
            <a:r>
              <a:rPr lang="ko-KR" altLang="en-US" dirty="0"/>
              <a:t>폴더 삭제 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              .</a:t>
            </a:r>
            <a:r>
              <a:rPr lang="en-US" altLang="ko-KR" dirty="0" err="1"/>
              <a:t>vscode</a:t>
            </a:r>
            <a:r>
              <a:rPr lang="ko-KR" altLang="en-US" dirty="0"/>
              <a:t>폴더 삭제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   </a:t>
            </a:r>
          </a:p>
          <a:p>
            <a:r>
              <a:rPr lang="ko-KR" altLang="en-US" dirty="0"/>
              <a:t>               앱이나 제어판에서 </a:t>
            </a:r>
            <a:r>
              <a:rPr lang="en-US" altLang="ko-KR" dirty="0" err="1"/>
              <a:t>Mycrosoft</a:t>
            </a:r>
            <a:r>
              <a:rPr lang="en-US" altLang="ko-KR" dirty="0"/>
              <a:t> Visual Studio Code</a:t>
            </a:r>
            <a:r>
              <a:rPr lang="ko-KR" altLang="en-US" dirty="0"/>
              <a:t>프로그램 삭제</a:t>
            </a:r>
            <a:r>
              <a:rPr lang="en-US" altLang="ko-KR" dirty="0"/>
              <a:t>      </a:t>
            </a:r>
          </a:p>
          <a:p>
            <a:r>
              <a:rPr lang="ko-KR" altLang="en-US" dirty="0"/>
              <a:t>  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D17596-C74E-E7EE-BE1B-6B204039F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6220" b="24050"/>
          <a:stretch/>
        </p:blipFill>
        <p:spPr>
          <a:xfrm>
            <a:off x="3519720" y="5389832"/>
            <a:ext cx="2540768" cy="3400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A3C2B8-E162-5A76-B764-F3E890AC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17" y="5113607"/>
            <a:ext cx="5172075" cy="276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C58ACD-06F7-561D-1870-B3D48266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4" y="1258052"/>
            <a:ext cx="4416209" cy="3476868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2DAC5F44-07F5-C2E8-264B-E3D45B72EDDF}"/>
              </a:ext>
            </a:extLst>
          </p:cNvPr>
          <p:cNvSpPr/>
          <p:nvPr/>
        </p:nvSpPr>
        <p:spPr>
          <a:xfrm>
            <a:off x="184593" y="305741"/>
            <a:ext cx="10525740" cy="693326"/>
          </a:xfrm>
          <a:prstGeom prst="wedgeRoundRectCallout">
            <a:avLst>
              <a:gd name="adj1" fmla="val -48848"/>
              <a:gd name="adj2" fmla="val 4219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visual studio code</a:t>
            </a:r>
            <a:r>
              <a:rPr lang="ko-KR" altLang="en-US" sz="1400" dirty="0">
                <a:solidFill>
                  <a:schemeClr val="tx1"/>
                </a:solidFill>
              </a:rPr>
              <a:t> 프로그램이 검색되면 </a:t>
            </a:r>
            <a:r>
              <a:rPr lang="ko-KR" altLang="en-US" sz="1400" dirty="0">
                <a:solidFill>
                  <a:srgbClr val="FF0000"/>
                </a:solidFill>
              </a:rPr>
              <a:t>먼저 관련 폴더</a:t>
            </a:r>
            <a:r>
              <a:rPr lang="en-US" altLang="ko-KR" sz="1400" dirty="0">
                <a:solidFill>
                  <a:srgbClr val="FF0000"/>
                </a:solidFill>
              </a:rPr>
              <a:t>(code, .</a:t>
            </a:r>
            <a:r>
              <a:rPr lang="en-US" altLang="ko-KR" sz="1400" dirty="0" err="1">
                <a:solidFill>
                  <a:srgbClr val="FF0000"/>
                </a:solidFill>
              </a:rPr>
              <a:t>vscode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아래와 같이 </a:t>
            </a:r>
            <a:r>
              <a:rPr lang="ko-KR" altLang="en-US" sz="1400" dirty="0" err="1">
                <a:solidFill>
                  <a:srgbClr val="FF0000"/>
                </a:solidFill>
              </a:rPr>
              <a:t>삭제후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프로 그램을 제거 하여야 합니다</a:t>
            </a:r>
            <a:r>
              <a:rPr lang="en-US" altLang="ko-KR" sz="1400" dirty="0">
                <a:solidFill>
                  <a:schemeClr val="tx1"/>
                </a:solidFill>
              </a:rPr>
              <a:t>.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3ECC7-436E-B4BD-11B0-12D2C90AE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748" y="5517929"/>
            <a:ext cx="3311920" cy="1204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FBC3290-460B-78C1-3365-2203EF5DD10C}"/>
              </a:ext>
            </a:extLst>
          </p:cNvPr>
          <p:cNvCxnSpPr>
            <a:cxnSpLocks/>
          </p:cNvCxnSpPr>
          <p:nvPr/>
        </p:nvCxnSpPr>
        <p:spPr>
          <a:xfrm>
            <a:off x="4157133" y="745067"/>
            <a:ext cx="618067" cy="414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2CD5D9B7-0CB1-2E56-1286-13971F240AC7}"/>
              </a:ext>
            </a:extLst>
          </p:cNvPr>
          <p:cNvSpPr/>
          <p:nvPr/>
        </p:nvSpPr>
        <p:spPr>
          <a:xfrm>
            <a:off x="2852769" y="6326556"/>
            <a:ext cx="3683966" cy="333894"/>
          </a:xfrm>
          <a:prstGeom prst="wedgeRoundRectCallout">
            <a:avLst>
              <a:gd name="adj1" fmla="val -56296"/>
              <a:gd name="adj2" fmla="val -494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tx1"/>
                </a:solidFill>
              </a:rPr>
              <a:t>바탕화면의 바로가기 폴더 자동 </a:t>
            </a:r>
            <a:r>
              <a:rPr lang="ko-KR" altLang="en-US" sz="1400" dirty="0" err="1">
                <a:solidFill>
                  <a:schemeClr val="tx1"/>
                </a:solidFill>
              </a:rPr>
              <a:t>삭제됌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2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</a:t>
            </a:r>
            <a:r>
              <a:rPr lang="ko-KR" altLang="en-US" sz="2800" dirty="0"/>
              <a:t>작업할 폴더 생성 및 지정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959138-11A1-6809-8119-AFCA1AF6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0" y="1672253"/>
            <a:ext cx="8008374" cy="4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59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</a:t>
            </a:r>
            <a:r>
              <a:rPr lang="ko-KR" altLang="en-US" sz="2800" dirty="0"/>
              <a:t>파일생성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C0F07B0-FC9F-8179-997E-C110DF9CA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982" y="1869870"/>
            <a:ext cx="9040644" cy="4351338"/>
          </a:xfrm>
        </p:spPr>
      </p:pic>
    </p:spTree>
    <p:extLst>
      <p:ext uri="{BB962C8B-B14F-4D97-AF65-F5344CB8AC3E}">
        <p14:creationId xmlns:p14="http://schemas.microsoft.com/office/powerpoint/2010/main" val="290083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(hello_world.py </a:t>
            </a:r>
            <a:r>
              <a:rPr lang="ko-KR" altLang="en-US" sz="2800" dirty="0"/>
              <a:t>파일 만들기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873AE14-6B70-1867-9A26-D83D9F0A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23" y="1613738"/>
            <a:ext cx="10515600" cy="3837002"/>
          </a:xfrm>
        </p:spPr>
      </p:pic>
    </p:spTree>
    <p:extLst>
      <p:ext uri="{BB962C8B-B14F-4D97-AF65-F5344CB8AC3E}">
        <p14:creationId xmlns:p14="http://schemas.microsoft.com/office/powerpoint/2010/main" val="347695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54" y="365125"/>
            <a:ext cx="10483645" cy="932733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(hellow</a:t>
            </a:r>
            <a:r>
              <a:rPr lang="ko-KR" altLang="en-US" sz="2800" dirty="0"/>
              <a:t> </a:t>
            </a:r>
            <a:r>
              <a:rPr lang="en-US" altLang="ko-KR" sz="2800" dirty="0"/>
              <a:t>world</a:t>
            </a:r>
            <a:r>
              <a:rPr lang="ko-KR" altLang="en-US" sz="2800" dirty="0"/>
              <a:t> 출력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000" dirty="0"/>
              <a:t>print()</a:t>
            </a:r>
            <a:r>
              <a:rPr lang="ko-KR" altLang="en-US" sz="2000" dirty="0"/>
              <a:t>함수</a:t>
            </a:r>
            <a:r>
              <a:rPr lang="en-US" altLang="ko-KR" sz="2000" dirty="0"/>
              <a:t>:</a:t>
            </a:r>
            <a:r>
              <a:rPr lang="ko-KR" altLang="en-US" sz="2000" dirty="0"/>
              <a:t>함수는 뒤에서 배울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함수는 </a:t>
            </a:r>
            <a:r>
              <a:rPr lang="en-US" altLang="ko-KR" sz="2000" dirty="0"/>
              <a:t>()</a:t>
            </a:r>
            <a:r>
              <a:rPr lang="ko-KR" altLang="en-US" sz="2000" dirty="0"/>
              <a:t>안에 있는 내용을 화면에 출력해주는 기능을 한다 </a:t>
            </a:r>
            <a:br>
              <a:rPr lang="en-US" altLang="ko-KR" sz="2000" dirty="0"/>
            </a:br>
            <a:r>
              <a:rPr lang="ko-KR" altLang="en-US" sz="2000" dirty="0"/>
              <a:t>파일 옆에 동그라미는 저장이 되지 않았다는 뜻으로 메뉴</a:t>
            </a:r>
            <a:r>
              <a:rPr lang="en-US" altLang="ko-KR" sz="2000" dirty="0"/>
              <a:t>-</a:t>
            </a:r>
            <a:r>
              <a:rPr lang="ko-KR" altLang="en-US" sz="2000" dirty="0"/>
              <a:t>파일</a:t>
            </a:r>
            <a:r>
              <a:rPr lang="en-US" altLang="ko-KR" sz="2000" dirty="0"/>
              <a:t>-</a:t>
            </a:r>
            <a:r>
              <a:rPr lang="ko-KR" altLang="en-US" sz="2000" dirty="0"/>
              <a:t>저장</a:t>
            </a:r>
            <a:r>
              <a:rPr lang="en-US" altLang="ko-KR" sz="2000" dirty="0"/>
              <a:t>(ctrl+s)</a:t>
            </a:r>
            <a:r>
              <a:rPr lang="ko-KR" altLang="en-US" sz="2000" dirty="0"/>
              <a:t>을 하면 없어진다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실행하기는 여러 방법 중 아래와 같이 세모모양을 클릭하면 실행이 간단하게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220B7F-51E4-27A2-0EA4-FF9AB9EC9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295" y="1972822"/>
            <a:ext cx="7619041" cy="4351338"/>
          </a:xfrm>
        </p:spPr>
      </p:pic>
    </p:spTree>
    <p:extLst>
      <p:ext uri="{BB962C8B-B14F-4D97-AF65-F5344CB8AC3E}">
        <p14:creationId xmlns:p14="http://schemas.microsoft.com/office/powerpoint/2010/main" val="3945677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</a:t>
            </a:r>
            <a:r>
              <a:rPr lang="ko-KR" altLang="en-US" sz="2800" dirty="0"/>
              <a:t>실행환경 설정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25831C-5ABC-1B25-3AC5-38A948756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5406"/>
            <a:ext cx="9250195" cy="4351338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E2F15A-F3FE-638D-DDBB-EA3CB595627B}"/>
              </a:ext>
            </a:extLst>
          </p:cNvPr>
          <p:cNvCxnSpPr/>
          <p:nvPr/>
        </p:nvCxnSpPr>
        <p:spPr>
          <a:xfrm flipV="1">
            <a:off x="1376039" y="3429000"/>
            <a:ext cx="452761" cy="30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89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</a:t>
            </a:r>
            <a:r>
              <a:rPr lang="ko-KR" altLang="en-US" sz="2800" dirty="0"/>
              <a:t>실행환경 설정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5E0B76-A3AE-6E81-F85A-2B9B27C0C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9331"/>
            <a:ext cx="10515600" cy="3663926"/>
          </a:xfrm>
        </p:spPr>
      </p:pic>
    </p:spTree>
    <p:extLst>
      <p:ext uri="{BB962C8B-B14F-4D97-AF65-F5344CB8AC3E}">
        <p14:creationId xmlns:p14="http://schemas.microsoft.com/office/powerpoint/2010/main" val="197321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</a:t>
            </a:r>
            <a:r>
              <a:rPr lang="ko-KR" altLang="en-US" sz="2800" dirty="0"/>
              <a:t>실행환경 설정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800" dirty="0"/>
              <a:t>  </a:t>
            </a:r>
            <a:r>
              <a:rPr lang="en-US" altLang="ko-KR" sz="2000" dirty="0"/>
              <a:t>launch.jeon</a:t>
            </a:r>
            <a:r>
              <a:rPr lang="ko-KR" altLang="en-US" sz="2000" dirty="0"/>
              <a:t>코드가 나타나면 </a:t>
            </a:r>
            <a:r>
              <a:rPr lang="en-US" altLang="ko-KR" sz="2000" dirty="0"/>
              <a:t>ctrl+s</a:t>
            </a:r>
            <a:r>
              <a:rPr lang="ko-KR" altLang="en-US" sz="2000" dirty="0"/>
              <a:t>로 저장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C2E6139-8D14-9833-5663-A4BBB7905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51" r="18112" b="51510"/>
          <a:stretch/>
        </p:blipFill>
        <p:spPr>
          <a:xfrm>
            <a:off x="426129" y="1380509"/>
            <a:ext cx="7537142" cy="3644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394D36-8C85-00E7-9AB3-DE9BCFBCAB20}"/>
              </a:ext>
            </a:extLst>
          </p:cNvPr>
          <p:cNvSpPr txBox="1"/>
          <p:nvPr/>
        </p:nvSpPr>
        <p:spPr>
          <a:xfrm>
            <a:off x="8708254" y="320737"/>
            <a:ext cx="264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</a:t>
            </a:r>
            <a:r>
              <a:rPr lang="ko-KR" altLang="en-US"/>
              <a:t>저장 방법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0499A-28E3-99A8-AA01-ABA9301A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954" y="831491"/>
            <a:ext cx="2838846" cy="42201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17A263-2FDE-5AC6-3CEC-9A89F38D1952}"/>
              </a:ext>
            </a:extLst>
          </p:cNvPr>
          <p:cNvCxnSpPr>
            <a:endCxn id="4" idx="1"/>
          </p:cNvCxnSpPr>
          <p:nvPr/>
        </p:nvCxnSpPr>
        <p:spPr>
          <a:xfrm flipV="1">
            <a:off x="6096000" y="505403"/>
            <a:ext cx="2612254" cy="51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19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451817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 </a:t>
            </a:r>
            <a:r>
              <a:rPr lang="en-US" altLang="ko-KR" sz="2800" dirty="0"/>
              <a:t>(</a:t>
            </a:r>
            <a:r>
              <a:rPr lang="ko-KR" altLang="en-US" sz="2800" dirty="0"/>
              <a:t>실행 및 디버깅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r>
              <a:rPr lang="en-US" altLang="ko-KR" sz="2000" dirty="0"/>
              <a:t>   hellow_world.py</a:t>
            </a:r>
            <a:r>
              <a:rPr lang="ko-KR" altLang="en-US" sz="2000" dirty="0"/>
              <a:t>파일을 열어서 아래와 같이 코딩합니다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/>
              <a:t>커서를 </a:t>
            </a:r>
            <a:r>
              <a:rPr lang="en-US" altLang="ko-KR" sz="2000" dirty="0"/>
              <a:t>1</a:t>
            </a:r>
            <a:r>
              <a:rPr lang="ko-KR" altLang="en-US" sz="2000" dirty="0"/>
              <a:t>란인 앞으로 옮겨서 나타나는 빨간색 점을 클릭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/>
              <a:t>초록색 화살표모양 클릭하면 디버깅이 시작되고 빨간 점 위치에서 프로그램 진행이 멈춘다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/>
              <a:t>진행 화살표 모양을 클릭하면 빨간 점 아래 한 줄 씩 실행이 진행되고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  <a:r>
              <a:rPr lang="ko-KR" altLang="en-US" sz="2000" dirty="0"/>
              <a:t>변수에 어떤 값이 저장되는지 보여준다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ko-KR" altLang="en-US" sz="2000" dirty="0"/>
              <a:t>디버깅 해야 할  부분이 있으면 이와 같이 버그를 찾으면 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47E702-2765-1ABB-4D64-EA8E43C9C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8606"/>
            <a:ext cx="10515600" cy="33605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E3DD13-3FBE-A642-5937-1F603386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36" y="5626101"/>
            <a:ext cx="5876925" cy="866775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4BF9BBF-2E37-9E36-9D68-DB881E028726}"/>
              </a:ext>
            </a:extLst>
          </p:cNvPr>
          <p:cNvSpPr/>
          <p:nvPr/>
        </p:nvSpPr>
        <p:spPr>
          <a:xfrm>
            <a:off x="6081204" y="3666478"/>
            <a:ext cx="124287" cy="328473"/>
          </a:xfrm>
          <a:custGeom>
            <a:avLst/>
            <a:gdLst>
              <a:gd name="connsiteX0" fmla="*/ 124287 w 124287"/>
              <a:gd name="connsiteY0" fmla="*/ 0 h 328473"/>
              <a:gd name="connsiteX1" fmla="*/ 79899 w 124287"/>
              <a:gd name="connsiteY1" fmla="*/ 26633 h 328473"/>
              <a:gd name="connsiteX2" fmla="*/ 44388 w 124287"/>
              <a:gd name="connsiteY2" fmla="*/ 44388 h 328473"/>
              <a:gd name="connsiteX3" fmla="*/ 17755 w 124287"/>
              <a:gd name="connsiteY3" fmla="*/ 115409 h 328473"/>
              <a:gd name="connsiteX4" fmla="*/ 0 w 124287"/>
              <a:gd name="connsiteY4" fmla="*/ 150920 h 328473"/>
              <a:gd name="connsiteX5" fmla="*/ 17755 w 124287"/>
              <a:gd name="connsiteY5" fmla="*/ 186431 h 328473"/>
              <a:gd name="connsiteX6" fmla="*/ 44388 w 124287"/>
              <a:gd name="connsiteY6" fmla="*/ 257452 h 328473"/>
              <a:gd name="connsiteX7" fmla="*/ 53266 w 124287"/>
              <a:gd name="connsiteY7" fmla="*/ 292963 h 328473"/>
              <a:gd name="connsiteX8" fmla="*/ 88777 w 124287"/>
              <a:gd name="connsiteY8" fmla="*/ 310718 h 328473"/>
              <a:gd name="connsiteX9" fmla="*/ 106532 w 124287"/>
              <a:gd name="connsiteY9" fmla="*/ 328473 h 32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287" h="328473">
                <a:moveTo>
                  <a:pt x="124287" y="0"/>
                </a:moveTo>
                <a:cubicBezTo>
                  <a:pt x="109491" y="8878"/>
                  <a:pt x="94983" y="18253"/>
                  <a:pt x="79899" y="26633"/>
                </a:cubicBezTo>
                <a:cubicBezTo>
                  <a:pt x="68330" y="33060"/>
                  <a:pt x="53746" y="35030"/>
                  <a:pt x="44388" y="44388"/>
                </a:cubicBezTo>
                <a:cubicBezTo>
                  <a:pt x="24617" y="64159"/>
                  <a:pt x="26671" y="91632"/>
                  <a:pt x="17755" y="115409"/>
                </a:cubicBezTo>
                <a:cubicBezTo>
                  <a:pt x="13108" y="127800"/>
                  <a:pt x="5918" y="139083"/>
                  <a:pt x="0" y="150920"/>
                </a:cubicBezTo>
                <a:cubicBezTo>
                  <a:pt x="5918" y="162757"/>
                  <a:pt x="13570" y="173876"/>
                  <a:pt x="17755" y="186431"/>
                </a:cubicBezTo>
                <a:cubicBezTo>
                  <a:pt x="43352" y="263221"/>
                  <a:pt x="7921" y="202751"/>
                  <a:pt x="44388" y="257452"/>
                </a:cubicBezTo>
                <a:cubicBezTo>
                  <a:pt x="47347" y="269289"/>
                  <a:pt x="45455" y="283590"/>
                  <a:pt x="53266" y="292963"/>
                </a:cubicBezTo>
                <a:cubicBezTo>
                  <a:pt x="61738" y="303130"/>
                  <a:pt x="77766" y="303377"/>
                  <a:pt x="88777" y="310718"/>
                </a:cubicBezTo>
                <a:cubicBezTo>
                  <a:pt x="95741" y="315361"/>
                  <a:pt x="100614" y="322555"/>
                  <a:pt x="106532" y="3284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9330B7-466E-1EA8-4A82-824B46ECCD3D}"/>
              </a:ext>
            </a:extLst>
          </p:cNvPr>
          <p:cNvCxnSpPr/>
          <p:nvPr/>
        </p:nvCxnSpPr>
        <p:spPr>
          <a:xfrm>
            <a:off x="3542190" y="3074393"/>
            <a:ext cx="5255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FB938F-42FE-E3E8-1197-3ADC90585F56}"/>
              </a:ext>
            </a:extLst>
          </p:cNvPr>
          <p:cNvCxnSpPr/>
          <p:nvPr/>
        </p:nvCxnSpPr>
        <p:spPr>
          <a:xfrm flipH="1">
            <a:off x="5877017" y="3737499"/>
            <a:ext cx="133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269AD0-855D-2638-AD59-5EFC09FCC4DD}"/>
              </a:ext>
            </a:extLst>
          </p:cNvPr>
          <p:cNvCxnSpPr>
            <a:cxnSpLocks/>
          </p:cNvCxnSpPr>
          <p:nvPr/>
        </p:nvCxnSpPr>
        <p:spPr>
          <a:xfrm flipV="1">
            <a:off x="1748901" y="3151573"/>
            <a:ext cx="1358283" cy="138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270FA3-1316-7689-16FC-0FEAC9F04D85}"/>
              </a:ext>
            </a:extLst>
          </p:cNvPr>
          <p:cNvSpPr txBox="1"/>
          <p:nvPr/>
        </p:nvSpPr>
        <p:spPr>
          <a:xfrm>
            <a:off x="838200" y="4533900"/>
            <a:ext cx="838200" cy="446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E34B3B-5D14-DE8C-B6E5-BACFF17042DE}"/>
              </a:ext>
            </a:extLst>
          </p:cNvPr>
          <p:cNvCxnSpPr>
            <a:cxnSpLocks/>
          </p:cNvCxnSpPr>
          <p:nvPr/>
        </p:nvCxnSpPr>
        <p:spPr>
          <a:xfrm flipH="1">
            <a:off x="1748901" y="3666478"/>
            <a:ext cx="3568823" cy="114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133C3A-FC00-9D93-2F14-90C005DF4A3D}"/>
              </a:ext>
            </a:extLst>
          </p:cNvPr>
          <p:cNvSpPr txBox="1"/>
          <p:nvPr/>
        </p:nvSpPr>
        <p:spPr>
          <a:xfrm>
            <a:off x="9793633" y="5459323"/>
            <a:ext cx="239836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=1 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j=2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k =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+j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print(k)</a:t>
            </a:r>
          </a:p>
        </p:txBody>
      </p:sp>
    </p:spTree>
    <p:extLst>
      <p:ext uri="{BB962C8B-B14F-4D97-AF65-F5344CB8AC3E}">
        <p14:creationId xmlns:p14="http://schemas.microsoft.com/office/powerpoint/2010/main" val="3095466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D2FB2-4487-314A-085B-8E40A51A6A82}"/>
              </a:ext>
            </a:extLst>
          </p:cNvPr>
          <p:cNvSpPr txBox="1"/>
          <p:nvPr/>
        </p:nvSpPr>
        <p:spPr>
          <a:xfrm>
            <a:off x="532660" y="167711"/>
            <a:ext cx="390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실행 방법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8527F-135E-5E33-335C-990CC9A2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537043"/>
            <a:ext cx="3265638" cy="319412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F0775D-E01B-1A26-78FF-2826B0C24529}"/>
              </a:ext>
            </a:extLst>
          </p:cNvPr>
          <p:cNvCxnSpPr/>
          <p:nvPr/>
        </p:nvCxnSpPr>
        <p:spPr>
          <a:xfrm flipV="1">
            <a:off x="523783" y="1464815"/>
            <a:ext cx="1793289" cy="157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3137230-3476-29AF-A0DF-7E55E009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39" y="486573"/>
            <a:ext cx="5382376" cy="20957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9A2019-B419-344D-D014-8AD88A028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64" y="4297829"/>
            <a:ext cx="5068007" cy="23815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2741E0-256B-E4E0-C782-DB1D3EC47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00" y="3271503"/>
            <a:ext cx="4887007" cy="35342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BA8C66-B01F-AA52-5FB5-BB8038FAA1F1}"/>
              </a:ext>
            </a:extLst>
          </p:cNvPr>
          <p:cNvSpPr txBox="1"/>
          <p:nvPr/>
        </p:nvSpPr>
        <p:spPr>
          <a:xfrm>
            <a:off x="4992839" y="142443"/>
            <a:ext cx="390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실행 방법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DEA41-DE71-A1DF-389F-874389AFFBB5}"/>
              </a:ext>
            </a:extLst>
          </p:cNvPr>
          <p:cNvSpPr txBox="1"/>
          <p:nvPr/>
        </p:nvSpPr>
        <p:spPr>
          <a:xfrm>
            <a:off x="312064" y="3829834"/>
            <a:ext cx="390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실행 방법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EC74C2-FAAA-C0CB-9799-26FE6F48A572}"/>
              </a:ext>
            </a:extLst>
          </p:cNvPr>
          <p:cNvSpPr txBox="1"/>
          <p:nvPr/>
        </p:nvSpPr>
        <p:spPr>
          <a:xfrm>
            <a:off x="6321313" y="2625172"/>
            <a:ext cx="390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실행 방법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마우스 </a:t>
            </a:r>
            <a:r>
              <a:rPr lang="ko-KR" altLang="en-US" dirty="0" err="1"/>
              <a:t>우클릭후</a:t>
            </a:r>
            <a:r>
              <a:rPr lang="ko-KR" altLang="en-US" dirty="0"/>
              <a:t> 아래 메뉴 선택</a:t>
            </a:r>
          </a:p>
        </p:txBody>
      </p:sp>
    </p:spTree>
    <p:extLst>
      <p:ext uri="{BB962C8B-B14F-4D97-AF65-F5344CB8AC3E}">
        <p14:creationId xmlns:p14="http://schemas.microsoft.com/office/powerpoint/2010/main" val="2632021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AD9DEA-8D25-DF0B-A957-E8552E7E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111" y="1657350"/>
            <a:ext cx="3867150" cy="5200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2BBCB-F481-4814-2EA8-820FC00B1C3D}"/>
              </a:ext>
            </a:extLst>
          </p:cNvPr>
          <p:cNvSpPr txBox="1"/>
          <p:nvPr/>
        </p:nvSpPr>
        <p:spPr>
          <a:xfrm>
            <a:off x="579914" y="1657350"/>
            <a:ext cx="609452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#거북 사각형 삼각형 그리기</a:t>
            </a:r>
          </a:p>
          <a:p>
            <a:endParaRPr lang="ko-KR" altLang="en-US" dirty="0"/>
          </a:p>
          <a:p>
            <a:r>
              <a:rPr lang="ko-KR" altLang="en-US" dirty="0"/>
              <a:t>import turtle</a:t>
            </a:r>
          </a:p>
          <a:p>
            <a:endParaRPr lang="ko-KR" altLang="en-US" dirty="0"/>
          </a:p>
          <a:p>
            <a:r>
              <a:rPr lang="ko-KR" altLang="en-US" dirty="0"/>
              <a:t>myT = turtle.Turtle()</a:t>
            </a:r>
          </a:p>
          <a:p>
            <a:r>
              <a:rPr lang="ko-KR" altLang="en-US" dirty="0"/>
              <a:t>myT.shape("turtle")</a:t>
            </a:r>
          </a:p>
          <a:p>
            <a:endParaRPr lang="ko-KR" altLang="en-US" dirty="0"/>
          </a:p>
          <a:p>
            <a:r>
              <a:rPr lang="ko-KR" altLang="en-US" dirty="0"/>
              <a:t>for i in range(0,4):</a:t>
            </a:r>
          </a:p>
          <a:p>
            <a:r>
              <a:rPr lang="ko-KR" altLang="en-US" dirty="0"/>
              <a:t>    myT.forward(200)</a:t>
            </a:r>
          </a:p>
          <a:p>
            <a:r>
              <a:rPr lang="ko-KR" altLang="en-US" dirty="0"/>
              <a:t>    myT.right(90)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for i in range(0,3):</a:t>
            </a:r>
          </a:p>
          <a:p>
            <a:r>
              <a:rPr lang="ko-KR" altLang="en-US" dirty="0"/>
              <a:t>    myT.forward(200)</a:t>
            </a:r>
          </a:p>
          <a:p>
            <a:r>
              <a:rPr lang="ko-KR" altLang="en-US" dirty="0"/>
              <a:t>    myT.left(120)</a:t>
            </a:r>
          </a:p>
          <a:p>
            <a:endParaRPr lang="ko-KR" altLang="en-US" dirty="0"/>
          </a:p>
          <a:p>
            <a:r>
              <a:rPr lang="ko-KR" altLang="en-US" dirty="0"/>
              <a:t>turtle.done()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6DA5-3E17-E61F-893C-1D99703EE4F2}"/>
              </a:ext>
            </a:extLst>
          </p:cNvPr>
          <p:cNvSpPr txBox="1"/>
          <p:nvPr/>
        </p:nvSpPr>
        <p:spPr>
          <a:xfrm>
            <a:off x="8362765" y="171339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457DE-18E4-0CEC-778C-52D8F55779F2}"/>
              </a:ext>
            </a:extLst>
          </p:cNvPr>
          <p:cNvSpPr txBox="1"/>
          <p:nvPr/>
        </p:nvSpPr>
        <p:spPr>
          <a:xfrm>
            <a:off x="323850" y="66675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아래의 코드 내용까지는 모르셔도 되고 파이썬은 다양한 함수를 지원함으로 아래와 같이  간단한 코드만으로도 선으로 그림을 그릴 수 있음을 알 수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754B13-13E8-43B0-B373-5AEE25067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784" y="66675"/>
            <a:ext cx="2392093" cy="13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4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EF8006-5510-857F-FE5C-CD46D7B2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85" y="537759"/>
            <a:ext cx="5792008" cy="5782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FF4E0966-616A-C5E1-B039-97B2CD8F08BD}"/>
              </a:ext>
            </a:extLst>
          </p:cNvPr>
          <p:cNvSpPr/>
          <p:nvPr/>
        </p:nvSpPr>
        <p:spPr>
          <a:xfrm>
            <a:off x="1254775" y="5416061"/>
            <a:ext cx="5038418" cy="904180"/>
          </a:xfrm>
          <a:prstGeom prst="wedgeRoundRectCallout">
            <a:avLst>
              <a:gd name="adj1" fmla="val -47706"/>
              <a:gd name="adj2" fmla="val -6719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이 프로그램이 검색되면 프로그램을 삭제 하여야 합니다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E4699A-6AE0-3E92-19AD-6E8E99969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33" y="1661945"/>
            <a:ext cx="4236720" cy="19002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D1231A-982E-F053-072D-CC3A79845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433" y="4338201"/>
            <a:ext cx="4396042" cy="171570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CC65B3-6F25-2466-BFBD-AEE526AD5BA9}"/>
              </a:ext>
            </a:extLst>
          </p:cNvPr>
          <p:cNvCxnSpPr/>
          <p:nvPr/>
        </p:nvCxnSpPr>
        <p:spPr>
          <a:xfrm flipV="1">
            <a:off x="6293193" y="3429000"/>
            <a:ext cx="973240" cy="19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0F8BCA-E7C8-EFAB-586A-EE9CFA154B17}"/>
              </a:ext>
            </a:extLst>
          </p:cNvPr>
          <p:cNvCxnSpPr>
            <a:endCxn id="6" idx="1"/>
          </p:cNvCxnSpPr>
          <p:nvPr/>
        </p:nvCxnSpPr>
        <p:spPr>
          <a:xfrm flipV="1">
            <a:off x="6293193" y="5196055"/>
            <a:ext cx="973240" cy="51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25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FA474-4748-7724-84D9-912BD8B779DA}"/>
              </a:ext>
            </a:extLst>
          </p:cNvPr>
          <p:cNvSpPr txBox="1"/>
          <p:nvPr/>
        </p:nvSpPr>
        <p:spPr>
          <a:xfrm>
            <a:off x="493776" y="347472"/>
            <a:ext cx="852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바탕 화면에 있는 </a:t>
            </a:r>
            <a:r>
              <a:rPr lang="en-US" altLang="ko-KR" dirty="0"/>
              <a:t>test</a:t>
            </a:r>
            <a:r>
              <a:rPr lang="ko-KR" altLang="en-US" dirty="0"/>
              <a:t>폴더를 삭제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DC3D0-62A8-7839-2B99-DCF0493A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605" y="347472"/>
            <a:ext cx="4801270" cy="6306430"/>
          </a:xfrm>
          <a:prstGeom prst="rect">
            <a:avLst/>
          </a:prstGeom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48CF5B7-60B5-ED8C-2548-FE1806081D61}"/>
              </a:ext>
            </a:extLst>
          </p:cNvPr>
          <p:cNvSpPr/>
          <p:nvPr/>
        </p:nvSpPr>
        <p:spPr>
          <a:xfrm>
            <a:off x="7092789" y="6300349"/>
            <a:ext cx="2955301" cy="353553"/>
          </a:xfrm>
          <a:prstGeom prst="wedgeRoundRectCallout">
            <a:avLst>
              <a:gd name="adj1" fmla="val -53433"/>
              <a:gd name="adj2" fmla="val -2688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마우스 </a:t>
            </a:r>
            <a:r>
              <a:rPr lang="ko-KR" altLang="en-US" sz="1400" dirty="0" err="1">
                <a:solidFill>
                  <a:schemeClr val="tx1"/>
                </a:solidFill>
              </a:rPr>
              <a:t>우클릭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/>
              <a:t>내컴퓨터 정보 알기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AD01F0-8716-B122-3023-A8F3AA56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9" y="1038225"/>
            <a:ext cx="3952875" cy="478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064A6E-582A-D028-150B-20B4A18EE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36905" r="-421" b="-7774"/>
          <a:stretch/>
        </p:blipFill>
        <p:spPr>
          <a:xfrm>
            <a:off x="4341319" y="217714"/>
            <a:ext cx="4219575" cy="13770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74FBA-E058-A67C-51B2-9036F2B1D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55"/>
          <a:stretch/>
        </p:blipFill>
        <p:spPr>
          <a:xfrm>
            <a:off x="4460659" y="1676060"/>
            <a:ext cx="5384677" cy="4689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4DCCD8-2457-E102-8564-67AF63A8D87C}"/>
              </a:ext>
            </a:extLst>
          </p:cNvPr>
          <p:cNvSpPr/>
          <p:nvPr/>
        </p:nvSpPr>
        <p:spPr>
          <a:xfrm>
            <a:off x="4460659" y="6081204"/>
            <a:ext cx="626246" cy="195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285D145-B8DA-1B78-8F14-C53E5A89C3DE}"/>
              </a:ext>
            </a:extLst>
          </p:cNvPr>
          <p:cNvCxnSpPr/>
          <p:nvPr/>
        </p:nvCxnSpPr>
        <p:spPr>
          <a:xfrm flipV="1">
            <a:off x="1168400" y="1038225"/>
            <a:ext cx="3479800" cy="38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D3589A-8454-C700-F92D-A744724163AA}"/>
              </a:ext>
            </a:extLst>
          </p:cNvPr>
          <p:cNvCxnSpPr/>
          <p:nvPr/>
        </p:nvCxnSpPr>
        <p:spPr>
          <a:xfrm flipH="1">
            <a:off x="4699000" y="922867"/>
            <a:ext cx="660400" cy="515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4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 (python</a:t>
            </a:r>
            <a:r>
              <a:rPr lang="ko-KR" altLang="en-US" sz="2800" dirty="0"/>
              <a:t>설치</a:t>
            </a:r>
            <a:r>
              <a:rPr lang="en-US" altLang="ko-KR" sz="2800" dirty="0"/>
              <a:t>)-</a:t>
            </a:r>
            <a:r>
              <a:rPr lang="ko-KR" altLang="en-US" sz="2800" dirty="0"/>
              <a:t>크롬 브라우저로 검색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6241F-8500-BCA2-1F4A-6C1098D38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5124"/>
            <a:ext cx="9080160" cy="4055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02B2B5-0E4D-63DF-BEE9-45786671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79" y="1489413"/>
            <a:ext cx="1162212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F0DA7-B965-537C-F42F-47BE51CC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(python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85C2D-D4DE-6259-748C-0D533866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54" y="1209675"/>
            <a:ext cx="9028035" cy="51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C564-04DE-A390-A8B4-91CF8948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150468"/>
            <a:ext cx="10515600" cy="79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1-3.</a:t>
            </a:r>
            <a:r>
              <a:rPr lang="ko-KR" altLang="en-US" sz="2800" dirty="0"/>
              <a:t> </a:t>
            </a:r>
            <a:r>
              <a:rPr lang="en-US" altLang="ko-KR" sz="2800" dirty="0"/>
              <a:t>Python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 (python</a:t>
            </a:r>
            <a:r>
              <a:rPr lang="en-US" altLang="ko-KR" sz="1800" b="1" i="0" dirty="0">
                <a:solidFill>
                  <a:srgbClr val="444444"/>
                </a:solidFill>
                <a:effectLst/>
                <a:latin typeface="SourceSansProBold"/>
              </a:rPr>
              <a:t> 3.10.4 </a:t>
            </a:r>
            <a:r>
              <a:rPr lang="ko-KR" altLang="en-US" sz="2800" dirty="0"/>
              <a:t>설치</a:t>
            </a:r>
            <a:r>
              <a:rPr lang="en-US" altLang="ko-KR" sz="28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6B1B-C747-0E5D-4D66-AF37ACFF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124"/>
            <a:ext cx="10515600" cy="50118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9D91E-6C5C-890A-629A-9D9547B9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66" y="949324"/>
            <a:ext cx="4572000" cy="5543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082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791</Words>
  <Application>Microsoft Office PowerPoint</Application>
  <PresentationFormat>와이드스크린</PresentationFormat>
  <Paragraphs>106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SourceSansProBold</vt:lpstr>
      <vt:lpstr>Malgun Gothic</vt:lpstr>
      <vt:lpstr>Malgun Gothic</vt:lpstr>
      <vt:lpstr>Arial</vt:lpstr>
      <vt:lpstr>Consolas</vt:lpstr>
      <vt:lpstr>Office 테마</vt:lpstr>
      <vt:lpstr>1. 환경설정</vt:lpstr>
      <vt:lpstr>파이썬과 visual studio code프로그램이 설치 되어있는지 확인후  있으면 프로그램을 삭제 후 다시 설치 하도록 하겠습니다.  </vt:lpstr>
      <vt:lpstr>PowerPoint 프레젠테이션</vt:lpstr>
      <vt:lpstr>PowerPoint 프레젠테이션</vt:lpstr>
      <vt:lpstr>PowerPoint 프레젠테이션</vt:lpstr>
      <vt:lpstr>PowerPoint 프레젠테이션</vt:lpstr>
      <vt:lpstr>1-3. Python환경설정 (python설치)-크롬 브라우저로 검색</vt:lpstr>
      <vt:lpstr>1-3. Python환경설정(python설치)</vt:lpstr>
      <vt:lpstr>1-3. Python환경설정 (python 3.10.4 설치)</vt:lpstr>
      <vt:lpstr>1-3. Python환경설정 (python설치)      파일다운로드가 완료되면 클릭해서 실행</vt:lpstr>
      <vt:lpstr>1-3. Python환경설정(python설치)    ﻿Add Python 3.10 to Path  체크.후 설치경로가 너무 길 경우 Customize installation 클릭해서 경로를 c:\Python310폴더에 설치하도록 할 것이다.</vt:lpstr>
      <vt:lpstr>PowerPoint 프레젠테이션</vt:lpstr>
      <vt:lpstr>PowerPoint 프레젠테이션</vt:lpstr>
      <vt:lpstr>PowerPoint 프레젠테이션</vt:lpstr>
      <vt:lpstr>1-3. Python환경설정(python설치 끝)</vt:lpstr>
      <vt:lpstr>1-3. Python환경설정(Visual Studio Code(VSCode) 설치)</vt:lpstr>
      <vt:lpstr>1-3. Python환경설정( VSCode 설치)</vt:lpstr>
      <vt:lpstr>1-3. Python환경설정( VSCode 설치)      다운로드가 완료되면 실행파일 클릭</vt:lpstr>
      <vt:lpstr>1-3. Python환경설정( VSCode 설치)</vt:lpstr>
      <vt:lpstr>PowerPoint 프레젠테이션</vt:lpstr>
      <vt:lpstr>1-3. Python환경설정( VSCode 설치)</vt:lpstr>
      <vt:lpstr>1-3. Python환경설정( VSCode 설치) 바탕화면에 바로가기 체크로 다음버튼 클릭</vt:lpstr>
      <vt:lpstr>1-3. Python환경설정( VSCode 설치)</vt:lpstr>
      <vt:lpstr>1-3. Python환경설정( VSCode 설치)   아래 동의를 클릭하면 VSCode 화면이 자동으로 뜰 것이다.</vt:lpstr>
      <vt:lpstr>1-3. Python환경설정 (VSCode에 Python확장프로그램 설치)</vt:lpstr>
      <vt:lpstr>이화면 나타나지 않으면 생략</vt:lpstr>
      <vt:lpstr>1-3. Python환경설정 (VSCode에 Python확장프로그램 설치) 아래화면 나타나지 않으면 생략</vt:lpstr>
      <vt:lpstr>1-3. Python환경설정 (작업할 폴더 생성 및 지정)</vt:lpstr>
      <vt:lpstr>1-3. Python환경설정 (작업할 폴더 생성 및 지정)</vt:lpstr>
      <vt:lpstr>1-3. Python환경설정(작업할 폴더 생성 및 지정)</vt:lpstr>
      <vt:lpstr>1-3. Python환경설정 (파일생성)</vt:lpstr>
      <vt:lpstr>1-3. Python환경설정(hello_world.py 파일 만들기) </vt:lpstr>
      <vt:lpstr>1-3. Python환경설정 (hellow world 출력) print()함수:함수는 뒤에서 배울 것이다. 이 함수는 ()안에 있는 내용을 화면에 출력해주는 기능을 한다  파일 옆에 동그라미는 저장이 되지 않았다는 뜻으로 메뉴-파일-저장(ctrl+s)을 하면 없어진다. 실행하기는 여러 방법 중 아래와 같이 세모모양을 클릭하면 실행이 간단하게 된다.</vt:lpstr>
      <vt:lpstr>1-3. Python환경설정 (실행환경 설정)</vt:lpstr>
      <vt:lpstr>1-3. Python환경설정 (실행환경 설정)</vt:lpstr>
      <vt:lpstr>1-3. Python환경설정 (실행환경 설정)   launch.jeon코드가 나타나면 ctrl+s로 저장</vt:lpstr>
      <vt:lpstr>1-3. Python환경설정 (실행 및 디버깅)    hellow_world.py파일을 열어서 아래와 같이 코딩합니다.    커서를 1란인 앞으로 옮겨서 나타나는 빨간색 점을 클릭    초록색 화살표모양 클릭하면 디버깅이 시작되고 빨간 점 위치에서 프로그램 진행이 멈춘다.    진행 화살표 모양을 클릭하면 빨간 점 아래 한 줄 씩 실행이 진행되고    변수에 어떤 값이 저장되는지 보여준다     디버깅 해야 할  부분이 있으면 이와 같이 버그를 찾으면 된다.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Ch1.파이썬Python의 개요및 환경설정 </dc:title>
  <dc:creator>박해옥</dc:creator>
  <cp:lastModifiedBy>박해옥</cp:lastModifiedBy>
  <cp:revision>25</cp:revision>
  <dcterms:created xsi:type="dcterms:W3CDTF">2022-06-01T23:23:18Z</dcterms:created>
  <dcterms:modified xsi:type="dcterms:W3CDTF">2022-11-22T05:06:39Z</dcterms:modified>
</cp:coreProperties>
</file>