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3" r:id="rId2"/>
    <p:sldId id="289" r:id="rId3"/>
    <p:sldId id="358" r:id="rId4"/>
    <p:sldId id="361" r:id="rId5"/>
    <p:sldId id="360" r:id="rId6"/>
    <p:sldId id="290" r:id="rId7"/>
    <p:sldId id="285" r:id="rId8"/>
    <p:sldId id="284" r:id="rId9"/>
    <p:sldId id="321" r:id="rId10"/>
    <p:sldId id="256" r:id="rId11"/>
    <p:sldId id="322" r:id="rId12"/>
    <p:sldId id="324" r:id="rId13"/>
    <p:sldId id="323" r:id="rId14"/>
    <p:sldId id="357" r:id="rId15"/>
    <p:sldId id="286" r:id="rId16"/>
    <p:sldId id="355" r:id="rId17"/>
    <p:sldId id="287" r:id="rId18"/>
    <p:sldId id="356" r:id="rId19"/>
    <p:sldId id="325" r:id="rId20"/>
    <p:sldId id="326" r:id="rId21"/>
    <p:sldId id="330" r:id="rId22"/>
    <p:sldId id="328" r:id="rId23"/>
    <p:sldId id="351" r:id="rId24"/>
    <p:sldId id="298" r:id="rId25"/>
    <p:sldId id="352" r:id="rId26"/>
    <p:sldId id="331" r:id="rId27"/>
    <p:sldId id="353" r:id="rId28"/>
    <p:sldId id="335" r:id="rId29"/>
    <p:sldId id="336" r:id="rId30"/>
    <p:sldId id="338" r:id="rId31"/>
    <p:sldId id="363" r:id="rId32"/>
    <p:sldId id="359" r:id="rId33"/>
    <p:sldId id="334" r:id="rId34"/>
    <p:sldId id="300" r:id="rId35"/>
    <p:sldId id="354" r:id="rId36"/>
    <p:sldId id="345" r:id="rId37"/>
    <p:sldId id="350" r:id="rId38"/>
    <p:sldId id="346" r:id="rId39"/>
    <p:sldId id="347" r:id="rId40"/>
    <p:sldId id="348" r:id="rId41"/>
    <p:sldId id="343" r:id="rId42"/>
    <p:sldId id="349" r:id="rId43"/>
    <p:sldId id="344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4EA68-5EFB-4183-8E53-D7248DE872A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FD445-C540-4453-9BE8-00B056F0F4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7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3BB3F-2A61-444F-B513-F4DC9C466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70911-AA09-87A9-9327-21086BF0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4C4C4-EA47-27BA-1D20-C704AFF7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DF79-ADCD-4302-9351-5658FF26EA35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5762E-A59C-3115-B548-CA2291B8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0B1AA-10F3-C9FB-D843-97AB4BEE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46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92AB4-6670-0795-E670-552A9B31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F4D45-8F22-09F2-B4BD-E2FCD106C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534D9-98F3-61DA-8BA7-8335A042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21F52-2F9B-4C78-81E5-7649B9859470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0D260-8FC9-931A-3B91-3A5B55A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9A400-940F-1D50-4339-768716A1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8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E364E-6DCC-C896-82C2-7C6E3DED9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D1CF86-9FD7-A91E-8F25-D12686C3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39B4B-8EA5-2763-C1F4-FFDF9202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83816-947E-41E1-A29D-F9AA13D4733C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E1B53-517A-B23E-9BCD-47B30069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46E28-0F58-C4FC-FA7C-B9822DD4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4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C85DE-EBC1-A332-9D57-628562FA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759FC-9E95-205D-5198-FF59DFA2A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A8308-98B0-826B-5D65-5E2D9C09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B0B1-A3F9-4C8A-B11C-23DEC28D33EF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49352-A06C-E26B-3CE9-F212FDD1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5DE5E-D32B-6FD7-13CB-8C358A20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51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C94F2-893D-4CAD-DFC9-9891CBD6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0EDD7-0C19-AFAE-661A-9F3C7CA16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CDB54-800E-FE30-675A-5BC11DE0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510C-FBD1-40F6-9825-D7FDC0F6BEC6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1553C-F61E-4A0F-B660-A26E38E6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CFE73-6A8C-DB04-776F-F6FD2EF2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07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B5012-F87C-228F-3DDA-94A190C6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3A7D0-0EAA-5CE5-6D10-587C55A5D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8585A8-F787-7FB2-8698-3098EE412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A6AB6-AD10-5AC0-D31B-5DB1753F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538A-DF1B-4B1C-8D4D-FF6E3E49D821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410D5-3CCF-EE21-74D6-8D6B7D6A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B8B13-99DE-1152-7703-B958425F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49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F8EC9-A661-160C-31D7-195FD778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3B117-D306-66EE-C307-17EBDE78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4EF7CB-F737-DAB7-9FC9-1FF41944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EA60D-4A0D-D15F-2379-C65C7A8F0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68C8FF-00B9-5D92-D04D-C5C07F949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9ADA20-AF41-C43A-48F7-64C111CC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41FB-9F4F-4D4B-B4C2-D21390C563C2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5D49AE-808C-48A4-EC44-8713E9CC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231FFB-31FF-C0DF-A6C9-27D8FCB6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82B81-C237-B674-6AB5-E34FB7EB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4A7928-1F4A-84FD-8995-93E21B85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F088-D5EF-49B1-ABF0-142F49A148C1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9A07F-1985-08D3-B721-3DA23528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78DFC-2C34-2F38-48A5-AFD4E529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3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DEB93C-8314-941F-B623-FC693172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6E1A-C80B-4011-AD9E-CAF52A9FC982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2717D8-7682-E976-2FEA-BAD80B97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AE3A7-D142-2C03-6B9B-890CD00E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7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7BC93-A307-E750-0E9C-F00544E1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B2A00-94FD-264C-C8FD-6E8A431B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F6874B-A691-2846-C2FB-F7DC20A4A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48365-BBE1-A309-4BAA-264B0083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B0D7-3CEE-4770-8B6D-01D74831439D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5D0C5-BEEA-2187-D957-39300BD5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BD0BF-8D74-2B6C-298E-9D6D077E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12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9F05B-6125-D99A-4B0A-E8995889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288AEA-1128-C893-D4D6-C17C69AC8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EEDF7-8E79-BCD5-1B13-0F95C024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CD9E8-81AE-909A-7400-D9397262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FACF-276C-4B7A-83BF-77B39EF74F60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2030B-EB3E-F97B-DE64-48140770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5793F-3EE6-E230-38C8-1971E9C6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1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8ABAF-2BF0-2F2F-AAAC-A6999E85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19B3C-6A22-D725-2F6B-1BA567D6E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4B16B-F0C5-65F4-CA90-3F7FC6859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FCF0-CA5C-4CEB-A68A-805A36872177}" type="datetime1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FC1D6-5203-BE2A-1B73-DEE3B5134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CBA24-3874-5411-E99F-A2527130B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F47C-FC10-4386-9000-99CE1CC4E7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86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oboo.tistory.com/13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737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 자료형</a:t>
            </a:r>
            <a:r>
              <a:rPr lang="en-US" altLang="ko-KR" sz="2800" dirty="0">
                <a:highlight>
                  <a:srgbClr val="00FF00"/>
                </a:highlight>
              </a:rPr>
              <a:t>(Data Type)</a:t>
            </a:r>
            <a:endParaRPr lang="ko-KR" altLang="en-US" sz="2800" dirty="0">
              <a:highlight>
                <a:srgbClr val="00FF00"/>
              </a:highlight>
            </a:endParaRP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6E350E5-DD66-BB1E-3F81-6DC79B8F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2119"/>
            <a:ext cx="10515600" cy="263492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프로그램에서 나타낼 수 있는 데이터의 종류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기초적인 자료형 </a:t>
            </a:r>
            <a:r>
              <a:rPr lang="en-US" altLang="ko-KR" sz="2000" dirty="0"/>
              <a:t>: </a:t>
            </a:r>
            <a:r>
              <a:rPr lang="ko-KR" altLang="en-US" sz="2000" dirty="0"/>
              <a:t>정수</a:t>
            </a:r>
            <a:r>
              <a:rPr lang="en-US" altLang="ko-KR" sz="2000" dirty="0"/>
              <a:t>, </a:t>
            </a:r>
            <a:r>
              <a:rPr lang="ko-KR" altLang="en-US" sz="2000" dirty="0"/>
              <a:t>실수</a:t>
            </a:r>
            <a:r>
              <a:rPr lang="en-US" altLang="ko-KR" sz="2000" dirty="0"/>
              <a:t>,</a:t>
            </a:r>
            <a:r>
              <a:rPr lang="ko-KR" altLang="en-US" sz="2000" dirty="0"/>
              <a:t>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불리언 등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심화자료형 </a:t>
            </a:r>
            <a:r>
              <a:rPr lang="en-US" altLang="ko-KR" sz="2000" dirty="0"/>
              <a:t>: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/>
              <a:t>튜플</a:t>
            </a:r>
            <a:r>
              <a:rPr lang="en-US" altLang="ko-KR" sz="2000" dirty="0"/>
              <a:t>, </a:t>
            </a:r>
            <a:r>
              <a:rPr lang="ko-KR" altLang="en-US" sz="2000" dirty="0"/>
              <a:t>딕셔너리 등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복합자료형 </a:t>
            </a:r>
            <a:r>
              <a:rPr lang="en-US" altLang="ko-KR" sz="2000" dirty="0"/>
              <a:t>: </a:t>
            </a:r>
            <a:r>
              <a:rPr lang="ko-KR" altLang="en-US" sz="2000" dirty="0"/>
              <a:t>프로그래머가 직접 원시자료형을 조합하여 만든 자료형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ex) </a:t>
            </a:r>
            <a:r>
              <a:rPr lang="ko-KR" altLang="en-US" sz="2000" dirty="0"/>
              <a:t>사람 </a:t>
            </a:r>
            <a:r>
              <a:rPr lang="en-US" altLang="ko-KR" sz="2000" dirty="0"/>
              <a:t>: </a:t>
            </a:r>
            <a:r>
              <a:rPr lang="ko-KR" altLang="en-US" sz="2000" dirty="0"/>
              <a:t>나이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)+</a:t>
            </a:r>
            <a:r>
              <a:rPr lang="ko-KR" altLang="en-US" sz="2000" dirty="0"/>
              <a:t>성별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+</a:t>
            </a:r>
            <a:r>
              <a:rPr lang="ko-KR" altLang="en-US" sz="2000" dirty="0"/>
              <a:t>이름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)</a:t>
            </a: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DAFD1C8E-8A3A-F9B9-1930-30FDCBD54170}"/>
              </a:ext>
            </a:extLst>
          </p:cNvPr>
          <p:cNvSpPr/>
          <p:nvPr/>
        </p:nvSpPr>
        <p:spPr>
          <a:xfrm>
            <a:off x="682779" y="865843"/>
            <a:ext cx="10671021" cy="75021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2. Python </a:t>
            </a:r>
            <a:r>
              <a:rPr lang="ko-KR" altLang="en-US" sz="3200" dirty="0"/>
              <a:t>입문 </a:t>
            </a:r>
            <a:r>
              <a:rPr lang="en-US" altLang="ko-KR" sz="2000" dirty="0"/>
              <a:t>  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5AA4B8-0C1A-0DE4-C31D-DF82248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84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07583-D83F-AE7A-51A1-BC9DE076AD16}"/>
              </a:ext>
            </a:extLst>
          </p:cNvPr>
          <p:cNvSpPr txBox="1"/>
          <p:nvPr/>
        </p:nvSpPr>
        <p:spPr>
          <a:xfrm>
            <a:off x="55629" y="619587"/>
            <a:ext cx="970186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#end</a:t>
            </a:r>
            <a:r>
              <a:rPr lang="ko-KR" altLang="en-US" sz="2000" dirty="0"/>
              <a:t>옵션사용</a:t>
            </a:r>
          </a:p>
          <a:p>
            <a:r>
              <a:rPr lang="en-US" altLang="ko-KR" sz="2000" dirty="0"/>
              <a:t>print("</a:t>
            </a:r>
            <a:r>
              <a:rPr lang="ko-KR" altLang="en-US" sz="2000" dirty="0"/>
              <a:t>한국</a:t>
            </a:r>
            <a:r>
              <a:rPr lang="en-US" altLang="ko-KR" sz="2000" dirty="0"/>
              <a:t>",'Seoul',2022,end="")</a:t>
            </a:r>
          </a:p>
          <a:p>
            <a:r>
              <a:rPr lang="en-US" altLang="ko-KR" sz="2000" dirty="0"/>
              <a:t>print("</a:t>
            </a:r>
            <a:r>
              <a:rPr lang="ko-KR" altLang="en-US" sz="2000" dirty="0"/>
              <a:t>한국</a:t>
            </a:r>
            <a:r>
              <a:rPr lang="en-US" altLang="ko-KR" sz="2000" dirty="0"/>
              <a:t>",'Seoul',2022)</a:t>
            </a:r>
            <a:r>
              <a:rPr lang="en-US" altLang="ko-KR" sz="2000" dirty="0">
                <a:solidFill>
                  <a:srgbClr val="00B050"/>
                </a:solidFill>
              </a:rPr>
              <a:t>#end</a:t>
            </a:r>
            <a:r>
              <a:rPr lang="ko-KR" altLang="en-US" sz="2000" dirty="0">
                <a:solidFill>
                  <a:srgbClr val="00B050"/>
                </a:solidFill>
              </a:rPr>
              <a:t>옵션을 사용하여 같은 줄에 출력</a:t>
            </a:r>
          </a:p>
          <a:p>
            <a:r>
              <a:rPr lang="en-US" altLang="ko-KR" sz="2000" dirty="0"/>
              <a:t>print("</a:t>
            </a:r>
            <a:r>
              <a:rPr lang="ko-KR" altLang="en-US" sz="2000" dirty="0"/>
              <a:t>한국</a:t>
            </a:r>
            <a:r>
              <a:rPr lang="en-US" altLang="ko-KR" sz="2000" dirty="0"/>
              <a:t>",'Seoul',2022,end="?")</a:t>
            </a:r>
          </a:p>
          <a:p>
            <a:r>
              <a:rPr lang="en-US" altLang="ko-KR" sz="2000" dirty="0"/>
              <a:t>print("</a:t>
            </a:r>
            <a:r>
              <a:rPr lang="ko-KR" altLang="en-US" sz="2000" dirty="0"/>
              <a:t>한국</a:t>
            </a:r>
            <a:r>
              <a:rPr lang="en-US" altLang="ko-KR" sz="2000" dirty="0"/>
              <a:t>",'Seoul',2022)</a:t>
            </a:r>
            <a:r>
              <a:rPr lang="en-US" altLang="ko-KR" sz="2000" dirty="0">
                <a:solidFill>
                  <a:srgbClr val="00B050"/>
                </a:solidFill>
              </a:rPr>
              <a:t>#</a:t>
            </a:r>
            <a:r>
              <a:rPr lang="ko-KR" altLang="en-US" sz="2000" dirty="0">
                <a:solidFill>
                  <a:srgbClr val="00B050"/>
                </a:solidFill>
              </a:rPr>
              <a:t>문장 끝에 </a:t>
            </a:r>
            <a:r>
              <a:rPr lang="en-US" altLang="ko-KR" sz="2000" dirty="0">
                <a:solidFill>
                  <a:srgbClr val="00B050"/>
                </a:solidFill>
              </a:rPr>
              <a:t>?</a:t>
            </a:r>
            <a:r>
              <a:rPr lang="ko-KR" altLang="en-US" sz="2000" dirty="0">
                <a:solidFill>
                  <a:srgbClr val="00B050"/>
                </a:solidFill>
              </a:rPr>
              <a:t>표시 후 같은 줄에 출력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en-US" altLang="ko-KR" sz="2000" b="0" dirty="0">
                <a:effectLst/>
                <a:latin typeface="Consolas" panose="020B0609020204030204" pitchFamily="49" charset="0"/>
              </a:rPr>
              <a:t>print("-"*50)</a:t>
            </a:r>
          </a:p>
          <a:p>
            <a:endParaRPr lang="ko-KR" altLang="en-US" sz="2000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48CBDE-FC10-958F-49B8-56F7EDC0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55" y="3835997"/>
            <a:ext cx="3348695" cy="10086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2EE394-0866-9446-032B-B5CB3B3DC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423" y="2317841"/>
            <a:ext cx="6228852" cy="1209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DFD7A-38BC-7E48-F96B-219A2FF09DE1}"/>
              </a:ext>
            </a:extLst>
          </p:cNvPr>
          <p:cNvSpPr txBox="1"/>
          <p:nvPr/>
        </p:nvSpPr>
        <p:spPr>
          <a:xfrm>
            <a:off x="146958" y="3751107"/>
            <a:ext cx="609382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#sep:각 값들 사이에 sep문자가 들어가서 구분 지어 준다.</a:t>
            </a:r>
          </a:p>
          <a:p>
            <a:r>
              <a:rPr lang="ko-KR" altLang="en-US" dirty="0"/>
              <a:t>print("한국",'Seoul',2022,sep=",")</a:t>
            </a:r>
          </a:p>
          <a:p>
            <a:r>
              <a:rPr lang="ko-KR" altLang="en-US" dirty="0"/>
              <a:t>print("한국",'Seoul',2022,sep="-")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EA6F47-46C1-7A2F-A035-9149CC41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4AF64-887C-4C52-BF65-F8A7C1C8A5E7}"/>
              </a:ext>
            </a:extLst>
          </p:cNvPr>
          <p:cNvSpPr txBox="1"/>
          <p:nvPr/>
        </p:nvSpPr>
        <p:spPr>
          <a:xfrm>
            <a:off x="0" y="179294"/>
            <a:ext cx="4518212" cy="37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앞코드에 이어서 코딩</a:t>
            </a:r>
          </a:p>
        </p:txBody>
      </p:sp>
    </p:spTree>
    <p:extLst>
      <p:ext uri="{BB962C8B-B14F-4D97-AF65-F5344CB8AC3E}">
        <p14:creationId xmlns:p14="http://schemas.microsoft.com/office/powerpoint/2010/main" val="97532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66982-7ADB-056F-F049-B55DA08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12" y="748315"/>
            <a:ext cx="10515600" cy="500773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문자열객체 </a:t>
            </a:r>
            <a:r>
              <a:rPr lang="en-US" altLang="ko-KR" sz="2000" dirty="0"/>
              <a:t>format()</a:t>
            </a:r>
            <a:r>
              <a:rPr lang="ko-KR" altLang="en-US" sz="2000" dirty="0"/>
              <a:t>을 이용해서 다양한 형태로 출력이 가능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5BDF54-FA01-041C-D4D2-6326FA95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89" y="61289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표준출력 </a:t>
            </a:r>
            <a:r>
              <a:rPr lang="en-US" altLang="ko-KR" sz="2800" dirty="0"/>
              <a:t>:print()-format()</a:t>
            </a:r>
            <a:endParaRPr lang="ko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97F526-B2A3-C91A-3530-B22678C0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2" y="3941258"/>
            <a:ext cx="6777791" cy="963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8C73FF-AD3E-DDDF-D98E-3AB2413C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953" y="5643154"/>
            <a:ext cx="4703155" cy="667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7789EA-D52F-3D23-8E7D-379A3A178E33}"/>
              </a:ext>
            </a:extLst>
          </p:cNvPr>
          <p:cNvSpPr txBox="1"/>
          <p:nvPr/>
        </p:nvSpPr>
        <p:spPr>
          <a:xfrm>
            <a:off x="572512" y="1020447"/>
            <a:ext cx="1083059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</a:rPr>
              <a:t>#포맷을 이용한 출럭</a:t>
            </a:r>
          </a:p>
          <a:p>
            <a:r>
              <a:rPr lang="ko-KR" altLang="en-US" sz="2000" dirty="0">
                <a:solidFill>
                  <a:srgbClr val="00B050"/>
                </a:solidFill>
              </a:rPr>
              <a:t>#{}자리에  포맷에서 지정한 값이 출력</a:t>
            </a:r>
          </a:p>
          <a:p>
            <a:r>
              <a:rPr lang="ko-KR" altLang="en-US" sz="2000" dirty="0"/>
              <a:t>print("당신의 나이는 {}세 입니다.".format(19))</a:t>
            </a:r>
          </a:p>
          <a:p>
            <a:r>
              <a:rPr lang="ko-KR" altLang="en-US" sz="2000" dirty="0">
                <a:solidFill>
                  <a:srgbClr val="00B050"/>
                </a:solidFill>
              </a:rPr>
              <a:t>#{}여러개일경우 format()에서 지정된 순서에 따라 출력</a:t>
            </a:r>
          </a:p>
          <a:p>
            <a:r>
              <a:rPr lang="ko-KR" altLang="en-US" sz="2000" dirty="0"/>
              <a:t>print("이름은 {}이고 나이는 {}세".format('홍길동',19))</a:t>
            </a:r>
          </a:p>
          <a:p>
            <a:r>
              <a:rPr lang="ko-KR" altLang="en-US" sz="2000" dirty="0">
                <a:solidFill>
                  <a:srgbClr val="00B050"/>
                </a:solidFill>
              </a:rPr>
              <a:t>#첨자 값을 이용하여 순서대로 배정</a:t>
            </a:r>
          </a:p>
          <a:p>
            <a:r>
              <a:rPr lang="ko-KR" altLang="en-US" sz="2000" dirty="0"/>
              <a:t>print("{0}에 {0}을 더하면 {0}이 되고,{1}에 {0}을 더하면 실수가 됩니다.".format('정수','실수'))</a:t>
            </a:r>
          </a:p>
          <a:p>
            <a:r>
              <a:rPr lang="ko-KR" altLang="en-US" sz="2000" dirty="0">
                <a:solidFill>
                  <a:srgbClr val="00B050"/>
                </a:solidFill>
              </a:rPr>
              <a:t>#변수명을 이용하여 배정</a:t>
            </a:r>
          </a:p>
          <a:p>
            <a:r>
              <a:rPr lang="ko-KR" altLang="en-US" sz="2000" dirty="0"/>
              <a:t>print("이름은 {name}이고, 나이는 {age}세 입니다.".format(age=19,name="송지효"))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5D168-4722-67A0-B63A-2100544E0E01}"/>
              </a:ext>
            </a:extLst>
          </p:cNvPr>
          <p:cNvSpPr txBox="1"/>
          <p:nvPr/>
        </p:nvSpPr>
        <p:spPr>
          <a:xfrm>
            <a:off x="212272" y="4963415"/>
            <a:ext cx="715068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</a:rPr>
              <a:t>#세자리마다 콤마 찍어 주기</a:t>
            </a:r>
          </a:p>
          <a:p>
            <a:r>
              <a:rPr lang="ko-KR" altLang="en-US" sz="2000" dirty="0"/>
              <a:t>print("{0:,}".format(-100000000))</a:t>
            </a:r>
          </a:p>
          <a:p>
            <a:r>
              <a:rPr lang="ko-KR" altLang="en-US" sz="2000" dirty="0">
                <a:solidFill>
                  <a:srgbClr val="00B050"/>
                </a:solidFill>
              </a:rPr>
              <a:t>#빈공간은*로 채우고 ,,오른쪽정렬,30자리수확보,세자리마다","찍기</a:t>
            </a:r>
          </a:p>
          <a:p>
            <a:r>
              <a:rPr lang="ko-KR" altLang="en-US" sz="2000" dirty="0"/>
              <a:t>print("{0:*&gt;30,}".format(1000000000000))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F0DC70-E02C-D9FD-5D45-27ED6670B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746" y="1041787"/>
            <a:ext cx="2905530" cy="37152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90EC98-AE13-BF7A-8B34-7C2F99C3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73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표준출력 </a:t>
            </a:r>
            <a:r>
              <a:rPr lang="en-US" altLang="ko-KR" sz="2800" dirty="0"/>
              <a:t>print()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A14A6-77E7-F63A-0D64-E868C9EF460A}"/>
              </a:ext>
            </a:extLst>
          </p:cNvPr>
          <p:cNvSpPr txBox="1"/>
          <p:nvPr/>
        </p:nvSpPr>
        <p:spPr>
          <a:xfrm>
            <a:off x="251460" y="1297858"/>
            <a:ext cx="891866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a=9</a:t>
            </a:r>
          </a:p>
          <a:p>
            <a:r>
              <a:rPr lang="ko-KR" altLang="en-US" sz="2000" dirty="0"/>
              <a:t>b=99</a:t>
            </a:r>
          </a:p>
          <a:p>
            <a:endParaRPr lang="ko-KR" altLang="en-US" sz="2000" dirty="0"/>
          </a:p>
          <a:p>
            <a:r>
              <a:rPr lang="ko-KR" altLang="en-US" sz="2000" dirty="0"/>
              <a:t>print(a)</a:t>
            </a:r>
          </a:p>
          <a:p>
            <a:r>
              <a:rPr lang="ko-KR" altLang="en-US" sz="2000" dirty="0"/>
              <a:t>print(b)</a:t>
            </a:r>
          </a:p>
          <a:p>
            <a:endParaRPr lang="ko-KR" altLang="en-US" sz="2000" dirty="0"/>
          </a:p>
          <a:p>
            <a:r>
              <a:rPr lang="ko-KR" altLang="en-US" sz="2000" dirty="0"/>
              <a:t>print(str(a).ljust(5))</a:t>
            </a:r>
            <a:r>
              <a:rPr lang="ko-KR" altLang="en-US" sz="2000" dirty="0">
                <a:solidFill>
                  <a:srgbClr val="00B050"/>
                </a:solidFill>
              </a:rPr>
              <a:t>#5만큼 공간을 확보하고 왼쪽으로 정렬</a:t>
            </a:r>
          </a:p>
          <a:p>
            <a:r>
              <a:rPr lang="en-US" altLang="ko-KR" sz="2000" dirty="0"/>
              <a:t>print</a:t>
            </a:r>
            <a:r>
              <a:rPr lang="ko-KR" altLang="en-US" sz="2000" dirty="0"/>
              <a:t>(str(b).ljust(5))</a:t>
            </a:r>
          </a:p>
          <a:p>
            <a:r>
              <a:rPr lang="en-US" altLang="ko-KR" sz="2000" dirty="0"/>
              <a:t>p</a:t>
            </a:r>
            <a:r>
              <a:rPr lang="ko-KR" altLang="en-US" sz="2000" dirty="0"/>
              <a:t>rint(str(a).rjust(5))</a:t>
            </a:r>
            <a:r>
              <a:rPr lang="ko-KR" altLang="en-US" sz="2000" dirty="0">
                <a:solidFill>
                  <a:srgbClr val="00B050"/>
                </a:solidFill>
              </a:rPr>
              <a:t>#5만큼 공간을 확보하고 오른쪽으로 정렬</a:t>
            </a:r>
          </a:p>
          <a:p>
            <a:r>
              <a:rPr lang="ko-KR" altLang="en-US" sz="2000" dirty="0"/>
              <a:t>print(str(b).rjust(5))</a:t>
            </a:r>
          </a:p>
          <a:p>
            <a:r>
              <a:rPr lang="ko-KR" altLang="en-US" sz="2000" dirty="0"/>
              <a:t>print(str(a).zfill(5))</a:t>
            </a:r>
            <a:r>
              <a:rPr lang="ko-KR" altLang="en-US" sz="2000" dirty="0">
                <a:solidFill>
                  <a:srgbClr val="00B050"/>
                </a:solidFill>
              </a:rPr>
              <a:t>#5만큼 공간을 확보하고 빈공간은 0으로 채움</a:t>
            </a:r>
          </a:p>
          <a:p>
            <a:r>
              <a:rPr lang="ko-KR" altLang="en-US" sz="2000" dirty="0"/>
              <a:t>print(str(b).zfill(5))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451BF6-930A-580D-B165-3E0C80FA7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09" y="1464944"/>
            <a:ext cx="1454420" cy="26132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1C5DFF-C93B-361E-1282-4566561E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82" y="907277"/>
            <a:ext cx="3110546" cy="48125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7221B2-5244-DB96-61B7-1D5AEEF7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69D1D-CDB1-16DC-609E-1E3A79706ABC}"/>
              </a:ext>
            </a:extLst>
          </p:cNvPr>
          <p:cNvSpPr txBox="1"/>
          <p:nvPr/>
        </p:nvSpPr>
        <p:spPr>
          <a:xfrm>
            <a:off x="337352" y="5587623"/>
            <a:ext cx="584150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for num in range(1, 30):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    print("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순번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: "+str(num).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zfill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(3))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A872-8EE9-54CD-61A2-50FE7C5396EC}"/>
              </a:ext>
            </a:extLst>
          </p:cNvPr>
          <p:cNvSpPr txBox="1"/>
          <p:nvPr/>
        </p:nvSpPr>
        <p:spPr>
          <a:xfrm>
            <a:off x="390617" y="5237825"/>
            <a:ext cx="284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순번 출력에 사용</a:t>
            </a:r>
          </a:p>
        </p:txBody>
      </p:sp>
    </p:spTree>
    <p:extLst>
      <p:ext uri="{BB962C8B-B14F-4D97-AF65-F5344CB8AC3E}">
        <p14:creationId xmlns:p14="http://schemas.microsoft.com/office/powerpoint/2010/main" val="365610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표준입력</a:t>
            </a:r>
            <a:r>
              <a:rPr lang="ko-KR" altLang="en-US" sz="2800" dirty="0"/>
              <a:t> </a:t>
            </a:r>
            <a:r>
              <a:rPr lang="en-US" altLang="ko-KR" sz="2800" dirty="0"/>
              <a:t>: input()</a:t>
            </a:r>
            <a:r>
              <a:rPr lang="ko-KR" altLang="en-US" sz="2800" dirty="0"/>
              <a:t>함수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66982-7ADB-056F-F049-B55DA08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7"/>
            <a:ext cx="10515600" cy="4879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화면에 문자열을 출력하고</a:t>
            </a:r>
            <a:r>
              <a:rPr lang="en-US" altLang="ko-KR" sz="2000" dirty="0"/>
              <a:t>, </a:t>
            </a:r>
            <a:r>
              <a:rPr lang="ko-KR" altLang="en-US" sz="2000" dirty="0"/>
              <a:t>키보드로 입력된 내용을 문자열로 반환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입력되는 모든 입력내용은 문자열로 취급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Int()</a:t>
            </a:r>
            <a:r>
              <a:rPr lang="ko-KR" altLang="en-US" sz="2000" dirty="0"/>
              <a:t>함수를 사용 </a:t>
            </a:r>
            <a:r>
              <a:rPr lang="en-US" altLang="ko-KR" sz="2000" dirty="0"/>
              <a:t>: </a:t>
            </a:r>
            <a:r>
              <a:rPr lang="ko-KR" altLang="en-US" sz="2000" dirty="0"/>
              <a:t>문자열을 정수로 변환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Float():</a:t>
            </a:r>
            <a:r>
              <a:rPr lang="ko-KR" altLang="en-US" sz="2000" dirty="0"/>
              <a:t>실수로변환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984AA4-C0DC-4682-8885-61744F66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93" y="3623130"/>
            <a:ext cx="3085265" cy="1367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FCCB02-F24C-C667-3560-534CB22B084B}"/>
              </a:ext>
            </a:extLst>
          </p:cNvPr>
          <p:cNvSpPr txBox="1"/>
          <p:nvPr/>
        </p:nvSpPr>
        <p:spPr>
          <a:xfrm>
            <a:off x="551630" y="3245227"/>
            <a:ext cx="783472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B050"/>
                </a:solidFill>
              </a:rPr>
              <a:t>#input()함수</a:t>
            </a:r>
          </a:p>
          <a:p>
            <a:r>
              <a:rPr lang="ko-KR" altLang="en-US" sz="2000" dirty="0"/>
              <a:t>name = input("이름 입력 : ")</a:t>
            </a:r>
          </a:p>
          <a:p>
            <a:r>
              <a:rPr lang="ko-KR" altLang="en-US" sz="2000" dirty="0">
                <a:solidFill>
                  <a:srgbClr val="00B050"/>
                </a:solidFill>
              </a:rPr>
              <a:t>#숫자를 입력해도 문자열로 인식함으로 정수형으로 변경해 주어야 한다. </a:t>
            </a:r>
          </a:p>
          <a:p>
            <a:r>
              <a:rPr lang="ko-KR" altLang="en-US" sz="2000" dirty="0"/>
              <a:t>score1=int(input("국어 성적 입력: " ))</a:t>
            </a:r>
          </a:p>
          <a:p>
            <a:r>
              <a:rPr lang="ko-KR" altLang="en-US" sz="2000" dirty="0"/>
              <a:t>score2 =int(input("수학 성적 입력 :" ))</a:t>
            </a:r>
          </a:p>
          <a:p>
            <a:r>
              <a:rPr lang="ko-KR" altLang="en-US" sz="2000" dirty="0"/>
              <a:t>total = score1 +score2</a:t>
            </a:r>
          </a:p>
          <a:p>
            <a:r>
              <a:rPr lang="ko-KR" altLang="en-US" sz="2000" dirty="0"/>
              <a:t>print("{}의 총점 : {}".format(name, total))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244308-13D3-8B26-5DEC-CA0EB49B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9" y="2868037"/>
            <a:ext cx="2482921" cy="38528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A89007-7326-2C29-9F76-20640459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91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258FBF-AF27-95DC-F532-9317E14C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18" y="200741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숫자 처리함수</a:t>
            </a:r>
            <a:br>
              <a:rPr lang="en-US" altLang="ko-KR" sz="2800" dirty="0"/>
            </a:br>
            <a:r>
              <a:rPr lang="en-US" altLang="ko-KR" sz="2800" dirty="0"/>
              <a:t>abs(),pow(),max(),min(),round(),floor(),ceil(),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56261-820D-8DA8-CB14-9C2A9839730E}"/>
              </a:ext>
            </a:extLst>
          </p:cNvPr>
          <p:cNvSpPr txBox="1"/>
          <p:nvPr/>
        </p:nvSpPr>
        <p:spPr>
          <a:xfrm>
            <a:off x="437917" y="1133474"/>
            <a:ext cx="830805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#숫자처리함수</a:t>
            </a:r>
          </a:p>
          <a:p>
            <a:r>
              <a:rPr lang="ko-KR" altLang="en-US" sz="2000" dirty="0"/>
              <a:t>print(abs(-3))</a:t>
            </a:r>
            <a:r>
              <a:rPr lang="ko-KR" altLang="en-US" sz="2000" dirty="0">
                <a:solidFill>
                  <a:srgbClr val="00B050"/>
                </a:solidFill>
              </a:rPr>
              <a:t>#절대값 출력</a:t>
            </a:r>
          </a:p>
          <a:p>
            <a:r>
              <a:rPr lang="ko-KR" altLang="en-US" sz="2000" dirty="0"/>
              <a:t>print(pow(2,4))</a:t>
            </a:r>
            <a:r>
              <a:rPr lang="ko-KR" altLang="en-US" sz="2000" dirty="0">
                <a:solidFill>
                  <a:srgbClr val="00B050"/>
                </a:solidFill>
              </a:rPr>
              <a:t>#2^4, 2**4</a:t>
            </a:r>
          </a:p>
          <a:p>
            <a:r>
              <a:rPr lang="ko-KR" altLang="en-US" sz="2000" dirty="0"/>
              <a:t>print(max(7,14))</a:t>
            </a:r>
            <a:r>
              <a:rPr lang="ko-KR" altLang="en-US" sz="2000" dirty="0">
                <a:solidFill>
                  <a:srgbClr val="00B050"/>
                </a:solidFill>
              </a:rPr>
              <a:t>#최대값 출력</a:t>
            </a:r>
          </a:p>
          <a:p>
            <a:r>
              <a:rPr lang="ko-KR" altLang="en-US" sz="2000" dirty="0"/>
              <a:t>print(min(7,15))</a:t>
            </a:r>
            <a:r>
              <a:rPr lang="ko-KR" altLang="en-US" sz="2000" dirty="0">
                <a:solidFill>
                  <a:srgbClr val="00B050"/>
                </a:solidFill>
              </a:rPr>
              <a:t>#최소값</a:t>
            </a:r>
          </a:p>
          <a:p>
            <a:r>
              <a:rPr lang="ko-KR" altLang="en-US" sz="2000" dirty="0"/>
              <a:t>print(round(3.14))</a:t>
            </a:r>
            <a:r>
              <a:rPr lang="ko-KR" altLang="en-US" sz="2000" dirty="0">
                <a:solidFill>
                  <a:srgbClr val="00B050"/>
                </a:solidFill>
              </a:rPr>
              <a:t>#반올림</a:t>
            </a:r>
          </a:p>
          <a:p>
            <a:r>
              <a:rPr lang="ko-KR" altLang="en-US" sz="2000" dirty="0"/>
              <a:t>print(round(5.9))</a:t>
            </a:r>
            <a:r>
              <a:rPr lang="ko-KR" altLang="en-US" sz="2000" dirty="0">
                <a:solidFill>
                  <a:srgbClr val="00B050"/>
                </a:solidFill>
              </a:rPr>
              <a:t>#반올림</a:t>
            </a:r>
          </a:p>
          <a:p>
            <a:r>
              <a:rPr lang="ko-KR" altLang="en-US" sz="2000" dirty="0"/>
              <a:t>print(round(2.1456,2))</a:t>
            </a:r>
            <a:r>
              <a:rPr lang="ko-KR" altLang="en-US" sz="2000" dirty="0">
                <a:solidFill>
                  <a:srgbClr val="00B050"/>
                </a:solidFill>
              </a:rPr>
              <a:t>#소숫점 반올림하여 둘째 자리까지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08CBC-5B93-545C-8801-B4D93C65F957}"/>
              </a:ext>
            </a:extLst>
          </p:cNvPr>
          <p:cNvSpPr txBox="1"/>
          <p:nvPr/>
        </p:nvSpPr>
        <p:spPr>
          <a:xfrm>
            <a:off x="437918" y="4401658"/>
            <a:ext cx="60983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from math import * </a:t>
            </a:r>
            <a:r>
              <a:rPr lang="en-US" altLang="ko-KR" sz="2000" dirty="0">
                <a:solidFill>
                  <a:srgbClr val="00B050"/>
                </a:solidFill>
              </a:rPr>
              <a:t>#math  </a:t>
            </a:r>
            <a:r>
              <a:rPr lang="ko-KR" altLang="en-US" sz="2000" dirty="0">
                <a:solidFill>
                  <a:srgbClr val="00B050"/>
                </a:solidFill>
              </a:rPr>
              <a:t>사용</a:t>
            </a:r>
          </a:p>
          <a:p>
            <a:r>
              <a:rPr lang="en-US" altLang="ko-KR" sz="2000" dirty="0"/>
              <a:t>print(floor(4.99)) </a:t>
            </a:r>
            <a:r>
              <a:rPr lang="en-US" altLang="ko-KR" sz="2000" dirty="0">
                <a:solidFill>
                  <a:srgbClr val="00B050"/>
                </a:solidFill>
              </a:rPr>
              <a:t>#</a:t>
            </a:r>
            <a:r>
              <a:rPr lang="ko-KR" altLang="en-US" sz="2000" dirty="0">
                <a:solidFill>
                  <a:srgbClr val="00B050"/>
                </a:solidFill>
              </a:rPr>
              <a:t>내림</a:t>
            </a:r>
          </a:p>
          <a:p>
            <a:r>
              <a:rPr lang="en-US" altLang="ko-KR" sz="2000" dirty="0"/>
              <a:t>print(ceil(3.14))</a:t>
            </a:r>
            <a:r>
              <a:rPr lang="en-US" altLang="ko-KR" sz="2000" dirty="0">
                <a:solidFill>
                  <a:srgbClr val="00B050"/>
                </a:solidFill>
              </a:rPr>
              <a:t>#</a:t>
            </a:r>
            <a:r>
              <a:rPr lang="ko-KR" altLang="en-US" sz="2000" dirty="0">
                <a:solidFill>
                  <a:srgbClr val="00B050"/>
                </a:solidFill>
              </a:rPr>
              <a:t>올림</a:t>
            </a:r>
          </a:p>
          <a:p>
            <a:r>
              <a:rPr lang="en-US" altLang="ko-KR" sz="2000" dirty="0"/>
              <a:t>print(sqrt(16))</a:t>
            </a:r>
            <a:r>
              <a:rPr lang="en-US" altLang="ko-KR" sz="2000" dirty="0">
                <a:solidFill>
                  <a:srgbClr val="00B050"/>
                </a:solidFill>
              </a:rPr>
              <a:t>#</a:t>
            </a:r>
            <a:r>
              <a:rPr lang="ko-KR" altLang="en-US" sz="2000" dirty="0">
                <a:solidFill>
                  <a:srgbClr val="00B050"/>
                </a:solidFill>
              </a:rPr>
              <a:t>제곱근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4B7FA-1706-54AB-E021-1F89DFC6D8D5}"/>
              </a:ext>
            </a:extLst>
          </p:cNvPr>
          <p:cNvSpPr txBox="1"/>
          <p:nvPr/>
        </p:nvSpPr>
        <p:spPr>
          <a:xfrm>
            <a:off x="9204696" y="1256013"/>
            <a:ext cx="22138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16  </a:t>
            </a:r>
          </a:p>
          <a:p>
            <a:r>
              <a:rPr lang="en-US" altLang="ko-KR" dirty="0"/>
              <a:t>14  </a:t>
            </a:r>
          </a:p>
          <a:p>
            <a:r>
              <a:rPr lang="en-US" altLang="ko-KR" dirty="0"/>
              <a:t>7   </a:t>
            </a:r>
          </a:p>
          <a:p>
            <a:r>
              <a:rPr lang="en-US" altLang="ko-KR" dirty="0"/>
              <a:t>3   </a:t>
            </a:r>
          </a:p>
          <a:p>
            <a:r>
              <a:rPr lang="en-US" altLang="ko-KR" dirty="0"/>
              <a:t>6   </a:t>
            </a:r>
          </a:p>
          <a:p>
            <a:r>
              <a:rPr lang="en-US" altLang="ko-KR" dirty="0"/>
              <a:t>2.15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7FC76-DC3D-3FF4-E0CB-D7EFCE2176E5}"/>
              </a:ext>
            </a:extLst>
          </p:cNvPr>
          <p:cNvSpPr txBox="1"/>
          <p:nvPr/>
        </p:nvSpPr>
        <p:spPr>
          <a:xfrm>
            <a:off x="9204696" y="4463212"/>
            <a:ext cx="237034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4   </a:t>
            </a:r>
          </a:p>
          <a:p>
            <a:r>
              <a:rPr lang="en-US" altLang="ko-KR" dirty="0"/>
              <a:t>4</a:t>
            </a:r>
          </a:p>
          <a:p>
            <a:r>
              <a:rPr lang="en-US" altLang="ko-KR" dirty="0"/>
              <a:t>4.0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28F3E5-222C-F2C8-B22D-A60CB993E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85" r="2870"/>
          <a:stretch/>
        </p:blipFill>
        <p:spPr>
          <a:xfrm>
            <a:off x="437916" y="1052796"/>
            <a:ext cx="3905484" cy="406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888822-7B21-2455-BB8D-C9D09D639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85" r="1905"/>
          <a:stretch/>
        </p:blipFill>
        <p:spPr>
          <a:xfrm>
            <a:off x="437916" y="3995511"/>
            <a:ext cx="3448285" cy="40643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B8838A-09E3-9323-5BE0-F9B112FC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58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8" y="220721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산술연산자</a:t>
            </a:r>
            <a:br>
              <a:rPr lang="en-US" altLang="ko-KR" sz="2800" dirty="0"/>
            </a:br>
            <a:r>
              <a:rPr lang="en-US" altLang="ko-KR" sz="2000" dirty="0"/>
              <a:t>/(</a:t>
            </a:r>
            <a:r>
              <a:rPr lang="ko-KR" altLang="en-US" sz="2000" dirty="0"/>
              <a:t>항상실수</a:t>
            </a:r>
            <a:r>
              <a:rPr lang="en-US" altLang="ko-KR" sz="2000" dirty="0"/>
              <a:t>),//(</a:t>
            </a:r>
            <a:r>
              <a:rPr lang="ko-KR" altLang="en-US" sz="2000" dirty="0"/>
              <a:t>몫</a:t>
            </a:r>
            <a:r>
              <a:rPr lang="en-US" altLang="ko-KR" sz="2000" dirty="0"/>
              <a:t>),%(</a:t>
            </a:r>
            <a:r>
              <a:rPr lang="ko-KR" altLang="en-US" sz="2000" dirty="0"/>
              <a:t>나머지</a:t>
            </a:r>
            <a:r>
              <a:rPr lang="en-US" altLang="ko-KR" sz="2000" dirty="0"/>
              <a:t>),**(</a:t>
            </a:r>
            <a:r>
              <a:rPr lang="ko-KR" altLang="en-US" sz="2000" dirty="0"/>
              <a:t>지수승</a:t>
            </a:r>
            <a:r>
              <a:rPr lang="en-US" altLang="ko-KR" sz="2000" dirty="0"/>
              <a:t>)-</a:t>
            </a:r>
            <a:r>
              <a:rPr lang="ko-KR" altLang="en-US" sz="2000" dirty="0"/>
              <a:t>오른쪽결합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2751C25-D15B-0433-2256-047E2D3D9F01}"/>
              </a:ext>
            </a:extLst>
          </p:cNvPr>
          <p:cNvSpPr txBox="1">
            <a:spLocks/>
          </p:cNvSpPr>
          <p:nvPr/>
        </p:nvSpPr>
        <p:spPr>
          <a:xfrm>
            <a:off x="838200" y="314342"/>
            <a:ext cx="10515600" cy="932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A12033-6B35-D33C-0205-A11D7D6F3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87"/>
          <a:stretch/>
        </p:blipFill>
        <p:spPr>
          <a:xfrm>
            <a:off x="6588076" y="1220740"/>
            <a:ext cx="5353797" cy="2676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5FF64C-6C86-6503-9CF3-E1CD8606D136}"/>
              </a:ext>
            </a:extLst>
          </p:cNvPr>
          <p:cNvSpPr txBox="1"/>
          <p:nvPr/>
        </p:nvSpPr>
        <p:spPr>
          <a:xfrm>
            <a:off x="0" y="1247075"/>
            <a:ext cx="6588076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#산술연산</a:t>
            </a:r>
          </a:p>
          <a:p>
            <a:r>
              <a:rPr lang="ko-KR" altLang="en-US" dirty="0"/>
              <a:t>print(10/3</a:t>
            </a:r>
            <a:r>
              <a:rPr lang="ko-KR" altLang="en-US" dirty="0">
                <a:solidFill>
                  <a:srgbClr val="00B050"/>
                </a:solidFill>
              </a:rPr>
              <a:t>)#</a:t>
            </a:r>
            <a:r>
              <a:rPr lang="ko-KR" altLang="en-US" dirty="0">
                <a:solidFill>
                  <a:srgbClr val="FF0000"/>
                </a:solidFill>
              </a:rPr>
              <a:t>파이썬에서 나눗셈은 항상 실수로 계산한다.</a:t>
            </a:r>
          </a:p>
          <a:p>
            <a:r>
              <a:rPr lang="ko-KR" altLang="en-US" dirty="0"/>
              <a:t>print(10//3)</a:t>
            </a:r>
            <a:r>
              <a:rPr lang="ko-KR" altLang="en-US" dirty="0">
                <a:solidFill>
                  <a:srgbClr val="00B050"/>
                </a:solidFill>
              </a:rPr>
              <a:t>#몫을 구한다. </a:t>
            </a:r>
          </a:p>
          <a:p>
            <a:r>
              <a:rPr lang="ko-KR" altLang="en-US" dirty="0"/>
              <a:t>print(10%3)</a:t>
            </a:r>
            <a:r>
              <a:rPr lang="ko-KR" altLang="en-US" dirty="0">
                <a:solidFill>
                  <a:srgbClr val="00B050"/>
                </a:solidFill>
              </a:rPr>
              <a:t>#나머지를 구한다</a:t>
            </a:r>
            <a:r>
              <a:rPr lang="ko-KR" altLang="en-US" dirty="0"/>
              <a:t>.</a:t>
            </a:r>
            <a:endParaRPr lang="en-US" altLang="ko-KR" dirty="0"/>
          </a:p>
          <a:p>
            <a:r>
              <a:rPr lang="ko-KR" altLang="en-US" dirty="0"/>
              <a:t>print(6/2*3)</a:t>
            </a:r>
            <a:r>
              <a:rPr lang="ko-KR" altLang="en-US" dirty="0">
                <a:solidFill>
                  <a:srgbClr val="00B050"/>
                </a:solidFill>
              </a:rPr>
              <a:t>#왼쪽부터 계산한다.</a:t>
            </a:r>
          </a:p>
          <a:p>
            <a:r>
              <a:rPr lang="ko-KR" altLang="en-US" dirty="0"/>
              <a:t>print(6/(2*3))</a:t>
            </a:r>
            <a:r>
              <a:rPr lang="ko-KR" altLang="en-US" dirty="0">
                <a:solidFill>
                  <a:srgbClr val="00B050"/>
                </a:solidFill>
              </a:rPr>
              <a:t>#괄호를 사용하여 결합 순서를 바꾸어 계산</a:t>
            </a:r>
          </a:p>
          <a:p>
            <a:r>
              <a:rPr lang="ko-KR" altLang="en-US" dirty="0"/>
              <a:t>print(3**1**3</a:t>
            </a:r>
            <a:r>
              <a:rPr lang="ko-KR" altLang="en-US" dirty="0">
                <a:solidFill>
                  <a:srgbClr val="00B050"/>
                </a:solidFill>
              </a:rPr>
              <a:t>)#지수승으로 </a:t>
            </a:r>
            <a:r>
              <a:rPr lang="ko-KR" altLang="en-US" dirty="0">
                <a:solidFill>
                  <a:srgbClr val="FF0000"/>
                </a:solidFill>
              </a:rPr>
              <a:t>오른쪽 결합</a:t>
            </a:r>
            <a:r>
              <a:rPr lang="ko-KR" altLang="en-US" dirty="0">
                <a:solidFill>
                  <a:srgbClr val="00B050"/>
                </a:solidFill>
              </a:rPr>
              <a:t>으로 계산한다.</a:t>
            </a:r>
          </a:p>
          <a:p>
            <a:r>
              <a:rPr lang="ko-KR" altLang="en-US" dirty="0"/>
              <a:t>print((3**1)**3)</a:t>
            </a:r>
            <a:r>
              <a:rPr lang="ko-KR" altLang="en-US" dirty="0">
                <a:solidFill>
                  <a:srgbClr val="00B050"/>
                </a:solidFill>
              </a:rPr>
              <a:t>#괄호를 사용하여 결합순서를 바꾸어 계산한다.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a=2</a:t>
            </a:r>
          </a:p>
          <a:p>
            <a:r>
              <a:rPr lang="ko-KR" altLang="en-US" dirty="0"/>
              <a:t>a += 1 </a:t>
            </a:r>
            <a:r>
              <a:rPr lang="ko-KR" altLang="en-US" dirty="0">
                <a:solidFill>
                  <a:srgbClr val="00B050"/>
                </a:solidFill>
              </a:rPr>
              <a:t>#a=a+1</a:t>
            </a:r>
          </a:p>
          <a:p>
            <a:r>
              <a:rPr lang="ko-KR" altLang="en-US" dirty="0"/>
              <a:t>print(a)</a:t>
            </a:r>
            <a:endParaRPr lang="en-US" altLang="ko-KR" dirty="0"/>
          </a:p>
          <a:p>
            <a:r>
              <a:rPr lang="ko-KR" altLang="en-US" dirty="0"/>
              <a:t>a -= 1 </a:t>
            </a:r>
            <a:r>
              <a:rPr lang="ko-KR" altLang="en-US" dirty="0">
                <a:solidFill>
                  <a:srgbClr val="00B050"/>
                </a:solidFill>
              </a:rPr>
              <a:t>#a=a-1</a:t>
            </a:r>
          </a:p>
          <a:p>
            <a:r>
              <a:rPr lang="ko-KR" altLang="en-US" dirty="0"/>
              <a:t>print(a)</a:t>
            </a:r>
          </a:p>
          <a:p>
            <a:r>
              <a:rPr lang="ko-KR" altLang="en-US" dirty="0"/>
              <a:t>a *=2 </a:t>
            </a:r>
            <a:r>
              <a:rPr lang="ko-KR" altLang="en-US" dirty="0">
                <a:solidFill>
                  <a:srgbClr val="00B050"/>
                </a:solidFill>
              </a:rPr>
              <a:t>#a=a*2</a:t>
            </a:r>
          </a:p>
          <a:p>
            <a:r>
              <a:rPr lang="ko-KR" altLang="en-US" dirty="0"/>
              <a:t>print(a)  </a:t>
            </a:r>
          </a:p>
          <a:p>
            <a:r>
              <a:rPr lang="ko-KR" altLang="en-US" dirty="0"/>
              <a:t>a /=2 </a:t>
            </a:r>
            <a:r>
              <a:rPr lang="ko-KR" altLang="en-US" dirty="0">
                <a:solidFill>
                  <a:srgbClr val="00B050"/>
                </a:solidFill>
              </a:rPr>
              <a:t>#a=a/2</a:t>
            </a:r>
          </a:p>
          <a:p>
            <a:r>
              <a:rPr lang="ko-KR" altLang="en-US" dirty="0"/>
              <a:t>print(a)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5B3395-13F1-5794-C321-3892B7C9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4352908"/>
            <a:ext cx="2143125" cy="2190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AC5032-E41D-54F3-3745-507709C47860}"/>
              </a:ext>
            </a:extLst>
          </p:cNvPr>
          <p:cNvSpPr txBox="1"/>
          <p:nvPr/>
        </p:nvSpPr>
        <p:spPr>
          <a:xfrm>
            <a:off x="3952875" y="3798277"/>
            <a:ext cx="198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51DDA-E4B9-EBE1-8AE2-5988283467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28395" r="160"/>
          <a:stretch/>
        </p:blipFill>
        <p:spPr>
          <a:xfrm>
            <a:off x="1707903" y="1137055"/>
            <a:ext cx="5531683" cy="36933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F7C040-84F6-7769-4346-E99BD9DB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5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3E66E-6654-3162-9A0C-614C10C39840}"/>
              </a:ext>
            </a:extLst>
          </p:cNvPr>
          <p:cNvSpPr txBox="1"/>
          <p:nvPr/>
        </p:nvSpPr>
        <p:spPr>
          <a:xfrm>
            <a:off x="429259" y="285761"/>
            <a:ext cx="314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비교연산자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94F846-20DD-8E9D-259E-2C55DC8B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993647"/>
            <a:ext cx="10374730" cy="560429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2A9CC8-CA61-2F2E-C76A-180719CE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31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비교</a:t>
            </a:r>
            <a:r>
              <a:rPr lang="en-US" altLang="ko-KR" sz="2800" dirty="0"/>
              <a:t>(</a:t>
            </a:r>
            <a:r>
              <a:rPr lang="ko-KR" altLang="en-US" sz="2800" dirty="0"/>
              <a:t>관계</a:t>
            </a:r>
            <a:r>
              <a:rPr lang="en-US" altLang="ko-KR" sz="2800" dirty="0"/>
              <a:t>)</a:t>
            </a:r>
            <a:r>
              <a:rPr lang="ko-KR" altLang="en-US" sz="2800" dirty="0"/>
              <a:t>연산자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2205B-D646-57FF-A9ED-A80E2BFC18AE}"/>
              </a:ext>
            </a:extLst>
          </p:cNvPr>
          <p:cNvSpPr txBox="1"/>
          <p:nvPr/>
        </p:nvSpPr>
        <p:spPr>
          <a:xfrm>
            <a:off x="838200" y="1572291"/>
            <a:ext cx="60983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비교연산자 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dirty="0">
                <a:solidFill>
                  <a:srgbClr val="00B050"/>
                </a:solidFill>
              </a:rPr>
              <a:t>결과값을 </a:t>
            </a:r>
            <a:r>
              <a:rPr lang="en-US" altLang="ko-KR" dirty="0">
                <a:solidFill>
                  <a:srgbClr val="00B050"/>
                </a:solidFill>
              </a:rPr>
              <a:t>True</a:t>
            </a:r>
            <a:r>
              <a:rPr lang="ko-KR" altLang="en-US" dirty="0">
                <a:solidFill>
                  <a:srgbClr val="00B050"/>
                </a:solidFill>
              </a:rPr>
              <a:t>또는 </a:t>
            </a:r>
            <a:r>
              <a:rPr lang="en-US" altLang="ko-KR" dirty="0">
                <a:solidFill>
                  <a:srgbClr val="00B050"/>
                </a:solidFill>
              </a:rPr>
              <a:t>False</a:t>
            </a:r>
            <a:r>
              <a:rPr lang="ko-KR" altLang="en-US" dirty="0">
                <a:solidFill>
                  <a:srgbClr val="00B050"/>
                </a:solidFill>
              </a:rPr>
              <a:t>를 반환한다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/>
              <a:t>a=10</a:t>
            </a:r>
          </a:p>
          <a:p>
            <a:r>
              <a:rPr lang="en-US" altLang="ko-KR" dirty="0"/>
              <a:t>print(a&lt;5)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False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print(a==5</a:t>
            </a:r>
            <a:r>
              <a:rPr lang="en-US" altLang="ko-KR" dirty="0">
                <a:solidFill>
                  <a:srgbClr val="00B050"/>
                </a:solidFill>
              </a:rPr>
              <a:t>)#</a:t>
            </a:r>
            <a:r>
              <a:rPr lang="ko-KR" altLang="en-US" dirty="0">
                <a:solidFill>
                  <a:srgbClr val="00B050"/>
                </a:solidFill>
              </a:rPr>
              <a:t>False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print(a!=5</a:t>
            </a:r>
            <a:r>
              <a:rPr lang="en-US" altLang="ko-KR" dirty="0">
                <a:solidFill>
                  <a:srgbClr val="00B050"/>
                </a:solidFill>
              </a:rPr>
              <a:t>)#</a:t>
            </a:r>
            <a:r>
              <a:rPr lang="ko-KR" altLang="en-US" dirty="0">
                <a:solidFill>
                  <a:srgbClr val="00B050"/>
                </a:solidFill>
              </a:rPr>
              <a:t>True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b=20</a:t>
            </a:r>
          </a:p>
          <a:p>
            <a:r>
              <a:rPr lang="en-US" altLang="ko-KR" dirty="0"/>
              <a:t>c=30</a:t>
            </a:r>
          </a:p>
          <a:p>
            <a:r>
              <a:rPr lang="en-US" altLang="ko-KR" dirty="0"/>
              <a:t>print(a&lt;b&lt;c</a:t>
            </a:r>
            <a:r>
              <a:rPr lang="en-US" altLang="ko-KR" dirty="0">
                <a:solidFill>
                  <a:srgbClr val="00B050"/>
                </a:solidFill>
              </a:rPr>
              <a:t>)#</a:t>
            </a:r>
            <a:r>
              <a:rPr lang="ko-KR" altLang="en-US" dirty="0">
                <a:solidFill>
                  <a:srgbClr val="00B050"/>
                </a:solidFill>
              </a:rPr>
              <a:t>True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print(a&gt;b&gt;c</a:t>
            </a:r>
            <a:r>
              <a:rPr lang="en-US" altLang="ko-KR" dirty="0">
                <a:solidFill>
                  <a:srgbClr val="00B050"/>
                </a:solidFill>
              </a:rPr>
              <a:t>)#</a:t>
            </a:r>
            <a:r>
              <a:rPr lang="ko-KR" altLang="en-US" dirty="0">
                <a:solidFill>
                  <a:srgbClr val="00B050"/>
                </a:solidFill>
              </a:rPr>
              <a:t>False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print(40&gt;20&lt;30</a:t>
            </a:r>
            <a:r>
              <a:rPr lang="en-US" altLang="ko-KR" dirty="0">
                <a:solidFill>
                  <a:srgbClr val="00B050"/>
                </a:solidFill>
              </a:rPr>
              <a:t>)#</a:t>
            </a:r>
            <a:r>
              <a:rPr lang="ko-KR" altLang="en-US" dirty="0">
                <a:solidFill>
                  <a:srgbClr val="00B050"/>
                </a:solidFill>
              </a:rPr>
              <a:t> True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2907A1-2086-D735-1BEB-5D19239D7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89" r="-175"/>
          <a:stretch/>
        </p:blipFill>
        <p:spPr>
          <a:xfrm>
            <a:off x="838200" y="1158240"/>
            <a:ext cx="5806440" cy="41405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8E38A1-2CC6-79AB-C5A5-E57BF2EC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6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논리연산자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8E9213-6B10-2E4B-FACF-E7713464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1110810"/>
            <a:ext cx="10867439" cy="51937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B22B06-BCBC-3F82-E9C2-2BC8F423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5A43D-455D-13BB-42D8-3C95E625B853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ABE99B-C4F1-F886-3F75-083145321C7F}"/>
              </a:ext>
            </a:extLst>
          </p:cNvPr>
          <p:cNvCxnSpPr/>
          <p:nvPr/>
        </p:nvCxnSpPr>
        <p:spPr>
          <a:xfrm flipH="1">
            <a:off x="2252870" y="2019561"/>
            <a:ext cx="4108174" cy="293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B9391786-76FA-6415-7FDA-C9C986843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547" y="1869824"/>
            <a:ext cx="46679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FE8A4DB-1CAD-4423-B57F-506FEADB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05" y="2761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연산자</a:t>
            </a:r>
            <a:r>
              <a:rPr lang="en-US" altLang="ko-KR" sz="2800" dirty="0"/>
              <a:t>- </a:t>
            </a:r>
            <a:r>
              <a:rPr lang="ko-KR" altLang="en-US" sz="2800" dirty="0"/>
              <a:t>논리연산자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28CC20-D0D2-6BFB-6DCC-BE3AB9BB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975" y="4295600"/>
            <a:ext cx="724001" cy="2019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4AE65-BAB9-3092-014F-A0EDB2C15933}"/>
              </a:ext>
            </a:extLst>
          </p:cNvPr>
          <p:cNvSpPr txBox="1"/>
          <p:nvPr/>
        </p:nvSpPr>
        <p:spPr>
          <a:xfrm>
            <a:off x="502920" y="1297858"/>
            <a:ext cx="873955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#논리 연산자:and, or, not 연산자 제공</a:t>
            </a:r>
          </a:p>
          <a:p>
            <a:r>
              <a:rPr lang="ko-KR" altLang="en-US" dirty="0"/>
              <a:t>a=10</a:t>
            </a:r>
          </a:p>
          <a:p>
            <a:r>
              <a:rPr lang="ko-KR" altLang="en-US" dirty="0"/>
              <a:t>b=20</a:t>
            </a:r>
          </a:p>
          <a:p>
            <a:r>
              <a:rPr lang="ko-KR" altLang="en-US" dirty="0"/>
              <a:t>c=30</a:t>
            </a:r>
          </a:p>
          <a:p>
            <a:r>
              <a:rPr lang="ko-KR" altLang="en-US" dirty="0"/>
              <a:t>print((a&lt;b)and(b&lt;c)) </a:t>
            </a:r>
            <a:r>
              <a:rPr lang="ko-KR" altLang="en-US" dirty="0">
                <a:solidFill>
                  <a:srgbClr val="00B050"/>
                </a:solidFill>
              </a:rPr>
              <a:t>#and 두개의 피연산자가 모두 참인 경우 참</a:t>
            </a:r>
          </a:p>
          <a:p>
            <a:r>
              <a:rPr lang="ko-KR" altLang="en-US" dirty="0"/>
              <a:t>print((a&gt;b)and(b&lt;c))</a:t>
            </a:r>
          </a:p>
          <a:p>
            <a:r>
              <a:rPr lang="ko-KR" altLang="en-US" dirty="0"/>
              <a:t>print((a&lt;b)&amp;(b&lt;c)) </a:t>
            </a:r>
          </a:p>
          <a:p>
            <a:r>
              <a:rPr lang="ko-KR" altLang="en-US" dirty="0"/>
              <a:t>print((a&gt;b)or(b&lt;c))</a:t>
            </a:r>
            <a:r>
              <a:rPr lang="ko-KR" altLang="en-US" dirty="0">
                <a:solidFill>
                  <a:srgbClr val="00B050"/>
                </a:solidFill>
              </a:rPr>
              <a:t>#or 두개의 피연사자중 하나만 참인 경우 참</a:t>
            </a:r>
          </a:p>
          <a:p>
            <a:r>
              <a:rPr lang="ko-KR" altLang="en-US" dirty="0"/>
              <a:t>print((a&gt;b)|(b&lt;c))</a:t>
            </a:r>
          </a:p>
          <a:p>
            <a:r>
              <a:rPr lang="ko-KR" altLang="en-US" dirty="0"/>
              <a:t>print(True+1)</a:t>
            </a:r>
            <a:r>
              <a:rPr lang="ko-KR" altLang="en-US" dirty="0">
                <a:solidFill>
                  <a:srgbClr val="00B050"/>
                </a:solidFill>
              </a:rPr>
              <a:t>#True는 1로 취급</a:t>
            </a:r>
          </a:p>
          <a:p>
            <a:r>
              <a:rPr lang="ko-KR" altLang="en-US" dirty="0"/>
              <a:t>print(not 1)</a:t>
            </a:r>
          </a:p>
          <a:p>
            <a:r>
              <a:rPr lang="ko-KR" altLang="en-US" dirty="0"/>
              <a:t>print(False +1)</a:t>
            </a:r>
            <a:r>
              <a:rPr lang="ko-KR" altLang="en-US" dirty="0">
                <a:solidFill>
                  <a:srgbClr val="00B050"/>
                </a:solidFill>
              </a:rPr>
              <a:t>#False는 0로 취급</a:t>
            </a:r>
          </a:p>
          <a:p>
            <a:r>
              <a:rPr lang="ko-KR" altLang="en-US" dirty="0"/>
              <a:t>print(not 0)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0745B7-A3AE-4EEF-5DF0-D861182EC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601" b="24821"/>
          <a:stretch/>
        </p:blipFill>
        <p:spPr>
          <a:xfrm>
            <a:off x="648167" y="960349"/>
            <a:ext cx="3950830" cy="25885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2FD3F9-F69F-9224-34ED-2B5C4324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16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63" y="320598"/>
            <a:ext cx="10826578" cy="93273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ighlight>
                  <a:srgbClr val="00FF00"/>
                </a:highlight>
              </a:rPr>
              <a:t>변수</a:t>
            </a:r>
            <a:r>
              <a:rPr lang="en-US" altLang="ko-KR" sz="3200" dirty="0">
                <a:highlight>
                  <a:srgbClr val="00FF00"/>
                </a:highlight>
              </a:rPr>
              <a:t>(Variable) </a:t>
            </a:r>
            <a:endParaRPr lang="ko-KR" altLang="en-US" sz="3200" dirty="0">
              <a:highlight>
                <a:srgbClr val="00FF00"/>
              </a:highlight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66982-7ADB-056F-F049-B55DA08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22" y="1544716"/>
            <a:ext cx="11796587" cy="46430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b="1" dirty="0"/>
              <a:t>변수</a:t>
            </a:r>
            <a:r>
              <a:rPr lang="en-US" altLang="ko-KR" sz="2000" b="1" dirty="0"/>
              <a:t>(variable)</a:t>
            </a:r>
          </a:p>
          <a:p>
            <a:r>
              <a:rPr lang="ko-KR" altLang="en-US" sz="2000" dirty="0"/>
              <a:t>프로그램에서 다양한 종류의 데이터를 표현하기위해 사용</a:t>
            </a:r>
            <a:endParaRPr lang="en-US" altLang="ko-KR" sz="2000" dirty="0"/>
          </a:p>
          <a:p>
            <a:r>
              <a:rPr lang="ko-KR" altLang="en-US" sz="2000" dirty="0"/>
              <a:t>데이터를 담는 그릇 공간</a:t>
            </a:r>
            <a:endParaRPr lang="en-US" altLang="ko-KR" sz="2000" dirty="0"/>
          </a:p>
          <a:p>
            <a:r>
              <a:rPr lang="ko-KR" altLang="en-US" sz="2000" dirty="0"/>
              <a:t>예약어는 변수명으로 사용될 수 없다</a:t>
            </a:r>
            <a:r>
              <a:rPr lang="en-US" altLang="ko-KR" sz="2000" dirty="0"/>
              <a:t>. </a:t>
            </a:r>
          </a:p>
          <a:p>
            <a:pPr marL="457200" lvl="1" indent="0">
              <a:buNone/>
            </a:pPr>
            <a:r>
              <a:rPr lang="en-US" altLang="ko-KR" sz="1600" dirty="0"/>
              <a:t>*</a:t>
            </a:r>
            <a:r>
              <a:rPr lang="ko-KR" altLang="en-US" sz="1600" dirty="0"/>
              <a:t>예약어 </a:t>
            </a:r>
            <a:r>
              <a:rPr lang="en-US" altLang="ko-KR" sz="1600" dirty="0"/>
              <a:t>: </a:t>
            </a:r>
            <a:r>
              <a:rPr lang="ko-KR" altLang="en-US" sz="1600" dirty="0"/>
              <a:t>파이썬 에서 특수목적을 위해 이미 사용중인 이름</a:t>
            </a:r>
            <a:r>
              <a:rPr lang="en-US" altLang="ko-KR" sz="1600" dirty="0"/>
              <a:t>(</a:t>
            </a:r>
            <a:r>
              <a:rPr lang="ko-KR" altLang="en-US" sz="1600" dirty="0"/>
              <a:t>참고 </a:t>
            </a:r>
            <a:r>
              <a:rPr lang="en-US" altLang="ko-KR" sz="1600" dirty="0"/>
              <a:t>ppt 4</a:t>
            </a:r>
            <a:r>
              <a:rPr lang="ko-KR" altLang="en-US" sz="1600" dirty="0"/>
              <a:t>페이지</a:t>
            </a:r>
            <a:r>
              <a:rPr lang="en-US" altLang="ko-KR" sz="1600" dirty="0"/>
              <a:t>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HelveticaNeue"/>
              </a:rPr>
              <a:t>장점 </a:t>
            </a:r>
            <a:r>
              <a:rPr lang="en-US" altLang="ko-KR" sz="2000" dirty="0">
                <a:solidFill>
                  <a:srgbClr val="000000"/>
                </a:solidFill>
                <a:latin typeface="HelveticaNeue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HelveticaNeue"/>
              </a:rPr>
              <a:t>여러 번 원하는 만큼 재사용 할 수도 있고 일괄적으로 값을 교체하기도 편하다</a:t>
            </a:r>
            <a:r>
              <a:rPr lang="en-US" altLang="ko-KR" sz="2000" dirty="0">
                <a:solidFill>
                  <a:srgbClr val="000000"/>
                </a:solidFill>
                <a:latin typeface="HelveticaNeue"/>
              </a:rPr>
              <a:t>.  </a:t>
            </a: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HelveticaNeue"/>
              </a:rPr>
              <a:t>참고 </a:t>
            </a: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ppt 7</a:t>
            </a:r>
            <a:r>
              <a:rPr lang="ko-KR" altLang="en-US" sz="1600" dirty="0">
                <a:solidFill>
                  <a:srgbClr val="000000"/>
                </a:solidFill>
                <a:latin typeface="HelveticaNeue"/>
              </a:rPr>
              <a:t>페이지</a:t>
            </a: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)</a:t>
            </a:r>
          </a:p>
          <a:p>
            <a:pPr marL="457200" lvl="1" indent="0">
              <a:buNone/>
            </a:pPr>
            <a:endParaRPr lang="en-US" altLang="ko-KR" sz="1600" b="0" i="0" dirty="0">
              <a:solidFill>
                <a:srgbClr val="000000"/>
              </a:solidFill>
              <a:effectLst/>
              <a:latin typeface="HelveticaNeue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06D165-7DDB-F852-5947-60C37273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99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02F0A2-A598-F90A-7766-8ABD6A50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연산자</a:t>
            </a:r>
            <a:r>
              <a:rPr lang="en-US" altLang="ko-KR" sz="2800" dirty="0"/>
              <a:t>- </a:t>
            </a:r>
            <a:r>
              <a:rPr lang="ko-KR" altLang="en-US" sz="2800" dirty="0"/>
              <a:t>우선순위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65BE79-5DAC-C794-36E7-4C1AE6BD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75394"/>
            <a:ext cx="8330514" cy="552714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F2FE08-E265-2D0F-55DB-2FCA3F8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592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2566A38-9614-B947-CF63-90CE11DF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선택문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단순</a:t>
            </a:r>
            <a:r>
              <a:rPr lang="en-US" altLang="ko-KR" sz="2800" dirty="0"/>
              <a:t>if</a:t>
            </a:r>
            <a:r>
              <a:rPr lang="ko-KR" altLang="en-US" sz="2800" dirty="0"/>
              <a:t>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BBA11-FBAC-B625-8F69-8A5B3ABE0421}"/>
              </a:ext>
            </a:extLst>
          </p:cNvPr>
          <p:cNvSpPr txBox="1"/>
          <p:nvPr/>
        </p:nvSpPr>
        <p:spPr>
          <a:xfrm>
            <a:off x="1056443" y="1136342"/>
            <a:ext cx="1067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단순  </a:t>
            </a:r>
            <a:r>
              <a:rPr lang="en-US" altLang="ko-KR" dirty="0"/>
              <a:t>if</a:t>
            </a:r>
            <a:r>
              <a:rPr lang="ko-KR" altLang="en-US" dirty="0"/>
              <a:t> 문</a:t>
            </a:r>
            <a:r>
              <a:rPr lang="en-US" altLang="ko-KR" dirty="0"/>
              <a:t>: </a:t>
            </a:r>
            <a:r>
              <a:rPr lang="ko-KR" altLang="en-US" dirty="0"/>
              <a:t>조건식이 참인 경우에만 특정 문장들을 수행하고 거짓인 경우 에는 아무 일도 하지 않음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370E42-E4C4-6B29-2F7C-870BCD9A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1793289"/>
            <a:ext cx="10459910" cy="429832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EC10AA-C39F-8570-EBB9-B7EB6CD1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82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2566A38-9614-B947-CF63-90CE11DF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40522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선택문 </a:t>
            </a:r>
            <a:r>
              <a:rPr lang="en-US" altLang="ko-KR" sz="2800" dirty="0"/>
              <a:t>:if</a:t>
            </a:r>
            <a:r>
              <a:rPr lang="ko-KR" altLang="en-US" sz="2800" dirty="0"/>
              <a:t>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BBA11-FBAC-B625-8F69-8A5B3ABE0421}"/>
              </a:ext>
            </a:extLst>
          </p:cNvPr>
          <p:cNvSpPr txBox="1"/>
          <p:nvPr/>
        </p:nvSpPr>
        <p:spPr>
          <a:xfrm>
            <a:off x="760520" y="845323"/>
            <a:ext cx="10670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파이썬은 </a:t>
            </a:r>
            <a:r>
              <a:rPr lang="en-US" altLang="ko-KR" dirty="0"/>
              <a:t>C, Java</a:t>
            </a:r>
            <a:r>
              <a:rPr lang="ko-KR" altLang="en-US" dirty="0"/>
              <a:t>언어와는 달리 블록을 기술하는 명시적인 기호인 </a:t>
            </a:r>
            <a:r>
              <a:rPr lang="en-US" altLang="ko-KR" dirty="0"/>
              <a:t>“{}”</a:t>
            </a:r>
            <a:r>
              <a:rPr lang="ko-KR" altLang="en-US" dirty="0"/>
              <a:t>을 사용하지 않는다</a:t>
            </a:r>
            <a:endParaRPr lang="en-US" altLang="ko-KR" dirty="0"/>
          </a:p>
          <a:p>
            <a:r>
              <a:rPr lang="en-US" altLang="ko-KR" dirty="0"/>
              <a:t>https://blog.naver.com/phok75/222130989577</a:t>
            </a:r>
          </a:p>
          <a:p>
            <a:r>
              <a:rPr lang="ko-KR" altLang="en-US" dirty="0"/>
              <a:t>파이썬 에서는 </a:t>
            </a:r>
            <a:r>
              <a:rPr lang="en-US" altLang="ko-KR" dirty="0"/>
              <a:t>“{}”</a:t>
            </a:r>
            <a:r>
              <a:rPr lang="ko-KR" altLang="en-US" dirty="0"/>
              <a:t>대신 </a:t>
            </a:r>
            <a:r>
              <a:rPr lang="en-US" altLang="ko-KR" dirty="0"/>
              <a:t>tab</a:t>
            </a:r>
            <a:r>
              <a:rPr lang="ko-KR" altLang="en-US" dirty="0"/>
              <a:t>키만큼 들어 쓰기</a:t>
            </a:r>
            <a:r>
              <a:rPr lang="en-US" altLang="ko-KR" dirty="0"/>
              <a:t>(indentation)</a:t>
            </a:r>
            <a:r>
              <a:rPr lang="ko-KR" altLang="en-US" dirty="0"/>
              <a:t>로 블록을 지정</a:t>
            </a:r>
            <a:r>
              <a:rPr lang="en-US" altLang="ko-KR" dirty="0"/>
              <a:t>-</a:t>
            </a:r>
            <a:r>
              <a:rPr lang="ko-KR" altLang="en-US" dirty="0"/>
              <a:t> 가독성이 좋음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680A4A-00F1-CF84-125C-B1F0B3999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4"/>
          <a:stretch/>
        </p:blipFill>
        <p:spPr>
          <a:xfrm>
            <a:off x="346229" y="4641273"/>
            <a:ext cx="10265461" cy="18516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BB472A-2F69-AE07-B0F0-2567CEC1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3" y="1782673"/>
            <a:ext cx="7531094" cy="243443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173511-6987-6DF7-C0D4-42BEEE19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307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F102D-BCE2-C4FE-D340-CCBEF87C9830}"/>
              </a:ext>
            </a:extLst>
          </p:cNvPr>
          <p:cNvSpPr txBox="1"/>
          <p:nvPr/>
        </p:nvSpPr>
        <p:spPr>
          <a:xfrm>
            <a:off x="734786" y="584538"/>
            <a:ext cx="74295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score=int(input("당신의 성적을 입력하세요"))</a:t>
            </a:r>
          </a:p>
          <a:p>
            <a:r>
              <a:rPr lang="ko-KR" altLang="en-US" sz="2400" dirty="0">
                <a:solidFill>
                  <a:srgbClr val="00B050"/>
                </a:solidFill>
              </a:rPr>
              <a:t>#단순if문</a:t>
            </a:r>
          </a:p>
          <a:p>
            <a:r>
              <a:rPr lang="ko-KR" altLang="en-US" sz="2400" dirty="0"/>
              <a:t>if score &gt;=80:</a:t>
            </a:r>
          </a:p>
          <a:p>
            <a:r>
              <a:rPr lang="ko-KR" altLang="en-US" sz="2400" dirty="0"/>
              <a:t>    print("좋은 성적입니다.")</a:t>
            </a:r>
          </a:p>
          <a:p>
            <a:r>
              <a:rPr lang="ko-KR" altLang="en-US" sz="2400" dirty="0"/>
              <a:t>    print("축하합니다")</a:t>
            </a:r>
          </a:p>
          <a:p>
            <a:r>
              <a:rPr lang="ko-KR" altLang="en-US" sz="2400" dirty="0"/>
              <a:t>print("프로그램을 종료합니다.")</a:t>
            </a:r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5CA038-1250-369F-6433-4D4E208E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019" y="3528034"/>
            <a:ext cx="5328298" cy="2745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3AEEA7-8149-03BD-2CFD-549E7BEC0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5" y="246537"/>
            <a:ext cx="2869805" cy="38002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23E84E-2D40-2ACA-4A0F-B80DA451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043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626CA21-1228-DB38-07BB-8859D07A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선택문 </a:t>
            </a:r>
            <a:r>
              <a:rPr lang="en-US" altLang="ko-KR" sz="2800" dirty="0"/>
              <a:t>:if~else</a:t>
            </a:r>
            <a:r>
              <a:rPr lang="ko-KR" altLang="en-US" sz="2800" dirty="0"/>
              <a:t>문</a:t>
            </a:r>
            <a:br>
              <a:rPr lang="en-US" altLang="ko-KR" sz="2800" dirty="0"/>
            </a:br>
            <a:r>
              <a:rPr lang="ko-KR" altLang="en-US" sz="2000" dirty="0"/>
              <a:t>조건식의 결과가 참 또는 거짓에 따라 서로 다른 작업을 수행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DF1E8B-71C9-B422-23FC-021ED4EE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124"/>
            <a:ext cx="8470232" cy="598549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B2F5AB-77B1-6ABA-4DBE-C9771ECA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889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813111-46FD-3F03-418E-C5DCC982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3997234"/>
            <a:ext cx="4898233" cy="2262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E0D643-11B3-BAB3-AE65-E69CF565372D}"/>
              </a:ext>
            </a:extLst>
          </p:cNvPr>
          <p:cNvSpPr txBox="1"/>
          <p:nvPr/>
        </p:nvSpPr>
        <p:spPr>
          <a:xfrm>
            <a:off x="747849" y="598491"/>
            <a:ext cx="825246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score=int(input("당신의 성적을 입력하세요"))</a:t>
            </a:r>
          </a:p>
          <a:p>
            <a:endParaRPr lang="en-US" altLang="ko-KR" sz="2400" dirty="0">
              <a:solidFill>
                <a:srgbClr val="00B050"/>
              </a:solidFill>
            </a:endParaRPr>
          </a:p>
          <a:p>
            <a:r>
              <a:rPr lang="ko-KR" altLang="en-US" sz="2400" dirty="0">
                <a:solidFill>
                  <a:srgbClr val="00B050"/>
                </a:solidFill>
              </a:rPr>
              <a:t>#if!~else문</a:t>
            </a:r>
          </a:p>
          <a:p>
            <a:r>
              <a:rPr lang="ko-KR" altLang="en-US" sz="2400" dirty="0"/>
              <a:t>if score &gt;=80:</a:t>
            </a:r>
          </a:p>
          <a:p>
            <a:r>
              <a:rPr lang="ko-KR" altLang="en-US" sz="2400" dirty="0"/>
              <a:t>    print("좋은 성적입니다.")</a:t>
            </a:r>
          </a:p>
          <a:p>
            <a:r>
              <a:rPr lang="ko-KR" altLang="en-US" sz="2400" dirty="0"/>
              <a:t>    print("축하합니다")</a:t>
            </a:r>
          </a:p>
          <a:p>
            <a:r>
              <a:rPr lang="ko-KR" altLang="en-US" sz="2400" dirty="0"/>
              <a:t>else:</a:t>
            </a:r>
          </a:p>
          <a:p>
            <a:r>
              <a:rPr lang="ko-KR" altLang="en-US" sz="2400" dirty="0"/>
              <a:t>    print("성적이 80점 미만입니다.")</a:t>
            </a:r>
          </a:p>
          <a:p>
            <a:r>
              <a:rPr lang="ko-KR" altLang="en-US" sz="2400" dirty="0"/>
              <a:t>print("프로그램을 종료합니다.")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EA5B1A-2A18-7885-8192-842FAFCE90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31" r="2716"/>
          <a:stretch/>
        </p:blipFill>
        <p:spPr>
          <a:xfrm>
            <a:off x="858161" y="1033670"/>
            <a:ext cx="2799440" cy="34455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DF281D-5C9C-D943-5354-E1D4D5B4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74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F5EEC04-772A-CFCD-BBC6-AB51EF41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306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선택문 </a:t>
            </a:r>
            <a:r>
              <a:rPr lang="en-US" altLang="ko-KR" sz="2800" dirty="0"/>
              <a:t>:if~elif~else</a:t>
            </a:r>
            <a:r>
              <a:rPr lang="ko-KR" altLang="en-US" sz="2800" dirty="0"/>
              <a:t>문</a:t>
            </a:r>
            <a:br>
              <a:rPr lang="en-US" altLang="ko-KR" sz="2800" dirty="0"/>
            </a:br>
            <a:r>
              <a:rPr lang="ko-KR" altLang="en-US" sz="2000" dirty="0"/>
              <a:t>다중 선택을 제공</a:t>
            </a:r>
            <a:br>
              <a:rPr lang="en-US" altLang="ko-KR" sz="2000" dirty="0"/>
            </a:br>
            <a:r>
              <a:rPr lang="ko-KR" altLang="en-US" sz="2000" dirty="0"/>
              <a:t>조건이 거짓일 경우 다시 조건을 제시하여 조건의 결과에 따라 처리</a:t>
            </a:r>
            <a:br>
              <a:rPr lang="en-US" altLang="ko-KR" sz="2000" dirty="0"/>
            </a:br>
            <a:r>
              <a:rPr lang="ko-KR" altLang="en-US" sz="2000" dirty="0"/>
              <a:t>반복적으로 제시할 수 있는 선택 조건의 수에는 제한을 두지 않음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AA7097-DEDC-D7D7-BA37-284A1FA1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6" y="2045059"/>
            <a:ext cx="7044868" cy="43180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2DFBFF-E190-2263-7A85-AD4523E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964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BADBC-2E1D-365F-8897-12C32462061B}"/>
              </a:ext>
            </a:extLst>
          </p:cNvPr>
          <p:cNvSpPr txBox="1"/>
          <p:nvPr/>
        </p:nvSpPr>
        <p:spPr>
          <a:xfrm>
            <a:off x="518534" y="897322"/>
            <a:ext cx="6439616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score=int(input("당신의 성적을 입력하세요"))</a:t>
            </a:r>
          </a:p>
          <a:p>
            <a:r>
              <a:rPr lang="ko-KR" altLang="en-US" sz="2400" dirty="0">
                <a:solidFill>
                  <a:srgbClr val="00B050"/>
                </a:solidFill>
              </a:rPr>
              <a:t>#if~elif~else문</a:t>
            </a:r>
          </a:p>
          <a:p>
            <a:r>
              <a:rPr lang="en-US" altLang="ko-KR" sz="2400" dirty="0"/>
              <a:t>if score &gt;=80 :</a:t>
            </a:r>
          </a:p>
          <a:p>
            <a:r>
              <a:rPr lang="en-US" altLang="ko-KR" sz="2400" dirty="0"/>
              <a:t>    print("</a:t>
            </a:r>
            <a:r>
              <a:rPr lang="ko-KR" altLang="en-US" sz="2400" dirty="0"/>
              <a:t>좋은 성적 </a:t>
            </a:r>
            <a:r>
              <a:rPr lang="en-US" altLang="ko-KR" sz="2400" dirty="0"/>
              <a:t>80</a:t>
            </a:r>
            <a:r>
              <a:rPr lang="ko-KR" altLang="en-US" sz="2400" dirty="0"/>
              <a:t>점 이상 입니다</a:t>
            </a:r>
            <a:r>
              <a:rPr lang="en-US" altLang="ko-KR" sz="2400" dirty="0"/>
              <a:t>.")</a:t>
            </a:r>
          </a:p>
          <a:p>
            <a:r>
              <a:rPr lang="en-US" altLang="ko-KR" sz="2400" dirty="0" err="1"/>
              <a:t>elif</a:t>
            </a:r>
            <a:r>
              <a:rPr lang="en-US" altLang="ko-KR" sz="2400" dirty="0"/>
              <a:t> score &gt;= 70:</a:t>
            </a:r>
          </a:p>
          <a:p>
            <a:r>
              <a:rPr lang="en-US" altLang="ko-KR" sz="2400" dirty="0"/>
              <a:t>    print("</a:t>
            </a:r>
            <a:r>
              <a:rPr lang="ko-KR" altLang="en-US" sz="2400" dirty="0"/>
              <a:t>성적이 </a:t>
            </a:r>
            <a:r>
              <a:rPr lang="en-US" altLang="ko-KR" sz="2400" dirty="0"/>
              <a:t>80</a:t>
            </a:r>
            <a:r>
              <a:rPr lang="ko-KR" altLang="en-US" sz="2400" dirty="0"/>
              <a:t>점 미만 </a:t>
            </a:r>
            <a:r>
              <a:rPr lang="en-US" altLang="ko-KR" sz="2400" dirty="0"/>
              <a:t>70</a:t>
            </a:r>
            <a:r>
              <a:rPr lang="ko-KR" altLang="en-US" sz="2400" dirty="0"/>
              <a:t>점 이상입니다</a:t>
            </a:r>
            <a:r>
              <a:rPr lang="en-US" altLang="ko-KR" sz="2400" dirty="0"/>
              <a:t>.")</a:t>
            </a:r>
          </a:p>
          <a:p>
            <a:r>
              <a:rPr lang="en-US" altLang="ko-KR" sz="2400" dirty="0" err="1"/>
              <a:t>elif</a:t>
            </a:r>
            <a:r>
              <a:rPr lang="en-US" altLang="ko-KR" sz="2400" dirty="0"/>
              <a:t> score &gt;= 60 :</a:t>
            </a:r>
          </a:p>
          <a:p>
            <a:r>
              <a:rPr lang="en-US" altLang="ko-KR" sz="2400" dirty="0"/>
              <a:t>    print("</a:t>
            </a:r>
            <a:r>
              <a:rPr lang="ko-KR" altLang="en-US" sz="2400" dirty="0"/>
              <a:t>성적이 </a:t>
            </a:r>
            <a:r>
              <a:rPr lang="en-US" altLang="ko-KR" sz="2400" dirty="0"/>
              <a:t>70</a:t>
            </a:r>
            <a:r>
              <a:rPr lang="ko-KR" altLang="en-US" sz="2400" dirty="0"/>
              <a:t>점 미만 </a:t>
            </a:r>
            <a:r>
              <a:rPr lang="en-US" altLang="ko-KR" sz="2400" dirty="0"/>
              <a:t>60</a:t>
            </a:r>
            <a:r>
              <a:rPr lang="ko-KR" altLang="en-US" sz="2400" dirty="0"/>
              <a:t>점 이상입니다</a:t>
            </a:r>
            <a:r>
              <a:rPr lang="en-US" altLang="ko-KR" sz="2400" dirty="0"/>
              <a:t>.")</a:t>
            </a:r>
          </a:p>
          <a:p>
            <a:r>
              <a:rPr lang="en-US" altLang="ko-KR" sz="2400" dirty="0"/>
              <a:t>else :</a:t>
            </a:r>
          </a:p>
          <a:p>
            <a:r>
              <a:rPr lang="en-US" altLang="ko-KR" sz="2400" dirty="0"/>
              <a:t>    print("</a:t>
            </a:r>
            <a:r>
              <a:rPr lang="ko-KR" altLang="en-US" sz="2400" dirty="0"/>
              <a:t>성적이 </a:t>
            </a:r>
            <a:r>
              <a:rPr lang="en-US" altLang="ko-KR" sz="2400" dirty="0"/>
              <a:t>60</a:t>
            </a:r>
            <a:r>
              <a:rPr lang="ko-KR" altLang="en-US" sz="2400" dirty="0"/>
              <a:t>점 미만 입니다</a:t>
            </a:r>
            <a:r>
              <a:rPr lang="en-US" altLang="ko-KR" sz="2400" dirty="0"/>
              <a:t>." )</a:t>
            </a:r>
          </a:p>
          <a:p>
            <a:r>
              <a:rPr lang="en-US" altLang="ko-KR" sz="2400" dirty="0"/>
              <a:t>print("</a:t>
            </a:r>
            <a:r>
              <a:rPr lang="ko-KR" altLang="en-US" sz="2400" dirty="0"/>
              <a:t>프로그램을 종료 합니다</a:t>
            </a:r>
            <a:r>
              <a:rPr lang="en-US" altLang="ko-KR" sz="2400" dirty="0"/>
              <a:t>.")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39592F-567C-D693-B5F2-513F75FD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4" y="471468"/>
            <a:ext cx="3639058" cy="27626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4A2F4C-7BB8-90C9-1AFA-49A3B29F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9C134C1-1F80-51D9-4CC8-6B3611A7A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194301"/>
              </p:ext>
            </p:extLst>
          </p:nvPr>
        </p:nvGraphicFramePr>
        <p:xfrm>
          <a:off x="7439384" y="1031614"/>
          <a:ext cx="4234081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081">
                  <a:extLst>
                    <a:ext uri="{9D8B030D-6E8A-4147-A177-3AD203B41FA5}">
                      <a16:colId xmlns:a16="http://schemas.microsoft.com/office/drawing/2014/main" val="216573782"/>
                    </a:ext>
                  </a:extLst>
                </a:gridCol>
              </a:tblGrid>
              <a:tr h="3519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실행결과 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0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당신의 성적을 입력하세요</a:t>
                      </a:r>
                      <a:r>
                        <a:rPr lang="en-US" altLang="ko-KR" dirty="0"/>
                        <a:t>80</a:t>
                      </a:r>
                    </a:p>
                    <a:p>
                      <a:pPr latinLnBrk="1"/>
                      <a:r>
                        <a:rPr lang="ko-KR" altLang="en-US" dirty="0"/>
                        <a:t>좋은 성적 </a:t>
                      </a:r>
                      <a:r>
                        <a:rPr lang="en-US" altLang="ko-KR" dirty="0"/>
                        <a:t>80</a:t>
                      </a:r>
                      <a:r>
                        <a:rPr lang="ko-KR" altLang="en-US" dirty="0"/>
                        <a:t>점 이상 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프로그램을 종료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당신의 성적을 입력하세요</a:t>
                      </a:r>
                      <a:r>
                        <a:rPr lang="en-US" altLang="ko-KR" dirty="0"/>
                        <a:t>70</a:t>
                      </a:r>
                    </a:p>
                    <a:p>
                      <a:pPr latinLnBrk="1"/>
                      <a:r>
                        <a:rPr lang="ko-KR" altLang="en-US" dirty="0"/>
                        <a:t>성적이 </a:t>
                      </a:r>
                      <a:r>
                        <a:rPr lang="en-US" altLang="ko-KR" dirty="0"/>
                        <a:t>80</a:t>
                      </a:r>
                      <a:r>
                        <a:rPr lang="ko-KR" altLang="en-US" dirty="0"/>
                        <a:t>점 미만 </a:t>
                      </a:r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점 이상입니다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프로그램을 종료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당신의 성적을 입력하세요</a:t>
                      </a:r>
                      <a:r>
                        <a:rPr lang="en-US" altLang="ko-KR" dirty="0"/>
                        <a:t>60</a:t>
                      </a:r>
                    </a:p>
                    <a:p>
                      <a:pPr latinLnBrk="1"/>
                      <a:r>
                        <a:rPr lang="ko-KR" altLang="en-US" dirty="0"/>
                        <a:t>성적이 </a:t>
                      </a:r>
                      <a:r>
                        <a:rPr lang="en-US" altLang="ko-KR" dirty="0"/>
                        <a:t>70</a:t>
                      </a:r>
                      <a:r>
                        <a:rPr lang="ko-KR" altLang="en-US" dirty="0"/>
                        <a:t>점 미만 </a:t>
                      </a:r>
                      <a:r>
                        <a:rPr lang="en-US" altLang="ko-KR" dirty="0"/>
                        <a:t>60</a:t>
                      </a:r>
                      <a:r>
                        <a:rPr lang="ko-KR" altLang="en-US" dirty="0"/>
                        <a:t>점 이상입니다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프로그램을 종료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당신의 성적을 입력하세요</a:t>
                      </a:r>
                      <a:r>
                        <a:rPr lang="en-US" altLang="ko-KR" dirty="0"/>
                        <a:t>50</a:t>
                      </a:r>
                    </a:p>
                    <a:p>
                      <a:pPr latinLnBrk="1"/>
                      <a:r>
                        <a:rPr lang="ko-KR" altLang="en-US" dirty="0"/>
                        <a:t>성적이 </a:t>
                      </a:r>
                      <a:r>
                        <a:rPr lang="en-US" altLang="ko-KR" dirty="0"/>
                        <a:t>60</a:t>
                      </a:r>
                      <a:r>
                        <a:rPr lang="ko-KR" altLang="en-US" dirty="0"/>
                        <a:t>점 미만 입니다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프로그램을 종료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80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57A86BC-4E62-274C-95C3-1B219975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9081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선택문 </a:t>
            </a:r>
            <a:r>
              <a:rPr lang="en-US" altLang="ko-KR" sz="2800" dirty="0"/>
              <a:t>:</a:t>
            </a:r>
            <a:r>
              <a:rPr lang="ko-KR" altLang="en-US" sz="2800" dirty="0"/>
              <a:t>내포된 </a:t>
            </a:r>
            <a:r>
              <a:rPr lang="en-US" altLang="ko-KR" sz="2800" dirty="0"/>
              <a:t>if</a:t>
            </a:r>
            <a:r>
              <a:rPr lang="ko-KR" altLang="en-US" sz="2800" dirty="0"/>
              <a:t>문</a:t>
            </a:r>
            <a:br>
              <a:rPr lang="en-US" altLang="ko-KR" sz="2800" dirty="0"/>
            </a:br>
            <a:r>
              <a:rPr lang="ko-KR" altLang="en-US" sz="2000" dirty="0"/>
              <a:t>선택문 안에 또 다른 선택문이 내포될 수 있다는 의미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36DB62-BC2E-E170-9F2B-DEE2102B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7" y="1704512"/>
            <a:ext cx="9650172" cy="462395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D035B1-BCF7-34F5-704B-78745803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24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05D7807-D268-1404-E479-3F64608E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1" y="4913215"/>
            <a:ext cx="4179441" cy="210832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C6B0A3B-4D31-6A36-540C-16A117CC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45" y="109862"/>
            <a:ext cx="10515600" cy="109081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선택문 </a:t>
            </a:r>
            <a:r>
              <a:rPr lang="en-US" altLang="ko-KR" sz="2800" dirty="0"/>
              <a:t>:</a:t>
            </a:r>
            <a:r>
              <a:rPr lang="ko-KR" altLang="en-US" sz="2800" dirty="0"/>
              <a:t>내포된 </a:t>
            </a:r>
            <a:r>
              <a:rPr lang="en-US" altLang="ko-KR" sz="2800" dirty="0"/>
              <a:t>if</a:t>
            </a:r>
            <a:r>
              <a:rPr lang="ko-KR" altLang="en-US" sz="2800" dirty="0"/>
              <a:t>문</a:t>
            </a:r>
            <a:br>
              <a:rPr lang="en-US" altLang="ko-KR" sz="28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26A6C-4AAB-15D4-E250-A7B3C638A5B2}"/>
              </a:ext>
            </a:extLst>
          </p:cNvPr>
          <p:cNvSpPr txBox="1"/>
          <p:nvPr/>
        </p:nvSpPr>
        <p:spPr>
          <a:xfrm>
            <a:off x="643345" y="1133012"/>
            <a:ext cx="792588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score=int(input("당신의 성적을 입력하세요"))</a:t>
            </a:r>
          </a:p>
          <a:p>
            <a:r>
              <a:rPr lang="ko-KR" altLang="en-US" sz="2400" dirty="0"/>
              <a:t>#내포된 if문</a:t>
            </a:r>
          </a:p>
          <a:p>
            <a:r>
              <a:rPr lang="ko-KR" altLang="en-US" sz="2400" dirty="0"/>
              <a:t>if score &gt;=60:</a:t>
            </a:r>
          </a:p>
          <a:p>
            <a:r>
              <a:rPr lang="ko-KR" altLang="en-US" sz="2400" dirty="0"/>
              <a:t>    if score &gt;=70:</a:t>
            </a:r>
          </a:p>
          <a:p>
            <a:r>
              <a:rPr lang="ko-KR" altLang="en-US" sz="2400" dirty="0"/>
              <a:t>        if score &gt;=80:</a:t>
            </a:r>
          </a:p>
          <a:p>
            <a:r>
              <a:rPr lang="ko-KR" altLang="en-US" sz="2400" dirty="0"/>
              <a:t>            print("좋은 성적 80점 이상입니다.")</a:t>
            </a:r>
          </a:p>
          <a:p>
            <a:r>
              <a:rPr lang="ko-KR" altLang="en-US" sz="2400" dirty="0"/>
              <a:t>        else:</a:t>
            </a:r>
          </a:p>
          <a:p>
            <a:r>
              <a:rPr lang="ko-KR" altLang="en-US" sz="2400" dirty="0"/>
              <a:t>            print("성적이 70점 이상 80점 미만입니다.")</a:t>
            </a:r>
          </a:p>
          <a:p>
            <a:r>
              <a:rPr lang="ko-KR" altLang="en-US" sz="2400" dirty="0"/>
              <a:t>    else:</a:t>
            </a:r>
          </a:p>
          <a:p>
            <a:r>
              <a:rPr lang="ko-KR" altLang="en-US" sz="2400" dirty="0"/>
              <a:t>        print("성적이 60점 이상 70점 미만 입니다.")  </a:t>
            </a:r>
          </a:p>
          <a:p>
            <a:r>
              <a:rPr lang="ko-KR" altLang="en-US" sz="2400" dirty="0"/>
              <a:t>else:</a:t>
            </a:r>
          </a:p>
          <a:p>
            <a:r>
              <a:rPr lang="ko-KR" altLang="en-US" sz="2400" dirty="0"/>
              <a:t>    print("성적이 60점 미만입니다.")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C727E3-2A37-9C3E-6809-30EA301F6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44" y="731524"/>
            <a:ext cx="3591426" cy="36200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C19986-2EB5-9D3F-516B-503CDEEA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16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78E75-C9A2-4145-9B82-8B7B2042293C}"/>
              </a:ext>
            </a:extLst>
          </p:cNvPr>
          <p:cNvSpPr txBox="1"/>
          <p:nvPr/>
        </p:nvSpPr>
        <p:spPr>
          <a:xfrm>
            <a:off x="519289" y="146756"/>
            <a:ext cx="871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목록 정리</a:t>
            </a:r>
            <a:r>
              <a:rPr lang="en-US" altLang="ko-KR" dirty="0"/>
              <a:t>-</a:t>
            </a:r>
            <a:r>
              <a:rPr lang="ko-KR" altLang="en-US" dirty="0"/>
              <a:t>잘 안되면  윈도우 화면의 </a:t>
            </a:r>
            <a:r>
              <a:rPr lang="en-US" altLang="ko-KR" dirty="0"/>
              <a:t>test</a:t>
            </a:r>
            <a:r>
              <a:rPr lang="ko-KR" altLang="en-US" dirty="0"/>
              <a:t>폴더로 가서 폴더를 생성 해도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C61FA-0CC7-487C-E1A6-EE8E31A2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9" y="841954"/>
            <a:ext cx="3315163" cy="18100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2A88C91-EA0D-2792-4704-9E4E8ABB3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9" y="3429000"/>
            <a:ext cx="3238952" cy="19814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11D8D2-4CF2-653C-BFA8-9C0901B53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563" y="790206"/>
            <a:ext cx="3439005" cy="3629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7A72C9-F747-3B1B-E766-2F9E3DB6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808" y="790206"/>
            <a:ext cx="2924583" cy="404869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E4FFCC-4DB0-97A2-F17C-0CC15C28CE18}"/>
              </a:ext>
            </a:extLst>
          </p:cNvPr>
          <p:cNvCxnSpPr>
            <a:cxnSpLocks/>
          </p:cNvCxnSpPr>
          <p:nvPr/>
        </p:nvCxnSpPr>
        <p:spPr>
          <a:xfrm>
            <a:off x="2176870" y="2744374"/>
            <a:ext cx="0" cy="52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08CDD7-019D-5185-F5ED-C175A0C0EFA3}"/>
              </a:ext>
            </a:extLst>
          </p:cNvPr>
          <p:cNvCxnSpPr/>
          <p:nvPr/>
        </p:nvCxnSpPr>
        <p:spPr>
          <a:xfrm flipV="1">
            <a:off x="3939822" y="4097867"/>
            <a:ext cx="451556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1A1F75-BB66-125E-F782-2EA0B78709C7}"/>
              </a:ext>
            </a:extLst>
          </p:cNvPr>
          <p:cNvCxnSpPr/>
          <p:nvPr/>
        </p:nvCxnSpPr>
        <p:spPr>
          <a:xfrm>
            <a:off x="8207022" y="3273778"/>
            <a:ext cx="226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D659C9-4454-16C4-0364-D7902EA5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763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D8133-ECEB-64EC-362D-CD9795BD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90811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선택문 </a:t>
            </a:r>
            <a:r>
              <a:rPr lang="en-US" altLang="ko-KR" sz="2800" dirty="0"/>
              <a:t>:</a:t>
            </a:r>
            <a:r>
              <a:rPr lang="ko-KR" altLang="en-US" sz="2800" dirty="0"/>
              <a:t>문자열 비교</a:t>
            </a:r>
            <a:br>
              <a:rPr lang="en-US" altLang="ko-KR" sz="2800" dirty="0"/>
            </a:br>
            <a:r>
              <a:rPr lang="ko-KR" altLang="en-US" sz="2000" dirty="0"/>
              <a:t>관계연산자를 사용하여 숫자 뿐 아니라 문자도 비교가능</a:t>
            </a:r>
            <a:br>
              <a:rPr lang="en-US" altLang="ko-KR" sz="2000" dirty="0"/>
            </a:br>
            <a:r>
              <a:rPr lang="ko-KR" altLang="en-US" sz="2000" dirty="0"/>
              <a:t>문자열을 구성하는 각각의 문자에 해당하는 코드 값으로 비교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95ECF-99DA-15CF-165F-D0280707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180729"/>
            <a:ext cx="10802858" cy="553961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1C69A3-CB6C-B3A7-E9A4-7A4F8D9D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197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26344-AEC6-A9AE-CEE0-A0911ADC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B3D9-F7E5-2271-46F9-08701DA2ACD4}"/>
              </a:ext>
            </a:extLst>
          </p:cNvPr>
          <p:cNvSpPr txBox="1"/>
          <p:nvPr/>
        </p:nvSpPr>
        <p:spPr>
          <a:xfrm>
            <a:off x="1470991" y="503583"/>
            <a:ext cx="10045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유니코드표 </a:t>
            </a:r>
            <a:r>
              <a:rPr lang="en-US" altLang="ko-KR" dirty="0"/>
              <a:t>: https://www.rapidtables.org/ko/code/text/unicode-characters.html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해당문자 클릭하면 값 나타남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한글 유니코드표 </a:t>
            </a:r>
            <a:r>
              <a:rPr lang="en-US" altLang="ko-KR" dirty="0"/>
              <a:t>: </a:t>
            </a:r>
            <a:r>
              <a:rPr lang="ko-KR" altLang="en-US" dirty="0"/>
              <a:t>너무 많아 </a:t>
            </a:r>
            <a:r>
              <a:rPr lang="en-US" altLang="ko-KR" dirty="0" err="1"/>
              <a:t>ctrl+f</a:t>
            </a:r>
            <a:r>
              <a:rPr lang="ko-KR" altLang="en-US" dirty="0"/>
              <a:t>로 찾는다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hlinkClick r:id="rId2"/>
              </a:rPr>
              <a:t>https://pooboo.tistory.com/131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유니코드 </a:t>
            </a:r>
            <a:r>
              <a:rPr lang="en-US" altLang="ko-KR" dirty="0"/>
              <a:t>16</a:t>
            </a:r>
            <a:r>
              <a:rPr lang="ko-KR" altLang="en-US" dirty="0"/>
              <a:t>진수로 표시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9463B00B-54F0-F1B5-29DB-7E384BE3C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15048"/>
              </p:ext>
            </p:extLst>
          </p:nvPr>
        </p:nvGraphicFramePr>
        <p:xfrm>
          <a:off x="1387060" y="3081955"/>
          <a:ext cx="941787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00">
                  <a:extLst>
                    <a:ext uri="{9D8B030D-6E8A-4147-A177-3AD203B41FA5}">
                      <a16:colId xmlns:a16="http://schemas.microsoft.com/office/drawing/2014/main" val="2485438990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1765166443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1390211517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415137208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125865567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94111990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3786420612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1844892950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854515526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814207702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57641913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331241335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3229153970"/>
                    </a:ext>
                  </a:extLst>
                </a:gridCol>
                <a:gridCol w="552252">
                  <a:extLst>
                    <a:ext uri="{9D8B030D-6E8A-4147-A177-3AD203B41FA5}">
                      <a16:colId xmlns:a16="http://schemas.microsoft.com/office/drawing/2014/main" val="1668287571"/>
                    </a:ext>
                  </a:extLst>
                </a:gridCol>
                <a:gridCol w="499166">
                  <a:extLst>
                    <a:ext uri="{9D8B030D-6E8A-4147-A177-3AD203B41FA5}">
                      <a16:colId xmlns:a16="http://schemas.microsoft.com/office/drawing/2014/main" val="784251848"/>
                    </a:ext>
                  </a:extLst>
                </a:gridCol>
                <a:gridCol w="574261">
                  <a:extLst>
                    <a:ext uri="{9D8B030D-6E8A-4147-A177-3AD203B41FA5}">
                      <a16:colId xmlns:a16="http://schemas.microsoft.com/office/drawing/2014/main" val="3144231096"/>
                    </a:ext>
                  </a:extLst>
                </a:gridCol>
              </a:tblGrid>
              <a:tr h="348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513811"/>
                  </a:ext>
                </a:extLst>
              </a:tr>
              <a:tr h="3424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96002"/>
                  </a:ext>
                </a:extLst>
              </a:tr>
              <a:tr h="3487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954461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972D1DA1-3276-F939-F8B9-7B1550F23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54745"/>
              </p:ext>
            </p:extLst>
          </p:nvPr>
        </p:nvGraphicFramePr>
        <p:xfrm>
          <a:off x="1470991" y="4433621"/>
          <a:ext cx="494306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687">
                  <a:extLst>
                    <a:ext uri="{9D8B030D-6E8A-4147-A177-3AD203B41FA5}">
                      <a16:colId xmlns:a16="http://schemas.microsoft.com/office/drawing/2014/main" val="2270043957"/>
                    </a:ext>
                  </a:extLst>
                </a:gridCol>
                <a:gridCol w="1647687">
                  <a:extLst>
                    <a:ext uri="{9D8B030D-6E8A-4147-A177-3AD203B41FA5}">
                      <a16:colId xmlns:a16="http://schemas.microsoft.com/office/drawing/2014/main" val="1052043261"/>
                    </a:ext>
                  </a:extLst>
                </a:gridCol>
                <a:gridCol w="1647687">
                  <a:extLst>
                    <a:ext uri="{9D8B030D-6E8A-4147-A177-3AD203B41FA5}">
                      <a16:colId xmlns:a16="http://schemas.microsoft.com/office/drawing/2014/main" val="4115966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88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16^2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16^1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16^0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7149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 x 16 x 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 x 16 =112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675077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07A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16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526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8F0A15-B574-28E8-9100-ADCA61B53F12}"/>
              </a:ext>
            </a:extLst>
          </p:cNvPr>
          <p:cNvSpPr txBox="1"/>
          <p:nvPr/>
        </p:nvSpPr>
        <p:spPr>
          <a:xfrm>
            <a:off x="805542" y="894700"/>
            <a:ext cx="242751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if("a"&gt;"B"):</a:t>
            </a:r>
          </a:p>
          <a:p>
            <a:r>
              <a:rPr lang="ko-KR" altLang="en-US" dirty="0"/>
              <a:t>    print("참")</a:t>
            </a:r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print("거짓")</a:t>
            </a:r>
          </a:p>
          <a:p>
            <a:r>
              <a:rPr lang="ko-KR" altLang="en-US" dirty="0"/>
              <a:t>if("*"&lt;"k"):</a:t>
            </a:r>
          </a:p>
          <a:p>
            <a:r>
              <a:rPr lang="ko-KR" altLang="en-US" dirty="0"/>
              <a:t>    print("참")</a:t>
            </a:r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print("거짓")</a:t>
            </a:r>
          </a:p>
          <a:p>
            <a:r>
              <a:rPr lang="ko-KR" altLang="en-US" dirty="0"/>
              <a:t>if("김"&lt;"강"):</a:t>
            </a:r>
          </a:p>
          <a:p>
            <a:r>
              <a:rPr lang="ko-KR" altLang="en-US" dirty="0"/>
              <a:t>    print("참")</a:t>
            </a:r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print("거짓")</a:t>
            </a:r>
          </a:p>
          <a:p>
            <a:r>
              <a:rPr lang="ko-KR" altLang="en-US" dirty="0"/>
              <a:t>if("han"&lt;"hans"):</a:t>
            </a:r>
          </a:p>
          <a:p>
            <a:r>
              <a:rPr lang="ko-KR" altLang="en-US" dirty="0"/>
              <a:t>    print("참")</a:t>
            </a:r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print("거짓")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720DB-FC19-1AF4-B85F-5E6E60A4323C}"/>
              </a:ext>
            </a:extLst>
          </p:cNvPr>
          <p:cNvSpPr txBox="1"/>
          <p:nvPr/>
        </p:nvSpPr>
        <p:spPr>
          <a:xfrm>
            <a:off x="3820885" y="896771"/>
            <a:ext cx="2677886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if("cskim"&lt;"CSKIM"):</a:t>
            </a:r>
          </a:p>
          <a:p>
            <a:r>
              <a:rPr lang="ko-KR" altLang="en-US" dirty="0"/>
              <a:t>    print("참")</a:t>
            </a:r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print("거짓")</a:t>
            </a:r>
          </a:p>
          <a:p>
            <a:r>
              <a:rPr lang="ko-KR" altLang="en-US" dirty="0"/>
              <a:t>if("john"&gt;"joho"):</a:t>
            </a:r>
          </a:p>
          <a:p>
            <a:r>
              <a:rPr lang="ko-KR" altLang="en-US" dirty="0"/>
              <a:t>    print("참")</a:t>
            </a:r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print("거짓")</a:t>
            </a:r>
          </a:p>
          <a:p>
            <a:r>
              <a:rPr lang="ko-KR" altLang="en-US" dirty="0"/>
              <a:t>if("김충석"&gt;"김충식"):</a:t>
            </a:r>
          </a:p>
          <a:p>
            <a:r>
              <a:rPr lang="ko-KR" altLang="en-US" dirty="0"/>
              <a:t>    print("참")</a:t>
            </a:r>
          </a:p>
          <a:p>
            <a:r>
              <a:rPr lang="ko-KR" altLang="en-US" dirty="0"/>
              <a:t>else:</a:t>
            </a:r>
          </a:p>
          <a:p>
            <a:r>
              <a:rPr lang="ko-KR" altLang="en-US" dirty="0"/>
              <a:t>    print("거짓") 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D15ED-72CA-20F8-701B-C4497826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285" y="2604931"/>
            <a:ext cx="1086002" cy="2095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2089D4-1792-0237-E285-17A25D3DC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0" y="359881"/>
            <a:ext cx="4163006" cy="39058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9128F7-805A-4232-1930-A631EB37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047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EC4A8-34A0-CAE4-1495-05274AB0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90811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반복문 </a:t>
            </a:r>
            <a:r>
              <a:rPr lang="en-US" altLang="ko-KR" sz="2800" dirty="0">
                <a:highlight>
                  <a:srgbClr val="00FF00"/>
                </a:highlight>
              </a:rPr>
              <a:t>:while</a:t>
            </a:r>
            <a:r>
              <a:rPr lang="en-US" altLang="ko-KR" sz="2800" dirty="0"/>
              <a:t>,</a:t>
            </a:r>
            <a:r>
              <a:rPr lang="ko-KR" altLang="en-US" sz="2000" dirty="0"/>
              <a:t>조건이 항상 참이면 무한루프에 빠질 수 있다 </a:t>
            </a:r>
            <a:r>
              <a:rPr lang="en-US" altLang="ko-KR" sz="2000" dirty="0"/>
              <a:t>ctrl+c</a:t>
            </a:r>
            <a:r>
              <a:rPr lang="ko-KR" altLang="en-US" sz="2000" dirty="0"/>
              <a:t>로 빠져나온다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11AB1-20BF-2CB7-B561-B84A2F12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88" y="1630890"/>
            <a:ext cx="7321724" cy="462065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7F0BEA-38FD-EEEF-6B60-C249282B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154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DAE6325-6BC6-594B-F5F1-5BDFD1AF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9081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반복문 </a:t>
            </a:r>
            <a:r>
              <a:rPr lang="en-US" altLang="ko-KR" sz="2800" dirty="0"/>
              <a:t>:while</a:t>
            </a: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4BDC1-9FD3-55F9-92BB-DAE817B8326A}"/>
              </a:ext>
            </a:extLst>
          </p:cNvPr>
          <p:cNvSpPr txBox="1"/>
          <p:nvPr/>
        </p:nvSpPr>
        <p:spPr>
          <a:xfrm>
            <a:off x="838199" y="1455938"/>
            <a:ext cx="859318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i=1</a:t>
            </a:r>
          </a:p>
          <a:p>
            <a:r>
              <a:rPr lang="ko-KR" altLang="en-US" sz="2400" dirty="0"/>
              <a:t>while i&lt;=5:</a:t>
            </a:r>
          </a:p>
          <a:p>
            <a:r>
              <a:rPr lang="ko-KR" altLang="en-US" sz="2400" dirty="0"/>
              <a:t>    name=input("이름을 입력하세요: ")</a:t>
            </a:r>
          </a:p>
          <a:p>
            <a:r>
              <a:rPr lang="ko-KR" altLang="en-US" sz="2400" dirty="0"/>
              <a:t>    print(name+"씨 환영합니다.")</a:t>
            </a:r>
          </a:p>
          <a:p>
            <a:r>
              <a:rPr lang="ko-KR" altLang="en-US" sz="2400" dirty="0"/>
              <a:t>    i=i+1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6DD6F-5501-9884-42BF-03110D8BA356}"/>
              </a:ext>
            </a:extLst>
          </p:cNvPr>
          <p:cNvSpPr txBox="1"/>
          <p:nvPr/>
        </p:nvSpPr>
        <p:spPr>
          <a:xfrm>
            <a:off x="5470359" y="3970901"/>
            <a:ext cx="359343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이름을 입력하세요: 나라</a:t>
            </a:r>
          </a:p>
          <a:p>
            <a:r>
              <a:rPr lang="ko-KR" altLang="en-US" dirty="0"/>
              <a:t>나라씨 환영합니다.</a:t>
            </a:r>
          </a:p>
          <a:p>
            <a:r>
              <a:rPr lang="ko-KR" altLang="en-US" dirty="0"/>
              <a:t>이름을 입력하세요: 우리</a:t>
            </a:r>
          </a:p>
          <a:p>
            <a:r>
              <a:rPr lang="ko-KR" altLang="en-US" dirty="0"/>
              <a:t>우리씨 환영합니다.</a:t>
            </a:r>
          </a:p>
          <a:p>
            <a:r>
              <a:rPr lang="ko-KR" altLang="en-US" dirty="0"/>
              <a:t>이름을 입력하세요: 무궁화</a:t>
            </a:r>
          </a:p>
          <a:p>
            <a:r>
              <a:rPr lang="ko-KR" altLang="en-US" dirty="0"/>
              <a:t>무궁화씨 환영합니다.</a:t>
            </a:r>
          </a:p>
          <a:p>
            <a:r>
              <a:rPr lang="ko-KR" altLang="en-US" dirty="0"/>
              <a:t>이름을 입력하세요: 사과</a:t>
            </a:r>
          </a:p>
          <a:p>
            <a:r>
              <a:rPr lang="ko-KR" altLang="en-US" dirty="0"/>
              <a:t>사과씨 환영합니다.</a:t>
            </a:r>
          </a:p>
          <a:p>
            <a:r>
              <a:rPr lang="ko-KR" altLang="en-US" dirty="0"/>
              <a:t>이름을 입력하세요: 배</a:t>
            </a:r>
          </a:p>
          <a:p>
            <a:r>
              <a:rPr lang="ko-KR" altLang="en-US" dirty="0"/>
              <a:t>배씨 환영합니다.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413730-D865-1AB0-B285-721CB193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065358"/>
            <a:ext cx="3181794" cy="39058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B9E1A6-FD71-927A-4321-0180DC03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7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BF519A-68ED-4FC1-DCD8-7172BDDF7638}"/>
              </a:ext>
            </a:extLst>
          </p:cNvPr>
          <p:cNvSpPr txBox="1"/>
          <p:nvPr/>
        </p:nvSpPr>
        <p:spPr>
          <a:xfrm>
            <a:off x="689810" y="444169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i=7</a:t>
            </a:r>
          </a:p>
          <a:p>
            <a:r>
              <a:rPr lang="ko-KR" altLang="en-US" dirty="0"/>
              <a:t>while i&lt;=5:</a:t>
            </a:r>
          </a:p>
          <a:p>
            <a:r>
              <a:rPr lang="ko-KR" altLang="en-US" dirty="0"/>
              <a:t>    name=input("이름을 입력하세요: ")</a:t>
            </a:r>
          </a:p>
          <a:p>
            <a:r>
              <a:rPr lang="ko-KR" altLang="en-US" dirty="0"/>
              <a:t>    print(name+"씨 환영합니다.")</a:t>
            </a:r>
          </a:p>
          <a:p>
            <a:r>
              <a:rPr lang="ko-KR" altLang="en-US" dirty="0"/>
              <a:t>    i=i+1</a:t>
            </a:r>
          </a:p>
          <a:p>
            <a:r>
              <a:rPr lang="ko-KR" altLang="en-US" dirty="0"/>
              <a:t>else :</a:t>
            </a:r>
          </a:p>
          <a:p>
            <a:r>
              <a:rPr lang="ko-KR" altLang="en-US" dirty="0"/>
              <a:t>    print("방문자 수를 초과 하였습니다. 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7174E-4E91-5A82-4D4E-E4652AB0DA7C}"/>
              </a:ext>
            </a:extLst>
          </p:cNvPr>
          <p:cNvSpPr txBox="1"/>
          <p:nvPr/>
        </p:nvSpPr>
        <p:spPr>
          <a:xfrm>
            <a:off x="4636167" y="2782669"/>
            <a:ext cx="42992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방문자 수를 초과 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C2263-A344-E824-28C4-79CD7FFC1E59}"/>
              </a:ext>
            </a:extLst>
          </p:cNvPr>
          <p:cNvSpPr txBox="1"/>
          <p:nvPr/>
        </p:nvSpPr>
        <p:spPr>
          <a:xfrm>
            <a:off x="657723" y="4181979"/>
            <a:ext cx="6096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#&lt;</a:t>
            </a:r>
            <a:r>
              <a:rPr lang="ko-KR" altLang="en-US" dirty="0">
                <a:solidFill>
                  <a:srgbClr val="00B050"/>
                </a:solidFill>
              </a:rPr>
              <a:t>무한루프</a:t>
            </a:r>
            <a:r>
              <a:rPr lang="en-US" altLang="ko-KR" dirty="0">
                <a:solidFill>
                  <a:srgbClr val="00B050"/>
                </a:solidFill>
              </a:rPr>
              <a:t>&gt; : ctrl+C</a:t>
            </a:r>
            <a:r>
              <a:rPr lang="ko-KR" altLang="en-US" dirty="0">
                <a:solidFill>
                  <a:srgbClr val="00B050"/>
                </a:solidFill>
              </a:rPr>
              <a:t>로 중지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i=1</a:t>
            </a:r>
          </a:p>
          <a:p>
            <a:r>
              <a:rPr lang="en-US" altLang="ko-KR" dirty="0"/>
              <a:t>while i&lt;=5:</a:t>
            </a:r>
          </a:p>
          <a:p>
            <a:r>
              <a:rPr lang="en-US" altLang="ko-KR" dirty="0"/>
              <a:t>    name=input("</a:t>
            </a:r>
            <a:r>
              <a:rPr lang="ko-KR" altLang="en-US" dirty="0"/>
              <a:t>이름을 입력하세요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    print(name+"</a:t>
            </a:r>
            <a:r>
              <a:rPr lang="ko-KR" altLang="en-US" dirty="0"/>
              <a:t>씨 환영합니다</a:t>
            </a:r>
            <a:r>
              <a:rPr lang="en-US" altLang="ko-KR" dirty="0"/>
              <a:t>.")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#i=i+1</a:t>
            </a:r>
          </a:p>
          <a:p>
            <a:r>
              <a:rPr lang="en-US" altLang="ko-KR" dirty="0"/>
              <a:t>else :</a:t>
            </a:r>
          </a:p>
          <a:p>
            <a:r>
              <a:rPr lang="en-US" altLang="ko-KR" dirty="0"/>
              <a:t>    print("</a:t>
            </a:r>
            <a:r>
              <a:rPr lang="ko-KR" altLang="en-US" dirty="0"/>
              <a:t>방문자 수를 초과 하였습니다</a:t>
            </a:r>
            <a:r>
              <a:rPr lang="en-US" altLang="ko-KR" dirty="0"/>
              <a:t>. ")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D9F2F6-9199-74D9-9478-2EAE3932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0" y="3839031"/>
            <a:ext cx="3867690" cy="342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E083A1-FC6B-88FA-2626-4C5E5F906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17" y="72642"/>
            <a:ext cx="3600953" cy="37152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2D884F-6A92-B786-C859-4573CC3A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99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61A1-43DB-261B-61BC-6F287CC5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1" y="228600"/>
            <a:ext cx="10515600" cy="1090811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반복문 </a:t>
            </a:r>
            <a:r>
              <a:rPr lang="en-US" altLang="ko-KR" sz="2800" dirty="0">
                <a:highlight>
                  <a:srgbClr val="00FF00"/>
                </a:highlight>
              </a:rPr>
              <a:t>:for</a:t>
            </a:r>
            <a:endParaRPr lang="ko-KR" altLang="en-US" sz="2000" dirty="0">
              <a:highlight>
                <a:srgbClr val="00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0BFE2E-7222-BF1E-6A8A-5E5348C2E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1" y="929446"/>
            <a:ext cx="10507541" cy="523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F79930-B431-BC41-A8B5-53E8B5CC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7182"/>
            <a:ext cx="8345065" cy="521090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CF1E7C-531F-2F67-0CD3-8005CAD0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319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D42254-515F-8F56-0BEC-11A4D07EDB42}"/>
              </a:ext>
            </a:extLst>
          </p:cNvPr>
          <p:cNvSpPr txBox="1"/>
          <p:nvPr/>
        </p:nvSpPr>
        <p:spPr>
          <a:xfrm>
            <a:off x="5457553" y="4549676"/>
            <a:ext cx="6098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실행결과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아이언맨, 커피가 준비되었습니다. </a:t>
            </a:r>
          </a:p>
          <a:p>
            <a:r>
              <a:rPr lang="ko-KR" altLang="en-US" dirty="0"/>
              <a:t>토르, 커피가 준비되었습니다. </a:t>
            </a:r>
          </a:p>
          <a:p>
            <a:r>
              <a:rPr lang="ko-KR" altLang="en-US" dirty="0"/>
              <a:t>아이엠 그루트, 커피가 준비되었습니다. </a:t>
            </a:r>
          </a:p>
          <a:p>
            <a:r>
              <a:rPr lang="ko-KR" altLang="en-US" dirty="0"/>
              <a:t>아이언맨, 커피가 준비되었습니다.      </a:t>
            </a:r>
          </a:p>
          <a:p>
            <a:r>
              <a:rPr lang="ko-KR" altLang="en-US" dirty="0"/>
              <a:t>토르, 커피가 준비되었습니다. </a:t>
            </a:r>
          </a:p>
          <a:p>
            <a:r>
              <a:rPr lang="ko-KR" altLang="en-US" dirty="0"/>
              <a:t>아이엠 그루트, 커피가 준비되었습니다.</a:t>
            </a:r>
            <a:endParaRPr lang="en-US" altLang="ko-KR" dirty="0"/>
          </a:p>
          <a:p>
            <a:r>
              <a:rPr lang="ko-KR" altLang="en-US" dirty="0"/>
              <a:t>원더우먼</a:t>
            </a:r>
            <a:r>
              <a:rPr lang="en-US" altLang="ko-KR" dirty="0"/>
              <a:t>, </a:t>
            </a:r>
            <a:r>
              <a:rPr lang="ko-KR" altLang="en-US" dirty="0"/>
              <a:t>커피가 준비되었습니다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04D53-14A3-9570-9DE1-919E5AA17F1B}"/>
              </a:ext>
            </a:extLst>
          </p:cNvPr>
          <p:cNvSpPr txBox="1"/>
          <p:nvPr/>
        </p:nvSpPr>
        <p:spPr>
          <a:xfrm>
            <a:off x="839289" y="963361"/>
            <a:ext cx="923217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2400" dirty="0"/>
          </a:p>
          <a:p>
            <a:r>
              <a:rPr lang="ko-KR" altLang="en-US" sz="2400" dirty="0"/>
              <a:t>for customer in ["아이언맨","토르","아이엠 그루트"]:</a:t>
            </a:r>
          </a:p>
          <a:p>
            <a:r>
              <a:rPr lang="ko-KR" altLang="en-US" sz="2400" dirty="0"/>
              <a:t>    print("{}, 커피가 준비되었습니다. ".format(customer))</a:t>
            </a:r>
          </a:p>
          <a:p>
            <a:r>
              <a:rPr lang="ko-KR" altLang="en-US" sz="2400" dirty="0"/>
              <a:t>    </a:t>
            </a:r>
          </a:p>
          <a:p>
            <a:r>
              <a:rPr lang="ko-KR" altLang="en-US" sz="2400" dirty="0"/>
              <a:t>starbucks = ["아이언맨","토르","아이엠 그루트"]</a:t>
            </a:r>
          </a:p>
          <a:p>
            <a:r>
              <a:rPr lang="ko-KR" altLang="en-US" sz="2400" dirty="0"/>
              <a:t>for customer in starbucks:</a:t>
            </a:r>
          </a:p>
          <a:p>
            <a:r>
              <a:rPr lang="ko-KR" altLang="en-US" sz="2400" dirty="0"/>
              <a:t>    print("{}, 커피가 준비되었습니다. ".format(customer))</a:t>
            </a:r>
            <a:endParaRPr lang="en-US" altLang="ko-KR" sz="2400" dirty="0"/>
          </a:p>
          <a:p>
            <a:r>
              <a:rPr lang="en-US" altLang="ko-KR" sz="2400" dirty="0"/>
              <a:t>else:</a:t>
            </a:r>
          </a:p>
          <a:p>
            <a:r>
              <a:rPr lang="en-US" altLang="ko-KR" sz="2400" dirty="0"/>
              <a:t>    print("{}, </a:t>
            </a:r>
            <a:r>
              <a:rPr lang="ko-KR" altLang="en-US" sz="2400" dirty="0"/>
              <a:t>커피가 준비되었습니다</a:t>
            </a:r>
            <a:r>
              <a:rPr lang="en-US" altLang="ko-KR" sz="2400" dirty="0"/>
              <a:t>.".format("</a:t>
            </a:r>
            <a:r>
              <a:rPr lang="ko-KR" altLang="en-US" sz="2400" dirty="0"/>
              <a:t>원더우먼</a:t>
            </a:r>
            <a:r>
              <a:rPr lang="en-US" altLang="ko-KR" sz="2400" dirty="0"/>
              <a:t>"))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221EC5-CE41-6A16-CB67-12C83669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70" y="593204"/>
            <a:ext cx="2896004" cy="30484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A9643C-8A31-4102-093E-7E392BE2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328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FC603-F59D-228F-A9E9-44A9C669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9081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반복문 </a:t>
            </a:r>
            <a:r>
              <a:rPr lang="en-US" altLang="ko-KR" sz="2800" dirty="0"/>
              <a:t>:for (1)range()</a:t>
            </a:r>
            <a:r>
              <a:rPr lang="ko-KR" altLang="en-US" sz="2800" dirty="0"/>
              <a:t>함수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07BDFF-E7BE-99D4-581F-E4CEA477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78" y="1633742"/>
            <a:ext cx="9793067" cy="509658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279A415-D170-892F-E847-32798C65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0131F-975B-91BE-1FA7-A7BEDFA76D0E}"/>
              </a:ext>
            </a:extLst>
          </p:cNvPr>
          <p:cNvSpPr txBox="1"/>
          <p:nvPr/>
        </p:nvSpPr>
        <p:spPr>
          <a:xfrm>
            <a:off x="4399722" y="5936974"/>
            <a:ext cx="1868556" cy="419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374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7CB0-5DD5-5DF5-F527-4488E737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5862"/>
            <a:ext cx="11125200" cy="109081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반복문 </a:t>
            </a:r>
            <a:r>
              <a:rPr lang="en-US" altLang="ko-KR" sz="2800" dirty="0"/>
              <a:t>:</a:t>
            </a:r>
            <a:r>
              <a:rPr lang="en-US" altLang="ko-KR" sz="2000" dirty="0"/>
              <a:t>for (1)range()</a:t>
            </a:r>
            <a:r>
              <a:rPr lang="ko-KR" altLang="en-US" sz="2000" dirty="0"/>
              <a:t>함수를 사용하여 반복 횟수를 지정하는 방법을 많이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0758D6-7560-6FD8-3886-62BE468C1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57" b="93717"/>
          <a:stretch/>
        </p:blipFill>
        <p:spPr>
          <a:xfrm>
            <a:off x="561474" y="610248"/>
            <a:ext cx="4219074" cy="381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BE231-473E-DD40-FCAE-08BF2BCBA91E}"/>
              </a:ext>
            </a:extLst>
          </p:cNvPr>
          <p:cNvSpPr txBox="1"/>
          <p:nvPr/>
        </p:nvSpPr>
        <p:spPr>
          <a:xfrm>
            <a:off x="1090863" y="991540"/>
            <a:ext cx="6160168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for i in range(10):</a:t>
            </a:r>
          </a:p>
          <a:p>
            <a:r>
              <a:rPr lang="en-US" altLang="ko-KR" dirty="0"/>
              <a:t>    print(i, end=" 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출력결과 </a:t>
            </a:r>
            <a:r>
              <a:rPr lang="en-US" altLang="ko-KR" dirty="0">
                <a:solidFill>
                  <a:srgbClr val="00B050"/>
                </a:solidFill>
              </a:rPr>
              <a:t>:0 1 2 3 4 5 6 7 8 9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print()</a:t>
            </a:r>
          </a:p>
          <a:p>
            <a:r>
              <a:rPr lang="en-US" altLang="ko-KR" dirty="0"/>
              <a:t>for i in range(1,10):</a:t>
            </a:r>
          </a:p>
          <a:p>
            <a:r>
              <a:rPr lang="en-US" altLang="ko-KR" dirty="0"/>
              <a:t>    print(i, end=" 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출력결과</a:t>
            </a:r>
            <a:r>
              <a:rPr lang="en-US" altLang="ko-KR" dirty="0">
                <a:solidFill>
                  <a:srgbClr val="00B050"/>
                </a:solidFill>
              </a:rPr>
              <a:t>:1 2 3 4 5 6 7 8 9  </a:t>
            </a:r>
          </a:p>
          <a:p>
            <a:r>
              <a:rPr lang="en-US" altLang="ko-KR" dirty="0"/>
              <a:t>print()</a:t>
            </a:r>
          </a:p>
          <a:p>
            <a:r>
              <a:rPr lang="en-US" altLang="ko-KR" dirty="0"/>
              <a:t>for i in range(1,10,2):</a:t>
            </a:r>
          </a:p>
          <a:p>
            <a:r>
              <a:rPr lang="en-US" altLang="ko-KR" dirty="0"/>
              <a:t>    print(i, end=" 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출력결과</a:t>
            </a:r>
            <a:r>
              <a:rPr lang="en-US" altLang="ko-KR" dirty="0">
                <a:solidFill>
                  <a:srgbClr val="00B050"/>
                </a:solidFill>
              </a:rPr>
              <a:t>:1 3 5 7 9 </a:t>
            </a:r>
          </a:p>
          <a:p>
            <a:r>
              <a:rPr lang="en-US" altLang="ko-KR" dirty="0"/>
              <a:t>print()</a:t>
            </a:r>
          </a:p>
          <a:p>
            <a:r>
              <a:rPr lang="en-US" altLang="ko-KR" dirty="0"/>
              <a:t>for i in range(10,1):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출력결과 없음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print(i, end=" ")</a:t>
            </a:r>
          </a:p>
          <a:p>
            <a:r>
              <a:rPr lang="en-US" altLang="ko-KR" dirty="0"/>
              <a:t>print()</a:t>
            </a:r>
          </a:p>
          <a:p>
            <a:r>
              <a:rPr lang="en-US" altLang="ko-KR" dirty="0"/>
              <a:t>for i in range(10,1,-1):</a:t>
            </a:r>
          </a:p>
          <a:p>
            <a:r>
              <a:rPr lang="en-US" altLang="ko-KR" dirty="0"/>
              <a:t>    print(i, end=" 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출력결과</a:t>
            </a:r>
            <a:r>
              <a:rPr lang="en-US" altLang="ko-KR" dirty="0">
                <a:solidFill>
                  <a:srgbClr val="00B050"/>
                </a:solidFill>
              </a:rPr>
              <a:t>:10 9 8 7 6 5 4 3 2  </a:t>
            </a:r>
          </a:p>
          <a:p>
            <a:r>
              <a:rPr lang="en-US" altLang="ko-KR" dirty="0"/>
              <a:t>print()</a:t>
            </a:r>
          </a:p>
          <a:p>
            <a:r>
              <a:rPr lang="en-US" altLang="ko-KR" dirty="0"/>
              <a:t>for i in range(10,0,-1):</a:t>
            </a:r>
          </a:p>
          <a:p>
            <a:r>
              <a:rPr lang="en-US" altLang="ko-KR" dirty="0"/>
              <a:t>    print(i, end=" 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출력결과</a:t>
            </a:r>
            <a:r>
              <a:rPr lang="en-US" altLang="ko-KR" dirty="0">
                <a:solidFill>
                  <a:srgbClr val="00B050"/>
                </a:solidFill>
              </a:rPr>
              <a:t>:10 9 8 7 6 5 4 3 2 1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print()</a:t>
            </a:r>
          </a:p>
          <a:p>
            <a:r>
              <a:rPr lang="en-US" altLang="ko-KR" dirty="0"/>
              <a:t>for i in range(10,0,-2):</a:t>
            </a:r>
          </a:p>
          <a:p>
            <a:r>
              <a:rPr lang="en-US" altLang="ko-KR" dirty="0"/>
              <a:t>    print(i, end=" 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출력결과</a:t>
            </a:r>
            <a:r>
              <a:rPr lang="en-US" altLang="ko-KR" dirty="0">
                <a:solidFill>
                  <a:srgbClr val="00B050"/>
                </a:solidFill>
              </a:rPr>
              <a:t>:10 8 6 4 2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4558CE-1375-CE61-E384-D845A39A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018" y="704709"/>
            <a:ext cx="3677163" cy="33342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D2DEAC-CFBC-D4E6-88BD-B61651DC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30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C13D42-FEA1-0405-9E6B-11494129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" y="781340"/>
            <a:ext cx="3952067" cy="22715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FF3BD5-AAD9-F1AA-202E-9D02058ED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982" y="591274"/>
            <a:ext cx="3798738" cy="389171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5E14B7-6670-A71E-05E8-B9A62100B0C8}"/>
              </a:ext>
            </a:extLst>
          </p:cNvPr>
          <p:cNvCxnSpPr>
            <a:cxnSpLocks/>
          </p:cNvCxnSpPr>
          <p:nvPr/>
        </p:nvCxnSpPr>
        <p:spPr>
          <a:xfrm>
            <a:off x="4793942" y="1634342"/>
            <a:ext cx="88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233080-89BF-0AC1-6CDE-078BC089CF91}"/>
              </a:ext>
            </a:extLst>
          </p:cNvPr>
          <p:cNvSpPr txBox="1"/>
          <p:nvPr/>
        </p:nvSpPr>
        <p:spPr>
          <a:xfrm>
            <a:off x="310718" y="221942"/>
            <a:ext cx="1130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ch02</a:t>
            </a:r>
            <a:r>
              <a:rPr lang="ko-KR" altLang="en-US" dirty="0"/>
              <a:t>폴더 만들고 </a:t>
            </a:r>
            <a:r>
              <a:rPr lang="en-US" altLang="ko-KR" dirty="0"/>
              <a:t>1_1</a:t>
            </a:r>
            <a:r>
              <a:rPr lang="ko-KR" altLang="en-US" dirty="0"/>
              <a:t> </a:t>
            </a:r>
            <a:r>
              <a:rPr lang="en-US" altLang="ko-KR" dirty="0"/>
              <a:t>keyword.py </a:t>
            </a:r>
            <a:r>
              <a:rPr lang="ko-KR" altLang="en-US" dirty="0"/>
              <a:t>파일을 만들어 </a:t>
            </a:r>
            <a:r>
              <a:rPr lang="ko-KR" altLang="en-US" dirty="0" err="1"/>
              <a:t>예약어</a:t>
            </a:r>
            <a:r>
              <a:rPr lang="ko-KR" altLang="en-US" dirty="0"/>
              <a:t> 종류 보기를 실습해 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41EDDF-DAB1-38DB-597E-667C4CE25BFB}"/>
              </a:ext>
            </a:extLst>
          </p:cNvPr>
          <p:cNvSpPr txBox="1"/>
          <p:nvPr/>
        </p:nvSpPr>
        <p:spPr>
          <a:xfrm>
            <a:off x="378228" y="3242976"/>
            <a:ext cx="380782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예약어 보기</a:t>
            </a:r>
          </a:p>
          <a:p>
            <a:r>
              <a:rPr lang="en-US" altLang="ko-KR" dirty="0"/>
              <a:t>import keyword</a:t>
            </a:r>
          </a:p>
          <a:p>
            <a:r>
              <a:rPr lang="en-US" altLang="ko-KR" dirty="0"/>
              <a:t>print(keyword.kwlist)</a:t>
            </a:r>
          </a:p>
          <a:p>
            <a:r>
              <a:rPr lang="en-US" altLang="ko-KR" dirty="0"/>
              <a:t>print(len(keyword.kwlist))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62EA1-6416-2B96-0EE8-87AE240281BB}"/>
              </a:ext>
            </a:extLst>
          </p:cNvPr>
          <p:cNvSpPr txBox="1"/>
          <p:nvPr/>
        </p:nvSpPr>
        <p:spPr>
          <a:xfrm>
            <a:off x="310718" y="4654715"/>
            <a:ext cx="113012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출력결과</a:t>
            </a:r>
            <a:r>
              <a:rPr lang="en-US" altLang="ko-KR" dirty="0"/>
              <a:t>&gt;['False', 'None', 'True', 'and', 'as', 'assert', 'async', 'await', 'break', 'class', 'continue', 'def', 'del', 'elif', 'else', 'except', 'finally', 'for', 'from', 'global', 'if', 'import', 'in', 'is', 'lambda', 'nonlocal', 'not', 'or', 'pass', 'raise', 'return', 'try', 'while', 'with', 'yield']</a:t>
            </a:r>
          </a:p>
          <a:p>
            <a:r>
              <a:rPr lang="en-US" altLang="ko-KR" dirty="0"/>
              <a:t>35</a:t>
            </a:r>
            <a:endParaRPr lang="ko-KR" altLang="en-US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12C7283-BE07-1890-A2CB-F73BC236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829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DE1D3-7BE0-5FFE-C7D6-B638BF94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45862"/>
            <a:ext cx="10515600" cy="109081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반복문 </a:t>
            </a:r>
            <a:r>
              <a:rPr lang="en-US" altLang="ko-KR" sz="2800" dirty="0"/>
              <a:t>:continue,break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19B619-106E-AAFD-6A3A-90EF7B9F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0" y="1123628"/>
            <a:ext cx="3711406" cy="1633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076AA5-916F-1067-E31B-011D7CBE6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66" y="650941"/>
            <a:ext cx="7949240" cy="57443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BA716-833A-0AE2-B185-0A45CD7B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475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0EADFFC-71F4-5988-BCB8-5CB0B6B7E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36" y="5501963"/>
            <a:ext cx="4373046" cy="1573306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BB53A0-2F84-EA92-17E4-04ED0587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18" y="48928"/>
            <a:ext cx="10515600" cy="622725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반복문 </a:t>
            </a:r>
            <a:r>
              <a:rPr lang="en-US" altLang="ko-KR" sz="2800" dirty="0"/>
              <a:t>:continue,break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433E2-6900-25BE-AE58-97A355FE9862}"/>
              </a:ext>
            </a:extLst>
          </p:cNvPr>
          <p:cNvSpPr txBox="1"/>
          <p:nvPr/>
        </p:nvSpPr>
        <p:spPr>
          <a:xfrm>
            <a:off x="512718" y="1090811"/>
            <a:ext cx="858315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sum=0</a:t>
            </a:r>
          </a:p>
          <a:p>
            <a:r>
              <a:rPr lang="ko-KR" altLang="en-US" sz="2400" dirty="0"/>
              <a:t>while True:</a:t>
            </a:r>
          </a:p>
          <a:p>
            <a:r>
              <a:rPr lang="ko-KR" altLang="en-US" sz="2400" dirty="0"/>
              <a:t>    num=int(input("더할 숫자를 입력하세요: "))</a:t>
            </a:r>
          </a:p>
          <a:p>
            <a:r>
              <a:rPr lang="ko-KR" altLang="en-US" sz="2400" dirty="0"/>
              <a:t>    sum += num</a:t>
            </a:r>
          </a:p>
          <a:p>
            <a:r>
              <a:rPr lang="ko-KR" altLang="en-US" sz="2400" dirty="0"/>
              <a:t>    if sum&gt;30:</a:t>
            </a:r>
          </a:p>
          <a:p>
            <a:r>
              <a:rPr lang="ko-KR" altLang="en-US" sz="2400" dirty="0"/>
              <a:t>        print("총합이 30을 넘었음으로 종료합니다.")</a:t>
            </a:r>
          </a:p>
          <a:p>
            <a:r>
              <a:rPr lang="ko-KR" altLang="en-US" sz="2400" dirty="0"/>
              <a:t>        break</a:t>
            </a:r>
          </a:p>
          <a:p>
            <a:r>
              <a:rPr lang="ko-KR" altLang="en-US" sz="2400" dirty="0"/>
              <a:t>    else:</a:t>
            </a:r>
          </a:p>
          <a:p>
            <a:r>
              <a:rPr lang="ko-KR" altLang="en-US" sz="2400" dirty="0"/>
              <a:t>        continue</a:t>
            </a:r>
            <a:endParaRPr lang="en-US" altLang="ko-KR" sz="2400" dirty="0"/>
          </a:p>
          <a:p>
            <a:r>
              <a:rPr lang="en-US" altLang="ko-KR" sz="2400" dirty="0"/>
              <a:t>     print(sum</a:t>
            </a:r>
            <a:r>
              <a:rPr lang="en-US" altLang="ko-KR" sz="2400" dirty="0">
                <a:solidFill>
                  <a:srgbClr val="00B050"/>
                </a:solidFill>
              </a:rPr>
              <a:t>)#continue</a:t>
            </a:r>
            <a:r>
              <a:rPr lang="ko-KR" altLang="en-US" sz="2400" dirty="0">
                <a:solidFill>
                  <a:srgbClr val="00B050"/>
                </a:solidFill>
              </a:rPr>
              <a:t>문 때문에 실행이 되지 않는다</a:t>
            </a:r>
            <a:r>
              <a:rPr lang="en-US" altLang="ko-KR" sz="2400" dirty="0"/>
              <a:t>.	</a:t>
            </a:r>
            <a:endParaRPr lang="ko-KR" altLang="en-US" sz="2400" dirty="0"/>
          </a:p>
          <a:p>
            <a:r>
              <a:rPr lang="en-US" altLang="ko-KR" sz="2400" dirty="0"/>
              <a:t>p</a:t>
            </a:r>
            <a:r>
              <a:rPr lang="ko-KR" altLang="en-US" sz="2400" dirty="0"/>
              <a:t>rint(f＂총 합의 결과는 {sum}입니다. ＂)</a:t>
            </a:r>
            <a:endParaRPr lang="en-US" altLang="ko-KR" sz="2400" dirty="0"/>
          </a:p>
          <a:p>
            <a:r>
              <a:rPr lang="en-US" altLang="ko-KR" sz="2400" dirty="0">
                <a:solidFill>
                  <a:srgbClr val="00B050"/>
                </a:solidFill>
              </a:rPr>
              <a:t>#</a:t>
            </a:r>
            <a:r>
              <a:rPr lang="en-US" altLang="ko-K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print("</a:t>
            </a:r>
            <a:r>
              <a:rPr lang="ko-KR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총합의 결과는 </a:t>
            </a:r>
            <a:r>
              <a:rPr lang="en-US" altLang="ko-K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ko-KR" alt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.".format(sum))</a:t>
            </a:r>
          </a:p>
          <a:p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1554B-C664-F98A-27FA-E5A8A3601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8" y="671653"/>
            <a:ext cx="4124901" cy="41915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51FC04-6FF1-FDDA-7032-D854042A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811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52F9B-CDF5-357C-68FB-60E1CA09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45862"/>
            <a:ext cx="10515600" cy="109081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선택</a:t>
            </a:r>
            <a:r>
              <a:rPr lang="en-US" altLang="ko-KR" sz="2800" dirty="0"/>
              <a:t>,</a:t>
            </a:r>
            <a:r>
              <a:rPr lang="ko-KR" altLang="en-US" sz="2800" dirty="0"/>
              <a:t>반복의 결합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AFDC69-6437-1453-3724-61679A01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1" y="672352"/>
            <a:ext cx="10624223" cy="586699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8760BB-D3D6-E7B0-8A24-BE5FDF84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44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F9B282-D6DF-FF10-E179-7094AFEE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86" y="3621506"/>
            <a:ext cx="1218453" cy="98069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4B346B4-1CE2-F017-9F4F-0675DF65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27" y="0"/>
            <a:ext cx="10515600" cy="109081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선택</a:t>
            </a:r>
            <a:r>
              <a:rPr lang="en-US" altLang="ko-KR" sz="2800" dirty="0"/>
              <a:t>,</a:t>
            </a:r>
            <a:r>
              <a:rPr lang="ko-KR" altLang="en-US" sz="2800" dirty="0"/>
              <a:t>반복의 결합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056E7-A2A9-6BBD-AE84-FC242093BC83}"/>
              </a:ext>
            </a:extLst>
          </p:cNvPr>
          <p:cNvSpPr txBox="1"/>
          <p:nvPr/>
        </p:nvSpPr>
        <p:spPr>
          <a:xfrm>
            <a:off x="564227" y="1090759"/>
            <a:ext cx="486201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#&lt;</a:t>
            </a:r>
            <a:r>
              <a:rPr lang="ko-KR" altLang="en-US" sz="2000" dirty="0"/>
              <a:t>반복논리에 </a:t>
            </a:r>
            <a:r>
              <a:rPr lang="en-US" altLang="ko-KR" sz="2000" dirty="0"/>
              <a:t>if</a:t>
            </a:r>
            <a:r>
              <a:rPr lang="ko-KR" altLang="en-US" sz="2000" dirty="0"/>
              <a:t>논리 내포</a:t>
            </a:r>
            <a:r>
              <a:rPr lang="en-US" altLang="ko-KR" sz="2000" dirty="0"/>
              <a:t>&gt;</a:t>
            </a:r>
          </a:p>
          <a:p>
            <a:r>
              <a:rPr lang="ko-KR" altLang="en-US" sz="2000" dirty="0"/>
              <a:t>a=[1,2,3,4,5,6]</a:t>
            </a:r>
          </a:p>
          <a:p>
            <a:r>
              <a:rPr lang="ko-KR" altLang="en-US" sz="2000" dirty="0"/>
              <a:t>for i in a:</a:t>
            </a:r>
          </a:p>
          <a:p>
            <a:r>
              <a:rPr lang="ko-KR" altLang="en-US" sz="2000" dirty="0"/>
              <a:t>    if i &gt;3:</a:t>
            </a:r>
          </a:p>
          <a:p>
            <a:r>
              <a:rPr lang="ko-KR" altLang="en-US" sz="2000" dirty="0"/>
              <a:t>        break</a:t>
            </a:r>
          </a:p>
          <a:p>
            <a:r>
              <a:rPr lang="ko-KR" altLang="en-US" sz="2000" dirty="0"/>
              <a:t>    print(i)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FB4E8-D56B-DF9E-8044-B0F58DA79B6E}"/>
              </a:ext>
            </a:extLst>
          </p:cNvPr>
          <p:cNvSpPr txBox="1"/>
          <p:nvPr/>
        </p:nvSpPr>
        <p:spPr>
          <a:xfrm>
            <a:off x="5822027" y="906119"/>
            <a:ext cx="439553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 dirty="0"/>
              <a:t>a=int(input("한자리 정수를 입력하세요:"))</a:t>
            </a:r>
          </a:p>
          <a:p>
            <a:r>
              <a:rPr lang="ko-KR" altLang="en-US" sz="2000" dirty="0"/>
              <a:t>if a &lt; 10:</a:t>
            </a:r>
          </a:p>
          <a:p>
            <a:r>
              <a:rPr lang="ko-KR" altLang="en-US" sz="2000" dirty="0"/>
              <a:t>    for i in range(a):</a:t>
            </a:r>
          </a:p>
          <a:p>
            <a:r>
              <a:rPr lang="ko-KR" altLang="en-US" sz="2000" dirty="0"/>
              <a:t>        if i&gt;3:</a:t>
            </a:r>
          </a:p>
          <a:p>
            <a:r>
              <a:rPr lang="ko-KR" altLang="en-US" sz="2000" dirty="0"/>
              <a:t>            break</a:t>
            </a:r>
          </a:p>
          <a:p>
            <a:r>
              <a:rPr lang="ko-KR" altLang="en-US" sz="2000" dirty="0"/>
              <a:t>        print(i)</a:t>
            </a:r>
          </a:p>
          <a:p>
            <a:r>
              <a:rPr lang="ko-KR" altLang="en-US" sz="2000" dirty="0"/>
              <a:t>else:</a:t>
            </a:r>
          </a:p>
          <a:p>
            <a:r>
              <a:rPr lang="ko-KR" altLang="en-US" sz="2000" dirty="0"/>
              <a:t>    print("입력된 수는",a,"입니다." 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05E35D-FB86-D494-0340-5E52EE7F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189" y="4251158"/>
            <a:ext cx="4592375" cy="20197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754934-7BD4-67D7-FE1B-B968FA8AB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27" y="734645"/>
            <a:ext cx="3086531" cy="342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685D3E-98DC-DED0-BDCD-BC11E40EB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343" y="572592"/>
            <a:ext cx="3153215" cy="39058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3B4D95-3A13-857B-E3C5-C92EDCA2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78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AF2E5E-5F89-93F1-4EEF-FE71DB2E7350}"/>
              </a:ext>
            </a:extLst>
          </p:cNvPr>
          <p:cNvSpPr txBox="1"/>
          <p:nvPr/>
        </p:nvSpPr>
        <p:spPr>
          <a:xfrm>
            <a:off x="588146" y="667258"/>
            <a:ext cx="925719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HelveticaNeue"/>
              </a:rPr>
              <a:t>변수의 형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HelveticaNeue"/>
              </a:rPr>
              <a:t>(</a:t>
            </a:r>
            <a:r>
              <a:rPr lang="en-US" altLang="ko-KR" sz="2400" dirty="0">
                <a:solidFill>
                  <a:srgbClr val="000000"/>
                </a:solidFill>
                <a:latin typeface="HelveticaNeue"/>
              </a:rPr>
              <a:t>type</a:t>
            </a: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):</a:t>
            </a:r>
            <a:r>
              <a:rPr lang="ko-KR" altLang="en-US" sz="1600" dirty="0">
                <a:solidFill>
                  <a:srgbClr val="000000"/>
                </a:solidFill>
                <a:latin typeface="HelveticaNeue"/>
              </a:rPr>
              <a:t>데이터가 변수에 저장 될 때  </a:t>
            </a: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type</a:t>
            </a:r>
            <a:r>
              <a:rPr lang="ko-KR" altLang="en-US" sz="1600" dirty="0">
                <a:solidFill>
                  <a:srgbClr val="000000"/>
                </a:solidFill>
                <a:latin typeface="HelveticaNeue"/>
              </a:rPr>
              <a:t>이 정해진다</a:t>
            </a: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. 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HelveticaNeue"/>
              </a:rPr>
              <a:t>-</a:t>
            </a: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String :</a:t>
            </a:r>
            <a:r>
              <a:rPr lang="ko-KR" altLang="en-US" sz="1600" dirty="0">
                <a:solidFill>
                  <a:srgbClr val="000000"/>
                </a:solidFill>
                <a:latin typeface="HelveticaNeue"/>
              </a:rPr>
              <a:t>문자열 자료형</a:t>
            </a: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HelveticaNeue"/>
              </a:rPr>
              <a:t>문자 하나도 문자열로 취급</a:t>
            </a: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Neue"/>
              </a:rPr>
              <a:t>-</a:t>
            </a: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short, int, long : </a:t>
            </a:r>
            <a:r>
              <a:rPr lang="ko-KR" altLang="en-US" sz="1600" dirty="0">
                <a:solidFill>
                  <a:srgbClr val="000000"/>
                </a:solidFill>
                <a:latin typeface="HelveticaNeue"/>
              </a:rPr>
              <a:t>정수형</a:t>
            </a:r>
            <a:endParaRPr lang="en-US" altLang="ko-KR" sz="1600" dirty="0">
              <a:solidFill>
                <a:srgbClr val="000000"/>
              </a:solidFill>
              <a:latin typeface="HelveticaNeue"/>
            </a:endParaRPr>
          </a:p>
          <a:p>
            <a:pPr marL="457200" lvl="1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HelveticaNeue"/>
              </a:rPr>
              <a:t>-float, double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HelveticaNeue"/>
              </a:rPr>
              <a:t>실수형</a:t>
            </a:r>
            <a:endParaRPr lang="en-US" altLang="ko-KR" sz="1600" b="0" i="0" dirty="0">
              <a:solidFill>
                <a:srgbClr val="000000"/>
              </a:solidFill>
              <a:effectLst/>
              <a:latin typeface="HelveticaNeue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-</a:t>
            </a:r>
            <a:r>
              <a:rPr lang="en-US" altLang="ko-KR" sz="1600" dirty="0" err="1">
                <a:solidFill>
                  <a:srgbClr val="000000"/>
                </a:solidFill>
                <a:latin typeface="HelveticaNeue"/>
              </a:rPr>
              <a:t>boolean</a:t>
            </a:r>
            <a:r>
              <a:rPr lang="ko-KR" altLang="en-US" sz="1600" dirty="0">
                <a:solidFill>
                  <a:srgbClr val="000000"/>
                </a:solidFill>
                <a:latin typeface="HelveticaNeue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HelveticaNeue"/>
              </a:rPr>
              <a:t>;</a:t>
            </a:r>
            <a:r>
              <a:rPr lang="ko-KR" altLang="en-US" sz="1600" dirty="0">
                <a:solidFill>
                  <a:srgbClr val="000000"/>
                </a:solidFill>
                <a:latin typeface="HelveticaNeue"/>
              </a:rPr>
              <a:t> 이진형 으로 참과 거짓을 표현</a:t>
            </a:r>
            <a:endParaRPr lang="en-US" altLang="ko-KR" sz="1600" dirty="0">
              <a:solidFill>
                <a:srgbClr val="000000"/>
              </a:solidFill>
              <a:latin typeface="HelveticaNeue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FF8B3-FF1E-34BE-A763-FF21DD01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48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42" y="-7932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변수</a:t>
            </a:r>
            <a:r>
              <a:rPr lang="en-US" altLang="ko-KR" sz="2800" dirty="0"/>
              <a:t>(Variable)-type</a:t>
            </a:r>
            <a:br>
              <a:rPr lang="en-US" altLang="ko-KR" sz="2800" dirty="0"/>
            </a:br>
            <a:r>
              <a:rPr lang="ko-KR" altLang="en-US" sz="1800" dirty="0"/>
              <a:t>파이썬은 변수</a:t>
            </a:r>
            <a:r>
              <a:rPr lang="en-US" altLang="ko-KR" sz="1800" dirty="0"/>
              <a:t>type</a:t>
            </a:r>
            <a:r>
              <a:rPr lang="ko-KR" altLang="en-US" sz="1800" dirty="0"/>
              <a:t>를 선언하지 않고 사용한다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4703FC-F28F-3002-9410-AD59F9CB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550" y="981075"/>
            <a:ext cx="3171825" cy="2447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60C610A-38C6-0629-ADF5-D8F94827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742" y="1523447"/>
            <a:ext cx="1571844" cy="14575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C41DD3-47D1-9943-7BE9-7E514B952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0734" y="5950467"/>
            <a:ext cx="1790950" cy="628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1A73EB-4CD3-808F-7F56-DDE1FDB7E7CC}"/>
              </a:ext>
            </a:extLst>
          </p:cNvPr>
          <p:cNvSpPr txBox="1"/>
          <p:nvPr/>
        </p:nvSpPr>
        <p:spPr>
          <a:xfrm>
            <a:off x="328746" y="1179231"/>
            <a:ext cx="305199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#숫자자료형</a:t>
            </a:r>
          </a:p>
          <a:p>
            <a:r>
              <a:rPr lang="ko-KR" altLang="en-US" dirty="0"/>
              <a:t>i=23</a:t>
            </a:r>
          </a:p>
          <a:p>
            <a:r>
              <a:rPr lang="ko-KR" altLang="en-US" dirty="0"/>
              <a:t>i2=-3</a:t>
            </a:r>
          </a:p>
          <a:p>
            <a:r>
              <a:rPr lang="ko-KR" altLang="en-US" dirty="0"/>
              <a:t>f=3.14</a:t>
            </a:r>
          </a:p>
          <a:p>
            <a:r>
              <a:rPr lang="ko-KR" altLang="en-US" dirty="0"/>
              <a:t>print(type(i))</a:t>
            </a:r>
          </a:p>
          <a:p>
            <a:r>
              <a:rPr lang="ko-KR" altLang="en-US" dirty="0"/>
              <a:t>print(type(i2))</a:t>
            </a:r>
          </a:p>
          <a:p>
            <a:r>
              <a:rPr lang="ko-KR" altLang="en-US" dirty="0"/>
              <a:t>print(type(f))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#문자열자료형</a:t>
            </a:r>
          </a:p>
          <a:p>
            <a:r>
              <a:rPr lang="ko-KR" altLang="en-US" dirty="0"/>
              <a:t>c="Hellow World!"</a:t>
            </a:r>
          </a:p>
          <a:p>
            <a:r>
              <a:rPr lang="ko-KR" altLang="en-US" dirty="0"/>
              <a:t>c2='hi'</a:t>
            </a:r>
          </a:p>
          <a:p>
            <a:r>
              <a:rPr lang="ko-KR" altLang="en-US" dirty="0"/>
              <a:t>print(type(c))</a:t>
            </a: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#bool자료형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 참 </a:t>
            </a:r>
            <a:r>
              <a:rPr lang="en-US" altLang="ko-KR" dirty="0">
                <a:solidFill>
                  <a:srgbClr val="00B050"/>
                </a:solidFill>
              </a:rPr>
              <a:t>,</a:t>
            </a:r>
            <a:r>
              <a:rPr lang="ko-KR" altLang="en-US" dirty="0">
                <a:solidFill>
                  <a:srgbClr val="00B050"/>
                </a:solidFill>
              </a:rPr>
              <a:t>거짓 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b=i&lt;f</a:t>
            </a:r>
          </a:p>
          <a:p>
            <a:r>
              <a:rPr lang="ko-KR" altLang="en-US" dirty="0"/>
              <a:t>b2=False</a:t>
            </a:r>
          </a:p>
          <a:p>
            <a:r>
              <a:rPr lang="ko-KR" altLang="en-US" dirty="0"/>
              <a:t>b3=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False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 err="1">
                <a:solidFill>
                  <a:srgbClr val="00B050"/>
                </a:solidFill>
              </a:rPr>
              <a:t>반데의</a:t>
            </a:r>
            <a:r>
              <a:rPr lang="ko-KR" altLang="en-US" dirty="0">
                <a:solidFill>
                  <a:srgbClr val="00B050"/>
                </a:solidFill>
              </a:rPr>
              <a:t> 의미</a:t>
            </a:r>
          </a:p>
          <a:p>
            <a:r>
              <a:rPr lang="ko-KR" altLang="en-US" dirty="0"/>
              <a:t>print(type(b))</a:t>
            </a:r>
          </a:p>
          <a:p>
            <a:r>
              <a:rPr lang="ko-KR" altLang="en-US" dirty="0"/>
              <a:t>print(type(b2))</a:t>
            </a:r>
          </a:p>
          <a:p>
            <a:r>
              <a:rPr lang="ko-KR" altLang="en-US" dirty="0"/>
              <a:t>print(type(b3))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02A9B-FF93-CDE7-0447-BEB6571F80A5}"/>
              </a:ext>
            </a:extLst>
          </p:cNvPr>
          <p:cNvSpPr txBox="1"/>
          <p:nvPr/>
        </p:nvSpPr>
        <p:spPr>
          <a:xfrm>
            <a:off x="3380742" y="3579622"/>
            <a:ext cx="7355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L=[1,2,3]</a:t>
            </a:r>
            <a:r>
              <a:rPr lang="ko-KR" altLang="en-US" dirty="0">
                <a:solidFill>
                  <a:srgbClr val="00B050"/>
                </a:solidFill>
              </a:rPr>
              <a:t>#리스트</a:t>
            </a:r>
          </a:p>
          <a:p>
            <a:r>
              <a:rPr lang="ko-KR" altLang="en-US" dirty="0"/>
              <a:t>t=(1,2,3)</a:t>
            </a:r>
            <a:r>
              <a:rPr lang="ko-KR" altLang="en-US" dirty="0">
                <a:solidFill>
                  <a:srgbClr val="00B050"/>
                </a:solidFill>
              </a:rPr>
              <a:t>#튜플</a:t>
            </a:r>
          </a:p>
          <a:p>
            <a:r>
              <a:rPr lang="ko-KR" altLang="en-US" dirty="0"/>
              <a:t>d={"Korea":"Seoul", "us":"Washington","Japan":"Tokyo"}</a:t>
            </a:r>
            <a:r>
              <a:rPr lang="ko-KR" altLang="en-US" dirty="0">
                <a:solidFill>
                  <a:srgbClr val="00B050"/>
                </a:solidFill>
              </a:rPr>
              <a:t>#딕셔너리</a:t>
            </a:r>
          </a:p>
          <a:p>
            <a:r>
              <a:rPr lang="ko-KR" altLang="en-US" dirty="0"/>
              <a:t>print(type(</a:t>
            </a:r>
            <a:r>
              <a:rPr lang="ko-KR" altLang="en-US" dirty="0" err="1"/>
              <a:t>L</a:t>
            </a:r>
            <a:r>
              <a:rPr lang="ko-KR" altLang="en-US" dirty="0"/>
              <a:t>))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 err="1">
                <a:solidFill>
                  <a:srgbClr val="00B050"/>
                </a:solidFill>
              </a:rPr>
              <a:t>한줄</a:t>
            </a:r>
            <a:r>
              <a:rPr lang="ko-KR" altLang="en-US" dirty="0">
                <a:solidFill>
                  <a:srgbClr val="00B050"/>
                </a:solidFill>
              </a:rPr>
              <a:t> 자동복사 </a:t>
            </a:r>
            <a:r>
              <a:rPr lang="en-US" altLang="ko-KR" dirty="0" err="1">
                <a:solidFill>
                  <a:srgbClr val="00B050"/>
                </a:solidFill>
              </a:rPr>
              <a:t>shift+alt</a:t>
            </a:r>
            <a:r>
              <a:rPr lang="en-US" altLang="ko-KR" dirty="0">
                <a:solidFill>
                  <a:srgbClr val="00B050"/>
                </a:solidFill>
              </a:rPr>
              <a:t>+</a:t>
            </a:r>
            <a:r>
              <a:rPr lang="ko-KR" altLang="en-US" dirty="0">
                <a:solidFill>
                  <a:srgbClr val="00B050"/>
                </a:solidFill>
              </a:rPr>
              <a:t>방향키</a:t>
            </a:r>
          </a:p>
          <a:p>
            <a:r>
              <a:rPr lang="ko-KR" altLang="en-US" dirty="0"/>
              <a:t>print(type(t))</a:t>
            </a:r>
          </a:p>
          <a:p>
            <a:r>
              <a:rPr lang="ko-KR" altLang="en-US" dirty="0"/>
              <a:t>print(type(d))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C3632B-E612-9A05-189C-C604E185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6EF93-3A80-A5B9-63F1-CA97E68B0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258" y="908712"/>
            <a:ext cx="392484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5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7" y="62246"/>
            <a:ext cx="10515600" cy="64633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변수</a:t>
            </a:r>
            <a:r>
              <a:rPr lang="en-US" altLang="ko-KR" sz="2800" dirty="0"/>
              <a:t>(Variable)-</a:t>
            </a:r>
            <a:r>
              <a:rPr lang="ko-KR" altLang="en-US" sz="2800" dirty="0"/>
              <a:t>사용예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5E6AF-4DE0-938C-F728-7940D9886936}"/>
              </a:ext>
            </a:extLst>
          </p:cNvPr>
          <p:cNvSpPr txBox="1"/>
          <p:nvPr/>
        </p:nvSpPr>
        <p:spPr>
          <a:xfrm>
            <a:off x="251460" y="838147"/>
            <a:ext cx="1014657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변수를 사용하지 않았을 경우 일일이 변경해야 한다. '''</a:t>
            </a:r>
          </a:p>
          <a:p>
            <a:endParaRPr lang="ko-KR" altLang="en-US" dirty="0"/>
          </a:p>
          <a:p>
            <a:r>
              <a:rPr lang="ko-KR" altLang="en-US" dirty="0"/>
              <a:t>print("우리집 앵무새 두 마리의 이름은 구름이와 사랑이 입니다.")</a:t>
            </a:r>
          </a:p>
          <a:p>
            <a:r>
              <a:rPr lang="ko-KR" altLang="en-US" dirty="0"/>
              <a:t>print("구름이는 잘 먹고 잘 돌아 다닙니다.") </a:t>
            </a:r>
          </a:p>
          <a:p>
            <a:r>
              <a:rPr lang="ko-KR" altLang="en-US" dirty="0"/>
              <a:t>print("사랑이는 스스로 잘 먹지 않고 새장 안에만 있습니다. ")</a:t>
            </a:r>
          </a:p>
          <a:p>
            <a:r>
              <a:rPr lang="ko-KR" altLang="en-US" dirty="0"/>
              <a:t>print("구름이는 사랑이에게 먹이를 잘 먹여 줍니다. ")</a:t>
            </a:r>
          </a:p>
          <a:p>
            <a:r>
              <a:rPr lang="ko-KR" altLang="en-US" dirty="0"/>
              <a:t>print("구름이와 사랑이는 사이좋게 잘 지냅니다.   ")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("="*</a:t>
            </a:r>
            <a:r>
              <a:rPr lang="en-US" altLang="ko-KR" dirty="0"/>
              <a:t>50</a:t>
            </a:r>
            <a:r>
              <a:rPr lang="ko-KR" altLang="en-US" dirty="0">
                <a:solidFill>
                  <a:srgbClr val="00B050"/>
                </a:solidFill>
              </a:rPr>
              <a:t>)#"========================="하는것과 같은 효과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E8CA0-9F5C-8CD8-2262-4803E209E191}"/>
              </a:ext>
            </a:extLst>
          </p:cNvPr>
          <p:cNvSpPr txBox="1"/>
          <p:nvPr/>
        </p:nvSpPr>
        <p:spPr>
          <a:xfrm>
            <a:off x="134224" y="524104"/>
            <a:ext cx="628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앵무새 이름 변경 구름이 사랑이 -&gt; 파랑이 노랑이</a:t>
            </a:r>
            <a:r>
              <a:rPr lang="en-US" altLang="ko-KR" dirty="0"/>
              <a:t>&gt;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E56BE2-B8D5-216A-BB55-2B3F94E5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219" y="451363"/>
            <a:ext cx="4866244" cy="49278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8F8A4B-DE2F-FA24-5F3B-A83ECE46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F0B9F-9224-D099-1CA4-8974D6D26E21}"/>
              </a:ext>
            </a:extLst>
          </p:cNvPr>
          <p:cNvSpPr txBox="1"/>
          <p:nvPr/>
        </p:nvSpPr>
        <p:spPr>
          <a:xfrm>
            <a:off x="1331194" y="3291874"/>
            <a:ext cx="880718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#변수를 사용했을 경우 변수 값만 변경해주면 일괄적으로 변경된다.</a:t>
            </a:r>
          </a:p>
          <a:p>
            <a:endParaRPr lang="ko-KR" altLang="en-US" dirty="0"/>
          </a:p>
          <a:p>
            <a:r>
              <a:rPr lang="ko-KR" altLang="en-US" dirty="0"/>
              <a:t>name1 = "구름이"</a:t>
            </a:r>
          </a:p>
          <a:p>
            <a:r>
              <a:rPr lang="ko-KR" altLang="en-US" dirty="0"/>
              <a:t>name2="사랑이"</a:t>
            </a:r>
          </a:p>
          <a:p>
            <a:r>
              <a:rPr lang="ko-KR" altLang="en-US" dirty="0"/>
              <a:t>print("우리집 앵무새 두 마리의 이름은 "+ name1+"와" +name2+" 입니다.")</a:t>
            </a:r>
          </a:p>
          <a:p>
            <a:r>
              <a:rPr lang="ko-KR" altLang="en-US" dirty="0"/>
              <a:t>print(name1+"는 잘 먹고 잘 돌아 다닙니다.") </a:t>
            </a:r>
          </a:p>
          <a:p>
            <a:r>
              <a:rPr lang="ko-KR" altLang="en-US" dirty="0"/>
              <a:t>print(name2+"는 스스로 잘 먹지 않고 새장 안에만 있습니다. ")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변수를 문장 중간에서도 사용 가능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err="1"/>
              <a:t>print</a:t>
            </a:r>
            <a:r>
              <a:rPr lang="ko-KR" altLang="en-US" dirty="0"/>
              <a:t>(name1+"는"+name2+"에게 먹이를 잘 먹여 줍니다. ")</a:t>
            </a:r>
          </a:p>
          <a:p>
            <a:r>
              <a:rPr lang="ko-KR" altLang="en-US" dirty="0"/>
              <a:t>print(name1+"와"+name2+"는 사이좋게 잘 지냅니다.   ")</a:t>
            </a:r>
          </a:p>
          <a:p>
            <a:r>
              <a:rPr lang="ko-KR" altLang="en-US" dirty="0"/>
              <a:t>print("="*100)</a:t>
            </a:r>
          </a:p>
        </p:txBody>
      </p:sp>
    </p:spTree>
    <p:extLst>
      <p:ext uri="{BB962C8B-B14F-4D97-AF65-F5344CB8AC3E}">
        <p14:creationId xmlns:p14="http://schemas.microsoft.com/office/powerpoint/2010/main" val="44577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주석문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66982-7ADB-056F-F049-B55DA08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297858"/>
            <a:ext cx="10515600" cy="932733"/>
          </a:xfrm>
        </p:spPr>
        <p:txBody>
          <a:bodyPr/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프로그램 코드내에 포함은 되어 있지만 실행이 되지 않는 코드</a:t>
            </a:r>
            <a:endParaRPr lang="en-US" altLang="ko-KR" sz="2000" dirty="0"/>
          </a:p>
          <a:p>
            <a:r>
              <a:rPr lang="ko-KR" altLang="en-US" sz="2000" dirty="0"/>
              <a:t>코드 설명하는 데 주로 사용사여 프로그램 이해를 돕고 개발자와의 소통을 위해사용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C8D54-F5C2-CC34-5ED0-8BF7E57F23D1}"/>
              </a:ext>
            </a:extLst>
          </p:cNvPr>
          <p:cNvSpPr txBox="1"/>
          <p:nvPr/>
        </p:nvSpPr>
        <p:spPr>
          <a:xfrm>
            <a:off x="708661" y="2339987"/>
            <a:ext cx="609382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한준 주석</a:t>
            </a:r>
            <a:r>
              <a:rPr lang="en-US" altLang="ko-KR" dirty="0">
                <a:solidFill>
                  <a:srgbClr val="00B050"/>
                </a:solidFill>
              </a:rPr>
              <a:t>"#"</a:t>
            </a:r>
            <a:r>
              <a:rPr lang="ko-KR" altLang="en-US" dirty="0">
                <a:solidFill>
                  <a:srgbClr val="00B050"/>
                </a:solidFill>
              </a:rPr>
              <a:t>사용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'''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여러 줄 주석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작은 따옴표 세개 사용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'''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"""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여러 줄 주석 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큰따옴표 세개 사용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"""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일괄 주석 처리</a:t>
            </a:r>
            <a:r>
              <a:rPr lang="en-US" altLang="ko-KR" dirty="0">
                <a:solidFill>
                  <a:srgbClr val="00B050"/>
                </a:solidFill>
              </a:rPr>
              <a:t>: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블럭지정후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”ctrl+/ “, </a:t>
            </a:r>
            <a:r>
              <a:rPr lang="ko-KR" altLang="en-US" dirty="0">
                <a:solidFill>
                  <a:srgbClr val="00B050"/>
                </a:solidFill>
              </a:rPr>
              <a:t>해제도 동일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i=1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j=3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k=3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ABDE8-44C1-2856-2288-A57847B1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317" y="2032986"/>
            <a:ext cx="3767552" cy="39519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93E025-E5FB-3362-8298-F2B34588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2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highlight>
                  <a:srgbClr val="00FF00"/>
                </a:highlight>
              </a:rPr>
              <a:t>표준출력 </a:t>
            </a:r>
            <a:r>
              <a:rPr lang="en-US" altLang="ko-KR" sz="2800" dirty="0">
                <a:highlight>
                  <a:srgbClr val="00FF00"/>
                </a:highlight>
              </a:rPr>
              <a:t>:print()</a:t>
            </a:r>
            <a:r>
              <a:rPr lang="ko-KR" altLang="en-US" sz="2800" dirty="0">
                <a:highlight>
                  <a:srgbClr val="00FF00"/>
                </a:highlight>
              </a:rPr>
              <a:t>함수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66982-7ADB-056F-F049-B55DA083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049"/>
            <a:ext cx="9925594" cy="360556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ko-KR" altLang="en-US" sz="8000" dirty="0"/>
              <a:t>문자열 출력은 작은따옴표와</a:t>
            </a:r>
            <a:r>
              <a:rPr lang="en-US" altLang="ko-KR" sz="8000" dirty="0"/>
              <a:t>, </a:t>
            </a:r>
            <a:r>
              <a:rPr lang="ko-KR" altLang="en-US" sz="8000" dirty="0"/>
              <a:t>큰 따옴표를 사용한다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3B1DD5-11E3-21CA-0986-9587BF59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29" y="2663809"/>
            <a:ext cx="7886700" cy="1085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8F55DC-530E-04BC-B548-7AAA7CFE4D3C}"/>
              </a:ext>
            </a:extLst>
          </p:cNvPr>
          <p:cNvSpPr txBox="1"/>
          <p:nvPr/>
        </p:nvSpPr>
        <p:spPr>
          <a:xfrm>
            <a:off x="254903" y="1575423"/>
            <a:ext cx="255555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#print()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#문자열 출력</a:t>
            </a:r>
          </a:p>
          <a:p>
            <a:r>
              <a:rPr lang="ko-KR" altLang="en-US" dirty="0"/>
              <a:t>print("Hi Python")</a:t>
            </a:r>
          </a:p>
          <a:p>
            <a:r>
              <a:rPr lang="ko-KR" altLang="en-US" dirty="0"/>
              <a:t>print('Hi Python')</a:t>
            </a:r>
          </a:p>
          <a:p>
            <a:r>
              <a:rPr lang="ko-KR" altLang="en-US" dirty="0"/>
              <a:t>print("'Hi Python'")</a:t>
            </a:r>
          </a:p>
          <a:p>
            <a:r>
              <a:rPr lang="ko-KR" altLang="en-US" dirty="0"/>
              <a:t>print('"Hi Pythoh"')</a:t>
            </a:r>
          </a:p>
          <a:p>
            <a:r>
              <a:rPr lang="ko-KR" altLang="en-US" dirty="0"/>
              <a:t>print("Hi Python"*10)</a:t>
            </a:r>
            <a:endParaRPr lang="en-US" altLang="ko-KR" dirty="0"/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print("-"*50)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D113A1-0C11-B7DE-0AF2-356B7033EA09}"/>
              </a:ext>
            </a:extLst>
          </p:cNvPr>
          <p:cNvSpPr txBox="1"/>
          <p:nvPr/>
        </p:nvSpPr>
        <p:spPr>
          <a:xfrm>
            <a:off x="254903" y="3875224"/>
            <a:ext cx="1168219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# </a:t>
            </a:r>
            <a:r>
              <a:rPr lang="en-US" altLang="ko-KR" dirty="0">
                <a:solidFill>
                  <a:srgbClr val="00B050"/>
                </a:solidFill>
              </a:rPr>
              <a:t>”</a:t>
            </a:r>
            <a:r>
              <a:rPr lang="ko-KR" altLang="en-US" dirty="0">
                <a:solidFill>
                  <a:srgbClr val="00B050"/>
                </a:solidFill>
              </a:rPr>
              <a:t>,</a:t>
            </a:r>
            <a:r>
              <a:rPr lang="en-US" altLang="ko-KR" dirty="0">
                <a:solidFill>
                  <a:srgbClr val="00B050"/>
                </a:solidFill>
              </a:rPr>
              <a:t>” </a:t>
            </a:r>
            <a:r>
              <a:rPr lang="ko-KR" altLang="en-US" dirty="0">
                <a:solidFill>
                  <a:srgbClr val="00B050"/>
                </a:solidFill>
              </a:rPr>
              <a:t>와 </a:t>
            </a:r>
            <a:r>
              <a:rPr lang="en-US" altLang="ko-KR" dirty="0">
                <a:solidFill>
                  <a:srgbClr val="00B050"/>
                </a:solidFill>
              </a:rPr>
              <a:t>“</a:t>
            </a:r>
            <a:r>
              <a:rPr lang="ko-KR" altLang="en-US" dirty="0">
                <a:solidFill>
                  <a:srgbClr val="00B050"/>
                </a:solidFill>
              </a:rPr>
              <a:t>+</a:t>
            </a:r>
            <a:r>
              <a:rPr lang="en-US" altLang="ko-KR" dirty="0">
                <a:solidFill>
                  <a:srgbClr val="00B050"/>
                </a:solidFill>
              </a:rPr>
              <a:t>” </a:t>
            </a:r>
            <a:r>
              <a:rPr lang="ko-KR" altLang="en-US" dirty="0">
                <a:solidFill>
                  <a:srgbClr val="00B050"/>
                </a:solidFill>
              </a:rPr>
              <a:t>의 차이</a:t>
            </a:r>
          </a:p>
          <a:p>
            <a:r>
              <a:rPr lang="ko-KR" altLang="en-US" dirty="0"/>
              <a:t>print("한국",'Seoul',2022)</a:t>
            </a:r>
            <a:r>
              <a:rPr lang="ko-KR" altLang="en-US" dirty="0">
                <a:solidFill>
                  <a:srgbClr val="00B050"/>
                </a:solidFill>
              </a:rPr>
              <a:t>#출력을 원하는 값들을 콤마로 분리하면 공백이 삽입되어 출력</a:t>
            </a:r>
          </a:p>
          <a:p>
            <a:r>
              <a:rPr lang="ko-KR" altLang="en-US" dirty="0"/>
              <a:t>print("한국"+"Seoul"+</a:t>
            </a:r>
            <a:r>
              <a:rPr lang="ko-KR" altLang="en-US" dirty="0">
                <a:solidFill>
                  <a:srgbClr val="FF0000"/>
                </a:solidFill>
              </a:rPr>
              <a:t>str</a:t>
            </a:r>
            <a:r>
              <a:rPr lang="ko-KR" altLang="en-US" dirty="0"/>
              <a:t>(2022))</a:t>
            </a:r>
            <a:r>
              <a:rPr lang="ko-KR" altLang="en-US" dirty="0">
                <a:solidFill>
                  <a:srgbClr val="00B050"/>
                </a:solidFill>
              </a:rPr>
              <a:t>#+로 하면 공백이 삽입되지 않고 숫자는 </a:t>
            </a:r>
            <a:r>
              <a:rPr lang="ko-KR" altLang="en-US" dirty="0">
                <a:solidFill>
                  <a:srgbClr val="FF0000"/>
                </a:solidFill>
              </a:rPr>
              <a:t>문자로 변환</a:t>
            </a:r>
            <a:r>
              <a:rPr lang="ko-KR" altLang="en-US" dirty="0">
                <a:solidFill>
                  <a:srgbClr val="00B050"/>
                </a:solidFill>
              </a:rPr>
              <a:t>하여야 출력된다.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# </a:t>
            </a:r>
            <a:r>
              <a:rPr lang="en-US" altLang="ko-KR" dirty="0">
                <a:solidFill>
                  <a:srgbClr val="00B050"/>
                </a:solidFill>
              </a:rPr>
              <a:t>”</a:t>
            </a:r>
            <a:r>
              <a:rPr lang="ko-KR" altLang="en-US" dirty="0">
                <a:solidFill>
                  <a:srgbClr val="00B050"/>
                </a:solidFill>
              </a:rPr>
              <a:t>,</a:t>
            </a:r>
            <a:r>
              <a:rPr lang="en-US" altLang="ko-KR" dirty="0">
                <a:solidFill>
                  <a:srgbClr val="00B050"/>
                </a:solidFill>
              </a:rPr>
              <a:t>” </a:t>
            </a:r>
            <a:r>
              <a:rPr lang="ko-KR" altLang="en-US" dirty="0">
                <a:solidFill>
                  <a:srgbClr val="00B050"/>
                </a:solidFill>
              </a:rPr>
              <a:t>와 </a:t>
            </a:r>
            <a:r>
              <a:rPr lang="en-US" altLang="ko-KR" dirty="0">
                <a:solidFill>
                  <a:srgbClr val="00B050"/>
                </a:solidFill>
              </a:rPr>
              <a:t>“</a:t>
            </a:r>
            <a:r>
              <a:rPr lang="ko-KR" altLang="en-US" dirty="0">
                <a:solidFill>
                  <a:srgbClr val="00B050"/>
                </a:solidFill>
              </a:rPr>
              <a:t>+</a:t>
            </a:r>
            <a:r>
              <a:rPr lang="en-US" altLang="ko-KR" dirty="0">
                <a:solidFill>
                  <a:srgbClr val="00B050"/>
                </a:solidFill>
              </a:rPr>
              <a:t>” </a:t>
            </a:r>
            <a:r>
              <a:rPr lang="ko-KR" altLang="en-US" dirty="0">
                <a:solidFill>
                  <a:srgbClr val="00B050"/>
                </a:solidFill>
              </a:rPr>
              <a:t>의 </a:t>
            </a:r>
            <a:r>
              <a:rPr lang="ko-KR" altLang="en-US" dirty="0" err="1">
                <a:solidFill>
                  <a:srgbClr val="00B050"/>
                </a:solidFill>
              </a:rPr>
              <a:t>같은점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print("한국",'Seoul',2022);print("한국",'Seoul',2022)</a:t>
            </a:r>
            <a:r>
              <a:rPr lang="ko-KR" altLang="en-US" dirty="0">
                <a:solidFill>
                  <a:srgbClr val="00B050"/>
                </a:solidFill>
              </a:rPr>
              <a:t>#자동으로 다른 줄에 출력된다.</a:t>
            </a:r>
            <a:r>
              <a:rPr lang="en-US" altLang="ko-KR" dirty="0">
                <a:solidFill>
                  <a:srgbClr val="00B050"/>
                </a:solidFill>
              </a:rPr>
              <a:t>,</a:t>
            </a:r>
            <a:r>
              <a:rPr lang="ko-KR" altLang="en-US" dirty="0">
                <a:solidFill>
                  <a:srgbClr val="00B050"/>
                </a:solidFill>
              </a:rPr>
              <a:t>숫자를 문자로 변환하지 않아도 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print("-"*50)</a:t>
            </a:r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FF663C-1373-33D7-3F98-BF4B34AB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568" y="5649967"/>
            <a:ext cx="2038350" cy="885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7A9FBF-B9D3-B78E-C23A-B1AF70C0F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557" y="1619221"/>
            <a:ext cx="3669297" cy="46427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7B3C01-1307-0152-82AA-EEAD83ED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F47C-FC10-4386-9000-99CE1CC4E79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83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3192</Words>
  <Application>Microsoft Office PowerPoint</Application>
  <PresentationFormat>와이드스크린</PresentationFormat>
  <Paragraphs>513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HelveticaNeue</vt:lpstr>
      <vt:lpstr>맑은 고딕</vt:lpstr>
      <vt:lpstr>Arial</vt:lpstr>
      <vt:lpstr>Consolas</vt:lpstr>
      <vt:lpstr>Office 테마</vt:lpstr>
      <vt:lpstr> 자료형(Data Type)</vt:lpstr>
      <vt:lpstr>변수(Variable) </vt:lpstr>
      <vt:lpstr>PowerPoint 프레젠테이션</vt:lpstr>
      <vt:lpstr>PowerPoint 프레젠테이션</vt:lpstr>
      <vt:lpstr>PowerPoint 프레젠테이션</vt:lpstr>
      <vt:lpstr>변수(Variable)-type 파이썬은 변수type를 선언하지 않고 사용한다</vt:lpstr>
      <vt:lpstr>변수(Variable)-사용예</vt:lpstr>
      <vt:lpstr>주석문</vt:lpstr>
      <vt:lpstr>표준출력 :print()함수</vt:lpstr>
      <vt:lpstr>PowerPoint 프레젠테이션</vt:lpstr>
      <vt:lpstr>표준출력 :print()-format()</vt:lpstr>
      <vt:lpstr>표준출력 print()</vt:lpstr>
      <vt:lpstr>표준입력 : input()함수</vt:lpstr>
      <vt:lpstr>숫자 처리함수 abs(),pow(),max(),min(),round(),floor(),ceil(),</vt:lpstr>
      <vt:lpstr>산술연산자 /(항상실수),//(몫),%(나머지),**(지수승)-오른쪽결합</vt:lpstr>
      <vt:lpstr>PowerPoint 프레젠테이션</vt:lpstr>
      <vt:lpstr>비교(관계)연산자</vt:lpstr>
      <vt:lpstr>PowerPoint 프레젠테이션</vt:lpstr>
      <vt:lpstr>연산자- 논리연산자</vt:lpstr>
      <vt:lpstr>연산자- 우선순위</vt:lpstr>
      <vt:lpstr>선택문 : 단순if문</vt:lpstr>
      <vt:lpstr>선택문 :if문</vt:lpstr>
      <vt:lpstr>PowerPoint 프레젠테이션</vt:lpstr>
      <vt:lpstr>선택문 :if~else문 조건식의 결과가 참 또는 거짓에 따라 서로 다른 작업을 수행</vt:lpstr>
      <vt:lpstr>PowerPoint 프레젠테이션</vt:lpstr>
      <vt:lpstr>선택문 :if~elif~else문 다중 선택을 제공 조건이 거짓일 경우 다시 조건을 제시하여 조건의 결과에 따라 처리 반복적으로 제시할 수 있는 선택 조건의 수에는 제한을 두지 않음</vt:lpstr>
      <vt:lpstr>PowerPoint 프레젠테이션</vt:lpstr>
      <vt:lpstr>선택문 :내포된 if문 선택문 안에 또 다른 선택문이 내포될 수 있다는 의미 </vt:lpstr>
      <vt:lpstr>선택문 :내포된 if문  </vt:lpstr>
      <vt:lpstr>선택문 :문자열 비교 관계연산자를 사용하여 숫자 뿐 아니라 문자도 비교가능 문자열을 구성하는 각각의 문자에 해당하는 코드 값으로 비교 </vt:lpstr>
      <vt:lpstr>PowerPoint 프레젠테이션</vt:lpstr>
      <vt:lpstr>PowerPoint 프레젠테이션</vt:lpstr>
      <vt:lpstr>반복문 :while,조건이 항상 참이면 무한루프에 빠질 수 있다 ctrl+c로 빠져나온다.</vt:lpstr>
      <vt:lpstr>반복문 :while </vt:lpstr>
      <vt:lpstr>PowerPoint 프레젠테이션</vt:lpstr>
      <vt:lpstr>반복문 :for</vt:lpstr>
      <vt:lpstr>PowerPoint 프레젠테이션</vt:lpstr>
      <vt:lpstr>반복문 :for (1)range()함수</vt:lpstr>
      <vt:lpstr>반복문 :for (1)range()함수를 사용하여 반복 횟수를 지정하는 방법을 많이 사용</vt:lpstr>
      <vt:lpstr>반복문 :continue,break</vt:lpstr>
      <vt:lpstr>반복문 :continue,break</vt:lpstr>
      <vt:lpstr>선택,반복의 결합</vt:lpstr>
      <vt:lpstr>선택,반복의 결합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54</cp:revision>
  <dcterms:created xsi:type="dcterms:W3CDTF">2022-06-02T02:14:50Z</dcterms:created>
  <dcterms:modified xsi:type="dcterms:W3CDTF">2022-11-23T01:50:03Z</dcterms:modified>
</cp:coreProperties>
</file>