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358" r:id="rId7"/>
    <p:sldId id="359" r:id="rId8"/>
    <p:sldId id="296" r:id="rId9"/>
    <p:sldId id="297" r:id="rId10"/>
    <p:sldId id="329" r:id="rId11"/>
    <p:sldId id="342" r:id="rId12"/>
    <p:sldId id="256" r:id="rId13"/>
    <p:sldId id="341" r:id="rId14"/>
    <p:sldId id="343" r:id="rId15"/>
    <p:sldId id="345" r:id="rId16"/>
    <p:sldId id="360" r:id="rId17"/>
    <p:sldId id="332" r:id="rId18"/>
    <p:sldId id="334" r:id="rId19"/>
    <p:sldId id="336" r:id="rId20"/>
    <p:sldId id="337" r:id="rId21"/>
    <p:sldId id="338" r:id="rId22"/>
    <p:sldId id="339" r:id="rId23"/>
    <p:sldId id="333" r:id="rId24"/>
    <p:sldId id="348" r:id="rId25"/>
    <p:sldId id="349" r:id="rId26"/>
    <p:sldId id="352" r:id="rId27"/>
    <p:sldId id="353" r:id="rId28"/>
    <p:sldId id="354" r:id="rId29"/>
    <p:sldId id="355" r:id="rId30"/>
    <p:sldId id="34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09D34-1C3D-70D9-6018-FEF2D743F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9AB8F8-87DE-E55E-4B1A-CC08AD1B1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43E98-21BB-4DE0-7F15-5E587522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E704E-6053-DB47-8559-5A56F068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5E095-0CA9-B172-0847-2D1CA43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652A2-6305-1D3D-2C2A-5599D1B7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D23C0D-5F45-6E9D-2E25-B6A2AD5BC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D94DD-D209-2CFF-4D49-2D61E141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8220E-6758-0910-5BC7-B2C52093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5A695-C428-F849-F52C-172A4B86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81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E394F-B4D4-3766-6BFB-C5A81FE0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E8497-C712-36B9-6A69-DE554385E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AA598-9B0B-35CA-FE5E-59E5EEC2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1D47A-9634-54BB-9C80-B52BF500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4C6CF-1AAE-549B-CD93-2B59D725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03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0D2BE-FB4B-7AA9-FA2D-708EE029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6FA8A-B8CD-9E9D-1A2F-BBB7981A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F3DF8-D3B3-A047-F82B-FCC090E5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D4FA4-6900-9C4B-6035-3E4F1BD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B86DA-F660-1328-B9DB-684A5FB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54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003F-FD32-3FB9-6260-C20E3830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AF9E2-339B-D0AB-BE1F-192458E3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8572C-C4F8-3805-D2BC-7B7E6509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CF874-3AAD-6F5E-5331-60C48FFA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8DEB9-BC56-0F7F-DEF3-654C7E27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17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1085-ED62-F9A1-6DCB-1A89A74A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5F571-074C-35A8-D11C-2382722C6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9305B-1E27-F7A6-32AF-7EDF6D2F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417FD-F5EA-4763-A4AF-8600CA80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5FB7C-19B4-2A68-EA97-C6616517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5BCA3-814A-A217-EEE2-02149EAF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3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C6143-F70F-7320-9155-600AF3F0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5F49C-6B38-7356-3B86-D4FB9169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FD622-D3C5-90EC-14FB-C1FCB627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081DD-1538-41DE-A108-720B7BB47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0316E8-0A8B-40AE-F999-E2ACAFCA0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FC756A-3886-8CA2-4410-EE723E3E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CF7E70-CC6D-8ED9-D1A8-E96E6528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545000-2DED-0ED6-0D5A-DCAAB763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77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41A1-43BD-63D2-774C-9938970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E2DD5B-642F-F255-ABB8-D253B0B3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085C4-ABC1-0592-ECC4-63A290EA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B6E876-B7D1-7084-0446-8F937A8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2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BB451-8E7F-BC8C-1B15-56360EA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D70AE0-76E2-DC76-183B-9DE4DE67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21353A-55D3-151A-F9BA-A81F4063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7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6DB9-3200-A70C-F9FC-E29BC2F3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69C11-E309-FFCB-6BBE-377A73BD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CDFCC-67A0-3460-E893-6C3A56FFB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F7DC2-FB3E-D042-85C1-BF664D2B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F8DE2-5304-8950-3B06-E07EAE93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649E4-74D7-1EBE-4E71-C180752F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17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EFA6-C3C0-604D-3725-B133C6BD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70E5C4-44EC-7A98-79DF-00AEA3C1F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FB551E-DF78-B552-F0B6-3B0B6A38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217F5-B045-59CB-0298-37A440A8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4014A-5AF1-5E72-F382-75D8376E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09CD3-CFD7-27B7-5EAD-2707DE5F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9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0CE79-2DDB-C6F8-3F11-559F75C3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5A9AD-54D6-A81D-96BF-D10BD0154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E83A3-9720-05D2-F2A1-084E84298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B757-96D5-4B59-A60F-A34885F0AAB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F1398-95F3-4455-3CFC-7A98B59AD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7B5F9-4C3E-0F0C-C670-E5F95BD27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A51D-2409-4773-A94F-AA9A711FB73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00FF00"/>
                </a:highlight>
              </a:rPr>
              <a:t> </a:t>
            </a:r>
            <a:r>
              <a:rPr lang="ko-KR" altLang="en-US" sz="2800" dirty="0">
                <a:highlight>
                  <a:srgbClr val="00FF00"/>
                </a:highlight>
              </a:rPr>
              <a:t>랜덤함수 </a:t>
            </a:r>
            <a:endParaRPr lang="ko-KR" altLang="en-US" sz="2800" dirty="0">
              <a:solidFill>
                <a:srgbClr val="00B0F0"/>
              </a:solidFill>
              <a:highlight>
                <a:srgbClr val="00FF00"/>
              </a:highlight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376863" cy="404019"/>
          </a:xfrm>
        </p:spPr>
        <p:txBody>
          <a:bodyPr/>
          <a:lstStyle/>
          <a:p>
            <a:r>
              <a:rPr lang="ko-KR" altLang="en-US" sz="2000" dirty="0"/>
              <a:t>주로 난수와 연관된 기능을 모아 놓은 모듈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E5CD2D-D24B-4B42-3D27-15A1FAE5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3" y="2210483"/>
            <a:ext cx="2946630" cy="15626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DA25A7-2E0F-0A2F-D915-994CDB70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269" y="4990195"/>
            <a:ext cx="1005539" cy="1410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77DECF-7F68-8801-1040-CA37B896779C}"/>
              </a:ext>
            </a:extLst>
          </p:cNvPr>
          <p:cNvSpPr txBox="1"/>
          <p:nvPr/>
        </p:nvSpPr>
        <p:spPr>
          <a:xfrm>
            <a:off x="465535" y="1862555"/>
            <a:ext cx="462081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from random import*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#0.0~1.0</a:t>
            </a:r>
            <a:r>
              <a:rPr lang="ko-KR" altLang="en-US" dirty="0">
                <a:solidFill>
                  <a:srgbClr val="00B050"/>
                </a:solidFill>
              </a:rPr>
              <a:t>미만의 임의의 값 반환</a:t>
            </a:r>
          </a:p>
          <a:p>
            <a:r>
              <a:rPr lang="en-US" altLang="ko-KR" dirty="0"/>
              <a:t>print(</a:t>
            </a:r>
            <a:r>
              <a:rPr lang="en-US" altLang="ko-KR" dirty="0">
                <a:solidFill>
                  <a:srgbClr val="FF0000"/>
                </a:solidFill>
              </a:rPr>
              <a:t>random()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print(random())</a:t>
            </a:r>
          </a:p>
          <a:p>
            <a:r>
              <a:rPr lang="en-US" altLang="ko-KR" dirty="0"/>
              <a:t>print(random())</a:t>
            </a:r>
          </a:p>
          <a:p>
            <a:r>
              <a:rPr lang="en-US" altLang="ko-KR" dirty="0"/>
              <a:t>print(random())</a:t>
            </a:r>
          </a:p>
          <a:p>
            <a:r>
              <a:rPr lang="en-US" altLang="ko-KR" dirty="0"/>
              <a:t>print(random())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#0~9</a:t>
            </a:r>
            <a:r>
              <a:rPr lang="ko-KR" altLang="en-US" dirty="0">
                <a:solidFill>
                  <a:srgbClr val="FF0000"/>
                </a:solidFill>
              </a:rPr>
              <a:t>사이의 임의의 정수 반환</a:t>
            </a:r>
          </a:p>
          <a:p>
            <a:r>
              <a:rPr lang="en-US" altLang="ko-KR" dirty="0"/>
              <a:t>print(</a:t>
            </a:r>
            <a:r>
              <a:rPr lang="en-US" altLang="ko-KR" dirty="0">
                <a:solidFill>
                  <a:srgbClr val="FF0000"/>
                </a:solidFill>
              </a:rPr>
              <a:t>randrange(10)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print(randrange(10))</a:t>
            </a:r>
          </a:p>
          <a:p>
            <a:r>
              <a:rPr lang="en-US" altLang="ko-KR" dirty="0"/>
              <a:t>print(randrange(10))</a:t>
            </a:r>
          </a:p>
          <a:p>
            <a:r>
              <a:rPr lang="en-US" altLang="ko-KR" dirty="0"/>
              <a:t>print(randrange(10))</a:t>
            </a:r>
          </a:p>
          <a:p>
            <a:r>
              <a:rPr lang="en-US" altLang="ko-KR" dirty="0"/>
              <a:t>print(randrange(10))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BFDB94-3C98-5A6F-2584-5BA997BC0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14" y="1582696"/>
            <a:ext cx="3667637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8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F12EC-74F0-B849-8FB8-3C02D39A7A3F}"/>
              </a:ext>
            </a:extLst>
          </p:cNvPr>
          <p:cNvSpPr txBox="1">
            <a:spLocks/>
          </p:cNvSpPr>
          <p:nvPr/>
        </p:nvSpPr>
        <p:spPr>
          <a:xfrm>
            <a:off x="414431" y="485775"/>
            <a:ext cx="9513163" cy="925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리스트</a:t>
            </a:r>
            <a:r>
              <a:rPr lang="en-US" altLang="ko-KR" sz="2800" dirty="0"/>
              <a:t>-</a:t>
            </a:r>
            <a:r>
              <a:rPr lang="ko-KR" altLang="en-US" sz="2400" dirty="0"/>
              <a:t>하나의 변수에 데이터를 </a:t>
            </a:r>
            <a:r>
              <a:rPr lang="en-US" altLang="ko-KR" sz="2400" dirty="0"/>
              <a:t>1</a:t>
            </a:r>
            <a:r>
              <a:rPr lang="ko-KR" altLang="en-US" sz="2400" dirty="0"/>
              <a:t>개씩 저장 하는 것이 아니라</a:t>
            </a:r>
            <a:endParaRPr lang="en-US" altLang="ko-KR" sz="2400" dirty="0"/>
          </a:p>
          <a:p>
            <a:pPr algn="l"/>
            <a:r>
              <a:rPr lang="ko-KR" altLang="en-US" sz="2400" dirty="0"/>
              <a:t>여러 개의 데이터를 묶어서 하나의 변수에 저장할 수 있다</a:t>
            </a:r>
            <a:r>
              <a:rPr lang="en-US" altLang="ko-KR" sz="2400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44D7BE-9BC8-7D70-2092-51EBCE93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7" y="1518885"/>
            <a:ext cx="8926171" cy="2210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5DABBA-5234-2CDC-3645-D6712AC7DB96}"/>
              </a:ext>
            </a:extLst>
          </p:cNvPr>
          <p:cNvSpPr txBox="1"/>
          <p:nvPr/>
        </p:nvSpPr>
        <p:spPr>
          <a:xfrm>
            <a:off x="541538" y="3994951"/>
            <a:ext cx="894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요소</a:t>
            </a:r>
            <a:r>
              <a:rPr lang="en-US" altLang="ko-KR" dirty="0"/>
              <a:t>: </a:t>
            </a:r>
            <a:r>
              <a:rPr lang="ko-KR" altLang="en-US" dirty="0"/>
              <a:t>리스트에 저장된 값 하나 하나</a:t>
            </a:r>
            <a:endParaRPr lang="en-US" altLang="ko-KR" dirty="0"/>
          </a:p>
          <a:p>
            <a:r>
              <a:rPr lang="ko-KR" altLang="en-US" b="1" dirty="0"/>
              <a:t>인덱스</a:t>
            </a:r>
            <a:r>
              <a:rPr lang="en-US" altLang="ko-KR" dirty="0"/>
              <a:t>:</a:t>
            </a:r>
            <a:r>
              <a:rPr lang="ko-KR" altLang="en-US" dirty="0"/>
              <a:t>리스트에 위치한 장소</a:t>
            </a:r>
            <a:r>
              <a:rPr lang="en-US" altLang="ko-KR" dirty="0"/>
              <a:t>, </a:t>
            </a:r>
            <a:r>
              <a:rPr lang="ko-KR" altLang="en-US" dirty="0"/>
              <a:t>인덱스의 시작은 </a:t>
            </a:r>
            <a:r>
              <a:rPr lang="en-US" altLang="ko-KR" dirty="0"/>
              <a:t>1</a:t>
            </a:r>
            <a:r>
              <a:rPr lang="ko-KR" altLang="en-US" dirty="0"/>
              <a:t>이 아닌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38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E609D9-BC91-84AB-79DA-F9A559A3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02" y="918607"/>
            <a:ext cx="3794297" cy="2419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030D8-A9B6-69F0-2BA3-D3EF203AE577}"/>
              </a:ext>
            </a:extLst>
          </p:cNvPr>
          <p:cNvSpPr txBox="1"/>
          <p:nvPr/>
        </p:nvSpPr>
        <p:spPr>
          <a:xfrm>
            <a:off x="313284" y="584081"/>
            <a:ext cx="60936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#리스트 생성</a:t>
            </a:r>
          </a:p>
          <a:p>
            <a:r>
              <a:rPr lang="ko-KR" altLang="en-US" dirty="0"/>
              <a:t>list1=[1,2,3,4,5,]</a:t>
            </a:r>
          </a:p>
          <a:p>
            <a:r>
              <a:rPr lang="ko-KR" altLang="en-US" dirty="0"/>
              <a:t>print(list1)</a:t>
            </a:r>
          </a:p>
          <a:p>
            <a:r>
              <a:rPr lang="ko-KR" altLang="en-US" dirty="0"/>
              <a:t>print()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#다양한 자료를 가진 리스트 생성</a:t>
            </a:r>
          </a:p>
          <a:p>
            <a:r>
              <a:rPr lang="ko-KR" altLang="en-US" dirty="0"/>
              <a:t>list2=[1,"one",(1,2,3),"seoul"]</a:t>
            </a:r>
          </a:p>
          <a:p>
            <a:r>
              <a:rPr lang="ko-KR" altLang="en-US" dirty="0"/>
              <a:t>print(list2)</a:t>
            </a:r>
          </a:p>
          <a:p>
            <a:r>
              <a:rPr lang="ko-KR" altLang="en-US" dirty="0"/>
              <a:t>print()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다른 자료형을 </a:t>
            </a:r>
            <a:r>
              <a:rPr lang="en-US" altLang="ko-KR" dirty="0">
                <a:solidFill>
                  <a:srgbClr val="00B050"/>
                </a:solidFill>
              </a:rPr>
              <a:t>list</a:t>
            </a:r>
            <a:r>
              <a:rPr lang="ko-KR" altLang="en-US" dirty="0">
                <a:solidFill>
                  <a:srgbClr val="00B050"/>
                </a:solidFill>
              </a:rPr>
              <a:t>자료형으로 변환</a:t>
            </a:r>
            <a:endParaRPr lang="ko-KR" altLang="en-US" dirty="0"/>
          </a:p>
          <a:p>
            <a:r>
              <a:rPr lang="ko-KR" altLang="en-US" dirty="0"/>
              <a:t>lang="python"</a:t>
            </a:r>
          </a:p>
          <a:p>
            <a:r>
              <a:rPr lang="ko-KR" altLang="en-US" dirty="0"/>
              <a:t>print(lang)</a:t>
            </a:r>
          </a:p>
          <a:p>
            <a:r>
              <a:rPr lang="ko-KR" altLang="en-US" dirty="0"/>
              <a:t>list3=list(lang)</a:t>
            </a:r>
            <a:r>
              <a:rPr lang="ko-KR" altLang="en-US" dirty="0">
                <a:solidFill>
                  <a:srgbClr val="00B050"/>
                </a:solidFill>
              </a:rPr>
              <a:t>#문자열을 리스트자료형으로 변환</a:t>
            </a:r>
            <a:r>
              <a:rPr lang="ko-KR" altLang="en-US" dirty="0"/>
              <a:t>print(list3)</a:t>
            </a:r>
          </a:p>
          <a:p>
            <a:r>
              <a:rPr lang="ko-KR" altLang="en-US" dirty="0"/>
              <a:t>print(type(list3))</a:t>
            </a:r>
          </a:p>
          <a:p>
            <a:r>
              <a:rPr lang="ko-KR" altLang="en-US" dirty="0"/>
              <a:t>print()</a:t>
            </a:r>
            <a:endParaRPr lang="en-US" altLang="ko-KR" dirty="0"/>
          </a:p>
          <a:p>
            <a:r>
              <a:rPr lang="ko-KR" altLang="en-US" dirty="0"/>
              <a:t>tup1=(1,2,3,4,5)</a:t>
            </a:r>
            <a:r>
              <a:rPr lang="ko-KR" altLang="en-US" dirty="0">
                <a:solidFill>
                  <a:srgbClr val="00B050"/>
                </a:solidFill>
              </a:rPr>
              <a:t>#튜플생성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여기서는 </a:t>
            </a:r>
            <a:r>
              <a:rPr lang="ko-KR" altLang="en-US" dirty="0" err="1">
                <a:solidFill>
                  <a:srgbClr val="00B050"/>
                </a:solidFill>
              </a:rPr>
              <a:t>튜플의</a:t>
            </a:r>
            <a:r>
              <a:rPr lang="ko-KR" altLang="en-US" dirty="0">
                <a:solidFill>
                  <a:srgbClr val="00B050"/>
                </a:solidFill>
              </a:rPr>
              <a:t> 형태만 </a:t>
            </a:r>
            <a:r>
              <a:rPr lang="ko-KR" altLang="en-US" dirty="0" err="1">
                <a:solidFill>
                  <a:srgbClr val="00B050"/>
                </a:solidFill>
              </a:rPr>
              <a:t>알아두고</a:t>
            </a:r>
            <a:r>
              <a:rPr lang="ko-KR" altLang="en-US" dirty="0">
                <a:solidFill>
                  <a:srgbClr val="00B050"/>
                </a:solidFill>
              </a:rPr>
              <a:t> 자세한 내용은 뒤에서 학습할 것 입니다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print(tup1)</a:t>
            </a:r>
          </a:p>
          <a:p>
            <a:r>
              <a:rPr lang="ko-KR" altLang="en-US" dirty="0"/>
              <a:t>list4=list(tup1)</a:t>
            </a:r>
            <a:r>
              <a:rPr lang="ko-KR" altLang="en-US" dirty="0">
                <a:solidFill>
                  <a:srgbClr val="00B050"/>
                </a:solidFill>
              </a:rPr>
              <a:t>#튜플을 리스트자료형으로 변환</a:t>
            </a:r>
          </a:p>
          <a:p>
            <a:r>
              <a:rPr lang="ko-KR" altLang="en-US" dirty="0"/>
              <a:t>print(list4)</a:t>
            </a:r>
          </a:p>
          <a:p>
            <a:r>
              <a:rPr lang="ko-KR" altLang="en-US" dirty="0"/>
              <a:t>print(type(list4))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2D2488-6A6E-B078-C05A-DAE54720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9" y="202661"/>
            <a:ext cx="289600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CB32A96-877D-94C8-06DA-BF3EBAD843B8}"/>
              </a:ext>
            </a:extLst>
          </p:cNvPr>
          <p:cNvSpPr txBox="1"/>
          <p:nvPr/>
        </p:nvSpPr>
        <p:spPr>
          <a:xfrm>
            <a:off x="490331" y="0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리스트 함수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FF21DD48-F613-F437-BA23-99C6CCFF7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57745"/>
              </p:ext>
            </p:extLst>
          </p:nvPr>
        </p:nvGraphicFramePr>
        <p:xfrm>
          <a:off x="490331" y="369332"/>
          <a:ext cx="9763001" cy="58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443">
                  <a:extLst>
                    <a:ext uri="{9D8B030D-6E8A-4147-A177-3AD203B41FA5}">
                      <a16:colId xmlns:a16="http://schemas.microsoft.com/office/drawing/2014/main" val="1166617412"/>
                    </a:ext>
                  </a:extLst>
                </a:gridCol>
                <a:gridCol w="7059558">
                  <a:extLst>
                    <a:ext uri="{9D8B030D-6E8A-4147-A177-3AD203B41FA5}">
                      <a16:colId xmlns:a16="http://schemas.microsoft.com/office/drawing/2014/main" val="145290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함수의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len</a:t>
                      </a:r>
                      <a:r>
                        <a:rPr lang="ko-KR" altLang="en-US" dirty="0"/>
                        <a:t>(</a:t>
                      </a:r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</a:t>
                      </a:r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의 길이를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7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append</a:t>
                      </a:r>
                      <a:r>
                        <a:rPr lang="ko-KR" altLang="en-US" dirty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extend</a:t>
                      </a:r>
                      <a:r>
                        <a:rPr lang="ko-KR" altLang="en-US" dirty="0"/>
                        <a:t>(</a:t>
                      </a:r>
                      <a:r>
                        <a:rPr lang="en-US" altLang="ko-KR" dirty="0" err="1"/>
                        <a:t>L2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마지막에 또다른 리스트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insert</a:t>
                      </a:r>
                      <a:r>
                        <a:rPr lang="ko-KR" altLang="en-US" dirty="0"/>
                        <a:t>(0,"</a:t>
                      </a:r>
                      <a:r>
                        <a:rPr lang="ko-KR" altLang="en-US" dirty="0" err="1"/>
                        <a:t>py</a:t>
                      </a:r>
                      <a:r>
                        <a:rPr lang="ko-KR" altLang="en-US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0번지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위치에 "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py＂삽입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remove</a:t>
                      </a:r>
                      <a:r>
                        <a:rPr lang="ko-KR" altLang="en-US" dirty="0"/>
                        <a:t>('</a:t>
                      </a:r>
                      <a:r>
                        <a:rPr lang="ko-KR" altLang="en-US" dirty="0" err="1"/>
                        <a:t>py</a:t>
                      </a:r>
                      <a:r>
                        <a:rPr lang="ko-KR" altLang="en-US" dirty="0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요소중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"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py"삭제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여러개일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경우 첫번째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count</a:t>
                      </a:r>
                      <a:r>
                        <a:rPr lang="ko-KR" alt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2의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개수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580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pop</a:t>
                      </a:r>
                      <a:r>
                        <a:rPr lang="ko-KR" altLang="en-US" dirty="0"/>
                        <a:t>(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번지 삭제 후 값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710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pop</a:t>
                      </a:r>
                      <a:r>
                        <a:rPr lang="ko-KR" alt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뒤에서 부터 하나씩 꺼내어 삭제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4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index</a:t>
                      </a:r>
                      <a:r>
                        <a:rPr lang="ko-KR" altLang="en-US" dirty="0"/>
                        <a:t>('</a:t>
                      </a:r>
                      <a:r>
                        <a:rPr lang="ko-KR" altLang="en-US" dirty="0" err="1"/>
                        <a:t>Tom</a:t>
                      </a:r>
                      <a:r>
                        <a:rPr lang="ko-KR" altLang="en-US" dirty="0"/>
                        <a:t>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Tom인덱스값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8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r>
                        <a:rPr lang="ko-KR" altLang="en-US" dirty="0"/>
                        <a:t>.</a:t>
                      </a:r>
                      <a:r>
                        <a:rPr lang="ko-KR" altLang="en-US" dirty="0" err="1"/>
                        <a:t>reverse</a:t>
                      </a:r>
                      <a:r>
                        <a:rPr lang="ko-KR" alt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순서를 뒤집는다.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45499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effectLst/>
                          <a:latin typeface="Consolas" panose="020B0609020204030204" pitchFamily="49" charset="0"/>
                        </a:rPr>
                        <a:t>L2</a:t>
                      </a:r>
                      <a:r>
                        <a:rPr lang="en-US" altLang="ko-KR" b="0" dirty="0"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b="0" dirty="0" err="1">
                          <a:effectLst/>
                          <a:latin typeface="Consolas" panose="020B0609020204030204" pitchFamily="49" charset="0"/>
                        </a:rPr>
                        <a:t>L.copy</a:t>
                      </a:r>
                      <a:r>
                        <a:rPr lang="en-US" altLang="ko-KR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리스트 복사하여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L2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리스트 생성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683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n-US" altLang="ko-KR" b="0" dirty="0" err="1">
                          <a:effectLst/>
                          <a:latin typeface="Consolas" panose="020B0609020204030204" pitchFamily="49" charset="0"/>
                        </a:rPr>
                        <a:t>L.clear</a:t>
                      </a:r>
                      <a:r>
                        <a:rPr lang="en-US" altLang="ko-KR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내용 지우기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32532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effectLst/>
                          <a:latin typeface="Consolas" panose="020B0609020204030204" pitchFamily="49" charset="0"/>
                        </a:rPr>
                        <a:t>L.sort</a:t>
                      </a:r>
                      <a:r>
                        <a:rPr lang="en-US" altLang="ko-KR" b="0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오름차순 정렬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84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effectLst/>
                          <a:latin typeface="Consolas" panose="020B0609020204030204" pitchFamily="49" charset="0"/>
                        </a:rPr>
                        <a:t>L.sort</a:t>
                      </a:r>
                      <a:r>
                        <a:rPr lang="en-US" altLang="ko-KR" b="0" dirty="0">
                          <a:effectLst/>
                          <a:latin typeface="Consolas" panose="020B0609020204030204" pitchFamily="49" charset="0"/>
                        </a:rPr>
                        <a:t>(reverse=True)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내림 차순 정렬</a:t>
                      </a:r>
                      <a:endParaRPr lang="en-US" altLang="ko-KR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42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>
                          <a:effectLst/>
                          <a:latin typeface="Consolas" panose="020B0609020204030204" pitchFamily="49" charset="0"/>
                        </a:rPr>
                        <a:t>L.remove</a:t>
                      </a:r>
                      <a:r>
                        <a:rPr lang="en-US" altLang="ko-KR" b="0" dirty="0">
                          <a:effectLst/>
                          <a:latin typeface="Consolas" panose="020B0609020204030204" pitchFamily="49" charset="0"/>
                        </a:rPr>
                        <a:t>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리스트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의 요소 중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을 지움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8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48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CC60F7-DF66-9822-8D81-377BE27D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8" y="582214"/>
            <a:ext cx="2248261" cy="1632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BD1B4E-D7C4-83FF-0114-DAE96CA0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49" y="5236940"/>
            <a:ext cx="6617122" cy="828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9A252-64E7-3F35-BCB2-6FEA08EA775C}"/>
              </a:ext>
            </a:extLst>
          </p:cNvPr>
          <p:cNvSpPr txBox="1"/>
          <p:nvPr/>
        </p:nvSpPr>
        <p:spPr>
          <a:xfrm>
            <a:off x="542925" y="582214"/>
            <a:ext cx="645794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nums = [1,2,3,4,5]</a:t>
            </a:r>
          </a:p>
          <a:p>
            <a:r>
              <a:rPr lang="ko-KR" altLang="en-US" dirty="0"/>
              <a:t>names = ['Tom','John','Jerry','Luncy','Jane']</a:t>
            </a:r>
          </a:p>
          <a:p>
            <a:r>
              <a:rPr lang="ko-KR" altLang="en-US" dirty="0"/>
              <a:t>print(nums[1])</a:t>
            </a:r>
            <a:r>
              <a:rPr lang="ko-KR" altLang="en-US" dirty="0">
                <a:solidFill>
                  <a:srgbClr val="00B050"/>
                </a:solidFill>
              </a:rPr>
              <a:t>#인덱스로 리스트 요소에 접근</a:t>
            </a:r>
          </a:p>
          <a:p>
            <a:r>
              <a:rPr lang="ko-KR" altLang="en-US" dirty="0"/>
              <a:t>for name in names:</a:t>
            </a:r>
            <a:r>
              <a:rPr lang="ko-KR" altLang="en-US" dirty="0">
                <a:solidFill>
                  <a:srgbClr val="00B050"/>
                </a:solidFill>
              </a:rPr>
              <a:t>#for문으로 인덱스 요소에 접근</a:t>
            </a:r>
          </a:p>
          <a:p>
            <a:r>
              <a:rPr lang="ko-KR" altLang="en-US" dirty="0"/>
              <a:t>    print(name)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#리스트 함수</a:t>
            </a:r>
          </a:p>
          <a:p>
            <a:r>
              <a:rPr lang="ko-KR" altLang="en-US" dirty="0"/>
              <a:t>print(len(nums))</a:t>
            </a:r>
            <a:r>
              <a:rPr lang="ko-KR" altLang="en-US" dirty="0">
                <a:solidFill>
                  <a:srgbClr val="00B050"/>
                </a:solidFill>
              </a:rPr>
              <a:t>#리스트 길이 반환</a:t>
            </a:r>
          </a:p>
          <a:p>
            <a:r>
              <a:rPr lang="ko-KR" altLang="en-US" dirty="0"/>
              <a:t>nums.append(6)</a:t>
            </a:r>
            <a:r>
              <a:rPr lang="ko-KR" altLang="en-US" dirty="0">
                <a:solidFill>
                  <a:srgbClr val="00B050"/>
                </a:solidFill>
              </a:rPr>
              <a:t>#리스트에 엘리먼트 추가</a:t>
            </a:r>
          </a:p>
          <a:p>
            <a:r>
              <a:rPr lang="ko-KR" altLang="en-US" dirty="0"/>
              <a:t>print(nums)</a:t>
            </a:r>
          </a:p>
          <a:p>
            <a:r>
              <a:rPr lang="ko-KR" altLang="en-US" dirty="0"/>
              <a:t>nums.extend(names)</a:t>
            </a:r>
            <a:r>
              <a:rPr lang="ko-KR" altLang="en-US" dirty="0">
                <a:solidFill>
                  <a:srgbClr val="00B050"/>
                </a:solidFill>
              </a:rPr>
              <a:t>#리스트 마지막에 또다른 리스트 추가</a:t>
            </a:r>
          </a:p>
          <a:p>
            <a:r>
              <a:rPr lang="ko-KR" altLang="en-US" dirty="0"/>
              <a:t>print(nums)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2CD3BB-750F-1664-7916-2C2B204F1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277371"/>
            <a:ext cx="377242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6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EAE0AA-DCFE-475B-2159-18BA18A5F3A2}"/>
              </a:ext>
            </a:extLst>
          </p:cNvPr>
          <p:cNvSpPr txBox="1"/>
          <p:nvPr/>
        </p:nvSpPr>
        <p:spPr>
          <a:xfrm>
            <a:off x="303610" y="643741"/>
            <a:ext cx="609361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mix = ['</a:t>
            </a:r>
            <a:r>
              <a:rPr lang="ko-KR" altLang="en-US" dirty="0" err="1"/>
              <a:t>Tom',2,24,2,23,True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mix.insert(0,"py")</a:t>
            </a:r>
            <a:r>
              <a:rPr lang="ko-KR" altLang="en-US" dirty="0">
                <a:solidFill>
                  <a:srgbClr val="00B050"/>
                </a:solidFill>
              </a:rPr>
              <a:t>#0번지 위치에 "py＂삽입</a:t>
            </a:r>
          </a:p>
          <a:p>
            <a:r>
              <a:rPr lang="ko-KR" altLang="en-US" dirty="0"/>
              <a:t>print(mix)</a:t>
            </a:r>
          </a:p>
          <a:p>
            <a:r>
              <a:rPr lang="ko-KR" altLang="en-US" dirty="0"/>
              <a:t>mix.remove('py')</a:t>
            </a:r>
            <a:r>
              <a:rPr lang="ko-KR" altLang="en-US" dirty="0">
                <a:solidFill>
                  <a:srgbClr val="00B050"/>
                </a:solidFill>
              </a:rPr>
              <a:t>#"py"삭제,여러개일 경우 첫번째 삭제</a:t>
            </a:r>
          </a:p>
          <a:p>
            <a:r>
              <a:rPr lang="ko-KR" altLang="en-US" dirty="0"/>
              <a:t>print(mix)</a:t>
            </a:r>
          </a:p>
          <a:p>
            <a:r>
              <a:rPr lang="ko-KR" altLang="en-US" dirty="0"/>
              <a:t>print(mix.count(2))</a:t>
            </a:r>
            <a:r>
              <a:rPr lang="ko-KR" altLang="en-US" dirty="0">
                <a:solidFill>
                  <a:srgbClr val="00B050"/>
                </a:solidFill>
              </a:rPr>
              <a:t>#2의 개수 반환</a:t>
            </a:r>
          </a:p>
          <a:p>
            <a:r>
              <a:rPr lang="ko-KR" altLang="en-US" dirty="0"/>
              <a:t>print(mix.pop(</a:t>
            </a:r>
            <a:r>
              <a:rPr lang="en-US" altLang="ko-KR" dirty="0"/>
              <a:t>1</a:t>
            </a:r>
            <a:r>
              <a:rPr lang="ko-KR" altLang="en-US" dirty="0"/>
              <a:t>))</a:t>
            </a:r>
            <a:r>
              <a:rPr lang="ko-KR" altLang="en-US" dirty="0">
                <a:solidFill>
                  <a:srgbClr val="00B050"/>
                </a:solidFill>
              </a:rPr>
              <a:t>#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번지 삭제 후 값 반환</a:t>
            </a:r>
          </a:p>
          <a:p>
            <a:r>
              <a:rPr lang="ko-KR" altLang="en-US" dirty="0"/>
              <a:t>print(mix)</a:t>
            </a:r>
          </a:p>
          <a:p>
            <a:r>
              <a:rPr lang="ko-KR" altLang="en-US" dirty="0"/>
              <a:t>print(mix.count(2))</a:t>
            </a:r>
          </a:p>
          <a:p>
            <a:r>
              <a:rPr lang="ko-KR" altLang="en-US" dirty="0"/>
              <a:t>print(mix.index('Tom'))</a:t>
            </a:r>
            <a:r>
              <a:rPr lang="ko-KR" altLang="en-US" dirty="0">
                <a:solidFill>
                  <a:srgbClr val="00B050"/>
                </a:solidFill>
              </a:rPr>
              <a:t>#Tom인덱스값 반환</a:t>
            </a:r>
          </a:p>
          <a:p>
            <a:r>
              <a:rPr lang="ko-KR" altLang="en-US" dirty="0"/>
              <a:t>print(mix)</a:t>
            </a:r>
          </a:p>
          <a:p>
            <a:r>
              <a:rPr lang="ko-KR" altLang="en-US" dirty="0"/>
              <a:t>mix.reverse()</a:t>
            </a:r>
            <a:r>
              <a:rPr lang="ko-KR" altLang="en-US" dirty="0">
                <a:solidFill>
                  <a:srgbClr val="00B050"/>
                </a:solidFill>
              </a:rPr>
              <a:t>#리스트의 순서를 뒤집는다.</a:t>
            </a:r>
          </a:p>
          <a:p>
            <a:r>
              <a:rPr lang="ko-KR" altLang="en-US" dirty="0"/>
              <a:t>print(mix)</a:t>
            </a:r>
          </a:p>
          <a:p>
            <a:r>
              <a:rPr lang="ko-KR" altLang="en-US" dirty="0"/>
              <a:t>print(mix.pop())</a:t>
            </a:r>
            <a:r>
              <a:rPr lang="ko-KR" altLang="en-US" dirty="0">
                <a:solidFill>
                  <a:srgbClr val="00B050"/>
                </a:solidFill>
              </a:rPr>
              <a:t>#뒤에서 부터 하나씩 꺼내어 삭제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print(mix)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57F9F0-9032-884B-89BB-1EAFEB00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87" y="3981420"/>
            <a:ext cx="3876676" cy="2570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11C823-0EA2-1540-A27E-6C93F13A182D}"/>
              </a:ext>
            </a:extLst>
          </p:cNvPr>
          <p:cNvSpPr txBox="1"/>
          <p:nvPr/>
        </p:nvSpPr>
        <p:spPr>
          <a:xfrm>
            <a:off x="596505" y="225287"/>
            <a:ext cx="26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31309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10352B-DF05-9B66-9456-E986ACD6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7" y="4597400"/>
            <a:ext cx="5422763" cy="139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ADD2E-AD05-B307-736C-47F2D05A05A5}"/>
              </a:ext>
            </a:extLst>
          </p:cNvPr>
          <p:cNvSpPr txBox="1"/>
          <p:nvPr/>
        </p:nvSpPr>
        <p:spPr>
          <a:xfrm>
            <a:off x="917973" y="863600"/>
            <a:ext cx="849749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a=["Tm","J","Jer","Lunch","Jane"]</a:t>
            </a:r>
          </a:p>
          <a:p>
            <a:r>
              <a:rPr lang="ko-KR" altLang="en-US" dirty="0"/>
              <a:t>a.sort(key=len)</a:t>
            </a:r>
            <a:r>
              <a:rPr lang="ko-KR" altLang="en-US" dirty="0">
                <a:solidFill>
                  <a:srgbClr val="00B050"/>
                </a:solidFill>
              </a:rPr>
              <a:t>#a의 길이를 기준으로 정렬한다.</a:t>
            </a:r>
          </a:p>
          <a:p>
            <a:r>
              <a:rPr lang="ko-KR" altLang="en-US" dirty="0"/>
              <a:t>print(a)</a:t>
            </a:r>
          </a:p>
          <a:p>
            <a:r>
              <a:rPr lang="ko-KR" altLang="en-US" dirty="0"/>
              <a:t>a.sort(key=len,reverse=True)</a:t>
            </a:r>
            <a:r>
              <a:rPr lang="ko-KR" altLang="en-US" dirty="0">
                <a:solidFill>
                  <a:srgbClr val="00B050"/>
                </a:solidFill>
              </a:rPr>
              <a:t>#길이를 기준으로 내림차순으로 정렬한다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print(a)</a:t>
            </a:r>
          </a:p>
          <a:p>
            <a:r>
              <a:rPr lang="ko-KR" altLang="en-US" dirty="0"/>
              <a:t>b=a.copy()</a:t>
            </a:r>
            <a:r>
              <a:rPr lang="ko-KR" altLang="en-US" dirty="0">
                <a:solidFill>
                  <a:srgbClr val="00B050"/>
                </a:solidFill>
              </a:rPr>
              <a:t>#a를 복사해서 반환 한다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a.clear()</a:t>
            </a:r>
            <a:r>
              <a:rPr lang="ko-KR" altLang="en-US" dirty="0">
                <a:solidFill>
                  <a:srgbClr val="00B050"/>
                </a:solidFill>
              </a:rPr>
              <a:t>#리스트 내의 모든 엘리먼트를 삭제한다.</a:t>
            </a:r>
          </a:p>
          <a:p>
            <a:r>
              <a:rPr lang="ko-KR" altLang="en-US" dirty="0"/>
              <a:t>print(a)</a:t>
            </a:r>
          </a:p>
          <a:p>
            <a:r>
              <a:rPr lang="ko-KR" altLang="en-US" dirty="0"/>
              <a:t>print(b)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7F27-1667-3542-5BB9-D0A4DA8C05F4}"/>
              </a:ext>
            </a:extLst>
          </p:cNvPr>
          <p:cNvSpPr txBox="1"/>
          <p:nvPr/>
        </p:nvSpPr>
        <p:spPr>
          <a:xfrm>
            <a:off x="596505" y="225287"/>
            <a:ext cx="26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99169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EA51D2-B6FD-FFCC-02DC-5854F5605229}"/>
              </a:ext>
            </a:extLst>
          </p:cNvPr>
          <p:cNvSpPr txBox="1"/>
          <p:nvPr/>
        </p:nvSpPr>
        <p:spPr>
          <a:xfrm>
            <a:off x="569844" y="653897"/>
            <a:ext cx="60960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=[1,5, 6, 3,2,4]</a:t>
            </a:r>
          </a:p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오름차순 정렬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nums.sort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내림 차순 정렬</a:t>
            </a:r>
            <a:endParaRPr lang="en-US" altLang="ko-KR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nums.sort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(reverse=True)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리스트의 요소 지정하여 지우기</a:t>
            </a:r>
            <a:endParaRPr lang="en-US" altLang="ko-K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nums.remove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nums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918E04A-4047-FD13-00E2-B02EEDFF6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62936"/>
              </p:ext>
            </p:extLst>
          </p:nvPr>
        </p:nvGraphicFramePr>
        <p:xfrm>
          <a:off x="7863455" y="3054554"/>
          <a:ext cx="397073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736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[1, 2, 3, 4, 5, 6]</a:t>
                      </a:r>
                    </a:p>
                    <a:p>
                      <a:pPr latinLnBrk="1"/>
                      <a:r>
                        <a:rPr lang="en-US" altLang="ko-KR" dirty="0"/>
                        <a:t>[6, 5, 4, 3, 2, 1]</a:t>
                      </a:r>
                    </a:p>
                    <a:p>
                      <a:pPr latinLnBrk="1"/>
                      <a:r>
                        <a:rPr lang="en-US" altLang="ko-KR" dirty="0"/>
                        <a:t>[6, 5, 4, 3, 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E9AD651-BF4E-06DB-FA9E-0DE458F4A6A2}"/>
              </a:ext>
            </a:extLst>
          </p:cNvPr>
          <p:cNvSpPr txBox="1"/>
          <p:nvPr/>
        </p:nvSpPr>
        <p:spPr>
          <a:xfrm>
            <a:off x="569844" y="284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앞 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80355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0F4493-7284-DAE0-F314-966646D1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9" y="990259"/>
            <a:ext cx="9945488" cy="4877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2AE7F-D8A2-6BF3-982B-AE130B96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40" y="190159"/>
            <a:ext cx="28289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8E61BC-56B4-4BCF-C051-1C8C1E6D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05" y="1487050"/>
            <a:ext cx="2922038" cy="1356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9316DE-BBDE-F188-46FD-968CA617950F}"/>
              </a:ext>
            </a:extLst>
          </p:cNvPr>
          <p:cNvSpPr txBox="1"/>
          <p:nvPr/>
        </p:nvSpPr>
        <p:spPr>
          <a:xfrm>
            <a:off x="689372" y="951775"/>
            <a:ext cx="864766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다중리스트</a:t>
            </a:r>
          </a:p>
          <a:p>
            <a:r>
              <a:rPr lang="en-US" altLang="ko-KR" dirty="0"/>
              <a:t>num = [[11,12,13],[21,22,23],[31,32,33,34],[41,42]]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다중리스트 생성</a:t>
            </a:r>
          </a:p>
          <a:p>
            <a:r>
              <a:rPr lang="en-US" altLang="ko-KR" dirty="0"/>
              <a:t>for j in range(len(num)):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길이만큼 반복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sum=0</a:t>
            </a:r>
          </a:p>
          <a:p>
            <a:r>
              <a:rPr lang="en-US" altLang="ko-KR" dirty="0"/>
              <a:t>    for i in range(len(num[j])):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리스트 요소 길이 만큼 반복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sum=sum+num[j][i] </a:t>
            </a:r>
          </a:p>
          <a:p>
            <a:r>
              <a:rPr lang="en-US" altLang="ko-KR" dirty="0"/>
              <a:t>    print(j+1,"</a:t>
            </a:r>
            <a:r>
              <a:rPr lang="ko-KR" altLang="en-US" dirty="0"/>
              <a:t>번째 줄의 합</a:t>
            </a:r>
            <a:r>
              <a:rPr lang="en-US" altLang="ko-KR" dirty="0"/>
              <a:t>:",sum)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합을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5B24E-C6F9-AEDA-07A9-24A79B544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1" y="637406"/>
            <a:ext cx="3534268" cy="314369"/>
          </a:xfrm>
          <a:prstGeom prst="rect">
            <a:avLst/>
          </a:prstGeom>
        </p:spPr>
      </p:pic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42E21D5-E0DF-BE5C-6606-B94854B33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07728"/>
              </p:ext>
            </p:extLst>
          </p:nvPr>
        </p:nvGraphicFramePr>
        <p:xfrm>
          <a:off x="1698171" y="3518375"/>
          <a:ext cx="9448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3017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r>
                        <a:rPr lang="ko-KR" altLang="en-US" dirty="0"/>
                        <a:t>의 값  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 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dirty="0"/>
                        <a:t>11, 12, 13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]  ,  [</a:t>
                      </a:r>
                      <a:r>
                        <a:rPr lang="en-US" altLang="ko-KR" dirty="0"/>
                        <a:t>21, 22, 23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] ,  [</a:t>
                      </a:r>
                      <a:r>
                        <a:rPr lang="en-US" altLang="ko-KR" dirty="0"/>
                        <a:t>31, 32, 33, 34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] , [</a:t>
                      </a:r>
                      <a:r>
                        <a:rPr lang="en-US" altLang="ko-KR" dirty="0"/>
                        <a:t>41, 42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] 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48929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 </a:t>
                      </a:r>
                      <a:r>
                        <a:rPr lang="ko-KR" altLang="en-US" dirty="0"/>
                        <a:t>번지         </a:t>
                      </a:r>
                      <a:r>
                        <a:rPr lang="en-US" altLang="ko-KR" dirty="0"/>
                        <a:t>  </a:t>
                      </a:r>
                      <a:r>
                        <a:rPr lang="ko-KR" altLang="en-US" dirty="0"/>
                        <a:t>       </a:t>
                      </a:r>
                      <a:r>
                        <a:rPr lang="en-US" altLang="ko-KR" dirty="0"/>
                        <a:t>0                  1                    2                  3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9478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번지               </a:t>
                      </a:r>
                      <a:r>
                        <a:rPr lang="en-US" altLang="ko-KR" dirty="0"/>
                        <a:t>0   1   2          0  1   2         0   1   2   3        0   1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116491"/>
                  </a:ext>
                </a:extLst>
              </a:tr>
            </a:tbl>
          </a:graphicData>
        </a:graphic>
      </p:graphicFrame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AF82D1B3-FA68-7DDF-8816-8B83D9AFEFEF}"/>
              </a:ext>
            </a:extLst>
          </p:cNvPr>
          <p:cNvSpPr/>
          <p:nvPr/>
        </p:nvSpPr>
        <p:spPr>
          <a:xfrm rot="5400000">
            <a:off x="3873803" y="3278723"/>
            <a:ext cx="133649" cy="12046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C6CE5E8D-92D0-6920-47EF-C23439994C1E}"/>
              </a:ext>
            </a:extLst>
          </p:cNvPr>
          <p:cNvSpPr/>
          <p:nvPr/>
        </p:nvSpPr>
        <p:spPr>
          <a:xfrm rot="5400000">
            <a:off x="5426833" y="3278723"/>
            <a:ext cx="133649" cy="12046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4D4A726E-ECEA-F96F-786B-2246C05FD31F}"/>
              </a:ext>
            </a:extLst>
          </p:cNvPr>
          <p:cNvSpPr/>
          <p:nvPr/>
        </p:nvSpPr>
        <p:spPr>
          <a:xfrm rot="5400000">
            <a:off x="7184875" y="3212203"/>
            <a:ext cx="133650" cy="13752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29F556FD-E607-457B-9B79-09DB222AB10B}"/>
              </a:ext>
            </a:extLst>
          </p:cNvPr>
          <p:cNvSpPr/>
          <p:nvPr/>
        </p:nvSpPr>
        <p:spPr>
          <a:xfrm rot="5400000">
            <a:off x="8650818" y="3589383"/>
            <a:ext cx="133650" cy="62048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DF813F-839C-F19C-F798-EBC6F4731F0B}"/>
              </a:ext>
            </a:extLst>
          </p:cNvPr>
          <p:cNvCxnSpPr/>
          <p:nvPr/>
        </p:nvCxnSpPr>
        <p:spPr>
          <a:xfrm flipH="1">
            <a:off x="2496457" y="2627086"/>
            <a:ext cx="696686" cy="132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EC0075D-C611-3F93-833B-BF68B5FE5569}"/>
              </a:ext>
            </a:extLst>
          </p:cNvPr>
          <p:cNvCxnSpPr/>
          <p:nvPr/>
        </p:nvCxnSpPr>
        <p:spPr>
          <a:xfrm flipH="1">
            <a:off x="2409371" y="2591230"/>
            <a:ext cx="947058" cy="186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62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25C6-55AC-FA59-96B2-AFDCCB3F9CBB}"/>
              </a:ext>
            </a:extLst>
          </p:cNvPr>
          <p:cNvSpPr txBox="1">
            <a:spLocks/>
          </p:cNvSpPr>
          <p:nvPr/>
        </p:nvSpPr>
        <p:spPr>
          <a:xfrm>
            <a:off x="248899" y="506026"/>
            <a:ext cx="9513163" cy="1944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튜플</a:t>
            </a:r>
            <a:endParaRPr lang="en-US" altLang="ko-KR" sz="2800" dirty="0">
              <a:highlight>
                <a:srgbClr val="00FF00"/>
              </a:highlight>
            </a:endParaRPr>
          </a:p>
          <a:p>
            <a:pPr algn="l"/>
            <a:endParaRPr lang="en-US" altLang="ko-KR" sz="2400" dirty="0"/>
          </a:p>
          <a:p>
            <a:pPr algn="l"/>
            <a:r>
              <a:rPr lang="ko-KR" altLang="en-US" sz="2000" dirty="0"/>
              <a:t>생성된 후에 </a:t>
            </a:r>
            <a:r>
              <a:rPr lang="ko-KR" altLang="en-US" sz="2000" dirty="0">
                <a:solidFill>
                  <a:srgbClr val="FF0000"/>
                </a:solidFill>
              </a:rPr>
              <a:t>변경이 불가능 </a:t>
            </a:r>
            <a:r>
              <a:rPr lang="ko-KR" altLang="en-US" sz="2000" dirty="0"/>
              <a:t>하다는 점을 제외하고는 리스트와 동일하다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변경이 되면 안되는 자료를 저장하는데 사용된다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>
                <a:solidFill>
                  <a:srgbClr val="FF0000"/>
                </a:solidFill>
              </a:rPr>
              <a:t>()</a:t>
            </a:r>
            <a:r>
              <a:rPr lang="ko-KR" altLang="en-US" sz="2000" dirty="0"/>
              <a:t>를 사용하여 직접 생성</a:t>
            </a:r>
            <a:endParaRPr lang="en-US" altLang="ko-KR" sz="2000" dirty="0"/>
          </a:p>
          <a:p>
            <a:pPr algn="l"/>
            <a:r>
              <a:rPr lang="ko-KR" altLang="en-US" sz="2000" dirty="0"/>
              <a:t>튜플 함수</a:t>
            </a:r>
            <a:r>
              <a:rPr lang="en-US" altLang="ko-KR" sz="2000" dirty="0"/>
              <a:t>: count(),index(),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EEDCC-C955-E433-6A74-7DFC024E0596}"/>
              </a:ext>
            </a:extLst>
          </p:cNvPr>
          <p:cNvSpPr txBox="1"/>
          <p:nvPr/>
        </p:nvSpPr>
        <p:spPr>
          <a:xfrm>
            <a:off x="470516" y="5015883"/>
            <a:ext cx="775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아래와 같이 튜플형태로 여러변수에 일괄적으로 값을 넣는 것도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6E3DE8-B222-5F28-72E2-5B911BE7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604" y="6016354"/>
            <a:ext cx="1343677" cy="42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33FDF9-2DC2-94A4-9CC7-54C978FCC10E}"/>
              </a:ext>
            </a:extLst>
          </p:cNvPr>
          <p:cNvSpPr txBox="1"/>
          <p:nvPr/>
        </p:nvSpPr>
        <p:spPr>
          <a:xfrm>
            <a:off x="470516" y="2690336"/>
            <a:ext cx="609361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fruit=('사과','바나나','수박')</a:t>
            </a:r>
          </a:p>
          <a:p>
            <a:r>
              <a:rPr lang="ko-KR" altLang="en-US" dirty="0"/>
              <a:t>price = (1000,200,300)</a:t>
            </a:r>
          </a:p>
          <a:p>
            <a:endParaRPr lang="ko-KR" altLang="en-US" dirty="0"/>
          </a:p>
          <a:p>
            <a:r>
              <a:rPr lang="ko-KR" altLang="en-US" dirty="0"/>
              <a:t>print(fruit.count("사과"))</a:t>
            </a:r>
            <a:r>
              <a:rPr lang="ko-KR" altLang="en-US" dirty="0">
                <a:solidFill>
                  <a:srgbClr val="00B050"/>
                </a:solidFill>
              </a:rPr>
              <a:t>#사과갯수 반환</a:t>
            </a:r>
          </a:p>
          <a:p>
            <a:r>
              <a:rPr lang="ko-KR" altLang="en-US" dirty="0"/>
              <a:t>print(fruit.index("바나나"))</a:t>
            </a:r>
            <a:r>
              <a:rPr lang="ko-KR" altLang="en-US" dirty="0">
                <a:solidFill>
                  <a:srgbClr val="00B050"/>
                </a:solidFill>
              </a:rPr>
              <a:t>#바나나 위치 반환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(fruit))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길이 반환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fruit1.append('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')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fruit1.remove("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72092-53A1-1C55-1434-029D5E8B85EB}"/>
              </a:ext>
            </a:extLst>
          </p:cNvPr>
          <p:cNvSpPr txBox="1"/>
          <p:nvPr/>
        </p:nvSpPr>
        <p:spPr>
          <a:xfrm>
            <a:off x="900112" y="5705643"/>
            <a:ext cx="21824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(a, b, c)=(1,2,3)</a:t>
            </a:r>
          </a:p>
          <a:p>
            <a:r>
              <a:rPr lang="ko-KR" altLang="en-US" dirty="0"/>
              <a:t>print(a,b,c)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B38ED-6FC5-34E0-C902-66C39913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438" y="2369908"/>
            <a:ext cx="3077004" cy="3810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C9CBA8-ED86-91B4-87C6-AA2DA6E9C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42" y="3550394"/>
            <a:ext cx="34294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6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9F040B7-B7D1-5AFD-9063-463660C8A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992" y="3015797"/>
            <a:ext cx="946085" cy="13271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A67F21-0F22-ECD2-5C69-46C894988A53}"/>
              </a:ext>
            </a:extLst>
          </p:cNvPr>
          <p:cNvSpPr txBox="1"/>
          <p:nvPr/>
        </p:nvSpPr>
        <p:spPr>
          <a:xfrm>
            <a:off x="468086" y="3429000"/>
            <a:ext cx="445883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from random import*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#1~100미만의 임의 정수 반환</a:t>
            </a:r>
          </a:p>
          <a:p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ko-KR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 range(1,100):</a:t>
            </a:r>
          </a:p>
          <a:p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(1,100))</a:t>
            </a:r>
          </a:p>
          <a:p>
            <a:endParaRPr lang="en-US" altLang="ko-KR" dirty="0"/>
          </a:p>
          <a:p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print("-"*50)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00B050"/>
                </a:solidFill>
              </a:rPr>
              <a:t>#1~100이하의 임의 정수 반환</a:t>
            </a:r>
          </a:p>
          <a:p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ko-KR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in range(1,100):</a:t>
            </a:r>
          </a:p>
          <a:p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ko-KR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(1,100))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E50A20-D440-F392-3405-55701B31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78" y="4705175"/>
            <a:ext cx="885949" cy="1762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04112-4DB6-DBF7-95B8-8555D68859CC}"/>
              </a:ext>
            </a:extLst>
          </p:cNvPr>
          <p:cNvSpPr txBox="1"/>
          <p:nvPr/>
        </p:nvSpPr>
        <p:spPr>
          <a:xfrm rot="5400000">
            <a:off x="6411285" y="4317849"/>
            <a:ext cx="41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4939E-F8E4-DFA7-975C-6311A8EA37AE}"/>
              </a:ext>
            </a:extLst>
          </p:cNvPr>
          <p:cNvSpPr txBox="1"/>
          <p:nvPr/>
        </p:nvSpPr>
        <p:spPr>
          <a:xfrm rot="5400000">
            <a:off x="6545081" y="6627118"/>
            <a:ext cx="41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74C8DA2-974A-D508-38F5-56104AA3D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70" y="3095578"/>
            <a:ext cx="3324689" cy="333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B8E043-0CEF-7388-82C9-79F52B638DCC}"/>
              </a:ext>
            </a:extLst>
          </p:cNvPr>
          <p:cNvSpPr txBox="1"/>
          <p:nvPr/>
        </p:nvSpPr>
        <p:spPr>
          <a:xfrm>
            <a:off x="437295" y="592293"/>
            <a:ext cx="376459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#0~10</a:t>
            </a:r>
            <a:r>
              <a:rPr lang="ko-KR" altLang="en-US" dirty="0">
                <a:solidFill>
                  <a:srgbClr val="FF0000"/>
                </a:solidFill>
              </a:rPr>
              <a:t>사이의 임의의 정수 반환</a:t>
            </a:r>
          </a:p>
          <a:p>
            <a:endParaRPr lang="fr-FR" altLang="ko-KR" b="0" dirty="0">
              <a:effectLst/>
              <a:latin typeface="Consolas" panose="020B0609020204030204" pitchFamily="49" charset="0"/>
            </a:endParaRPr>
          </a:p>
          <a:p>
            <a:r>
              <a:rPr lang="fr-FR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fr-FR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randint(0,10)</a:t>
            </a:r>
            <a:r>
              <a:rPr lang="fr-FR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altLang="ko-KR" b="0" dirty="0">
                <a:effectLst/>
                <a:latin typeface="Consolas" panose="020B0609020204030204" pitchFamily="49" charset="0"/>
              </a:rPr>
              <a:t>print(randint(0,10))</a:t>
            </a:r>
          </a:p>
          <a:p>
            <a:r>
              <a:rPr lang="fr-FR" altLang="ko-KR" b="0" dirty="0">
                <a:effectLst/>
                <a:latin typeface="Consolas" panose="020B0609020204030204" pitchFamily="49" charset="0"/>
              </a:rPr>
              <a:t>print(randint(0,10))</a:t>
            </a:r>
          </a:p>
          <a:p>
            <a:r>
              <a:rPr lang="fr-FR" altLang="ko-KR" b="0" dirty="0">
                <a:effectLst/>
                <a:latin typeface="Consolas" panose="020B0609020204030204" pitchFamily="49" charset="0"/>
              </a:rPr>
              <a:t>print(randint(0,10))</a:t>
            </a:r>
          </a:p>
          <a:p>
            <a:r>
              <a:rPr lang="fr-FR" altLang="ko-KR" b="0" dirty="0">
                <a:effectLst/>
                <a:latin typeface="Consolas" panose="020B0609020204030204" pitchFamily="49" charset="0"/>
              </a:rPr>
              <a:t>print(randint(0,10))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2A08E-0590-D67D-27FE-E6D0A7EF0DC4}"/>
              </a:ext>
            </a:extLst>
          </p:cNvPr>
          <p:cNvSpPr txBox="1"/>
          <p:nvPr/>
        </p:nvSpPr>
        <p:spPr>
          <a:xfrm>
            <a:off x="448715" y="130629"/>
            <a:ext cx="447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D5EDC3-A9B0-9439-FD37-395FC77CE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814" y="592293"/>
            <a:ext cx="805586" cy="1585998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1EC7ADED-1A70-55CF-F2EA-938D049BE597}"/>
              </a:ext>
            </a:extLst>
          </p:cNvPr>
          <p:cNvSpPr/>
          <p:nvPr/>
        </p:nvSpPr>
        <p:spPr>
          <a:xfrm>
            <a:off x="3865180" y="2602208"/>
            <a:ext cx="2811663" cy="549519"/>
          </a:xfrm>
          <a:prstGeom prst="wedgeRoundRectCallout">
            <a:avLst>
              <a:gd name="adj1" fmla="val -5343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반복문을 이용한 난수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9209-2747-0570-43C1-1B58F4E061C6}"/>
              </a:ext>
            </a:extLst>
          </p:cNvPr>
          <p:cNvSpPr txBox="1">
            <a:spLocks/>
          </p:cNvSpPr>
          <p:nvPr/>
        </p:nvSpPr>
        <p:spPr>
          <a:xfrm>
            <a:off x="248899" y="506026"/>
            <a:ext cx="9513163" cy="1944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사전</a:t>
            </a:r>
            <a:r>
              <a:rPr lang="en-US" altLang="ko-KR" sz="2800" dirty="0">
                <a:highlight>
                  <a:srgbClr val="00FF00"/>
                </a:highlight>
              </a:rPr>
              <a:t>(Dictionary)</a:t>
            </a:r>
          </a:p>
          <a:p>
            <a:pPr algn="l"/>
            <a:endParaRPr lang="en-US" altLang="ko-KR" sz="2400" dirty="0"/>
          </a:p>
          <a:p>
            <a:pPr algn="l"/>
            <a:r>
              <a:rPr lang="ko-KR" altLang="en-US" sz="2000" dirty="0"/>
              <a:t>키와 값으로 구성되어 사전을 제공한다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키의 중복은 허용하지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값의 중복은 허용한다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순서가 없음으로 인덱스를 통한 접근이 불가능하다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>
                <a:solidFill>
                  <a:srgbClr val="FF0000"/>
                </a:solidFill>
              </a:rPr>
              <a:t>{</a:t>
            </a:r>
            <a:r>
              <a:rPr lang="ko-KR" altLang="en-US" sz="2000" dirty="0">
                <a:solidFill>
                  <a:srgbClr val="FF0000"/>
                </a:solidFill>
              </a:rPr>
              <a:t>키</a:t>
            </a:r>
            <a:r>
              <a:rPr lang="en-US" altLang="ko-KR" sz="2000" dirty="0">
                <a:solidFill>
                  <a:srgbClr val="FF0000"/>
                </a:solidFill>
              </a:rPr>
              <a:t>:</a:t>
            </a:r>
            <a:r>
              <a:rPr lang="ko-KR" altLang="en-US" sz="2000" dirty="0">
                <a:solidFill>
                  <a:srgbClr val="FF0000"/>
                </a:solidFill>
              </a:rPr>
              <a:t>값</a:t>
            </a:r>
            <a:r>
              <a:rPr lang="en-US" altLang="ko-KR" sz="2000" dirty="0">
                <a:solidFill>
                  <a:srgbClr val="FF0000"/>
                </a:solidFill>
              </a:rPr>
              <a:t>}</a:t>
            </a:r>
            <a:r>
              <a:rPr lang="ko-KR" altLang="en-US" sz="2000" dirty="0"/>
              <a:t>으로 생성</a:t>
            </a:r>
            <a:endParaRPr lang="en-US" altLang="ko-KR" sz="2000" dirty="0"/>
          </a:p>
          <a:p>
            <a:pPr algn="l"/>
            <a:r>
              <a:rPr lang="ko-KR" altLang="en-US" sz="2000" dirty="0"/>
              <a:t>딕셔너리 속에 딕셔너리가 무한 중접 될수있다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B2033-22EA-8C7A-0F35-3F029F470C19}"/>
              </a:ext>
            </a:extLst>
          </p:cNvPr>
          <p:cNvSpPr txBox="1"/>
          <p:nvPr/>
        </p:nvSpPr>
        <p:spPr>
          <a:xfrm>
            <a:off x="248899" y="2610683"/>
            <a:ext cx="7687738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#딕셔너리 자료 생성</a:t>
            </a:r>
          </a:p>
          <a:p>
            <a:r>
              <a:rPr lang="ko-KR" altLang="en-US" dirty="0"/>
              <a:t>person1 = {"name":"박찬성","age":35,"gender":"남"}</a:t>
            </a:r>
          </a:p>
          <a:p>
            <a:r>
              <a:rPr lang="ko-KR" altLang="en-US" dirty="0"/>
              <a:t>person2 = {"name":"최미영","age":31,"gender":"여"}</a:t>
            </a:r>
          </a:p>
          <a:p>
            <a:r>
              <a:rPr lang="ko-KR" altLang="en-US" dirty="0"/>
              <a:t>person3 = {"name":"박다경","age":3,"gender":"여"}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#중첩된 딕셔너리 자료 생성</a:t>
            </a:r>
          </a:p>
          <a:p>
            <a:r>
              <a:rPr lang="ko-KR" altLang="en-US" dirty="0"/>
              <a:t>family={"아빠":person1,"엄마":person2, "딸":person3}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 딕셔너리 변수에 담긴 '아빠'라는 키에 매핑된 값을 출력</a:t>
            </a:r>
          </a:p>
          <a:p>
            <a:r>
              <a:rPr lang="ko-KR" altLang="en-US" dirty="0"/>
              <a:t>print(family["아빠"])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#딕셔너리 변수에 담긴 '아빠'라는 키에 매핑된 값(딕셔너리)로부터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#'name' 이라는 키에 매핑된 값을 출력</a:t>
            </a:r>
          </a:p>
          <a:p>
            <a:r>
              <a:rPr lang="ko-KR" altLang="en-US" dirty="0"/>
              <a:t>print(family["아빠"]["name"])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22CFF9-0370-D5A7-72C6-CF0EAE7E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807" y="5976302"/>
            <a:ext cx="5578886" cy="6553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46E672-2CE5-5C6E-3BBB-D4C312FA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807" y="2435186"/>
            <a:ext cx="362000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8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BACA7-4212-EF64-CC6E-91A64855F39A}"/>
              </a:ext>
            </a:extLst>
          </p:cNvPr>
          <p:cNvSpPr txBox="1"/>
          <p:nvPr/>
        </p:nvSpPr>
        <p:spPr>
          <a:xfrm>
            <a:off x="430290" y="671691"/>
            <a:ext cx="609452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#family 딕셔너리의 모든 키를 순회하여 방문</a:t>
            </a:r>
          </a:p>
          <a:p>
            <a:r>
              <a:rPr lang="ko-KR" altLang="en-US" dirty="0"/>
              <a:t>for member in family:</a:t>
            </a:r>
          </a:p>
          <a:p>
            <a:r>
              <a:rPr lang="ko-KR" altLang="en-US" dirty="0"/>
              <a:t>  print(member + ': ' + str(family[member]))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#딕셔너리에 특정 키가 존재하는지 체크</a:t>
            </a:r>
          </a:p>
          <a:p>
            <a:r>
              <a:rPr lang="ko-KR" altLang="en-US" dirty="0"/>
              <a:t>print("아빠" in family)</a:t>
            </a:r>
          </a:p>
          <a:p>
            <a:r>
              <a:rPr lang="ko-KR" altLang="en-US" dirty="0"/>
              <a:t>print("언니" in family)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#새로운 딕셔너리형 변수인 person4를 정의</a:t>
            </a:r>
          </a:p>
          <a:p>
            <a:r>
              <a:rPr lang="ko-KR" altLang="en-US" dirty="0"/>
              <a:t>person4 = {</a:t>
            </a:r>
          </a:p>
          <a:p>
            <a:r>
              <a:rPr lang="ko-KR" altLang="en-US" dirty="0"/>
              <a:t>    "name": "가상의 언니",</a:t>
            </a:r>
          </a:p>
          <a:p>
            <a:r>
              <a:rPr lang="ko-KR" altLang="en-US" dirty="0"/>
              <a:t>    "age": 5,</a:t>
            </a:r>
          </a:p>
          <a:p>
            <a:r>
              <a:rPr lang="ko-KR" altLang="en-US" dirty="0"/>
              <a:t>    “</a:t>
            </a:r>
            <a:r>
              <a:rPr lang="en-US" altLang="ko-KR" dirty="0"/>
              <a:t>gender</a:t>
            </a:r>
            <a:r>
              <a:rPr lang="ko-KR" altLang="en-US" dirty="0"/>
              <a:t>": "여",</a:t>
            </a:r>
          </a:p>
          <a:p>
            <a:r>
              <a:rPr lang="ko-KR" altLang="en-US" dirty="0"/>
              <a:t>    "married": False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#기존 family 딕셔너리에 새로운 키인 "언니"를 추가하고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#매핑된 값으로 person4를 대입</a:t>
            </a:r>
          </a:p>
          <a:p>
            <a:r>
              <a:rPr lang="ko-KR" altLang="en-US" dirty="0"/>
              <a:t>family["언니"] = person4</a:t>
            </a:r>
          </a:p>
          <a:p>
            <a:r>
              <a:rPr lang="ko-KR" altLang="en-US" dirty="0"/>
              <a:t>print(family["언니"])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8DD24-7131-C916-E7C4-FD075CD332E6}"/>
              </a:ext>
            </a:extLst>
          </p:cNvPr>
          <p:cNvSpPr txBox="1"/>
          <p:nvPr/>
        </p:nvSpPr>
        <p:spPr>
          <a:xfrm>
            <a:off x="430290" y="302359"/>
            <a:ext cx="45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1B111C-AE8F-6A0A-FABB-B0F9BCB9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6" y="821619"/>
            <a:ext cx="5818388" cy="907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7982B7-362C-8ED7-C58F-21E914DC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6" y="2098119"/>
            <a:ext cx="838200" cy="5442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6D9FBE-71B2-CC8B-EC09-3FD325351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6391335"/>
            <a:ext cx="7058013" cy="3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5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DC2138-A0DA-9221-4169-0EC6BB029E06}"/>
              </a:ext>
            </a:extLst>
          </p:cNvPr>
          <p:cNvSpPr txBox="1"/>
          <p:nvPr/>
        </p:nvSpPr>
        <p:spPr>
          <a:xfrm>
            <a:off x="307943" y="980173"/>
            <a:ext cx="769472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#기존에 존재하는 키인 "아빠"에 새로운 값을 매핑</a:t>
            </a:r>
          </a:p>
          <a:p>
            <a:r>
              <a:rPr lang="ko-KR" altLang="en-US" dirty="0"/>
              <a:t>family["아빠"] = person4</a:t>
            </a:r>
          </a:p>
          <a:p>
            <a:r>
              <a:rPr lang="ko-KR" altLang="en-US" dirty="0"/>
              <a:t>print(family["아빠"])</a:t>
            </a: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#"아빠" 라는 키와 매핑된 값을 fanily 딕셔너리로 부터 삭제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del</a:t>
            </a:r>
            <a:r>
              <a:rPr lang="ko-KR" altLang="en-US" dirty="0"/>
              <a:t> family["아빠"]</a:t>
            </a:r>
          </a:p>
          <a:p>
            <a:endParaRPr lang="ko-KR" altLang="en-US" dirty="0"/>
          </a:p>
          <a:p>
            <a:r>
              <a:rPr lang="ko-KR" altLang="en-US" dirty="0"/>
              <a:t>for member in family:</a:t>
            </a:r>
          </a:p>
          <a:p>
            <a:r>
              <a:rPr lang="ko-KR" altLang="en-US" dirty="0"/>
              <a:t>    print(</a:t>
            </a:r>
            <a:r>
              <a:rPr lang="ko-KR" altLang="en-US" dirty="0" err="1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":“</a:t>
            </a:r>
            <a:r>
              <a:rPr lang="en-US" altLang="ko-KR" dirty="0"/>
              <a:t>,</a:t>
            </a:r>
            <a:r>
              <a:rPr lang="ko-KR" altLang="en-US" dirty="0" err="1"/>
              <a:t>family</a:t>
            </a:r>
            <a:r>
              <a:rPr lang="ko-KR" altLang="en-US" dirty="0"/>
              <a:t>[</a:t>
            </a:r>
            <a:r>
              <a:rPr lang="ko-KR" altLang="en-US" dirty="0" err="1"/>
              <a:t>member</a:t>
            </a:r>
            <a:r>
              <a:rPr lang="ko-KR" altLang="en-US" dirty="0"/>
              <a:t>])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41E44-D1A5-5ECF-37C3-D26196CC5062}"/>
              </a:ext>
            </a:extLst>
          </p:cNvPr>
          <p:cNvSpPr txBox="1"/>
          <p:nvPr/>
        </p:nvSpPr>
        <p:spPr>
          <a:xfrm>
            <a:off x="430290" y="302359"/>
            <a:ext cx="45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F341EF-D09D-0B21-EC10-FB8718C4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9" y="1433512"/>
            <a:ext cx="7584820" cy="352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83B20F-84CC-BE9F-70BD-FB33B122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833" y="3509784"/>
            <a:ext cx="7242651" cy="7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8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204508" y="114592"/>
            <a:ext cx="9513163" cy="4793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사전</a:t>
            </a:r>
            <a:r>
              <a:rPr lang="en-US" altLang="ko-KR" sz="2800" dirty="0"/>
              <a:t>(Dictionary)-</a:t>
            </a:r>
            <a:r>
              <a:rPr lang="ko-KR" altLang="en-US" sz="2800" dirty="0"/>
              <a:t>함수 </a:t>
            </a:r>
            <a:endParaRPr lang="en-US" altLang="ko-KR" sz="2000" dirty="0"/>
          </a:p>
        </p:txBody>
      </p:sp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3A3A8DD7-32BB-FAF7-62EF-559C5CC0A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51316"/>
              </p:ext>
            </p:extLst>
          </p:nvPr>
        </p:nvGraphicFramePr>
        <p:xfrm>
          <a:off x="874644" y="594360"/>
          <a:ext cx="9763001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86">
                  <a:extLst>
                    <a:ext uri="{9D8B030D-6E8A-4147-A177-3AD203B41FA5}">
                      <a16:colId xmlns:a16="http://schemas.microsoft.com/office/drawing/2014/main" val="1166617412"/>
                    </a:ext>
                  </a:extLst>
                </a:gridCol>
                <a:gridCol w="7708915">
                  <a:extLst>
                    <a:ext uri="{9D8B030D-6E8A-4147-A177-3AD203B41FA5}">
                      <a16:colId xmlns:a16="http://schemas.microsoft.com/office/drawing/2014/main" val="145290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함수의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D.clear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딕셔너리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의 모든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삭제한다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7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D.copy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딕셔너리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의 복사본을 만들어서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9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D.items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딕셔너리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의 키와 </a:t>
                      </a:r>
                      <a:r>
                        <a:rPr lang="ko-KR" altLang="en-US" dirty="0" err="1"/>
                        <a:t>매핑된</a:t>
                      </a:r>
                      <a:r>
                        <a:rPr lang="ko-KR" altLang="en-US" dirty="0"/>
                        <a:t> 값을 </a:t>
                      </a:r>
                      <a:r>
                        <a:rPr lang="ko-KR" altLang="en-US" dirty="0" err="1"/>
                        <a:t>요소로하는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튜플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 값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목록을 리스트형 데이터로 반환한다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D.keys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딕셔너리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의 값을 제외한 키의 목록을 리스트형 데이터로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D.pop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딕셔너리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K</a:t>
                      </a:r>
                      <a:r>
                        <a:rPr lang="ko-KR" altLang="en-US" dirty="0"/>
                        <a:t>키 값을 가지는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삭제하고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삭제된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반환 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D.popitem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딕셔너리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의 가장 마지막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삭제하고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삭제된 </a:t>
                      </a:r>
                      <a:r>
                        <a:rPr lang="ko-KR" altLang="en-US" dirty="0" err="1"/>
                        <a:t>엘리먼트를</a:t>
                      </a:r>
                      <a:r>
                        <a:rPr lang="ko-KR" altLang="en-US" dirty="0"/>
                        <a:t> 반환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580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D.values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딕셔너리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</a:t>
                      </a:r>
                      <a:r>
                        <a:rPr lang="ko-KR" altLang="en-US" dirty="0"/>
                        <a:t>의 키를 제외한 값의 목록을 리스트형 데이터로 반환 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3710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4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57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8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4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259618" y="247277"/>
            <a:ext cx="9513163" cy="4793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사전</a:t>
            </a:r>
            <a:r>
              <a:rPr lang="en-US" altLang="ko-KR" sz="2800" dirty="0"/>
              <a:t>(Dictionary)-</a:t>
            </a:r>
            <a:r>
              <a:rPr lang="ko-KR" altLang="en-US" sz="2800" dirty="0"/>
              <a:t>함수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D57AB-9F35-2AB6-D0AF-559B4C545FBF}"/>
              </a:ext>
            </a:extLst>
          </p:cNvPr>
          <p:cNvSpPr txBox="1"/>
          <p:nvPr/>
        </p:nvSpPr>
        <p:spPr>
          <a:xfrm>
            <a:off x="426533" y="812926"/>
            <a:ext cx="11208875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 딕셔너리 자료형 변수 선언</a:t>
            </a:r>
          </a:p>
          <a:p>
            <a:r>
              <a:rPr lang="ko-KR" altLang="en-US" dirty="0"/>
              <a:t>a = {</a:t>
            </a:r>
          </a:p>
          <a:p>
            <a:r>
              <a:rPr lang="ko-KR" altLang="en-US" dirty="0"/>
              <a:t>    "name": "박찬성",</a:t>
            </a:r>
          </a:p>
          <a:p>
            <a:r>
              <a:rPr lang="ko-KR" altLang="en-US" dirty="0"/>
              <a:t>    "age": 35,</a:t>
            </a:r>
          </a:p>
          <a:p>
            <a:r>
              <a:rPr lang="ko-KR" altLang="en-US" dirty="0"/>
              <a:t>    “</a:t>
            </a:r>
            <a:r>
              <a:rPr lang="en-US" altLang="ko-KR" dirty="0"/>
              <a:t>gender</a:t>
            </a:r>
            <a:r>
              <a:rPr lang="ko-KR" altLang="en-US" dirty="0"/>
              <a:t>": "남",</a:t>
            </a:r>
          </a:p>
          <a:p>
            <a:r>
              <a:rPr lang="ko-KR" altLang="en-US" dirty="0"/>
              <a:t>    "married": True</a:t>
            </a:r>
          </a:p>
          <a:p>
            <a:r>
              <a:rPr lang="ko-KR" altLang="en-US" dirty="0"/>
              <a:t>}</a:t>
            </a: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#a딕셔너리를 복사하여 반환</a:t>
            </a:r>
          </a:p>
          <a:p>
            <a:r>
              <a:rPr lang="ko-KR" altLang="en-US" dirty="0"/>
              <a:t>b=a.</a:t>
            </a:r>
            <a:r>
              <a:rPr lang="ko-KR" altLang="en-US" dirty="0">
                <a:solidFill>
                  <a:srgbClr val="FF0000"/>
                </a:solidFill>
              </a:rPr>
              <a:t>copy()</a:t>
            </a:r>
          </a:p>
          <a:p>
            <a:r>
              <a:rPr lang="ko-KR" altLang="en-US" dirty="0"/>
              <a:t>print(a)</a:t>
            </a:r>
          </a:p>
          <a:p>
            <a:r>
              <a:rPr lang="ko-KR" altLang="en-US" dirty="0"/>
              <a:t>print(b)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#a 딕셔너리의 엘리먼트릴를 삭제</a:t>
            </a:r>
          </a:p>
          <a:p>
            <a:r>
              <a:rPr lang="ko-KR" altLang="en-US" dirty="0"/>
              <a:t>a.</a:t>
            </a:r>
            <a:r>
              <a:rPr lang="ko-KR" altLang="en-US" dirty="0">
                <a:solidFill>
                  <a:srgbClr val="FF0000"/>
                </a:solidFill>
              </a:rPr>
              <a:t>clear()</a:t>
            </a:r>
          </a:p>
          <a:p>
            <a:r>
              <a:rPr lang="ko-KR" altLang="en-US" dirty="0"/>
              <a:t>print(a)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#b딕셔너리의 키와 값을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요소로하는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튜플목록을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리스트형 데이터로 반환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b.items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())</a:t>
            </a:r>
            <a:endParaRPr lang="ko-KR" altLang="en-US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#b 딕셔너리의 키의 목록을 리스트 형태로 반환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b.keys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69C34-20DA-60C9-D0B1-60FA3AEA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4" y="3228975"/>
            <a:ext cx="7256015" cy="642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E39EF9-E2D3-3162-5099-C5C13984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88" y="4482199"/>
            <a:ext cx="452187" cy="3966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BD438B-E35C-F256-47E4-16858F74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23" y="5308186"/>
            <a:ext cx="6879927" cy="292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22F75E-EA10-8879-87EF-ED908B494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4" y="6287962"/>
            <a:ext cx="5456198" cy="322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5ABED7-05EB-94B5-88B7-3BF692ADE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575" y="416158"/>
            <a:ext cx="386769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E7844B-1EB1-416D-A5A9-DC1C636CA7DA}"/>
              </a:ext>
            </a:extLst>
          </p:cNvPr>
          <p:cNvSpPr txBox="1"/>
          <p:nvPr/>
        </p:nvSpPr>
        <p:spPr>
          <a:xfrm>
            <a:off x="430289" y="899524"/>
            <a:ext cx="938522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#b딕셔너리의 키를 제외한 값의 목록 리스트를 리스트형 데이터로 반환한다.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b.values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#b딕셔너리의 age키에 해당하는 엘리먼트리를 삭제하고 삭제된 엘리멘터리 값을 반환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b.pop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("age"))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en-US" altLang="ko-KR" dirty="0"/>
              <a:t>b</a:t>
            </a:r>
            <a:r>
              <a:rPr lang="ko-KR" altLang="en-US" dirty="0"/>
              <a:t>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#딕셔너리의 가장 마지막 엘리먼트리를 삭제하고 , 삭제된 엘리먼 트리를 반환 한다.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b.popitem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en-US" altLang="ko-KR" dirty="0"/>
              <a:t>b</a:t>
            </a:r>
            <a:r>
              <a:rPr lang="ko-KR" alt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0E8D9-00AA-48F2-454E-63F2E8295D3A}"/>
              </a:ext>
            </a:extLst>
          </p:cNvPr>
          <p:cNvSpPr txBox="1"/>
          <p:nvPr/>
        </p:nvSpPr>
        <p:spPr>
          <a:xfrm>
            <a:off x="430290" y="302359"/>
            <a:ext cx="459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A3EEA-017E-A0B8-41CD-15E52579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31" y="1343835"/>
            <a:ext cx="4847551" cy="357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B4E5A1-5E89-6AD1-65A4-282AAD61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91" y="2269737"/>
            <a:ext cx="5538420" cy="5538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750C8-75D4-A377-E505-59835F5FC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291" y="3341967"/>
            <a:ext cx="4271963" cy="6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불리언</a:t>
            </a:r>
            <a:r>
              <a:rPr lang="en-US" altLang="ko-KR" sz="2800" dirty="0">
                <a:highlight>
                  <a:srgbClr val="00FF00"/>
                </a:highlight>
              </a:rPr>
              <a:t>(Boolean)</a:t>
            </a:r>
            <a:r>
              <a:rPr lang="ko-KR" altLang="en-US" sz="2800" dirty="0">
                <a:highlight>
                  <a:srgbClr val="00FF00"/>
                </a:highlight>
              </a:rPr>
              <a:t>자료형</a:t>
            </a:r>
            <a:r>
              <a:rPr lang="en-US" altLang="ko-KR" sz="2800" dirty="0"/>
              <a:t>: </a:t>
            </a:r>
            <a:r>
              <a:rPr lang="ko-KR" altLang="en-US" sz="2800" dirty="0"/>
              <a:t>참</a:t>
            </a:r>
            <a:r>
              <a:rPr lang="en-US" altLang="ko-KR" sz="2800" dirty="0"/>
              <a:t>, </a:t>
            </a:r>
            <a:r>
              <a:rPr lang="ko-KR" altLang="en-US" sz="2800" dirty="0"/>
              <a:t>거짓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3BCA8-DB3E-ACB2-5F4C-66FB37F7BCBF}"/>
              </a:ext>
            </a:extLst>
          </p:cNvPr>
          <p:cNvSpPr txBox="1"/>
          <p:nvPr/>
        </p:nvSpPr>
        <p:spPr>
          <a:xfrm>
            <a:off x="446532" y="1250707"/>
            <a:ext cx="609414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t=True</a:t>
            </a:r>
          </a:p>
          <a:p>
            <a:r>
              <a:rPr lang="ko-KR" altLang="en-US" dirty="0"/>
              <a:t>f=False</a:t>
            </a:r>
          </a:p>
          <a:p>
            <a:r>
              <a:rPr lang="ko-KR" altLang="en-US" dirty="0"/>
              <a:t>print(t and f)</a:t>
            </a:r>
          </a:p>
          <a:p>
            <a:r>
              <a:rPr lang="ko-KR" altLang="en-US" dirty="0"/>
              <a:t>print(t or f)</a:t>
            </a:r>
          </a:p>
          <a:p>
            <a:r>
              <a:rPr lang="ko-KR" altLang="en-US" dirty="0"/>
              <a:t>print(not t)</a:t>
            </a:r>
            <a:endParaRPr lang="en-US" altLang="ko-KR" dirty="0"/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print(type(t))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&lt;&lt;&lt;&lt;&lt;&lt;실행 결과 &gt;&gt;&gt;&gt;&gt;&gt;&gt;&gt;&gt;&gt;&gt;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False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True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False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&lt;class 'bool'&gt;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37E80-4AE2-DD15-D022-7153E571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983970"/>
            <a:ext cx="3448531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6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집합</a:t>
            </a:r>
            <a:r>
              <a:rPr lang="en-US" altLang="ko-KR" sz="2800" dirty="0">
                <a:highlight>
                  <a:srgbClr val="00FF00"/>
                </a:highlight>
              </a:rPr>
              <a:t>(set)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1C3A3-08D0-A667-5CA0-5A49BFD43374}"/>
              </a:ext>
            </a:extLst>
          </p:cNvPr>
          <p:cNvSpPr txBox="1"/>
          <p:nvPr/>
        </p:nvSpPr>
        <p:spPr>
          <a:xfrm>
            <a:off x="591015" y="1014761"/>
            <a:ext cx="654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</a:t>
            </a:r>
            <a:r>
              <a:rPr lang="en-US" altLang="ko-KR" dirty="0"/>
              <a:t>: {}</a:t>
            </a:r>
            <a:r>
              <a:rPr lang="ko-KR" altLang="en-US" dirty="0"/>
              <a:t>안에 값을 나열</a:t>
            </a:r>
            <a:endParaRPr lang="en-US" altLang="ko-KR" dirty="0"/>
          </a:p>
          <a:p>
            <a:r>
              <a:rPr lang="ko-KR" altLang="en-US" dirty="0"/>
              <a:t>중복을 허용하지 않음</a:t>
            </a:r>
            <a:r>
              <a:rPr lang="en-US" altLang="ko-KR" dirty="0"/>
              <a:t>, </a:t>
            </a:r>
            <a:r>
              <a:rPr lang="ko-KR" altLang="en-US" dirty="0"/>
              <a:t>순서가 없음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8F8773-9221-BDCE-804C-1D0909BD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61092"/>
            <a:ext cx="89535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8B32A-40EA-8EA9-26E6-587550261116}"/>
              </a:ext>
            </a:extLst>
          </p:cNvPr>
          <p:cNvSpPr txBox="1"/>
          <p:nvPr/>
        </p:nvSpPr>
        <p:spPr>
          <a:xfrm>
            <a:off x="515744" y="474345"/>
            <a:ext cx="5580256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#세트(집합) : 중복이 안되고 순서가 없음</a:t>
            </a:r>
          </a:p>
          <a:p>
            <a:r>
              <a:rPr lang="ko-KR" altLang="en-US" dirty="0"/>
              <a:t>my_set={1,2,3,3,3}</a:t>
            </a:r>
          </a:p>
          <a:p>
            <a:r>
              <a:rPr lang="ko-KR" altLang="en-US" dirty="0"/>
              <a:t>print(my_set)</a:t>
            </a:r>
          </a:p>
          <a:p>
            <a:endParaRPr lang="ko-KR" altLang="en-US" dirty="0"/>
          </a:p>
          <a:p>
            <a:r>
              <a:rPr lang="ko-KR" altLang="en-US" dirty="0"/>
              <a:t>java={"유재석","김태호","양세형"}</a:t>
            </a:r>
          </a:p>
          <a:p>
            <a:r>
              <a:rPr lang="ko-KR" altLang="en-US" dirty="0"/>
              <a:t>python={"유재석","박명수"}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#</a:t>
            </a:r>
            <a:r>
              <a:rPr lang="ko-KR" altLang="en-US" dirty="0">
                <a:solidFill>
                  <a:schemeClr val="accent1"/>
                </a:solidFill>
              </a:rPr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,</a:t>
            </a:r>
            <a:r>
              <a:rPr lang="ko-KR" altLang="en-US" dirty="0">
                <a:solidFill>
                  <a:schemeClr val="accent1"/>
                </a:solidFill>
              </a:rPr>
              <a:t> intersection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교집합</a:t>
            </a:r>
          </a:p>
          <a:p>
            <a:r>
              <a:rPr lang="ko-KR" altLang="en-US" dirty="0"/>
              <a:t>print(java</a:t>
            </a:r>
            <a:r>
              <a:rPr lang="ko-KR" altLang="en-US" dirty="0">
                <a:solidFill>
                  <a:srgbClr val="FF0000"/>
                </a:solidFill>
              </a:rPr>
              <a:t>&amp;</a:t>
            </a:r>
            <a:r>
              <a:rPr lang="ko-KR" altLang="en-US" dirty="0"/>
              <a:t>python)</a:t>
            </a:r>
          </a:p>
          <a:p>
            <a:r>
              <a:rPr lang="ko-KR" altLang="en-US" dirty="0"/>
              <a:t>print(java.</a:t>
            </a:r>
            <a:r>
              <a:rPr lang="ko-KR" altLang="en-US" dirty="0">
                <a:solidFill>
                  <a:srgbClr val="FF0000"/>
                </a:solidFill>
              </a:rPr>
              <a:t>intersection</a:t>
            </a:r>
            <a:r>
              <a:rPr lang="ko-KR" altLang="en-US" dirty="0"/>
              <a:t>(python))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#</a:t>
            </a:r>
            <a:r>
              <a:rPr lang="en-US" altLang="ko-KR" dirty="0">
                <a:solidFill>
                  <a:srgbClr val="0070C0"/>
                </a:solidFill>
              </a:rPr>
              <a:t>| , union</a:t>
            </a:r>
            <a:r>
              <a:rPr lang="ko-KR" altLang="en-US" dirty="0">
                <a:solidFill>
                  <a:srgbClr val="0070C0"/>
                </a:solidFill>
              </a:rPr>
              <a:t> 합집합:순서는 보장되지 않음</a:t>
            </a:r>
          </a:p>
          <a:p>
            <a:r>
              <a:rPr lang="ko-KR" altLang="en-US" dirty="0"/>
              <a:t>print(java</a:t>
            </a:r>
            <a:r>
              <a:rPr lang="ko-KR" altLang="en-US" dirty="0">
                <a:solidFill>
                  <a:srgbClr val="FF0000"/>
                </a:solidFill>
              </a:rPr>
              <a:t>|</a:t>
            </a:r>
            <a:r>
              <a:rPr lang="ko-KR" altLang="en-US" dirty="0"/>
              <a:t>python)</a:t>
            </a:r>
          </a:p>
          <a:p>
            <a:r>
              <a:rPr lang="ko-KR" altLang="en-US" dirty="0"/>
              <a:t>print(java.</a:t>
            </a:r>
            <a:r>
              <a:rPr lang="ko-KR" altLang="en-US" dirty="0">
                <a:solidFill>
                  <a:srgbClr val="FF0000"/>
                </a:solidFill>
              </a:rPr>
              <a:t>union</a:t>
            </a:r>
            <a:r>
              <a:rPr lang="ko-KR" altLang="en-US" dirty="0"/>
              <a:t>(python))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#</a:t>
            </a:r>
            <a:r>
              <a:rPr lang="en-US" altLang="ko-KR" dirty="0">
                <a:solidFill>
                  <a:srgbClr val="0070C0"/>
                </a:solidFill>
              </a:rPr>
              <a:t>-, difference </a:t>
            </a:r>
            <a:r>
              <a:rPr lang="ko-KR" altLang="en-US" dirty="0">
                <a:solidFill>
                  <a:srgbClr val="0070C0"/>
                </a:solidFill>
              </a:rPr>
              <a:t>차집합</a:t>
            </a:r>
          </a:p>
          <a:p>
            <a:r>
              <a:rPr lang="ko-KR" altLang="en-US" dirty="0"/>
              <a:t>print(java</a:t>
            </a:r>
            <a:r>
              <a:rPr lang="ko-KR" altLang="en-US" dirty="0">
                <a:solidFill>
                  <a:srgbClr val="FF0000"/>
                </a:solidFill>
              </a:rPr>
              <a:t>-</a:t>
            </a:r>
            <a:r>
              <a:rPr lang="ko-KR" altLang="en-US" dirty="0"/>
              <a:t>python)</a:t>
            </a:r>
          </a:p>
          <a:p>
            <a:r>
              <a:rPr lang="ko-KR" altLang="en-US" dirty="0"/>
              <a:t>print(java.</a:t>
            </a:r>
            <a:r>
              <a:rPr lang="ko-KR" altLang="en-US" dirty="0">
                <a:solidFill>
                  <a:srgbClr val="FF0000"/>
                </a:solidFill>
              </a:rPr>
              <a:t>difference</a:t>
            </a:r>
            <a:r>
              <a:rPr lang="ko-KR" altLang="en-US" dirty="0"/>
              <a:t>(python))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#</a:t>
            </a:r>
            <a:r>
              <a:rPr lang="en-US" altLang="ko-KR" dirty="0">
                <a:solidFill>
                  <a:srgbClr val="0070C0"/>
                </a:solidFill>
              </a:rPr>
              <a:t>add </a:t>
            </a:r>
            <a:r>
              <a:rPr lang="ko-KR" altLang="en-US" dirty="0">
                <a:solidFill>
                  <a:srgbClr val="0070C0"/>
                </a:solidFill>
              </a:rPr>
              <a:t>추가</a:t>
            </a:r>
          </a:p>
          <a:p>
            <a:r>
              <a:rPr lang="ko-KR" altLang="en-US" dirty="0"/>
              <a:t>python.</a:t>
            </a:r>
            <a:r>
              <a:rPr lang="ko-KR" altLang="en-US" dirty="0">
                <a:solidFill>
                  <a:srgbClr val="FF0000"/>
                </a:solidFill>
              </a:rPr>
              <a:t>add</a:t>
            </a:r>
            <a:r>
              <a:rPr lang="ko-KR" altLang="en-US" dirty="0"/>
              <a:t>("김태호")</a:t>
            </a:r>
          </a:p>
          <a:p>
            <a:r>
              <a:rPr lang="ko-KR" altLang="en-US" dirty="0"/>
              <a:t>print(python)</a:t>
            </a:r>
          </a:p>
          <a:p>
            <a:r>
              <a:rPr lang="ko-KR" altLang="en-US" dirty="0">
                <a:solidFill>
                  <a:srgbClr val="0070C0"/>
                </a:solidFill>
              </a:rPr>
              <a:t>#삭제</a:t>
            </a:r>
          </a:p>
          <a:p>
            <a:r>
              <a:rPr lang="ko-KR" altLang="en-US" dirty="0"/>
              <a:t>java.</a:t>
            </a:r>
            <a:r>
              <a:rPr lang="ko-KR" altLang="en-US" dirty="0">
                <a:solidFill>
                  <a:srgbClr val="FF0000"/>
                </a:solidFill>
              </a:rPr>
              <a:t>remove</a:t>
            </a:r>
            <a:r>
              <a:rPr lang="ko-KR" altLang="en-US" dirty="0"/>
              <a:t>("김태호")</a:t>
            </a:r>
          </a:p>
          <a:p>
            <a:r>
              <a:rPr lang="ko-KR" altLang="en-US" dirty="0"/>
              <a:t>print(java)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BBDCE-D496-2A9E-B07A-63F18FED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63" y="1109661"/>
            <a:ext cx="1162052" cy="2905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D24A03-94D3-07DB-6B0E-2E72A14A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387083"/>
            <a:ext cx="1432066" cy="5561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768FB8-A2F5-B364-FB75-66E3B1350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273" y="3228972"/>
            <a:ext cx="4914921" cy="6858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EF2DF5-244F-EBB7-84C3-6A9800420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99" y="4313396"/>
            <a:ext cx="2384439" cy="5425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1E5600-8296-27D6-098B-F12F73B92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760" y="5039677"/>
            <a:ext cx="3766936" cy="3609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450D09-4713-3E97-135D-7DF5AF82F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3760" y="5899784"/>
            <a:ext cx="2677402" cy="3609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D7109E-3D05-3173-A930-7BE8CDC51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44" y="111935"/>
            <a:ext cx="285789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1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자료구조 변경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7FA45-AA29-6381-D7B5-D8150FBB60CF}"/>
              </a:ext>
            </a:extLst>
          </p:cNvPr>
          <p:cNvSpPr txBox="1"/>
          <p:nvPr/>
        </p:nvSpPr>
        <p:spPr>
          <a:xfrm>
            <a:off x="292719" y="1429127"/>
            <a:ext cx="609414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#자료구조 변경</a:t>
            </a:r>
          </a:p>
          <a:p>
            <a:endParaRPr lang="ko-KR" altLang="en-US" dirty="0"/>
          </a:p>
          <a:p>
            <a:r>
              <a:rPr lang="ko-KR" altLang="en-US" dirty="0"/>
              <a:t>food={"사과","우유","주스"}</a:t>
            </a:r>
          </a:p>
          <a:p>
            <a:r>
              <a:rPr lang="ko-KR" altLang="en-US" dirty="0"/>
              <a:t>print(food,type(food))</a:t>
            </a:r>
          </a:p>
          <a:p>
            <a:r>
              <a:rPr lang="ko-KR" altLang="en-US" dirty="0"/>
              <a:t>food=list(food)</a:t>
            </a:r>
            <a:r>
              <a:rPr lang="ko-KR" altLang="en-US" dirty="0">
                <a:solidFill>
                  <a:srgbClr val="00B050"/>
                </a:solidFill>
              </a:rPr>
              <a:t># 타입을 리스트로 변경</a:t>
            </a:r>
          </a:p>
          <a:p>
            <a:r>
              <a:rPr lang="ko-KR" altLang="en-US" dirty="0"/>
              <a:t>print(food,type(food))</a:t>
            </a:r>
          </a:p>
          <a:p>
            <a:r>
              <a:rPr lang="ko-KR" altLang="en-US" dirty="0"/>
              <a:t>food=tuple(food)</a:t>
            </a:r>
            <a:r>
              <a:rPr lang="ko-KR" altLang="en-US" dirty="0">
                <a:solidFill>
                  <a:srgbClr val="00B050"/>
                </a:solidFill>
              </a:rPr>
              <a:t>#타입을 튜플로 변경</a:t>
            </a:r>
          </a:p>
          <a:p>
            <a:r>
              <a:rPr lang="ko-KR" altLang="en-US" dirty="0"/>
              <a:t>print(food,type(food))</a:t>
            </a:r>
          </a:p>
          <a:p>
            <a:r>
              <a:rPr lang="ko-KR" altLang="en-US" dirty="0"/>
              <a:t>food=set(food)</a:t>
            </a:r>
            <a:r>
              <a:rPr lang="ko-KR" altLang="en-US" dirty="0">
                <a:solidFill>
                  <a:srgbClr val="00B050"/>
                </a:solidFill>
              </a:rPr>
              <a:t>#티입을 집합으로 변경</a:t>
            </a:r>
          </a:p>
          <a:p>
            <a:r>
              <a:rPr lang="ko-KR" altLang="en-US" dirty="0"/>
              <a:t>print(food,type(food))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02022-738C-B16D-6954-99EBB72B0CF8}"/>
              </a:ext>
            </a:extLst>
          </p:cNvPr>
          <p:cNvSpPr txBox="1"/>
          <p:nvPr/>
        </p:nvSpPr>
        <p:spPr>
          <a:xfrm>
            <a:off x="3048930" y="4568426"/>
            <a:ext cx="60941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실행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{'주스', '우유', '사과'} &lt;class 'set'&gt;</a:t>
            </a:r>
          </a:p>
          <a:p>
            <a:r>
              <a:rPr lang="ko-KR" altLang="en-US" dirty="0"/>
              <a:t>['주스', '우유', '사과'] &lt;class 'list'&gt; </a:t>
            </a:r>
          </a:p>
          <a:p>
            <a:r>
              <a:rPr lang="ko-KR" altLang="en-US" dirty="0"/>
              <a:t>('주스', '우유', '사과') &lt;class 'tuple'&gt;</a:t>
            </a:r>
          </a:p>
          <a:p>
            <a:r>
              <a:rPr lang="ko-KR" altLang="en-US" dirty="0"/>
              <a:t>{'주스', '우유', '사과'} &lt;class 'set'&gt;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5094A-FEED-1D86-0363-C1EA94BB9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114758"/>
            <a:ext cx="388674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2" y="0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문자자료형</a:t>
            </a:r>
            <a:r>
              <a:rPr lang="en-US" altLang="ko-KR" sz="2800" dirty="0"/>
              <a:t>-</a:t>
            </a:r>
            <a:r>
              <a:rPr lang="ko-KR" altLang="en-US" sz="2800" dirty="0"/>
              <a:t>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4A3230-5D19-3BCD-B5D2-E77478E6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49" y="4320872"/>
            <a:ext cx="2619741" cy="217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024AA-7321-0DDC-9F8C-853063067CD2}"/>
              </a:ext>
            </a:extLst>
          </p:cNvPr>
          <p:cNvSpPr txBox="1"/>
          <p:nvPr/>
        </p:nvSpPr>
        <p:spPr>
          <a:xfrm>
            <a:off x="195262" y="804146"/>
            <a:ext cx="576262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#&lt;생성&gt;</a:t>
            </a:r>
          </a:p>
          <a:p>
            <a:r>
              <a:rPr lang="ko-KR" altLang="en-US" dirty="0"/>
              <a:t>s1='I like Python' </a:t>
            </a:r>
            <a:r>
              <a:rPr lang="ko-KR" altLang="en-US" dirty="0">
                <a:solidFill>
                  <a:srgbClr val="00B050"/>
                </a:solidFill>
              </a:rPr>
              <a:t>#작은 따옴표로 생성</a:t>
            </a:r>
          </a:p>
          <a:p>
            <a:r>
              <a:rPr lang="ko-KR" altLang="en-US" dirty="0"/>
              <a:t>s2="I lov</a:t>
            </a:r>
            <a:r>
              <a:rPr lang="en-US" altLang="ko-KR" dirty="0"/>
              <a:t>e</a:t>
            </a:r>
            <a:r>
              <a:rPr lang="ko-KR" altLang="en-US" dirty="0"/>
              <a:t> Python" </a:t>
            </a:r>
            <a:r>
              <a:rPr lang="ko-KR" altLang="en-US" dirty="0">
                <a:solidFill>
                  <a:srgbClr val="00B050"/>
                </a:solidFill>
              </a:rPr>
              <a:t>#큰 따옴표로 생성</a:t>
            </a:r>
          </a:p>
          <a:p>
            <a:r>
              <a:rPr lang="ko-KR" altLang="en-US" dirty="0"/>
              <a:t>s3= '''I like apple'''</a:t>
            </a:r>
            <a:r>
              <a:rPr lang="ko-KR" altLang="en-US" dirty="0">
                <a:solidFill>
                  <a:srgbClr val="00B050"/>
                </a:solidFill>
              </a:rPr>
              <a:t>#3개의 작은 따옴표로 생성</a:t>
            </a:r>
          </a:p>
          <a:p>
            <a:r>
              <a:rPr lang="ko-KR" altLang="en-US" dirty="0"/>
              <a:t>s4="""I like banana"""</a:t>
            </a:r>
            <a:r>
              <a:rPr lang="ko-KR" altLang="en-US" dirty="0">
                <a:solidFill>
                  <a:srgbClr val="00B050"/>
                </a:solidFill>
              </a:rPr>
              <a:t>#3개의 큰 따옴표로 생성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#3개의 작은 따옴표로 여러 줄 생성</a:t>
            </a:r>
          </a:p>
          <a:p>
            <a:r>
              <a:rPr lang="ko-KR" altLang="en-US" dirty="0"/>
              <a:t>s5='''</a:t>
            </a:r>
          </a:p>
          <a:p>
            <a:r>
              <a:rPr lang="ko-KR" altLang="en-US" dirty="0"/>
              <a:t>나는 파이썬을 좋아하고</a:t>
            </a:r>
          </a:p>
          <a:p>
            <a:r>
              <a:rPr lang="ko-KR" altLang="en-US" dirty="0"/>
              <a:t>사랑합니다. </a:t>
            </a:r>
          </a:p>
          <a:p>
            <a:r>
              <a:rPr lang="ko-KR" altLang="en-US" dirty="0"/>
              <a:t>'''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#3개의 큰 따옴표로 여러 줄 생성</a:t>
            </a:r>
            <a:r>
              <a:rPr lang="ko-KR" altLang="en-US" dirty="0"/>
              <a:t>     </a:t>
            </a:r>
          </a:p>
          <a:p>
            <a:r>
              <a:rPr lang="ko-KR" altLang="en-US" dirty="0"/>
              <a:t>s6="""</a:t>
            </a:r>
          </a:p>
          <a:p>
            <a:r>
              <a:rPr lang="ko-KR" altLang="en-US" dirty="0"/>
              <a:t>나는 사과를 좋아해요</a:t>
            </a:r>
          </a:p>
          <a:p>
            <a:r>
              <a:rPr lang="ko-KR" altLang="en-US" dirty="0"/>
              <a:t>나는 바나나를 좋아해요</a:t>
            </a:r>
          </a:p>
          <a:p>
            <a:r>
              <a:rPr lang="ko-KR" altLang="en-US" dirty="0"/>
              <a:t>"""</a:t>
            </a:r>
          </a:p>
          <a:p>
            <a:r>
              <a:rPr lang="ko-KR" altLang="en-US" dirty="0"/>
              <a:t>print(s1)</a:t>
            </a:r>
          </a:p>
          <a:p>
            <a:r>
              <a:rPr lang="ko-KR" altLang="en-US" dirty="0"/>
              <a:t>print(s2)</a:t>
            </a:r>
          </a:p>
          <a:p>
            <a:r>
              <a:rPr lang="ko-KR" altLang="en-US" dirty="0"/>
              <a:t>print(s3)</a:t>
            </a:r>
          </a:p>
          <a:p>
            <a:r>
              <a:rPr lang="ko-KR" altLang="en-US" dirty="0"/>
              <a:t>print(s4)</a:t>
            </a:r>
          </a:p>
          <a:p>
            <a:r>
              <a:rPr lang="ko-KR" altLang="en-US" dirty="0"/>
              <a:t>print(s5)</a:t>
            </a:r>
          </a:p>
          <a:p>
            <a:r>
              <a:rPr lang="ko-KR" altLang="en-US" dirty="0"/>
              <a:t>print(s6)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53004-E0E8-8FCD-2C0F-65FFBB1694ED}"/>
              </a:ext>
            </a:extLst>
          </p:cNvPr>
          <p:cNvSpPr txBox="1"/>
          <p:nvPr/>
        </p:nvSpPr>
        <p:spPr>
          <a:xfrm>
            <a:off x="6811108" y="4362821"/>
            <a:ext cx="12543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lov</a:t>
            </a:r>
            <a:r>
              <a:rPr lang="en-US" altLang="ko-KR" sz="1200" dirty="0">
                <a:solidFill>
                  <a:schemeClr val="bg1"/>
                </a:solidFill>
              </a:rPr>
              <a:t>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BCD71-58DE-7FCB-06FE-4D6D7B23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51672"/>
            <a:ext cx="308653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1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D0B66-61DA-F758-1C09-9D3F9C16547F}"/>
              </a:ext>
            </a:extLst>
          </p:cNvPr>
          <p:cNvSpPr txBox="1"/>
          <p:nvPr/>
        </p:nvSpPr>
        <p:spPr>
          <a:xfrm>
            <a:off x="807868" y="568171"/>
            <a:ext cx="4696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highlight>
                  <a:srgbClr val="00FF00"/>
                </a:highlight>
              </a:rPr>
              <a:t>로또 번호 자동 발생기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B3C27-039B-575D-2393-FC29551C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05" y="2995843"/>
            <a:ext cx="5175253" cy="2144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AFA69-92FF-82E5-024B-429DCDAFC930}"/>
              </a:ext>
            </a:extLst>
          </p:cNvPr>
          <p:cNvSpPr txBox="1"/>
          <p:nvPr/>
        </p:nvSpPr>
        <p:spPr>
          <a:xfrm>
            <a:off x="1017985" y="1703181"/>
            <a:ext cx="44861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from random import*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lotto = set()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j in range(1,6):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while(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(lotto) &lt; 6):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a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(1,45)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lotto.add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(a)  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print(lotto)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lotto.clear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AB77A-F5A4-0424-A7CA-F8B0BCBB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85" y="1379286"/>
            <a:ext cx="2762636" cy="323895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D5767EC-E121-980A-D427-3C238363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89717"/>
              </p:ext>
            </p:extLst>
          </p:nvPr>
        </p:nvGraphicFramePr>
        <p:xfrm>
          <a:off x="1189325" y="4190900"/>
          <a:ext cx="3933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62">
                  <a:extLst>
                    <a:ext uri="{9D8B030D-6E8A-4147-A177-3AD203B41FA5}">
                      <a16:colId xmlns:a16="http://schemas.microsoft.com/office/drawing/2014/main" val="371427240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2209260948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77843581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67931051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4628084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396006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529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76029E-2CE5-75D4-CE58-67BDAFDE9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50036"/>
              </p:ext>
            </p:extLst>
          </p:nvPr>
        </p:nvGraphicFramePr>
        <p:xfrm>
          <a:off x="1189325" y="4620274"/>
          <a:ext cx="3933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62">
                  <a:extLst>
                    <a:ext uri="{9D8B030D-6E8A-4147-A177-3AD203B41FA5}">
                      <a16:colId xmlns:a16="http://schemas.microsoft.com/office/drawing/2014/main" val="371427240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2209260948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77843581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67931051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4628084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396006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5297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058C8F-4D10-B659-862A-DBC454E83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66187"/>
              </p:ext>
            </p:extLst>
          </p:nvPr>
        </p:nvGraphicFramePr>
        <p:xfrm>
          <a:off x="1189325" y="5039851"/>
          <a:ext cx="3933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62">
                  <a:extLst>
                    <a:ext uri="{9D8B030D-6E8A-4147-A177-3AD203B41FA5}">
                      <a16:colId xmlns:a16="http://schemas.microsoft.com/office/drawing/2014/main" val="371427240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2209260948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77843581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67931051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4628084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396006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529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BA4F0F-7A9A-9A58-2143-7A3A3258C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31750"/>
              </p:ext>
            </p:extLst>
          </p:nvPr>
        </p:nvGraphicFramePr>
        <p:xfrm>
          <a:off x="1189325" y="5478714"/>
          <a:ext cx="3933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62">
                  <a:extLst>
                    <a:ext uri="{9D8B030D-6E8A-4147-A177-3AD203B41FA5}">
                      <a16:colId xmlns:a16="http://schemas.microsoft.com/office/drawing/2014/main" val="371427240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2209260948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77843581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67931051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4628084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396006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5297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186CB3-5990-801F-5FAB-854861B9C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23144"/>
              </p:ext>
            </p:extLst>
          </p:nvPr>
        </p:nvGraphicFramePr>
        <p:xfrm>
          <a:off x="1189325" y="5898240"/>
          <a:ext cx="3933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62">
                  <a:extLst>
                    <a:ext uri="{9D8B030D-6E8A-4147-A177-3AD203B41FA5}">
                      <a16:colId xmlns:a16="http://schemas.microsoft.com/office/drawing/2014/main" val="371427240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2209260948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77843581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67931051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4628084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396006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529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AF927F-85AD-7DBC-ED9E-B8469D75C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88607"/>
              </p:ext>
            </p:extLst>
          </p:nvPr>
        </p:nvGraphicFramePr>
        <p:xfrm>
          <a:off x="1189325" y="6317766"/>
          <a:ext cx="3933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62">
                  <a:extLst>
                    <a:ext uri="{9D8B030D-6E8A-4147-A177-3AD203B41FA5}">
                      <a16:colId xmlns:a16="http://schemas.microsoft.com/office/drawing/2014/main" val="371427240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2209260948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77843581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67931051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846280847"/>
                    </a:ext>
                  </a:extLst>
                </a:gridCol>
                <a:gridCol w="655562">
                  <a:extLst>
                    <a:ext uri="{9D8B030D-6E8A-4147-A177-3AD203B41FA5}">
                      <a16:colId xmlns:a16="http://schemas.microsoft.com/office/drawing/2014/main" val="396006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5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4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문자열</a:t>
            </a:r>
            <a:r>
              <a:rPr lang="en-US" altLang="ko-KR" sz="2800" dirty="0">
                <a:highlight>
                  <a:srgbClr val="00FF00"/>
                </a:highlight>
              </a:rPr>
              <a:t>-</a:t>
            </a:r>
            <a:r>
              <a:rPr lang="ko-KR" altLang="en-US" sz="2800" dirty="0">
                <a:highlight>
                  <a:srgbClr val="00FF00"/>
                </a:highlight>
              </a:rPr>
              <a:t>슬라이싱</a:t>
            </a:r>
            <a:br>
              <a:rPr lang="en-US" altLang="ko-KR" sz="2800" dirty="0"/>
            </a:br>
            <a:r>
              <a:rPr lang="en-US" altLang="ko-KR" sz="2800" dirty="0"/>
              <a:t> </a:t>
            </a:r>
            <a:r>
              <a:rPr lang="ko-KR" altLang="en-US" sz="2000" dirty="0"/>
              <a:t>문자열에서 일부를 잘라내어 반환하는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75CF9E-979E-4029-7F99-C4BFA24D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6" y="5460128"/>
            <a:ext cx="3247025" cy="1397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2390F-4EC1-F988-F178-CFE29BF49F7B}"/>
              </a:ext>
            </a:extLst>
          </p:cNvPr>
          <p:cNvSpPr txBox="1"/>
          <p:nvPr/>
        </p:nvSpPr>
        <p:spPr>
          <a:xfrm>
            <a:off x="838200" y="1297858"/>
            <a:ext cx="891182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#&lt;문자열 슬라이싱&gt;</a:t>
            </a:r>
          </a:p>
          <a:p>
            <a:r>
              <a:rPr lang="ko-KR" altLang="en-US" dirty="0"/>
              <a:t>g="123 hello python 1234567890"</a:t>
            </a:r>
          </a:p>
          <a:p>
            <a:r>
              <a:rPr lang="ko-KR" altLang="en-US" dirty="0"/>
              <a:t>print(g[7])</a:t>
            </a:r>
            <a:r>
              <a:rPr lang="ko-KR" altLang="en-US" dirty="0">
                <a:solidFill>
                  <a:srgbClr val="00B050"/>
                </a:solidFill>
              </a:rPr>
              <a:t> #7번지 문자 가져오기</a:t>
            </a:r>
          </a:p>
          <a:p>
            <a:r>
              <a:rPr lang="ko-KR" altLang="en-US" dirty="0"/>
              <a:t>a="첫번째 문자 : "</a:t>
            </a:r>
          </a:p>
          <a:p>
            <a:r>
              <a:rPr lang="ko-KR" altLang="en-US" dirty="0"/>
              <a:t>b= a+g[0]</a:t>
            </a:r>
            <a:r>
              <a:rPr lang="ko-KR" altLang="en-US" dirty="0">
                <a:solidFill>
                  <a:srgbClr val="00B050"/>
                </a:solidFill>
              </a:rPr>
              <a:t>#a와 첫번째 문자 합침</a:t>
            </a:r>
          </a:p>
          <a:p>
            <a:r>
              <a:rPr lang="ko-KR" altLang="en-US" dirty="0"/>
              <a:t>print(b)</a:t>
            </a:r>
          </a:p>
          <a:p>
            <a:r>
              <a:rPr lang="ko-KR" altLang="en-US" dirty="0"/>
              <a:t>print("인사 :"+g[4:9])</a:t>
            </a:r>
            <a:r>
              <a:rPr lang="ko-KR" altLang="en-US" dirty="0">
                <a:solidFill>
                  <a:srgbClr val="00B050"/>
                </a:solidFill>
              </a:rPr>
              <a:t>#4번지부터 9번지 앞까지 가져온다</a:t>
            </a:r>
          </a:p>
          <a:p>
            <a:r>
              <a:rPr lang="ko-KR" altLang="en-US" dirty="0"/>
              <a:t>print("앞 숫자 세개 : "+g[:3])</a:t>
            </a:r>
            <a:r>
              <a:rPr lang="ko-KR" altLang="en-US" dirty="0">
                <a:solidFill>
                  <a:srgbClr val="00B050"/>
                </a:solidFill>
              </a:rPr>
              <a:t>#처음부터 3번지앞까지 가져온다</a:t>
            </a:r>
          </a:p>
          <a:p>
            <a:r>
              <a:rPr lang="ko-KR" altLang="en-US" dirty="0"/>
              <a:t>print("뒤 숫자 10개 : "+g[17:])</a:t>
            </a:r>
            <a:r>
              <a:rPr lang="ko-KR" altLang="en-US" dirty="0">
                <a:solidFill>
                  <a:srgbClr val="00B050"/>
                </a:solidFill>
              </a:rPr>
              <a:t>#17번지부터 끝까지 가져온다.</a:t>
            </a:r>
          </a:p>
          <a:p>
            <a:r>
              <a:rPr lang="ko-KR" altLang="en-US" dirty="0"/>
              <a:t>print("뒤 3자리 : " +g[-3:])</a:t>
            </a:r>
            <a:r>
              <a:rPr lang="ko-KR" altLang="en-US" dirty="0">
                <a:solidFill>
                  <a:srgbClr val="00B050"/>
                </a:solidFill>
              </a:rPr>
              <a:t>#맨뒷자리 -1번지, 뒤에서 3자리부터 끝까지 가져온다.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7098F26D-0B3C-3DE6-04D5-C8E66AD9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3974"/>
              </p:ext>
            </p:extLst>
          </p:nvPr>
        </p:nvGraphicFramePr>
        <p:xfrm>
          <a:off x="838200" y="4554461"/>
          <a:ext cx="10991118" cy="83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84">
                  <a:extLst>
                    <a:ext uri="{9D8B030D-6E8A-4147-A177-3AD203B41FA5}">
                      <a16:colId xmlns:a16="http://schemas.microsoft.com/office/drawing/2014/main" val="364368822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976395238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4293789137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1309480454"/>
                    </a:ext>
                  </a:extLst>
                </a:gridCol>
                <a:gridCol w="382984">
                  <a:extLst>
                    <a:ext uri="{9D8B030D-6E8A-4147-A177-3AD203B41FA5}">
                      <a16:colId xmlns:a16="http://schemas.microsoft.com/office/drawing/2014/main" val="3581992191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478221854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998265074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3230220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1212210763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865691013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1295946739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167235577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027530273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49094804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4092842511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804989922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400682145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562594071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452671983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3575502936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009175375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00414747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322682622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174031545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682062472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2285918087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3498128382"/>
                    </a:ext>
                  </a:extLst>
                </a:gridCol>
                <a:gridCol w="393275">
                  <a:extLst>
                    <a:ext uri="{9D8B030D-6E8A-4147-A177-3AD203B41FA5}">
                      <a16:colId xmlns:a16="http://schemas.microsoft.com/office/drawing/2014/main" val="1419730960"/>
                    </a:ext>
                  </a:extLst>
                </a:gridCol>
              </a:tblGrid>
              <a:tr h="464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021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183CF7B-9EA9-E85E-F3F7-ED37A4BE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3259"/>
            <a:ext cx="3867690" cy="323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ECD09-6B6A-C881-A0E8-D8C09A35DD91}"/>
              </a:ext>
            </a:extLst>
          </p:cNvPr>
          <p:cNvSpPr txBox="1"/>
          <p:nvPr/>
        </p:nvSpPr>
        <p:spPr>
          <a:xfrm>
            <a:off x="145143" y="4664165"/>
            <a:ext cx="6930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sz="1600" dirty="0"/>
              <a:t>번지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82CA8E-CEFF-E64C-1E8E-456C5F95A05E}"/>
              </a:ext>
            </a:extLst>
          </p:cNvPr>
          <p:cNvCxnSpPr/>
          <p:nvPr/>
        </p:nvCxnSpPr>
        <p:spPr>
          <a:xfrm>
            <a:off x="491671" y="4818743"/>
            <a:ext cx="20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588A87-2ABE-6E33-6A19-BC6D2E7D8859}"/>
              </a:ext>
            </a:extLst>
          </p:cNvPr>
          <p:cNvCxnSpPr/>
          <p:nvPr/>
        </p:nvCxnSpPr>
        <p:spPr>
          <a:xfrm>
            <a:off x="624114" y="5094514"/>
            <a:ext cx="214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4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4" y="0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문자열</a:t>
            </a:r>
            <a:r>
              <a:rPr lang="en-US" altLang="ko-KR" sz="2800" dirty="0">
                <a:highlight>
                  <a:srgbClr val="00FF00"/>
                </a:highlight>
              </a:rPr>
              <a:t> </a:t>
            </a:r>
            <a:r>
              <a:rPr lang="ko-KR" altLang="en-US" sz="2800" dirty="0">
                <a:highlight>
                  <a:srgbClr val="00FF00"/>
                </a:highlight>
              </a:rPr>
              <a:t>함수</a:t>
            </a:r>
            <a:br>
              <a:rPr lang="en-US" altLang="ko-KR" sz="2800" dirty="0"/>
            </a:br>
            <a:endParaRPr lang="ko-KR" altLang="en-US" sz="2800" dirty="0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9A99140A-A0C3-0EA7-AF48-57AFFE88D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68378"/>
              </p:ext>
            </p:extLst>
          </p:nvPr>
        </p:nvGraphicFramePr>
        <p:xfrm>
          <a:off x="2421604" y="154513"/>
          <a:ext cx="9770396" cy="6578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0">
                  <a:extLst>
                    <a:ext uri="{9D8B030D-6E8A-4147-A177-3AD203B41FA5}">
                      <a16:colId xmlns:a16="http://schemas.microsoft.com/office/drawing/2014/main" val="2014176772"/>
                    </a:ext>
                  </a:extLst>
                </a:gridCol>
                <a:gridCol w="8046376">
                  <a:extLst>
                    <a:ext uri="{9D8B030D-6E8A-4147-A177-3AD203B41FA5}">
                      <a16:colId xmlns:a16="http://schemas.microsoft.com/office/drawing/2014/main" val="3058613113"/>
                    </a:ext>
                  </a:extLst>
                </a:gridCol>
              </a:tblGrid>
              <a:tr h="334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함수의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90993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len</a:t>
                      </a:r>
                      <a:r>
                        <a:rPr lang="en-US" altLang="ko-KR" sz="1600" dirty="0"/>
                        <a:t>(S)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길이를 반환한다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25743"/>
                  </a:ext>
                </a:extLst>
              </a:tr>
              <a:tr h="521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S.isupper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모든 문자가 대문자인지 판별하여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그 결과를 </a:t>
                      </a:r>
                      <a:r>
                        <a:rPr lang="ko-KR" altLang="en-US" sz="1600" dirty="0" err="1"/>
                        <a:t>불리언</a:t>
                      </a:r>
                      <a:r>
                        <a:rPr lang="ko-KR" altLang="en-US" sz="1600" dirty="0"/>
                        <a:t> 값인 </a:t>
                      </a: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False</a:t>
                      </a:r>
                      <a:r>
                        <a:rPr lang="ko-KR" altLang="en-US" sz="1600" dirty="0"/>
                        <a:t>로 반환한다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42501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S.upper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모든 문자를 대문자로 변환한다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57830"/>
                  </a:ext>
                </a:extLst>
              </a:tr>
              <a:tr h="521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S.islower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모든 문자가 소문자인지 판별하여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그 결과를 </a:t>
                      </a:r>
                      <a:r>
                        <a:rPr lang="ko-KR" altLang="en-US" sz="1600" dirty="0" err="1"/>
                        <a:t>불리언</a:t>
                      </a:r>
                      <a:r>
                        <a:rPr lang="ko-KR" altLang="en-US" sz="1600" dirty="0"/>
                        <a:t> 값인 </a:t>
                      </a: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False</a:t>
                      </a:r>
                      <a:r>
                        <a:rPr lang="ko-KR" altLang="en-US" sz="1600" dirty="0"/>
                        <a:t>로 반환한다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2293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S.lower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모든 문자를 소문자로 변환한다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061919"/>
                  </a:ext>
                </a:extLst>
              </a:tr>
              <a:tr h="521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S.replace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X,Y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에 포함된 부분 문자열이 </a:t>
                      </a:r>
                      <a:r>
                        <a:rPr lang="en-US" altLang="ko-KR" sz="1600" dirty="0"/>
                        <a:t>X</a:t>
                      </a:r>
                      <a:r>
                        <a:rPr lang="ko-KR" altLang="en-US" sz="1600" dirty="0"/>
                        <a:t>와 일치하는 경우 해당부분을 </a:t>
                      </a:r>
                      <a:r>
                        <a:rPr lang="en-US" altLang="ko-KR" sz="1600" dirty="0"/>
                        <a:t>Y</a:t>
                      </a:r>
                      <a:r>
                        <a:rPr lang="ko-KR" altLang="en-US" sz="1600" dirty="0"/>
                        <a:t>로 바꾼다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발견되는 모든  부분 문자열이 대상이다</a:t>
                      </a:r>
                      <a:r>
                        <a:rPr lang="en-US" altLang="ko-KR" sz="1600" dirty="0"/>
                        <a:t>.)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73676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S.capitalize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첫 번째 문자를 대문자로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53863"/>
                  </a:ext>
                </a:extLst>
              </a:tr>
              <a:tr h="334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S.count</a:t>
                      </a:r>
                      <a:r>
                        <a:rPr lang="en-US" altLang="ko-KR" sz="1600" dirty="0"/>
                        <a:t>(X)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 S</a:t>
                      </a:r>
                      <a:r>
                        <a:rPr lang="ko-KR" altLang="en-US" sz="1600" dirty="0"/>
                        <a:t>에서 부분 문자열 </a:t>
                      </a:r>
                      <a:r>
                        <a:rPr lang="en-US" altLang="ko-KR" sz="1600" dirty="0"/>
                        <a:t>X</a:t>
                      </a:r>
                      <a:r>
                        <a:rPr lang="ko-KR" altLang="en-US" sz="1600" dirty="0"/>
                        <a:t>가 등장하는 횟수를 계산하여 반환한다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40594"/>
                  </a:ext>
                </a:extLst>
              </a:tr>
              <a:tr h="521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S.startswith</a:t>
                      </a:r>
                      <a:r>
                        <a:rPr lang="en-US" altLang="ko-KR" sz="1600" dirty="0"/>
                        <a:t>(X)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시작 부분에 부분 문자열</a:t>
                      </a:r>
                      <a:r>
                        <a:rPr lang="en-US" altLang="ko-KR" sz="1600" dirty="0"/>
                        <a:t>X</a:t>
                      </a:r>
                      <a:r>
                        <a:rPr lang="ko-KR" altLang="en-US" sz="1600" dirty="0"/>
                        <a:t>의 포함 여부를 </a:t>
                      </a:r>
                      <a:r>
                        <a:rPr lang="ko-KR" altLang="en-US" sz="1600" dirty="0" err="1"/>
                        <a:t>불리언</a:t>
                      </a:r>
                      <a:r>
                        <a:rPr lang="ko-KR" altLang="en-US" sz="1600" dirty="0"/>
                        <a:t> 값인 </a:t>
                      </a: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False</a:t>
                      </a:r>
                      <a:r>
                        <a:rPr lang="ko-KR" altLang="en-US" sz="1600" dirty="0"/>
                        <a:t>로 반환 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71321"/>
                  </a:ext>
                </a:extLst>
              </a:tr>
              <a:tr h="521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S.endswith</a:t>
                      </a:r>
                      <a:r>
                        <a:rPr lang="en-US" altLang="ko-KR" sz="1600" dirty="0"/>
                        <a:t>(X)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끝 부분에 부분 문자열</a:t>
                      </a:r>
                      <a:r>
                        <a:rPr lang="en-US" altLang="ko-KR" sz="1600" dirty="0"/>
                        <a:t>X</a:t>
                      </a:r>
                      <a:r>
                        <a:rPr lang="ko-KR" altLang="en-US" sz="1600" dirty="0"/>
                        <a:t>의 포함 여부를 </a:t>
                      </a:r>
                      <a:r>
                        <a:rPr lang="ko-KR" altLang="en-US" sz="1600" dirty="0" err="1"/>
                        <a:t>불리언</a:t>
                      </a:r>
                      <a:r>
                        <a:rPr lang="ko-KR" altLang="en-US" sz="1600" dirty="0"/>
                        <a:t> 값인 </a:t>
                      </a: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False</a:t>
                      </a:r>
                      <a:r>
                        <a:rPr lang="ko-KR" altLang="en-US" sz="1600" dirty="0"/>
                        <a:t>로 반환 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40996"/>
                  </a:ext>
                </a:extLst>
              </a:tr>
              <a:tr h="521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S.isdigit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모든 문자가 숫자로 되어있는지 판별하여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그 결과를 </a:t>
                      </a:r>
                      <a:r>
                        <a:rPr lang="ko-KR" altLang="en-US" sz="1600" dirty="0" err="1"/>
                        <a:t>불리언</a:t>
                      </a:r>
                      <a:r>
                        <a:rPr lang="ko-KR" altLang="en-US" sz="1600" dirty="0"/>
                        <a:t> 값인 </a:t>
                      </a:r>
                      <a:r>
                        <a:rPr lang="en-US" altLang="ko-KR" sz="1600" dirty="0"/>
                        <a:t>True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False</a:t>
                      </a:r>
                      <a:r>
                        <a:rPr lang="ko-KR" altLang="en-US" sz="1600" dirty="0"/>
                        <a:t>로 반환한다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47890"/>
                  </a:ext>
                </a:extLst>
              </a:tr>
              <a:tr h="391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S. find("2"))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첫번째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의 위치 반환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 없을 경우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반환하고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뒷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문장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25633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S.index</a:t>
                      </a:r>
                      <a:r>
                        <a:rPr lang="en-US" altLang="ko-KR" sz="1600" dirty="0"/>
                        <a:t>(“2”)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</a:t>
                      </a:r>
                      <a:r>
                        <a:rPr lang="en-US" altLang="ko-KR" sz="1600" dirty="0"/>
                        <a:t>S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첫번째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의 위치 반환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 없을 경우 에러를 발생하고 프로그램 종료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6268"/>
                  </a:ext>
                </a:extLst>
              </a:tr>
              <a:tr h="302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S.plit</a:t>
                      </a:r>
                      <a:r>
                        <a:rPr lang="en-US" altLang="ko-KR" sz="1600" dirty="0"/>
                        <a:t>(",")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문자열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를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기준으로 쪼갬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57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126C5A-A319-90F9-C7C9-A8370D9B3078}"/>
              </a:ext>
            </a:extLst>
          </p:cNvPr>
          <p:cNvSpPr txBox="1"/>
          <p:nvPr/>
        </p:nvSpPr>
        <p:spPr>
          <a:xfrm>
            <a:off x="660797" y="288608"/>
            <a:ext cx="8097442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#&lt;</a:t>
            </a:r>
            <a:r>
              <a:rPr lang="ko-KR" altLang="en-US" dirty="0">
                <a:solidFill>
                  <a:srgbClr val="00B050"/>
                </a:solidFill>
              </a:rPr>
              <a:t>문자열 함수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</a:p>
          <a:p>
            <a:r>
              <a:rPr lang="en-US" altLang="ko-KR" dirty="0"/>
              <a:t>a="Hello python!"</a:t>
            </a:r>
          </a:p>
          <a:p>
            <a:r>
              <a:rPr lang="en-US" altLang="ko-KR" dirty="0"/>
              <a:t>b="I like apple"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길이 반환</a:t>
            </a:r>
          </a:p>
          <a:p>
            <a:r>
              <a:rPr lang="en-US" altLang="ko-KR" dirty="0"/>
              <a:t>print(len(a))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대문자인지 판별</a:t>
            </a:r>
          </a:p>
          <a:p>
            <a:r>
              <a:rPr lang="en-US" altLang="ko-KR" dirty="0"/>
              <a:t>print(a.isupper())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대문자로 변환</a:t>
            </a:r>
          </a:p>
          <a:p>
            <a:r>
              <a:rPr lang="en-US" altLang="ko-KR" dirty="0"/>
              <a:t>print(a.upper())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소문자인지 판별</a:t>
            </a:r>
          </a:p>
          <a:p>
            <a:r>
              <a:rPr lang="en-US" altLang="ko-KR" dirty="0"/>
              <a:t>print(a.islower())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소문자로 변환</a:t>
            </a:r>
          </a:p>
          <a:p>
            <a:r>
              <a:rPr lang="en-US" altLang="ko-KR" dirty="0"/>
              <a:t>print(a.lower())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#I</a:t>
            </a:r>
            <a:r>
              <a:rPr lang="ko-KR" altLang="en-US" dirty="0">
                <a:solidFill>
                  <a:srgbClr val="00B050"/>
                </a:solidFill>
              </a:rPr>
              <a:t>를 </a:t>
            </a:r>
            <a:r>
              <a:rPr lang="en-US" altLang="ko-KR" dirty="0">
                <a:solidFill>
                  <a:srgbClr val="00B050"/>
                </a:solidFill>
              </a:rPr>
              <a:t>You</a:t>
            </a:r>
            <a:r>
              <a:rPr lang="ko-KR" altLang="en-US" dirty="0">
                <a:solidFill>
                  <a:srgbClr val="00B050"/>
                </a:solidFill>
              </a:rPr>
              <a:t>로 변환</a:t>
            </a:r>
          </a:p>
          <a:p>
            <a:r>
              <a:rPr lang="en-US" altLang="ko-KR" dirty="0"/>
              <a:t>print(b.replace("I","You"))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#a</a:t>
            </a:r>
            <a:r>
              <a:rPr lang="ko-KR" altLang="en-US" dirty="0">
                <a:solidFill>
                  <a:srgbClr val="00B050"/>
                </a:solidFill>
              </a:rPr>
              <a:t>문자열을 소문자로 변환하여 </a:t>
            </a:r>
            <a:r>
              <a:rPr lang="en-US" altLang="ko-KR" dirty="0">
                <a:solidFill>
                  <a:srgbClr val="00B050"/>
                </a:solidFill>
              </a:rPr>
              <a:t>c</a:t>
            </a:r>
            <a:r>
              <a:rPr lang="ko-KR" altLang="en-US" dirty="0">
                <a:solidFill>
                  <a:srgbClr val="00B050"/>
                </a:solidFill>
              </a:rPr>
              <a:t>에 넣고  </a:t>
            </a:r>
            <a:r>
              <a:rPr lang="en-US" altLang="ko-KR" dirty="0">
                <a:solidFill>
                  <a:srgbClr val="00B050"/>
                </a:solidFill>
              </a:rPr>
              <a:t>c</a:t>
            </a:r>
            <a:r>
              <a:rPr lang="ko-KR" altLang="en-US" dirty="0">
                <a:solidFill>
                  <a:srgbClr val="00B050"/>
                </a:solidFill>
              </a:rPr>
              <a:t>의 첫번째 문자를 대문자로 변환</a:t>
            </a:r>
          </a:p>
          <a:p>
            <a:r>
              <a:rPr lang="en-US" altLang="ko-KR" dirty="0"/>
              <a:t>c=a.lower()</a:t>
            </a:r>
          </a:p>
          <a:p>
            <a:r>
              <a:rPr lang="en-US" altLang="ko-KR" dirty="0"/>
              <a:t>print(c)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c.capitalize</a:t>
            </a:r>
            <a:r>
              <a:rPr lang="en-US" altLang="ko-KR" dirty="0"/>
              <a:t>())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첫번째 문자를 대문자로 변환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98C96F-423E-3B69-E42A-BE8CCD4A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442" y="4149269"/>
            <a:ext cx="2574762" cy="1771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7FAA9-0DF3-A9E5-9CAC-4721E45392FA}"/>
              </a:ext>
            </a:extLst>
          </p:cNvPr>
          <p:cNvSpPr txBox="1"/>
          <p:nvPr/>
        </p:nvSpPr>
        <p:spPr>
          <a:xfrm>
            <a:off x="9215438" y="366161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D5D27-8865-8E68-C493-8D18334A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97" y="155239"/>
            <a:ext cx="4163006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9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45D6F-3964-CFEE-E248-49BD20B626D6}"/>
              </a:ext>
            </a:extLst>
          </p:cNvPr>
          <p:cNvSpPr txBox="1"/>
          <p:nvPr/>
        </p:nvSpPr>
        <p:spPr>
          <a:xfrm>
            <a:off x="596505" y="579580"/>
            <a:ext cx="6093618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/>
              <a:t>a="Hello python!"</a:t>
            </a:r>
          </a:p>
          <a:p>
            <a:r>
              <a:rPr lang="en-US" altLang="ko-KR" dirty="0"/>
              <a:t>b="I like apple"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문자의 개수를 반환</a:t>
            </a:r>
            <a:endParaRPr lang="en-US" altLang="ko-KR" dirty="0"/>
          </a:p>
          <a:p>
            <a:r>
              <a:rPr lang="en-US" altLang="ko-KR" dirty="0"/>
              <a:t>print(a.count("l"))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#a</a:t>
            </a:r>
            <a:r>
              <a:rPr lang="ko-KR" altLang="en-US" dirty="0">
                <a:solidFill>
                  <a:srgbClr val="00B050"/>
                </a:solidFill>
              </a:rPr>
              <a:t>문자열이 </a:t>
            </a:r>
            <a:r>
              <a:rPr lang="en-US" altLang="ko-KR" dirty="0">
                <a:solidFill>
                  <a:srgbClr val="00B050"/>
                </a:solidFill>
              </a:rPr>
              <a:t>He</a:t>
            </a:r>
            <a:r>
              <a:rPr lang="ko-KR" altLang="en-US" dirty="0">
                <a:solidFill>
                  <a:srgbClr val="00B050"/>
                </a:solidFill>
              </a:rPr>
              <a:t>로 시작하는지 알려준다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print(a.startswith("He"))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#b</a:t>
            </a:r>
            <a:r>
              <a:rPr lang="ko-KR" altLang="en-US" dirty="0">
                <a:solidFill>
                  <a:srgbClr val="00B050"/>
                </a:solidFill>
              </a:rPr>
              <a:t>문자열이 </a:t>
            </a:r>
            <a:r>
              <a:rPr lang="en-US" altLang="ko-KR" dirty="0">
                <a:solidFill>
                  <a:srgbClr val="00B050"/>
                </a:solidFill>
              </a:rPr>
              <a:t>le</a:t>
            </a:r>
            <a:r>
              <a:rPr lang="ko-KR" altLang="en-US" dirty="0">
                <a:solidFill>
                  <a:srgbClr val="00B050"/>
                </a:solidFill>
              </a:rPr>
              <a:t>로 끝나는지 알려 준다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</a:p>
          <a:p>
            <a:r>
              <a:rPr lang="en-US" altLang="ko-KR" dirty="0"/>
              <a:t>print(b.endswith("ap"))</a:t>
            </a:r>
          </a:p>
          <a:p>
            <a:r>
              <a:rPr lang="en-US" altLang="ko-KR" dirty="0"/>
              <a:t>print(b.endswith("le"))</a:t>
            </a:r>
          </a:p>
          <a:p>
            <a:endParaRPr lang="en-US" altLang="ko-KR" dirty="0"/>
          </a:p>
          <a:p>
            <a:r>
              <a:rPr lang="en-US" altLang="ko-KR" dirty="0"/>
              <a:t>c="123334442"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#c</a:t>
            </a:r>
            <a:r>
              <a:rPr lang="ko-KR" altLang="en-US" dirty="0">
                <a:solidFill>
                  <a:srgbClr val="00B050"/>
                </a:solidFill>
              </a:rPr>
              <a:t>문자열이 모두 숫자로 구성되었는지 알려 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print(c.isdigit())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문자형을 정수형으로 변환</a:t>
            </a:r>
          </a:p>
          <a:p>
            <a:r>
              <a:rPr lang="en-US" altLang="ko-KR" dirty="0"/>
              <a:t>print(type(c))</a:t>
            </a:r>
          </a:p>
          <a:p>
            <a:r>
              <a:rPr lang="en-US" altLang="ko-KR" dirty="0"/>
              <a:t>d=int(c)</a:t>
            </a:r>
          </a:p>
          <a:p>
            <a:r>
              <a:rPr lang="en-US" altLang="ko-KR" dirty="0"/>
              <a:t>print(type(d))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92590B-4DE5-3F7A-E306-EC5B0980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38" y="3551422"/>
            <a:ext cx="2424113" cy="2106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D0CEE-175C-95A8-C878-AA5086F56731}"/>
              </a:ext>
            </a:extLst>
          </p:cNvPr>
          <p:cNvSpPr txBox="1"/>
          <p:nvPr/>
        </p:nvSpPr>
        <p:spPr>
          <a:xfrm>
            <a:off x="596505" y="225287"/>
            <a:ext cx="26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29210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25830E3-9A24-3650-7129-238FDAEA9784}"/>
              </a:ext>
            </a:extLst>
          </p:cNvPr>
          <p:cNvSpPr txBox="1"/>
          <p:nvPr/>
        </p:nvSpPr>
        <p:spPr>
          <a:xfrm>
            <a:off x="832246" y="700891"/>
            <a:ext cx="8097441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c="123334442"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첫번째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의 위치 반환</a:t>
            </a:r>
          </a:p>
          <a:p>
            <a:r>
              <a:rPr lang="en-US" altLang="ko-KR" dirty="0"/>
              <a:t>print(c.find("2"))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첫번째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가 몇 번째 위치에 있는지 알려준다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add =</a:t>
            </a:r>
            <a:r>
              <a:rPr lang="en-US" altLang="ko-KR" dirty="0" err="1"/>
              <a:t>c.index</a:t>
            </a:r>
            <a:r>
              <a:rPr lang="en-US" altLang="ko-KR" dirty="0"/>
              <a:t>(“2”)</a:t>
            </a:r>
          </a:p>
          <a:p>
            <a:r>
              <a:rPr lang="en-US" altLang="ko-KR" dirty="0"/>
              <a:t>print(add)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#add+1(start</a:t>
            </a:r>
            <a:r>
              <a:rPr lang="ko-KR" altLang="en-US" dirty="0">
                <a:solidFill>
                  <a:srgbClr val="00B050"/>
                </a:solidFill>
              </a:rPr>
              <a:t>위치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위치부터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의 위치를 찾는다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en-US" altLang="ko-KR" dirty="0"/>
          </a:p>
          <a:p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c.index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("2",</a:t>
            </a:r>
            <a:r>
              <a:rPr lang="en-US" altLang="ko-KR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add+1</a:t>
            </a:r>
            <a:r>
              <a:rPr lang="en-US" altLang="ko-KR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#index()</a:t>
            </a:r>
            <a:r>
              <a:rPr lang="ko-KR" altLang="en-US" dirty="0">
                <a:solidFill>
                  <a:srgbClr val="00B050"/>
                </a:solidFill>
              </a:rPr>
              <a:t>와</a:t>
            </a:r>
            <a:r>
              <a:rPr lang="en-US" altLang="ko-KR" dirty="0">
                <a:solidFill>
                  <a:srgbClr val="00B050"/>
                </a:solidFill>
              </a:rPr>
              <a:t>find()</a:t>
            </a:r>
            <a:r>
              <a:rPr lang="ko-KR" altLang="en-US" dirty="0">
                <a:solidFill>
                  <a:srgbClr val="00B050"/>
                </a:solidFill>
              </a:rPr>
              <a:t>의 차이</a:t>
            </a:r>
          </a:p>
          <a:p>
            <a:r>
              <a:rPr lang="en-US" altLang="ko-KR" dirty="0"/>
              <a:t>print(c.find("Java"))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없는 글자를 </a:t>
            </a:r>
            <a:r>
              <a:rPr lang="en-US" altLang="ko-KR" dirty="0">
                <a:solidFill>
                  <a:srgbClr val="00B050"/>
                </a:solidFill>
              </a:rPr>
              <a:t>find</a:t>
            </a:r>
            <a:r>
              <a:rPr lang="ko-KR" altLang="en-US" dirty="0">
                <a:solidFill>
                  <a:srgbClr val="00B050"/>
                </a:solidFill>
              </a:rPr>
              <a:t>하면 </a:t>
            </a:r>
            <a:r>
              <a:rPr lang="en-US" altLang="ko-KR" dirty="0">
                <a:solidFill>
                  <a:srgbClr val="00B050"/>
                </a:solidFill>
              </a:rPr>
              <a:t>-1</a:t>
            </a:r>
            <a:r>
              <a:rPr lang="ko-KR" altLang="en-US" dirty="0">
                <a:solidFill>
                  <a:srgbClr val="00B050"/>
                </a:solidFill>
              </a:rPr>
              <a:t>을 반환하고 뒷문장실행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en-US" altLang="ko-KR" dirty="0"/>
              <a:t> print(c.index("java"))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에러가 발생하고 뒷문장 실행 안함</a:t>
            </a:r>
          </a:p>
          <a:p>
            <a:r>
              <a:rPr lang="en-US" altLang="ko-KR" dirty="0"/>
              <a:t>print("hi")</a:t>
            </a:r>
          </a:p>
          <a:p>
            <a:endParaRPr lang="ko-KR" altLang="en-US" dirty="0"/>
          </a:p>
          <a:p>
            <a:r>
              <a:rPr lang="en-US" altLang="ko-KR" dirty="0"/>
              <a:t>c="</a:t>
            </a:r>
            <a:r>
              <a:rPr lang="en-US" altLang="ko-KR" dirty="0" err="1"/>
              <a:t>a,b,c,d,e</a:t>
            </a:r>
            <a:r>
              <a:rPr lang="en-US" altLang="ko-KR" dirty="0"/>
              <a:t>“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#c</a:t>
            </a:r>
            <a:r>
              <a:rPr lang="ko-KR" altLang="en-US" dirty="0">
                <a:solidFill>
                  <a:srgbClr val="00B050"/>
                </a:solidFill>
              </a:rPr>
              <a:t>문자열을 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를 기준으로 쪼갬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c.split</a:t>
            </a:r>
            <a:r>
              <a:rPr lang="en-US" altLang="ko-KR" dirty="0"/>
              <a:t>(","))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BDFE573-00F5-14F7-EA8B-65964358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387" y="5225205"/>
            <a:ext cx="2814638" cy="1508323"/>
          </a:xfrm>
          <a:prstGeom prst="rect">
            <a:avLst/>
          </a:prstGeom>
        </p:spPr>
      </p:pic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953EEC13-FEB7-CDE5-4324-9B41C8FC3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26179"/>
              </p:ext>
            </p:extLst>
          </p:nvPr>
        </p:nvGraphicFramePr>
        <p:xfrm>
          <a:off x="4967684" y="330051"/>
          <a:ext cx="48167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89">
                  <a:extLst>
                    <a:ext uri="{9D8B030D-6E8A-4147-A177-3AD203B41FA5}">
                      <a16:colId xmlns:a16="http://schemas.microsoft.com/office/drawing/2014/main" val="1411866807"/>
                    </a:ext>
                  </a:extLst>
                </a:gridCol>
                <a:gridCol w="534789">
                  <a:extLst>
                    <a:ext uri="{9D8B030D-6E8A-4147-A177-3AD203B41FA5}">
                      <a16:colId xmlns:a16="http://schemas.microsoft.com/office/drawing/2014/main" val="4065938867"/>
                    </a:ext>
                  </a:extLst>
                </a:gridCol>
                <a:gridCol w="534789">
                  <a:extLst>
                    <a:ext uri="{9D8B030D-6E8A-4147-A177-3AD203B41FA5}">
                      <a16:colId xmlns:a16="http://schemas.microsoft.com/office/drawing/2014/main" val="1791764927"/>
                    </a:ext>
                  </a:extLst>
                </a:gridCol>
                <a:gridCol w="534789">
                  <a:extLst>
                    <a:ext uri="{9D8B030D-6E8A-4147-A177-3AD203B41FA5}">
                      <a16:colId xmlns:a16="http://schemas.microsoft.com/office/drawing/2014/main" val="96045124"/>
                    </a:ext>
                  </a:extLst>
                </a:gridCol>
                <a:gridCol w="534789">
                  <a:extLst>
                    <a:ext uri="{9D8B030D-6E8A-4147-A177-3AD203B41FA5}">
                      <a16:colId xmlns:a16="http://schemas.microsoft.com/office/drawing/2014/main" val="1683861702"/>
                    </a:ext>
                  </a:extLst>
                </a:gridCol>
                <a:gridCol w="534789">
                  <a:extLst>
                    <a:ext uri="{9D8B030D-6E8A-4147-A177-3AD203B41FA5}">
                      <a16:colId xmlns:a16="http://schemas.microsoft.com/office/drawing/2014/main" val="183740323"/>
                    </a:ext>
                  </a:extLst>
                </a:gridCol>
                <a:gridCol w="534789">
                  <a:extLst>
                    <a:ext uri="{9D8B030D-6E8A-4147-A177-3AD203B41FA5}">
                      <a16:colId xmlns:a16="http://schemas.microsoft.com/office/drawing/2014/main" val="3338555280"/>
                    </a:ext>
                  </a:extLst>
                </a:gridCol>
                <a:gridCol w="534789">
                  <a:extLst>
                    <a:ext uri="{9D8B030D-6E8A-4147-A177-3AD203B41FA5}">
                      <a16:colId xmlns:a16="http://schemas.microsoft.com/office/drawing/2014/main" val="4245596036"/>
                    </a:ext>
                  </a:extLst>
                </a:gridCol>
                <a:gridCol w="538445">
                  <a:extLst>
                    <a:ext uri="{9D8B030D-6E8A-4147-A177-3AD203B41FA5}">
                      <a16:colId xmlns:a16="http://schemas.microsoft.com/office/drawing/2014/main" val="1153553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7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341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240406-BECE-1118-5BA0-E6F487EDEC5F}"/>
              </a:ext>
            </a:extLst>
          </p:cNvPr>
          <p:cNvSpPr txBox="1"/>
          <p:nvPr/>
        </p:nvSpPr>
        <p:spPr>
          <a:xfrm>
            <a:off x="596505" y="225287"/>
            <a:ext cx="266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코드에 이어서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E9981-A2A5-C85E-2A32-83D531FFC192}"/>
              </a:ext>
            </a:extLst>
          </p:cNvPr>
          <p:cNvSpPr txBox="1"/>
          <p:nvPr/>
        </p:nvSpPr>
        <p:spPr>
          <a:xfrm>
            <a:off x="4263675" y="418786"/>
            <a:ext cx="6930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sz="1600" dirty="0"/>
              <a:t>번지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B1C14CD-8BD4-4AD0-F0FB-4051FFEECB4A}"/>
              </a:ext>
            </a:extLst>
          </p:cNvPr>
          <p:cNvCxnSpPr/>
          <p:nvPr/>
        </p:nvCxnSpPr>
        <p:spPr>
          <a:xfrm>
            <a:off x="4610203" y="573364"/>
            <a:ext cx="20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AA4680B-6538-A68D-D343-39D1B21C40D0}"/>
              </a:ext>
            </a:extLst>
          </p:cNvPr>
          <p:cNvCxnSpPr/>
          <p:nvPr/>
        </p:nvCxnSpPr>
        <p:spPr>
          <a:xfrm>
            <a:off x="4742646" y="849135"/>
            <a:ext cx="214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829"/>
            <a:ext cx="10515600" cy="696946"/>
          </a:xfrm>
        </p:spPr>
        <p:txBody>
          <a:bodyPr>
            <a:normAutofit fontScale="90000"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탈출문자</a:t>
            </a:r>
            <a:r>
              <a:rPr lang="en-US" altLang="ko-KR" sz="2800" dirty="0">
                <a:highlight>
                  <a:srgbClr val="00FF00"/>
                </a:highlight>
              </a:rPr>
              <a:t>(</a:t>
            </a:r>
            <a:r>
              <a:rPr lang="ko-KR" altLang="en-US" sz="2800" dirty="0" err="1">
                <a:highlight>
                  <a:srgbClr val="00FF00"/>
                </a:highlight>
              </a:rPr>
              <a:t>역슬래시</a:t>
            </a:r>
            <a:r>
              <a:rPr lang="en-US" altLang="ko-KR" sz="2800" dirty="0">
                <a:highlight>
                  <a:srgbClr val="00FF00"/>
                </a:highlight>
              </a:rPr>
              <a:t>)</a:t>
            </a:r>
            <a:r>
              <a:rPr lang="en-US" altLang="ko-KR" sz="2800" dirty="0"/>
              <a:t> :</a:t>
            </a:r>
            <a:r>
              <a:rPr lang="ko-KR" altLang="en-US" sz="2000" dirty="0" err="1"/>
              <a:t>역슬래시</a:t>
            </a:r>
            <a:r>
              <a:rPr lang="ko-KR" altLang="en-US" sz="2000" dirty="0"/>
              <a:t> 뒤에 오는 문자가 특수 역할을 하는 문자임을 알림</a:t>
            </a:r>
            <a:br>
              <a:rPr lang="en-US" altLang="ko-KR" sz="2800" dirty="0"/>
            </a:br>
            <a:r>
              <a:rPr lang="en-US" altLang="ko-KR" sz="2800" dirty="0"/>
              <a:t>                           (</a:t>
            </a:r>
            <a:r>
              <a:rPr lang="ko-KR" altLang="en-US" sz="1800" dirty="0" err="1"/>
              <a:t>역슬래시와</a:t>
            </a:r>
            <a:r>
              <a:rPr lang="ko-KR" altLang="en-US" sz="1800" dirty="0"/>
              <a:t> </a:t>
            </a:r>
            <a:r>
              <a:rPr lang="en-US" altLang="ko-KR" sz="1800" dirty="0"/>
              <a:t>\</a:t>
            </a:r>
            <a:r>
              <a:rPr lang="ko-KR" altLang="en-US" sz="1800" dirty="0"/>
              <a:t>는</a:t>
            </a:r>
            <a:r>
              <a:rPr lang="en-US" altLang="ko-KR" sz="1800" dirty="0"/>
              <a:t> </a:t>
            </a:r>
            <a:r>
              <a:rPr lang="ko-KR" altLang="en-US" sz="1800" dirty="0"/>
              <a:t>같은 문자로 보면 됨</a:t>
            </a:r>
            <a:r>
              <a:rPr lang="en-US" altLang="ko-KR" sz="1800" dirty="0"/>
              <a:t>).</a:t>
            </a:r>
            <a:br>
              <a:rPr lang="en-US" altLang="ko-KR" sz="2800" dirty="0"/>
            </a:b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777A6-35FD-92E8-204A-F69985F90148}"/>
              </a:ext>
            </a:extLst>
          </p:cNvPr>
          <p:cNvSpPr txBox="1"/>
          <p:nvPr/>
        </p:nvSpPr>
        <p:spPr>
          <a:xfrm>
            <a:off x="517920" y="1582340"/>
            <a:ext cx="1122350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탈출문자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백문백견이</a:t>
            </a:r>
            <a:r>
              <a:rPr lang="en-US" altLang="ko-KR" dirty="0"/>
              <a:t>\n</a:t>
            </a:r>
            <a:r>
              <a:rPr lang="ko-KR" altLang="en-US" dirty="0"/>
              <a:t>불여일타</a:t>
            </a:r>
            <a:r>
              <a:rPr lang="en-US" altLang="ko-KR" dirty="0"/>
              <a:t>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줄 바꿈 기능</a:t>
            </a:r>
          </a:p>
          <a:p>
            <a:r>
              <a:rPr lang="en-US" altLang="ko-KR" dirty="0"/>
              <a:t>#print("</a:t>
            </a:r>
            <a:r>
              <a:rPr lang="ko-KR" altLang="en-US" dirty="0"/>
              <a:t>나는 </a:t>
            </a:r>
            <a:r>
              <a:rPr lang="en-US" altLang="ko-KR" dirty="0"/>
              <a:t>"</a:t>
            </a:r>
            <a:r>
              <a:rPr lang="ko-KR" altLang="en-US" dirty="0"/>
              <a:t>사과</a:t>
            </a:r>
            <a:r>
              <a:rPr lang="en-US" altLang="ko-KR" dirty="0"/>
              <a:t>"</a:t>
            </a:r>
            <a:r>
              <a:rPr lang="ko-KR" altLang="en-US" dirty="0"/>
              <a:t>를 좋아합니다</a:t>
            </a:r>
            <a:r>
              <a:rPr lang="en-US" altLang="ko-KR" dirty="0"/>
              <a:t>.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사용불가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\"</a:t>
            </a:r>
            <a:r>
              <a:rPr lang="ko-KR" altLang="en-US" dirty="0"/>
              <a:t>사과</a:t>
            </a:r>
            <a:r>
              <a:rPr lang="en-US" altLang="ko-KR" dirty="0"/>
              <a:t>\"</a:t>
            </a:r>
            <a:r>
              <a:rPr lang="ko-KR" altLang="en-US" dirty="0"/>
              <a:t>를 좋아합니다</a:t>
            </a:r>
            <a:r>
              <a:rPr lang="en-US" altLang="ko-KR" dirty="0"/>
              <a:t>.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큰따옴표를 문자로 인식하여 사용가능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나는 </a:t>
            </a:r>
            <a:r>
              <a:rPr lang="en-US" altLang="ko-KR" dirty="0"/>
              <a:t>'</a:t>
            </a:r>
            <a:r>
              <a:rPr lang="ko-KR" altLang="en-US" dirty="0"/>
              <a:t>사과</a:t>
            </a:r>
            <a:r>
              <a:rPr lang="en-US" altLang="ko-KR" dirty="0"/>
              <a:t>'</a:t>
            </a:r>
            <a:r>
              <a:rPr lang="ko-KR" altLang="en-US" dirty="0"/>
              <a:t>를 좋아합니다</a:t>
            </a:r>
            <a:r>
              <a:rPr lang="en-US" altLang="ko-KR" dirty="0"/>
              <a:t>.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큰따옴표 안의 작은따옴표 사용가능 </a:t>
            </a:r>
          </a:p>
          <a:p>
            <a:r>
              <a:rPr lang="en-US" altLang="ko-KR" dirty="0"/>
              <a:t># print("C:\Users\</a:t>
            </a:r>
            <a:r>
              <a:rPr lang="ko-KR" altLang="en-US" dirty="0"/>
              <a:t>박해옥</a:t>
            </a:r>
            <a:r>
              <a:rPr lang="en-US" altLang="ko-KR" dirty="0"/>
              <a:t>\Desktop\test")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에러발생 </a:t>
            </a:r>
            <a:r>
              <a:rPr lang="en-US" altLang="ko-KR" dirty="0">
                <a:solidFill>
                  <a:srgbClr val="00B050"/>
                </a:solidFill>
              </a:rPr>
              <a:t>\</a:t>
            </a:r>
            <a:r>
              <a:rPr lang="ko-KR" altLang="en-US" dirty="0">
                <a:solidFill>
                  <a:srgbClr val="00B050"/>
                </a:solidFill>
              </a:rPr>
              <a:t>하나는 사용불가</a:t>
            </a:r>
            <a:r>
              <a:rPr lang="en-US" altLang="ko-KR" dirty="0">
                <a:solidFill>
                  <a:srgbClr val="00B050"/>
                </a:solidFill>
              </a:rPr>
              <a:t>, \U,\</a:t>
            </a:r>
            <a:r>
              <a:rPr lang="ko-KR" altLang="en-US" dirty="0">
                <a:solidFill>
                  <a:srgbClr val="00B050"/>
                </a:solidFill>
              </a:rPr>
              <a:t>박</a:t>
            </a:r>
            <a:r>
              <a:rPr lang="en-US" altLang="ko-KR" dirty="0">
                <a:solidFill>
                  <a:srgbClr val="00B050"/>
                </a:solidFill>
              </a:rPr>
              <a:t>,\D</a:t>
            </a:r>
            <a:r>
              <a:rPr lang="ko-KR" altLang="en-US" dirty="0">
                <a:solidFill>
                  <a:srgbClr val="00B050"/>
                </a:solidFill>
              </a:rPr>
              <a:t>라는 탈출문자는 없음</a:t>
            </a:r>
          </a:p>
          <a:p>
            <a:r>
              <a:rPr lang="en-US" altLang="ko-KR" dirty="0"/>
              <a:t>print("C:\\Users\\</a:t>
            </a:r>
            <a:r>
              <a:rPr lang="ko-KR" altLang="en-US" dirty="0"/>
              <a:t>박해옥</a:t>
            </a:r>
            <a:r>
              <a:rPr lang="en-US" altLang="ko-KR" dirty="0"/>
              <a:t>\\Desktop\\test")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뒤의 </a:t>
            </a:r>
            <a:r>
              <a:rPr lang="en-US" altLang="ko-KR" dirty="0">
                <a:solidFill>
                  <a:srgbClr val="00B050"/>
                </a:solidFill>
              </a:rPr>
              <a:t>\</a:t>
            </a:r>
            <a:r>
              <a:rPr lang="ko-KR" altLang="en-US" dirty="0">
                <a:solidFill>
                  <a:srgbClr val="00B050"/>
                </a:solidFill>
              </a:rPr>
              <a:t>를 문자로 인식하여 사용가능</a:t>
            </a:r>
          </a:p>
          <a:p>
            <a:r>
              <a:rPr lang="en-US" altLang="ko-KR" dirty="0"/>
              <a:t>print("red apple\rbanana")</a:t>
            </a:r>
            <a:r>
              <a:rPr lang="en-US" altLang="ko-KR" dirty="0">
                <a:solidFill>
                  <a:srgbClr val="00B050"/>
                </a:solidFill>
              </a:rPr>
              <a:t>#\</a:t>
            </a:r>
            <a:r>
              <a:rPr lang="ko-KR" altLang="en-US" dirty="0">
                <a:solidFill>
                  <a:srgbClr val="00B050"/>
                </a:solidFill>
              </a:rPr>
              <a:t>뒤의 문자를 맨 앞으로 이동시켜 출력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print("red \tapple")</a:t>
            </a:r>
            <a:r>
              <a:rPr lang="en-US" altLang="ko-KR" dirty="0">
                <a:solidFill>
                  <a:srgbClr val="00B050"/>
                </a:solidFill>
              </a:rPr>
              <a:t>#\t:tab</a:t>
            </a:r>
            <a:r>
              <a:rPr lang="ko-KR" altLang="en-US" dirty="0">
                <a:solidFill>
                  <a:srgbClr val="00B050"/>
                </a:solidFill>
              </a:rPr>
              <a:t>역할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print("red a\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bpple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")</a:t>
            </a:r>
            <a:r>
              <a:rPr lang="en-US" altLang="ko-K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백스페이스 역할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286C20-F50B-2737-6E31-BF026CF7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6" y="4502229"/>
            <a:ext cx="3990975" cy="1990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15A71D-FBF9-EC68-6724-EE4AFEF2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0" y="1276925"/>
            <a:ext cx="3534268" cy="27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06A146-9991-A7AA-BEDA-8881412E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59" y="4544800"/>
            <a:ext cx="3195967" cy="21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3260</Words>
  <Application>Microsoft Office PowerPoint</Application>
  <PresentationFormat>와이드스크린</PresentationFormat>
  <Paragraphs>568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Consolas</vt:lpstr>
      <vt:lpstr>Office 테마</vt:lpstr>
      <vt:lpstr> 랜덤함수 </vt:lpstr>
      <vt:lpstr>PowerPoint 프레젠테이션</vt:lpstr>
      <vt:lpstr>문자자료형-생성</vt:lpstr>
      <vt:lpstr>문자열-슬라이싱  문자열에서 일부를 잘라내어 반환하는 기능</vt:lpstr>
      <vt:lpstr>문자열 함수 </vt:lpstr>
      <vt:lpstr>PowerPoint 프레젠테이션</vt:lpstr>
      <vt:lpstr>PowerPoint 프레젠테이션</vt:lpstr>
      <vt:lpstr>PowerPoint 프레젠테이션</vt:lpstr>
      <vt:lpstr>탈출문자(역슬래시) :역슬래시 뒤에 오는 문자가 특수 역할을 하는 문자임을 알림                            (역슬래시와 \는 같은 문자로 보면 됨).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연산자 –산술연산자 /(항상실수),//(몫),%(나머지),왼쪽결합,**(지수승),오른쪽결합</dc:title>
  <dc:creator>박해옥</dc:creator>
  <cp:lastModifiedBy>박해옥</cp:lastModifiedBy>
  <cp:revision>43</cp:revision>
  <dcterms:created xsi:type="dcterms:W3CDTF">2022-06-03T01:40:52Z</dcterms:created>
  <dcterms:modified xsi:type="dcterms:W3CDTF">2022-11-28T07:06:42Z</dcterms:modified>
</cp:coreProperties>
</file>