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1" r:id="rId3"/>
    <p:sldId id="356" r:id="rId4"/>
    <p:sldId id="3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9343-BC78-77F7-4CFF-264FF1156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35308-CEEA-6149-4FF5-1BA68BB5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BC241-C265-921D-194F-0C9E9D11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E89D-13C3-4C1C-0484-7279DED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08A69-4ECB-D950-BE42-5C2EEBB4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127C-36AB-0F57-512F-EC873F6D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DC64D-9376-61D9-F843-499260C4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24D6-A749-5E00-3CC0-A3FD9A4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D1743-9505-D52E-4DB7-E2B7FB71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492C2-9607-DF4C-A9E2-B512EEA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71375B-4F40-E682-382D-821F30CB1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117-4593-3788-A353-3D3FB2C3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29FF-0405-60D2-7C36-E2429A6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94C59-B755-7D92-6649-BD543A3E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1E501-8724-5207-56C3-C6135B2C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3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D76D-6F73-07E3-0990-853331C1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C703-8B2F-BB74-BD81-A9B832AB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CF13A-E83F-371C-F0DE-142BD9A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EB98-E7EB-A2BD-259A-23B51976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D54F-8727-4493-59C7-F4241F5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A9E4B-6719-4651-F9C9-D5B7FBCD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240C1-01B4-FE99-D3CF-BAD8BD6D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0C1CD-79FB-CF60-A1C2-BB9996D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5C186-D38B-CB3E-6F1A-41845AB3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C4111-141D-5AD6-1C50-A557E443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27-80A9-E4C7-E5FD-AF730BC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4F38B-6447-EB7F-6CDE-F0E6B9DD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0A869-E981-4111-ADF2-0EFA73DB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02552-4E3D-F2D8-E439-3EE19388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2BB94-EF5A-6A81-523A-3F7ADAC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0EFB0-7CBF-7525-2D75-D75058FF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2DC-49A7-13A0-6B08-54EE7A77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0891-388D-4786-A3F5-CEE294E4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70477-C4C6-337B-0174-F30A840F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EE109-4084-2D6C-BED0-0FC4753B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3EDF4-2B86-75E4-5B64-EAAC7F0AF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10BBF1-A3BA-46F2-E8A8-053438BC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FADE69-2462-968E-C788-E828EAD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3DEC0-C4CE-20FF-0EC2-994B774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6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AB485-3259-03F4-1D21-A79B0D5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BFFC0-1B7D-5C1A-323C-299D56C0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850560-0C5A-6A72-CCB1-23D658E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3BD41-1842-A0DB-2A34-33C2C80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1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FA4BEF-CE99-7388-EAE9-97CDAA72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2A4B9-9887-CD70-BA28-CBD874A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B2DE3-972E-B40B-325F-E86BB2AE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A143-C770-E880-6897-4CBC082F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DD97E-1410-C08D-3FA3-3AE5047F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B9B82-F66D-1923-6A48-E2DDEAF93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362A3-BAA8-4CD9-4BA3-C7FC5718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B7A03-8C7D-89A4-20CC-30319D7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83513B-8858-2B7E-1210-EBBD0BCB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3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C4AE-343A-AF64-0DB6-3187F75E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B2681B-4054-095C-41BE-24D9E9EA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62FD9-66E6-3B69-19EE-998366A6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2D48-76F6-6F67-81AD-4CF5A590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DA43E-DFAF-37A3-94AD-970EE42B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61DD0-DD99-9FC7-33BD-30D956D2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01F60-F016-3844-988F-44181FF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FB8D4-803E-CEC4-6F53-939CC0E2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1E632-6A65-7284-D0A5-9DCE6530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E750-2412-4C47-B986-78FE3BA0B46E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17E06-29AB-9A3F-5EDD-F06B3552B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EF7B0-8736-0048-3183-788A9446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333B-3871-4D8D-B18B-99B902BC1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95A122-9F85-11A9-F23F-B2723FA441EF}"/>
              </a:ext>
            </a:extLst>
          </p:cNvPr>
          <p:cNvSpPr txBox="1">
            <a:spLocks/>
          </p:cNvSpPr>
          <p:nvPr/>
        </p:nvSpPr>
        <p:spPr>
          <a:xfrm>
            <a:off x="483093" y="88777"/>
            <a:ext cx="1416827" cy="587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3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8204E-6087-D793-EA37-3C21B12559A1}"/>
              </a:ext>
            </a:extLst>
          </p:cNvPr>
          <p:cNvSpPr txBox="1"/>
          <p:nvPr/>
        </p:nvSpPr>
        <p:spPr>
          <a:xfrm>
            <a:off x="899476" y="707428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5F294-E732-AB68-5042-B0D3EB380A14}"/>
              </a:ext>
            </a:extLst>
          </p:cNvPr>
          <p:cNvSpPr txBox="1"/>
          <p:nvPr/>
        </p:nvSpPr>
        <p:spPr>
          <a:xfrm>
            <a:off x="483093" y="1219200"/>
            <a:ext cx="1111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난수 </a:t>
            </a:r>
            <a:r>
              <a:rPr lang="en-US" altLang="ko-KR" dirty="0"/>
              <a:t>15</a:t>
            </a:r>
            <a:r>
              <a:rPr lang="ko-KR" altLang="en-US" dirty="0"/>
              <a:t>개를 리스트 타입의 변수 </a:t>
            </a:r>
            <a:r>
              <a:rPr lang="en-US" altLang="ko-KR" dirty="0" err="1"/>
              <a:t>nums</a:t>
            </a:r>
            <a:r>
              <a:rPr lang="ko-KR" altLang="en-US" dirty="0"/>
              <a:t> 에 저장 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nums</a:t>
            </a:r>
            <a:r>
              <a:rPr lang="ko-KR" altLang="en-US" dirty="0"/>
              <a:t>에 저장된 값을 모두 출력하고 </a:t>
            </a:r>
            <a:r>
              <a:rPr lang="en-US" altLang="ko-KR" dirty="0"/>
              <a:t>, </a:t>
            </a:r>
            <a:r>
              <a:rPr lang="ko-KR" altLang="en-US" dirty="0"/>
              <a:t>저장된 값 중 </a:t>
            </a:r>
            <a:r>
              <a:rPr lang="en-US" altLang="ko-KR" dirty="0"/>
              <a:t> 3</a:t>
            </a:r>
            <a:r>
              <a:rPr lang="ko-KR" altLang="en-US" dirty="0"/>
              <a:t>의 배수를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06418A2-7021-FA03-F963-7AD28872147B}"/>
              </a:ext>
            </a:extLst>
          </p:cNvPr>
          <p:cNvGraphicFramePr>
            <a:graphicFrameLocks noGrp="1"/>
          </p:cNvGraphicFramePr>
          <p:nvPr/>
        </p:nvGraphicFramePr>
        <p:xfrm>
          <a:off x="1030151" y="2272604"/>
          <a:ext cx="77397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775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 </a:t>
                      </a:r>
                      <a:r>
                        <a:rPr lang="en-US" altLang="ko-KR" dirty="0"/>
                        <a:t>: [56, 36, 43, 24, 18, 33, 30, 48, 83, 22, 63, 74, 75, 56, 13]</a:t>
                      </a:r>
                    </a:p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의 배수</a:t>
                      </a:r>
                      <a:r>
                        <a:rPr lang="en-US" altLang="ko-KR" dirty="0"/>
                        <a:t>:36 24 18 33 30 48 63 75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DA65458-77CD-B944-BD55-A7B66D2017D9}"/>
              </a:ext>
            </a:extLst>
          </p:cNvPr>
          <p:cNvSpPr txBox="1">
            <a:spLocks/>
          </p:cNvSpPr>
          <p:nvPr/>
        </p:nvSpPr>
        <p:spPr>
          <a:xfrm>
            <a:off x="382814" y="301083"/>
            <a:ext cx="1302146" cy="703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4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6F01C-4F3E-19BF-6D7F-EE32C9ED9320}"/>
              </a:ext>
            </a:extLst>
          </p:cNvPr>
          <p:cNvSpPr txBox="1"/>
          <p:nvPr/>
        </p:nvSpPr>
        <p:spPr>
          <a:xfrm>
            <a:off x="629365" y="1004379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CD835-CDFE-4F50-8767-E4448206A68A}"/>
              </a:ext>
            </a:extLst>
          </p:cNvPr>
          <p:cNvSpPr txBox="1"/>
          <p:nvPr/>
        </p:nvSpPr>
        <p:spPr>
          <a:xfrm>
            <a:off x="492396" y="1415287"/>
            <a:ext cx="10303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명 학생의 학번과 전화번호를 입력받아 사전 자료구조에 저장하고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학번과 전화번호를 </a:t>
            </a:r>
            <a:endParaRPr lang="en-US" altLang="ko-KR" sz="2000" dirty="0"/>
          </a:p>
          <a:p>
            <a:r>
              <a:rPr lang="ko-KR" altLang="en-US" sz="2000" dirty="0"/>
              <a:t>출력하는 프로그램을 작성하시오</a:t>
            </a:r>
            <a:r>
              <a:rPr lang="en-US" altLang="ko-KR" sz="2000" dirty="0"/>
              <a:t>. </a:t>
            </a:r>
            <a:r>
              <a:rPr lang="ko-KR" altLang="en-US" sz="2000" dirty="0"/>
              <a:t>전화번호가 없을 경우 전화번호가 없다는 메시지 출력</a:t>
            </a:r>
            <a:endParaRPr lang="en-US" altLang="ko-KR" sz="2000" dirty="0"/>
          </a:p>
          <a:p>
            <a:r>
              <a:rPr lang="ko-KR" altLang="en-US" sz="2000" b="0" dirty="0">
                <a:effectLst/>
                <a:latin typeface="Consolas" panose="020B0609020204030204" pitchFamily="49" charset="0"/>
              </a:rPr>
              <a:t>전화번호 검색시 학번을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0000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으로 입력하면 검색종료</a:t>
            </a:r>
          </a:p>
          <a:p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9FD36-0C3B-5A17-B828-B6CC201ACB2B}"/>
              </a:ext>
            </a:extLst>
          </p:cNvPr>
          <p:cNvSpPr txBox="1"/>
          <p:nvPr/>
        </p:nvSpPr>
        <p:spPr>
          <a:xfrm>
            <a:off x="849743" y="2874549"/>
            <a:ext cx="18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02718-80A7-FAB0-32C2-2E536D477DB2}"/>
              </a:ext>
            </a:extLst>
          </p:cNvPr>
          <p:cNvSpPr txBox="1"/>
          <p:nvPr/>
        </p:nvSpPr>
        <p:spPr>
          <a:xfrm>
            <a:off x="3006328" y="2475757"/>
            <a:ext cx="802362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학생의 학번을 입력하세요 : 1111</a:t>
            </a:r>
          </a:p>
          <a:p>
            <a:r>
              <a:rPr lang="ko-KR" altLang="en-US" dirty="0"/>
              <a:t>전화번호를 입력하세요 : 1111-1111</a:t>
            </a:r>
          </a:p>
          <a:p>
            <a:r>
              <a:rPr lang="ko-KR" altLang="en-US" dirty="0"/>
              <a:t>학생의 학번을 입력하세요 : 2222</a:t>
            </a:r>
          </a:p>
          <a:p>
            <a:r>
              <a:rPr lang="ko-KR" altLang="en-US" dirty="0"/>
              <a:t>전화번호를 입력하세요 : 2222-2222</a:t>
            </a:r>
          </a:p>
          <a:p>
            <a:r>
              <a:rPr lang="ko-KR" altLang="en-US" dirty="0"/>
              <a:t>학생의 학번을 입력하세요 : 3333</a:t>
            </a:r>
          </a:p>
          <a:p>
            <a:r>
              <a:rPr lang="ko-KR" altLang="en-US" dirty="0"/>
              <a:t>전화번호를 입력하세요 : 3333-3333</a:t>
            </a:r>
          </a:p>
          <a:p>
            <a:r>
              <a:rPr lang="ko-KR" altLang="en-US" dirty="0"/>
              <a:t>학생전화번호부 완성</a:t>
            </a:r>
          </a:p>
          <a:p>
            <a:r>
              <a:rPr lang="ko-KR" altLang="en-US" dirty="0"/>
              <a:t>1111 : 1111-1111   </a:t>
            </a:r>
          </a:p>
          <a:p>
            <a:r>
              <a:rPr lang="ko-KR" altLang="en-US" dirty="0"/>
              <a:t>2222 : 2222-2222   </a:t>
            </a:r>
          </a:p>
          <a:p>
            <a:r>
              <a:rPr lang="ko-KR" altLang="en-US" dirty="0"/>
              <a:t>3333 : 3333-3333   </a:t>
            </a:r>
          </a:p>
          <a:p>
            <a:r>
              <a:rPr lang="ko-KR" altLang="en-US" dirty="0"/>
              <a:t>검색을 원하는 학생의 학번을 입력하세요(검색종료:0000) : 1111</a:t>
            </a:r>
          </a:p>
          <a:p>
            <a:r>
              <a:rPr lang="ko-KR" altLang="en-US" dirty="0"/>
              <a:t>입력한 학생의 전화번호는 1111-1111</a:t>
            </a:r>
          </a:p>
          <a:p>
            <a:r>
              <a:rPr lang="ko-KR" altLang="en-US" dirty="0"/>
              <a:t>검색을 원하는 학생의 학번을 입력하세요(검색종료:0000) : 5555</a:t>
            </a:r>
          </a:p>
          <a:p>
            <a:r>
              <a:rPr lang="ko-KR" altLang="en-US" dirty="0"/>
              <a:t>입력한 학생의 전호번호가 없습니다. </a:t>
            </a:r>
          </a:p>
          <a:p>
            <a:r>
              <a:rPr lang="ko-KR" altLang="en-US" dirty="0"/>
              <a:t>검색을 원하는 학생의 학번을 입력하세요(검색종료:0000) : 0000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B63287-BCA8-1353-0005-245013C4E41B}"/>
              </a:ext>
            </a:extLst>
          </p:cNvPr>
          <p:cNvCxnSpPr>
            <a:cxnSpLocks/>
          </p:cNvCxnSpPr>
          <p:nvPr/>
        </p:nvCxnSpPr>
        <p:spPr>
          <a:xfrm>
            <a:off x="2071688" y="3079886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97DD09-81AA-270A-690C-C3A9ADE1D5AF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5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3E4C-16E6-2584-0C80-05A7C42449EC}"/>
              </a:ext>
            </a:extLst>
          </p:cNvPr>
          <p:cNvSpPr txBox="1"/>
          <p:nvPr/>
        </p:nvSpPr>
        <p:spPr>
          <a:xfrm>
            <a:off x="720806" y="976672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145FC-D173-DCED-2090-278452EB668E}"/>
              </a:ext>
            </a:extLst>
          </p:cNvPr>
          <p:cNvSpPr txBox="1"/>
          <p:nvPr/>
        </p:nvSpPr>
        <p:spPr>
          <a:xfrm>
            <a:off x="591015" y="1494263"/>
            <a:ext cx="97817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난수를 발생시켜 중복을 허용하자 않는 난수</a:t>
            </a:r>
            <a:r>
              <a:rPr lang="en-US" altLang="ko-KR" dirty="0"/>
              <a:t>10</a:t>
            </a:r>
            <a:r>
              <a:rPr lang="ko-KR" altLang="en-US" dirty="0"/>
              <a:t>개를 집합에 저장 후 출력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중복발생한 난수의 개수를 출력하는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5AFE1-8197-6263-66D9-0977457947EC}"/>
              </a:ext>
            </a:extLst>
          </p:cNvPr>
          <p:cNvSpPr txBox="1"/>
          <p:nvPr/>
        </p:nvSpPr>
        <p:spPr>
          <a:xfrm>
            <a:off x="720806" y="2341756"/>
            <a:ext cx="19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AC8D1-08D7-B61D-8624-D233E663BDAF}"/>
              </a:ext>
            </a:extLst>
          </p:cNvPr>
          <p:cNvSpPr txBox="1"/>
          <p:nvPr/>
        </p:nvSpPr>
        <p:spPr>
          <a:xfrm>
            <a:off x="720805" y="2822368"/>
            <a:ext cx="7386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중복되지 않는 난수 10개 :  {96, 38, 75, 76, 17, 82, 22, 57, 26, 91}</a:t>
            </a:r>
          </a:p>
          <a:p>
            <a:r>
              <a:rPr lang="ko-KR" altLang="en-US" dirty="0"/>
              <a:t>중복된 난수 발생 횟수 :  2</a:t>
            </a:r>
          </a:p>
        </p:txBody>
      </p:sp>
    </p:spTree>
    <p:extLst>
      <p:ext uri="{BB962C8B-B14F-4D97-AF65-F5344CB8AC3E}">
        <p14:creationId xmlns:p14="http://schemas.microsoft.com/office/powerpoint/2010/main" val="10493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80934C-8697-EF51-D970-A9D99EB3C758}"/>
              </a:ext>
            </a:extLst>
          </p:cNvPr>
          <p:cNvSpPr txBox="1">
            <a:spLocks/>
          </p:cNvSpPr>
          <p:nvPr/>
        </p:nvSpPr>
        <p:spPr>
          <a:xfrm>
            <a:off x="349127" y="420487"/>
            <a:ext cx="1302146" cy="60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</a:t>
            </a:r>
            <a:r>
              <a:rPr lang="en-US" altLang="ko-KR" sz="2800" dirty="0">
                <a:highlight>
                  <a:srgbClr val="FFFF00"/>
                </a:highlight>
              </a:rPr>
              <a:t>6</a:t>
            </a:r>
            <a:endParaRPr lang="ko-KR" altLang="en-US" sz="28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50108-F403-714D-8619-9B6A35943CCD}"/>
              </a:ext>
            </a:extLst>
          </p:cNvPr>
          <p:cNvSpPr txBox="1"/>
          <p:nvPr/>
        </p:nvSpPr>
        <p:spPr>
          <a:xfrm>
            <a:off x="720806" y="976672"/>
            <a:ext cx="21111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7063A-909F-92F0-8806-B7F03101988B}"/>
              </a:ext>
            </a:extLst>
          </p:cNvPr>
          <p:cNvSpPr txBox="1"/>
          <p:nvPr/>
        </p:nvSpPr>
        <p:spPr>
          <a:xfrm>
            <a:off x="720806" y="1412620"/>
            <a:ext cx="9270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1~20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의 번호를 가진 사람 중 번호</a:t>
            </a:r>
            <a:r>
              <a:rPr lang="ko-KR" altLang="en-US" dirty="0"/>
              <a:t>추첨을 통해 </a:t>
            </a:r>
            <a:r>
              <a:rPr lang="en-US" altLang="ko-KR" dirty="0"/>
              <a:t>1</a:t>
            </a:r>
            <a:r>
              <a:rPr lang="ko-KR" altLang="en-US" dirty="0"/>
              <a:t>명은 </a:t>
            </a:r>
            <a:r>
              <a:rPr lang="en-US" altLang="ko-KR" dirty="0"/>
              <a:t>TV, 2</a:t>
            </a:r>
            <a:r>
              <a:rPr lang="ko-KR" altLang="en-US" dirty="0"/>
              <a:t>명은 냉장고</a:t>
            </a:r>
            <a:endParaRPr lang="en-US" altLang="ko-KR" dirty="0"/>
          </a:p>
          <a:p>
            <a:r>
              <a:rPr lang="ko-KR" altLang="en-US" dirty="0"/>
              <a:t> 쿠폰을 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추첨 프로그램을 작성하시오</a:t>
            </a:r>
            <a:endParaRPr lang="en-US" altLang="ko-KR" dirty="0"/>
          </a:p>
          <a:p>
            <a:r>
              <a:rPr lang="ko-KR" altLang="en-US" dirty="0"/>
              <a:t>조건</a:t>
            </a:r>
            <a:r>
              <a:rPr lang="en-US" altLang="ko-KR" dirty="0"/>
              <a:t>:</a:t>
            </a:r>
            <a:r>
              <a:rPr lang="ko-KR" altLang="en-US" dirty="0"/>
              <a:t>중복 당첨 불가</a:t>
            </a:r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모듈의 </a:t>
            </a:r>
            <a:r>
              <a:rPr lang="en-US" altLang="ko-KR" dirty="0"/>
              <a:t>shuffle</a:t>
            </a:r>
            <a:r>
              <a:rPr lang="ko-KR" altLang="en-US" dirty="0"/>
              <a:t>와 </a:t>
            </a:r>
            <a:r>
              <a:rPr lang="en-US" altLang="ko-KR" dirty="0"/>
              <a:t>sample</a:t>
            </a:r>
            <a:r>
              <a:rPr lang="ko-KR" altLang="en-US" dirty="0"/>
              <a:t>을 활용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BCABC-950C-DF58-587D-930670BA1783}"/>
              </a:ext>
            </a:extLst>
          </p:cNvPr>
          <p:cNvSpPr txBox="1"/>
          <p:nvPr/>
        </p:nvSpPr>
        <p:spPr>
          <a:xfrm>
            <a:off x="406604" y="2923520"/>
            <a:ext cx="485078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&lt;shuffle</a:t>
            </a:r>
            <a:r>
              <a:rPr lang="ko-KR" altLang="en-US" dirty="0"/>
              <a:t>와 </a:t>
            </a:r>
            <a:r>
              <a:rPr lang="en-US" altLang="ko-KR" dirty="0"/>
              <a:t>sample </a:t>
            </a:r>
            <a:r>
              <a:rPr lang="ko-KR" altLang="en-US" dirty="0"/>
              <a:t>활용예제</a:t>
            </a:r>
            <a:r>
              <a:rPr lang="en-US" altLang="ko-KR" dirty="0"/>
              <a:t>&gt;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random import*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a=[1,2,3,4,5,6]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print(a)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[1, 2, 3, 4, 5, 6]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shuffle(a)#a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리스트를 섞어 준다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print(a)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[3, 6, 2, 5, 4, 1]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print(sample(a,1))#a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리스트에서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개를 뽑아 준다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실행결과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[6]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47120D-A72F-77DB-53A8-7E433CFE4A67}"/>
              </a:ext>
            </a:extLst>
          </p:cNvPr>
          <p:cNvCxnSpPr>
            <a:cxnSpLocks/>
          </p:cNvCxnSpPr>
          <p:nvPr/>
        </p:nvCxnSpPr>
        <p:spPr>
          <a:xfrm>
            <a:off x="6229350" y="2889948"/>
            <a:ext cx="0" cy="24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A63329F-440F-F75D-889B-7B4FD0C1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96" y="5859780"/>
            <a:ext cx="8001000" cy="960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119C8C-8721-E110-8EEB-3DC0D8779D0C}"/>
              </a:ext>
            </a:extLst>
          </p:cNvPr>
          <p:cNvSpPr txBox="1"/>
          <p:nvPr/>
        </p:nvSpPr>
        <p:spPr>
          <a:xfrm>
            <a:off x="5905917" y="5373942"/>
            <a:ext cx="235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예시</a:t>
            </a:r>
          </a:p>
        </p:txBody>
      </p:sp>
    </p:spTree>
    <p:extLst>
      <p:ext uri="{BB962C8B-B14F-4D97-AF65-F5344CB8AC3E}">
        <p14:creationId xmlns:p14="http://schemas.microsoft.com/office/powerpoint/2010/main" val="37718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5766-672F-BCDA-5F75-618C26BE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5567A-4D8C-3FB8-CAD8-1862E5A8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389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5</cp:revision>
  <dcterms:created xsi:type="dcterms:W3CDTF">2022-09-04T22:56:16Z</dcterms:created>
  <dcterms:modified xsi:type="dcterms:W3CDTF">2022-11-30T01:38:23Z</dcterms:modified>
</cp:coreProperties>
</file>