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0" r:id="rId2"/>
    <p:sldId id="349" r:id="rId3"/>
    <p:sldId id="333" r:id="rId4"/>
    <p:sldId id="352" r:id="rId5"/>
    <p:sldId id="334" r:id="rId6"/>
    <p:sldId id="335" r:id="rId7"/>
    <p:sldId id="336" r:id="rId8"/>
    <p:sldId id="328" r:id="rId9"/>
    <p:sldId id="339" r:id="rId10"/>
    <p:sldId id="340" r:id="rId11"/>
    <p:sldId id="344" r:id="rId12"/>
    <p:sldId id="345" r:id="rId13"/>
    <p:sldId id="341" r:id="rId14"/>
    <p:sldId id="343" r:id="rId15"/>
    <p:sldId id="256" r:id="rId16"/>
    <p:sldId id="346" r:id="rId17"/>
    <p:sldId id="347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9" autoAdjust="0"/>
    <p:restoredTop sz="94660"/>
  </p:normalViewPr>
  <p:slideViewPr>
    <p:cSldViewPr snapToGrid="0">
      <p:cViewPr varScale="1">
        <p:scale>
          <a:sx n="66" d="100"/>
          <a:sy n="66" d="100"/>
        </p:scale>
        <p:origin x="8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7D9F25-613B-C644-AAE3-8CDDE24A4E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8F4245-674C-698C-59FB-85145276FE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B3C5C3-6577-2EA1-D6FE-72E8F7F4B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477B-2AAC-46F2-8B3E-FC4C61B375AC}" type="datetimeFigureOut">
              <a:rPr lang="ko-KR" altLang="en-US" smtClean="0"/>
              <a:t>2022-11-30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4CD2B1-E349-6C5F-EED8-C55792CBF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4D96F2-39EF-472D-3FFE-2887C4EB2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C8F17-BD5F-4A01-A45F-E82F3BFC78D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1965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4F80E8-BDFB-9BA6-6771-6B9E6EC3C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163270-5F0A-E57B-FC04-5FE21ED39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2B0368-6609-199A-46D6-8CD2B8DF5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477B-2AAC-46F2-8B3E-FC4C61B375AC}" type="datetimeFigureOut">
              <a:rPr lang="ko-KR" altLang="en-US" smtClean="0"/>
              <a:t>2022-11-30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6EA55F-B216-BBAE-D0D9-B77556A3F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D1D75D-48D8-B584-6521-2B54AC11D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C8F17-BD5F-4A01-A45F-E82F3BFC78D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4470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F713E4-D6D3-CCDC-1347-D8BA68D7E0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548943-ED98-D5CF-5677-268048B64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569A4B-D925-84B0-13E9-9BC88168F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477B-2AAC-46F2-8B3E-FC4C61B375AC}" type="datetimeFigureOut">
              <a:rPr lang="ko-KR" altLang="en-US" smtClean="0"/>
              <a:t>2022-11-30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9FECB8-2D89-C062-B424-DF52CDCEC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9A10BE-0EF7-CC5C-0365-243459020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C8F17-BD5F-4A01-A45F-E82F3BFC78D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5460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D4D73C-5FE6-0FD3-0BD6-6083749BD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452893-31BE-5F69-63E2-EEE52C2E7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A73B39-D7E5-C5DC-AC45-D1CD0A4FB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477B-2AAC-46F2-8B3E-FC4C61B375AC}" type="datetimeFigureOut">
              <a:rPr lang="ko-KR" altLang="en-US" smtClean="0"/>
              <a:t>2022-11-30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67FCBF-7CF3-FF91-AF28-C93D3A9D7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4FB793-C242-AE1E-57A0-5E85ADB99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C8F17-BD5F-4A01-A45F-E82F3BFC78D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8546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74773A-0429-7EB2-DFFF-F3D45B8F6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39DD94-87E8-F78C-618B-0CA08B0BE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08A2DF-ABDF-CBBF-B604-049097B3A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477B-2AAC-46F2-8B3E-FC4C61B375AC}" type="datetimeFigureOut">
              <a:rPr lang="ko-KR" altLang="en-US" smtClean="0"/>
              <a:t>2022-11-30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6E2532-68BA-F56B-6F46-59C28206F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582684-DF0A-FA50-47F9-79B72AAC1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C8F17-BD5F-4A01-A45F-E82F3BFC78D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2988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E1B478-761F-94C1-37E3-64417C50D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50590C-0A80-9FDD-608E-F0A5FC7C2F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9B3C16-A87A-1CEB-8106-1D9A7452A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8E2A8E-A627-D268-5432-C4A582917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477B-2AAC-46F2-8B3E-FC4C61B375AC}" type="datetimeFigureOut">
              <a:rPr lang="ko-KR" altLang="en-US" smtClean="0"/>
              <a:t>2022-11-30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134681-3ECD-AE5C-294C-2E6B043CE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B66DD4-36EB-DB57-1C03-1D5334CC9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C8F17-BD5F-4A01-A45F-E82F3BFC78D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6294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B96B4B-2BAB-71BF-D578-3527D126A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A01234-CC16-E81D-784A-804DD4A5C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CF5D72-A8D7-19E8-A445-E71D53071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6A7FA3-78E7-C3AA-31CB-9563A5C63C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AE07641-9CD2-3BBF-56B5-26D15AED31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FB0542-DE1F-4F14-5EF0-6A5FD1CDE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477B-2AAC-46F2-8B3E-FC4C61B375AC}" type="datetimeFigureOut">
              <a:rPr lang="ko-KR" altLang="en-US" smtClean="0"/>
              <a:t>2022-11-30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3EF90F-8BD9-58E5-A3AE-F833EC256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278E01C-2C2F-90B7-4291-566002881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C8F17-BD5F-4A01-A45F-E82F3BFC78D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9434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39262D-F24E-5B25-7B00-90FA032BB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DA1FCF-E537-1076-E465-71B1FAA1A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477B-2AAC-46F2-8B3E-FC4C61B375AC}" type="datetimeFigureOut">
              <a:rPr lang="ko-KR" altLang="en-US" smtClean="0"/>
              <a:t>2022-11-30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8BCB66-A358-8982-0D7A-C7F124E7B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D78E460-E495-0566-CECB-3C66A5B73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C8F17-BD5F-4A01-A45F-E82F3BFC78D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1344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4F32E2-EA08-7197-DC2E-8C95DBBFB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477B-2AAC-46F2-8B3E-FC4C61B375AC}" type="datetimeFigureOut">
              <a:rPr lang="ko-KR" altLang="en-US" smtClean="0"/>
              <a:t>2022-11-30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A76A6D7-3F83-96D4-32FD-5149E91BD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E0FB78-0EC6-0C26-1D7D-C5BD13018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C8F17-BD5F-4A01-A45F-E82F3BFC78D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8066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5D2CC0-6B9F-EA96-5075-585A84420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13490A-C174-2619-92BF-D5950A977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A47D0C-3EC9-AB9D-E59D-C0CB64F99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53FA07-5581-0A6E-D156-8A38CB8A7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477B-2AAC-46F2-8B3E-FC4C61B375AC}" type="datetimeFigureOut">
              <a:rPr lang="ko-KR" altLang="en-US" smtClean="0"/>
              <a:t>2022-11-30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88A705-0662-1123-4411-51FE701F9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1AF57B-2027-5B65-5D52-41D6B4FF8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C8F17-BD5F-4A01-A45F-E82F3BFC78D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384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944B77-493B-03AF-D2B9-247DBA9B7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82E15D-25F9-5FB9-B187-BB13705E3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40522E-2F34-DE34-1387-2CD7F535D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307D0C-B05C-8BA8-4E51-5090139F9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477B-2AAC-46F2-8B3E-FC4C61B375AC}" type="datetimeFigureOut">
              <a:rPr lang="ko-KR" altLang="en-US" smtClean="0"/>
              <a:t>2022-11-30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B5ACE2-A4EF-9036-7C63-688AE5984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6166BD-D9C6-DE93-9E04-A003E4E68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C8F17-BD5F-4A01-A45F-E82F3BFC78D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2393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BBAB8D-E70B-8FFC-5304-294A62C9C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7AB30B-E9CC-44AE-800D-9B5B3DACE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094D51-E666-5F86-A00B-CE3B22F2F7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3477B-2AAC-46F2-8B3E-FC4C61B375AC}" type="datetimeFigureOut">
              <a:rPr lang="ko-KR" altLang="en-US" smtClean="0"/>
              <a:t>2022-11-30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76E56A-95A4-DD82-BFC4-43C54836B6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EB13FC-5A3B-4108-E5AE-1A629E0E08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C8F17-BD5F-4A01-A45F-E82F3BFC78D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949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A1F7CB1E-F617-ADC9-CC35-04070CB2F6CC}"/>
              </a:ext>
            </a:extLst>
          </p:cNvPr>
          <p:cNvSpPr txBox="1">
            <a:spLocks/>
          </p:cNvSpPr>
          <p:nvPr/>
        </p:nvSpPr>
        <p:spPr>
          <a:xfrm>
            <a:off x="446532" y="217714"/>
            <a:ext cx="4408496" cy="56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>
                <a:highlight>
                  <a:srgbClr val="00FF00"/>
                </a:highlight>
              </a:rPr>
              <a:t>파일 입출력</a:t>
            </a:r>
            <a:endParaRPr lang="en-US" altLang="ko-KR" sz="2000" dirty="0">
              <a:highlight>
                <a:srgbClr val="00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8DAF8F-4AB1-2F37-956A-2B70F025C426}"/>
              </a:ext>
            </a:extLst>
          </p:cNvPr>
          <p:cNvSpPr txBox="1"/>
          <p:nvPr/>
        </p:nvSpPr>
        <p:spPr>
          <a:xfrm>
            <a:off x="717630" y="1006997"/>
            <a:ext cx="1120429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컴퓨터에는 많은 파일 들이 존재한다</a:t>
            </a:r>
            <a:r>
              <a:rPr lang="en-US" altLang="ko-KR" dirty="0"/>
              <a:t>. </a:t>
            </a:r>
            <a:r>
              <a:rPr lang="ko-KR" altLang="en-US" dirty="0"/>
              <a:t>이러한 파일들을 파이썬을 통해서 파일을 열어서 안에 있는 내용을 불러 올 수도 있고</a:t>
            </a:r>
            <a:r>
              <a:rPr lang="en-US" altLang="ko-KR" dirty="0"/>
              <a:t>, </a:t>
            </a:r>
            <a:r>
              <a:rPr lang="ko-KR" altLang="en-US" dirty="0"/>
              <a:t>우리가 원하는 내용을 쓸 수도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파일 하나를 열어서 신상정보를 쓰는 것을 실습을 해보도록 하자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test_file</a:t>
            </a:r>
            <a:r>
              <a:rPr lang="ko-KR" altLang="en-US" dirty="0"/>
              <a:t>이라는 변수를 만들고 </a:t>
            </a:r>
            <a:r>
              <a:rPr lang="en-US" altLang="ko-KR" dirty="0"/>
              <a:t>open()</a:t>
            </a:r>
            <a:r>
              <a:rPr lang="ko-KR" altLang="en-US" dirty="0"/>
              <a:t>함수를 이용해서 파일을 열수가 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open </a:t>
            </a:r>
            <a:r>
              <a:rPr lang="ko-KR" altLang="en-US" dirty="0"/>
              <a:t>함수의 </a:t>
            </a:r>
            <a:endParaRPr lang="en-US" altLang="ko-KR" dirty="0"/>
          </a:p>
          <a:p>
            <a:pPr lvl="1"/>
            <a:r>
              <a:rPr lang="ko-KR" altLang="en-US" dirty="0"/>
              <a:t>첫 부분에는 파일이름</a:t>
            </a:r>
            <a:endParaRPr lang="en-US" altLang="ko-KR" dirty="0"/>
          </a:p>
          <a:p>
            <a:pPr lvl="1"/>
            <a:r>
              <a:rPr lang="ko-KR" altLang="en-US" dirty="0"/>
              <a:t>두번째 부분에는 </a:t>
            </a:r>
            <a:r>
              <a:rPr lang="en-US" altLang="ko-KR" dirty="0"/>
              <a:t> </a:t>
            </a:r>
            <a:r>
              <a:rPr lang="ko-KR" altLang="en-US" dirty="0"/>
              <a:t>쓰기일때는</a:t>
            </a:r>
            <a:r>
              <a:rPr lang="en-US" altLang="ko-KR" dirty="0"/>
              <a:t>:w, </a:t>
            </a:r>
            <a:r>
              <a:rPr lang="ko-KR" altLang="en-US" dirty="0"/>
              <a:t>읽기 일때는 </a:t>
            </a:r>
            <a:r>
              <a:rPr lang="en-US" altLang="ko-KR" dirty="0"/>
              <a:t>: r, </a:t>
            </a:r>
            <a:r>
              <a:rPr lang="ko-KR" altLang="en-US" dirty="0"/>
              <a:t>이어쓰기</a:t>
            </a:r>
            <a:r>
              <a:rPr lang="en-US" altLang="ko-KR" dirty="0"/>
              <a:t>:a </a:t>
            </a:r>
            <a:r>
              <a:rPr lang="ko-KR" altLang="en-US" dirty="0"/>
              <a:t>모드 중 하나를 선택해서 적어준다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모드는 다양하게 많지만 크게 위 세 종류 모드가 존재 한다</a:t>
            </a:r>
            <a:r>
              <a:rPr lang="en-US" altLang="ko-KR" dirty="0"/>
              <a:t>. </a:t>
            </a:r>
          </a:p>
          <a:p>
            <a:pPr lvl="2"/>
            <a:r>
              <a:rPr lang="en-US" altLang="ko-KR" dirty="0"/>
              <a:t>r : </a:t>
            </a:r>
            <a:r>
              <a:rPr lang="ko-KR" altLang="en-US" dirty="0"/>
              <a:t>텍스트 파일에 대한 읽기 전용</a:t>
            </a:r>
            <a:r>
              <a:rPr lang="en-US" altLang="ko-KR" dirty="0"/>
              <a:t>, </a:t>
            </a:r>
            <a:r>
              <a:rPr lang="ko-KR" altLang="en-US" dirty="0"/>
              <a:t>파일 포인터는 파일의 시작점을 가리킨다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w : </a:t>
            </a:r>
            <a:r>
              <a:rPr lang="ko-KR" altLang="en-US" dirty="0"/>
              <a:t>텍스트 파일에 대한 쓰기 전용</a:t>
            </a:r>
            <a:r>
              <a:rPr lang="en-US" altLang="ko-KR" dirty="0"/>
              <a:t>, </a:t>
            </a:r>
            <a:r>
              <a:rPr lang="ko-KR" altLang="en-US" dirty="0"/>
              <a:t>이미 파일이 존재하면 덮어쓰고</a:t>
            </a:r>
            <a:r>
              <a:rPr lang="en-US" altLang="ko-KR" dirty="0"/>
              <a:t>, </a:t>
            </a:r>
            <a:r>
              <a:rPr lang="ko-KR" altLang="en-US" dirty="0"/>
              <a:t>파일이 없는 경우 새로운 파일을 생성한다</a:t>
            </a:r>
            <a:r>
              <a:rPr lang="en-US" altLang="ko-KR" dirty="0"/>
              <a:t>. </a:t>
            </a:r>
          </a:p>
          <a:p>
            <a:pPr lvl="2"/>
            <a:r>
              <a:rPr lang="en-US" altLang="ko-KR" dirty="0"/>
              <a:t>a:</a:t>
            </a:r>
            <a:r>
              <a:rPr lang="ko-KR" altLang="en-US" dirty="0"/>
              <a:t>텍스트 파일에 대한 이어쓰기 전용</a:t>
            </a:r>
            <a:r>
              <a:rPr lang="en-US" altLang="ko-KR" dirty="0"/>
              <a:t>, </a:t>
            </a:r>
            <a:r>
              <a:rPr lang="ko-KR" altLang="en-US" dirty="0"/>
              <a:t>이미 파일이 존재하면 파일 포인터는 파일의 가장 끝 지점을 가리킨다</a:t>
            </a:r>
            <a:r>
              <a:rPr lang="en-US" altLang="ko-KR" dirty="0"/>
              <a:t>. </a:t>
            </a:r>
            <a:r>
              <a:rPr lang="ko-KR" altLang="en-US" dirty="0"/>
              <a:t>파일이 없는 경우 새로운 파일을 생성한다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세번째 부분에는</a:t>
            </a:r>
            <a:r>
              <a:rPr lang="en-US" altLang="ko-KR" dirty="0"/>
              <a:t>  encoding </a:t>
            </a:r>
            <a:r>
              <a:rPr lang="ko-KR" altLang="en-US" dirty="0"/>
              <a:t>정보를 적어 주는데 </a:t>
            </a:r>
            <a:r>
              <a:rPr lang="en-US" altLang="ko-KR" dirty="0"/>
              <a:t>utf8</a:t>
            </a:r>
            <a:r>
              <a:rPr lang="ko-KR" altLang="en-US" dirty="0"/>
              <a:t>을 적어 준다</a:t>
            </a:r>
            <a:r>
              <a:rPr lang="en-US" altLang="ko-KR" dirty="0"/>
              <a:t>. utf8</a:t>
            </a:r>
            <a:r>
              <a:rPr lang="ko-KR" altLang="en-US" dirty="0"/>
              <a:t>을 하지 않으면 한글이 깨져서 보일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파일을 작성하고 난후에는 아래와 같이 항상 열었던 파일을 닫아준다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6C7523-FD78-80EA-C4F3-346E045962B8}"/>
              </a:ext>
            </a:extLst>
          </p:cNvPr>
          <p:cNvSpPr txBox="1"/>
          <p:nvPr/>
        </p:nvSpPr>
        <p:spPr>
          <a:xfrm>
            <a:off x="717630" y="1930327"/>
            <a:ext cx="71878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test_file=open("</a:t>
            </a:r>
            <a:r>
              <a:rPr lang="ko-KR" altLang="en-US" dirty="0" err="1"/>
              <a:t>test</a:t>
            </a:r>
            <a:r>
              <a:rPr lang="ko-KR" altLang="en-US" dirty="0"/>
              <a:t>.</a:t>
            </a:r>
            <a:r>
              <a:rPr lang="en-US" altLang="ko-KR" dirty="0"/>
              <a:t>txt</a:t>
            </a:r>
            <a:r>
              <a:rPr lang="ko-KR" altLang="en-US" dirty="0"/>
              <a:t>","w",encoding="utf8")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D696C9-EADD-442A-74C0-F700345A4379}"/>
              </a:ext>
            </a:extLst>
          </p:cNvPr>
          <p:cNvSpPr txBox="1"/>
          <p:nvPr/>
        </p:nvSpPr>
        <p:spPr>
          <a:xfrm>
            <a:off x="717630" y="6177643"/>
            <a:ext cx="609407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test_file.close()</a:t>
            </a:r>
          </a:p>
        </p:txBody>
      </p:sp>
    </p:spTree>
    <p:extLst>
      <p:ext uri="{BB962C8B-B14F-4D97-AF65-F5344CB8AC3E}">
        <p14:creationId xmlns:p14="http://schemas.microsoft.com/office/powerpoint/2010/main" val="911877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9412EC70-6C3E-12F1-CAD0-C60BFB7706B8}"/>
              </a:ext>
            </a:extLst>
          </p:cNvPr>
          <p:cNvSpPr txBox="1">
            <a:spLocks/>
          </p:cNvSpPr>
          <p:nvPr/>
        </p:nvSpPr>
        <p:spPr>
          <a:xfrm>
            <a:off x="446532" y="217714"/>
            <a:ext cx="4408496" cy="56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/>
              <a:t>함수의 정의 방법</a:t>
            </a: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4D548F-2A3C-52A8-1ED9-905C904E5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783770"/>
            <a:ext cx="7848600" cy="58102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26E8BD9-416D-216E-0568-7717CA3EA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29" y="992798"/>
            <a:ext cx="44100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520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9412EC70-6C3E-12F1-CAD0-C60BFB7706B8}"/>
              </a:ext>
            </a:extLst>
          </p:cNvPr>
          <p:cNvSpPr txBox="1">
            <a:spLocks/>
          </p:cNvSpPr>
          <p:nvPr/>
        </p:nvSpPr>
        <p:spPr>
          <a:xfrm>
            <a:off x="446531" y="217714"/>
            <a:ext cx="7443099" cy="56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/>
              <a:t>매개변수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/>
              <a:t>함수를 호출할때 넘겨주는 값을 저장하는 변수</a:t>
            </a: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A6F68E-CDB9-EC6A-FA72-8EAB2E382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94" y="1085850"/>
            <a:ext cx="9496425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526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9412EC70-6C3E-12F1-CAD0-C60BFB7706B8}"/>
              </a:ext>
            </a:extLst>
          </p:cNvPr>
          <p:cNvSpPr txBox="1">
            <a:spLocks/>
          </p:cNvSpPr>
          <p:nvPr/>
        </p:nvSpPr>
        <p:spPr>
          <a:xfrm>
            <a:off x="446532" y="217714"/>
            <a:ext cx="4408496" cy="56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/>
              <a:t>매개변수</a:t>
            </a: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DDA3250-DCE1-4FC9-CAF7-01AF03613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32" y="847725"/>
            <a:ext cx="948690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218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D92E031-1BA3-3757-244C-B88B0F8408E6}"/>
              </a:ext>
            </a:extLst>
          </p:cNvPr>
          <p:cNvSpPr txBox="1"/>
          <p:nvPr/>
        </p:nvSpPr>
        <p:spPr>
          <a:xfrm>
            <a:off x="8311661" y="4223882"/>
            <a:ext cx="338796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&lt;</a:t>
            </a:r>
            <a:r>
              <a:rPr lang="ko-KR" altLang="en-US" dirty="0">
                <a:solidFill>
                  <a:srgbClr val="00B050"/>
                </a:solidFill>
              </a:rPr>
              <a:t>실행결과</a:t>
            </a:r>
            <a:r>
              <a:rPr lang="en-US" altLang="ko-KR" dirty="0">
                <a:solidFill>
                  <a:srgbClr val="00B050"/>
                </a:solidFill>
              </a:rPr>
              <a:t>&gt;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첫번재 숫자 입력: 55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두번째 숫자 입력: 70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큰값 : 70, </a:t>
            </a:r>
            <a:r>
              <a:rPr lang="ko-KR" altLang="en-US" dirty="0" err="1">
                <a:solidFill>
                  <a:srgbClr val="00B050"/>
                </a:solidFill>
              </a:rPr>
              <a:t>작은값:55</a:t>
            </a:r>
            <a:endParaRPr lang="ko-KR" altLang="en-US" dirty="0">
              <a:solidFill>
                <a:srgbClr val="00B050"/>
              </a:solidFill>
            </a:endParaRPr>
          </a:p>
          <a:p>
            <a:r>
              <a:rPr lang="ko-KR" altLang="en-US" dirty="0">
                <a:solidFill>
                  <a:srgbClr val="00B050"/>
                </a:solidFill>
              </a:rPr>
              <a:t> 합 : 125, 차 : 15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2BDAE0-0DEA-7624-1DB2-0DC2D03EBF54}"/>
              </a:ext>
            </a:extLst>
          </p:cNvPr>
          <p:cNvSpPr txBox="1"/>
          <p:nvPr/>
        </p:nvSpPr>
        <p:spPr>
          <a:xfrm>
            <a:off x="492370" y="474345"/>
            <a:ext cx="4794738" cy="5909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</a:rPr>
              <a:t>#함수는 호출되지 않으면 실행되지 않는다.</a:t>
            </a:r>
          </a:p>
          <a:p>
            <a:r>
              <a:rPr lang="ko-KR" altLang="en-US" dirty="0" err="1"/>
              <a:t>def</a:t>
            </a:r>
            <a:r>
              <a:rPr lang="ko-KR" altLang="en-US" dirty="0"/>
              <a:t> </a:t>
            </a:r>
            <a:r>
              <a:rPr lang="en-US" altLang="ko-KR" dirty="0"/>
              <a:t>test</a:t>
            </a:r>
            <a:r>
              <a:rPr lang="ko-KR" altLang="en-US"/>
              <a:t>():  </a:t>
            </a:r>
            <a:endParaRPr lang="ko-KR" altLang="en-US" dirty="0"/>
          </a:p>
          <a:p>
            <a:r>
              <a:rPr lang="ko-KR" altLang="en-US" dirty="0"/>
              <a:t>    print("큰수와 작은수")</a:t>
            </a:r>
          </a:p>
          <a:p>
            <a:endParaRPr lang="ko-KR" altLang="en-US" dirty="0"/>
          </a:p>
          <a:p>
            <a:r>
              <a:rPr lang="ko-KR" altLang="en-US" dirty="0">
                <a:solidFill>
                  <a:srgbClr val="00B050"/>
                </a:solidFill>
              </a:rPr>
              <a:t>#bigSmall()</a:t>
            </a:r>
          </a:p>
          <a:p>
            <a:r>
              <a:rPr lang="ko-KR" altLang="en-US" dirty="0"/>
              <a:t>def bigSmall(a,b):</a:t>
            </a:r>
          </a:p>
          <a:p>
            <a:r>
              <a:rPr lang="ko-KR" altLang="en-US" dirty="0"/>
              <a:t>    if a&gt;b:</a:t>
            </a:r>
          </a:p>
          <a:p>
            <a:r>
              <a:rPr lang="ko-KR" altLang="en-US" dirty="0"/>
              <a:t>        big=a</a:t>
            </a:r>
          </a:p>
          <a:p>
            <a:r>
              <a:rPr lang="ko-KR" altLang="en-US" dirty="0"/>
              <a:t>        small=b</a:t>
            </a:r>
          </a:p>
          <a:p>
            <a:r>
              <a:rPr lang="ko-KR" altLang="en-US" dirty="0"/>
              <a:t>    else:</a:t>
            </a:r>
          </a:p>
          <a:p>
            <a:r>
              <a:rPr lang="ko-KR" altLang="en-US" dirty="0"/>
              <a:t>        big=b</a:t>
            </a:r>
          </a:p>
          <a:p>
            <a:r>
              <a:rPr lang="ko-KR" altLang="en-US" dirty="0"/>
              <a:t>        small=a</a:t>
            </a:r>
          </a:p>
          <a:p>
            <a:r>
              <a:rPr lang="ko-KR" altLang="en-US" dirty="0"/>
              <a:t>    return big,small</a:t>
            </a:r>
          </a:p>
          <a:p>
            <a:r>
              <a:rPr lang="ko-KR" altLang="en-US" dirty="0"/>
              <a:t>def sum(a,b):</a:t>
            </a:r>
          </a:p>
          <a:p>
            <a:r>
              <a:rPr lang="ko-KR" altLang="en-US" dirty="0"/>
              <a:t>    c=a+b</a:t>
            </a:r>
          </a:p>
          <a:p>
            <a:r>
              <a:rPr lang="ko-KR" altLang="en-US" dirty="0"/>
              <a:t>    return c</a:t>
            </a:r>
          </a:p>
          <a:p>
            <a:r>
              <a:rPr lang="ko-KR" altLang="en-US" dirty="0"/>
              <a:t>def minus(a,b):</a:t>
            </a:r>
          </a:p>
          <a:p>
            <a:r>
              <a:rPr lang="ko-KR" altLang="en-US" dirty="0"/>
              <a:t>    c=a-b</a:t>
            </a:r>
          </a:p>
          <a:p>
            <a:r>
              <a:rPr lang="ko-KR" altLang="en-US" dirty="0"/>
              <a:t>    return c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  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ADCC92-C44E-1EAD-3E18-BC3FD56FAE25}"/>
              </a:ext>
            </a:extLst>
          </p:cNvPr>
          <p:cNvSpPr txBox="1"/>
          <p:nvPr/>
        </p:nvSpPr>
        <p:spPr>
          <a:xfrm>
            <a:off x="5697415" y="602793"/>
            <a:ext cx="609600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                         </a:t>
            </a:r>
            <a:r>
              <a:rPr lang="ko-KR" altLang="en-US" dirty="0"/>
              <a:t>옆코드에 이어서 코딩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a=int(input("첫번재 숫자 입력: "))</a:t>
            </a:r>
          </a:p>
          <a:p>
            <a:r>
              <a:rPr lang="ko-KR" altLang="en-US" dirty="0"/>
              <a:t>b=int(input("두번째 숫자 입력: "))</a:t>
            </a:r>
          </a:p>
          <a:p>
            <a:r>
              <a:rPr lang="ko-KR" altLang="en-US" dirty="0"/>
              <a:t>x,y=bigSmall(a,b)  </a:t>
            </a:r>
          </a:p>
          <a:p>
            <a:r>
              <a:rPr lang="ko-KR" altLang="en-US" dirty="0"/>
              <a:t>print ("큰값 : {0}, 작은값:{1}".format(x,y))</a:t>
            </a:r>
          </a:p>
          <a:p>
            <a:r>
              <a:rPr lang="ko-KR" altLang="en-US" dirty="0"/>
              <a:t>c=sum(x,y)</a:t>
            </a:r>
          </a:p>
          <a:p>
            <a:r>
              <a:rPr lang="ko-KR" altLang="en-US" dirty="0"/>
              <a:t>d=minus(x,y)</a:t>
            </a:r>
          </a:p>
          <a:p>
            <a:r>
              <a:rPr lang="ko-KR" altLang="en-US" dirty="0"/>
              <a:t>print(" 합 : {0}, 차 : {1}".format(c,d))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6DA7038-08AD-1438-1442-739218A0D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139" y="26608"/>
            <a:ext cx="4220164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339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9412EC70-6C3E-12F1-CAD0-C60BFB7706B8}"/>
              </a:ext>
            </a:extLst>
          </p:cNvPr>
          <p:cNvSpPr txBox="1">
            <a:spLocks/>
          </p:cNvSpPr>
          <p:nvPr/>
        </p:nvSpPr>
        <p:spPr>
          <a:xfrm>
            <a:off x="446532" y="217714"/>
            <a:ext cx="4408496" cy="56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/>
              <a:t>함수 </a:t>
            </a:r>
            <a:r>
              <a:rPr lang="en-US" altLang="ko-KR" sz="2800" dirty="0"/>
              <a:t>:</a:t>
            </a:r>
            <a:r>
              <a:rPr lang="ko-KR" altLang="en-US" sz="2800" dirty="0"/>
              <a:t>기본값</a:t>
            </a:r>
            <a:r>
              <a:rPr lang="en-US" altLang="ko-KR" sz="2800" dirty="0"/>
              <a:t>,</a:t>
            </a:r>
            <a:r>
              <a:rPr lang="ko-KR" altLang="en-US" sz="2800" dirty="0"/>
              <a:t>가변인자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E08BD1-72DD-2198-537D-4F1FBAA3DBEA}"/>
              </a:ext>
            </a:extLst>
          </p:cNvPr>
          <p:cNvSpPr txBox="1"/>
          <p:nvPr/>
        </p:nvSpPr>
        <p:spPr>
          <a:xfrm>
            <a:off x="187256" y="807857"/>
            <a:ext cx="6544283" cy="59093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</a:rPr>
              <a:t>#기본값::매개변수가 기본적으로 값을 가지고 있음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#우리집에 바나나가 항상 있는 경우 우리집 과일을 출력</a:t>
            </a:r>
          </a:p>
          <a:p>
            <a:r>
              <a:rPr lang="ko-KR" altLang="en-US" dirty="0"/>
              <a:t>def myFruit(a, b, c="바나나"):</a:t>
            </a:r>
          </a:p>
          <a:p>
            <a:r>
              <a:rPr lang="ko-KR" altLang="en-US" dirty="0"/>
              <a:t>    print("우리집 과일 3가지 :{},{},{}".format(</a:t>
            </a:r>
            <a:r>
              <a:rPr lang="ko-KR" altLang="en-US" dirty="0" err="1"/>
              <a:t>a,b,c</a:t>
            </a:r>
            <a:r>
              <a:rPr lang="ko-KR" altLang="en-US" dirty="0"/>
              <a:t>))</a:t>
            </a:r>
            <a:endParaRPr lang="en-US" altLang="ko-KR" dirty="0"/>
          </a:p>
          <a:p>
            <a:r>
              <a:rPr lang="ko-KR" altLang="en-US" dirty="0" err="1"/>
              <a:t>myFruit</a:t>
            </a:r>
            <a:r>
              <a:rPr lang="ko-KR" altLang="en-US" dirty="0"/>
              <a:t>("</a:t>
            </a:r>
            <a:r>
              <a:rPr lang="ko-KR" altLang="en-US" dirty="0" err="1"/>
              <a:t>사과","딸기</a:t>
            </a:r>
            <a:r>
              <a:rPr lang="ko-KR" altLang="en-US" dirty="0"/>
              <a:t>")</a:t>
            </a:r>
            <a:endParaRPr lang="en-US" altLang="ko-KR" dirty="0">
              <a:solidFill>
                <a:srgbClr val="00B050"/>
              </a:solidFill>
            </a:endParaRPr>
          </a:p>
          <a:p>
            <a:endParaRPr lang="en-US" altLang="ko-KR" dirty="0">
              <a:solidFill>
                <a:srgbClr val="00B050"/>
              </a:solidFill>
            </a:endParaRPr>
          </a:p>
          <a:p>
            <a:r>
              <a:rPr lang="ko-KR" altLang="en-US" dirty="0">
                <a:solidFill>
                  <a:srgbClr val="00B050"/>
                </a:solidFill>
              </a:rPr>
              <a:t>#키워드 값 :같은 변수이름에 값 할당</a:t>
            </a:r>
          </a:p>
          <a:p>
            <a:r>
              <a:rPr lang="ko-KR" altLang="en-US" dirty="0"/>
              <a:t>def yourFruit(a,b,c):</a:t>
            </a:r>
          </a:p>
          <a:p>
            <a:r>
              <a:rPr lang="ko-KR" altLang="en-US" dirty="0"/>
              <a:t>    print("너거집 과일 : {},{}.{}".format(a,b,c))</a:t>
            </a:r>
          </a:p>
          <a:p>
            <a:r>
              <a:rPr lang="ko-KR" altLang="en-US" dirty="0"/>
              <a:t>yourFruit(c="수박",a="배",b="산띨기")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>
                <a:solidFill>
                  <a:srgbClr val="00B050"/>
                </a:solidFill>
              </a:rPr>
              <a:t>#가변인자 사용:매개변수의 갯수가 가변적일때</a:t>
            </a:r>
          </a:p>
          <a:p>
            <a:r>
              <a:rPr lang="ko-KR" altLang="en-US" dirty="0"/>
              <a:t>def fruit(name,*a):</a:t>
            </a:r>
          </a:p>
          <a:p>
            <a:r>
              <a:rPr lang="ko-KR" altLang="en-US" dirty="0"/>
              <a:t>    print("{}의 집 과일: ".format(name), end=' ')</a:t>
            </a:r>
            <a:r>
              <a:rPr lang="ko-KR" altLang="en-US" dirty="0">
                <a:solidFill>
                  <a:srgbClr val="00B050"/>
                </a:solidFill>
              </a:rPr>
              <a:t>#줄바꿈 방지</a:t>
            </a:r>
          </a:p>
          <a:p>
            <a:r>
              <a:rPr lang="ko-KR" altLang="en-US" dirty="0"/>
              <a:t>    for i in a:</a:t>
            </a:r>
          </a:p>
          <a:p>
            <a:r>
              <a:rPr lang="ko-KR" altLang="en-US" dirty="0"/>
              <a:t>        print(i,end=" ")</a:t>
            </a:r>
          </a:p>
          <a:p>
            <a:r>
              <a:rPr lang="ko-KR" altLang="en-US" dirty="0"/>
              <a:t>    print()</a:t>
            </a:r>
            <a:r>
              <a:rPr lang="ko-KR" altLang="en-US" dirty="0">
                <a:solidFill>
                  <a:srgbClr val="00B050"/>
                </a:solidFill>
              </a:rPr>
              <a:t>#줄바꿈을 위해 넣어둠</a:t>
            </a:r>
          </a:p>
          <a:p>
            <a:endParaRPr lang="ko-KR" altLang="en-US" dirty="0"/>
          </a:p>
          <a:p>
            <a:r>
              <a:rPr lang="ko-KR" altLang="en-US" dirty="0"/>
              <a:t>fruit("유재석","사과","바나나")</a:t>
            </a:r>
          </a:p>
          <a:p>
            <a:r>
              <a:rPr lang="ko-KR" altLang="en-US" dirty="0"/>
              <a:t>fruit("송지효","딸기")</a:t>
            </a:r>
          </a:p>
          <a:p>
            <a:r>
              <a:rPr lang="ko-KR" altLang="en-US" dirty="0"/>
              <a:t>fruit("김종국","바나나","배","수박")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8DF8C0-FE80-0A4C-B250-93E474F09E84}"/>
              </a:ext>
            </a:extLst>
          </p:cNvPr>
          <p:cNvSpPr txBox="1"/>
          <p:nvPr/>
        </p:nvSpPr>
        <p:spPr>
          <a:xfrm>
            <a:off x="6992566" y="4742872"/>
            <a:ext cx="4417978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실행결과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우리집 과일 </a:t>
            </a:r>
            <a:r>
              <a:rPr lang="en-US" altLang="ko-KR" dirty="0"/>
              <a:t>3</a:t>
            </a:r>
            <a:r>
              <a:rPr lang="ko-KR" altLang="en-US" dirty="0"/>
              <a:t>가지 </a:t>
            </a:r>
            <a:r>
              <a:rPr lang="en-US" altLang="ko-KR" dirty="0"/>
              <a:t>:</a:t>
            </a:r>
            <a:r>
              <a:rPr lang="ko-KR" altLang="en-US" dirty="0"/>
              <a:t>사과</a:t>
            </a:r>
            <a:r>
              <a:rPr lang="en-US" altLang="ko-KR" dirty="0"/>
              <a:t>,</a:t>
            </a:r>
            <a:r>
              <a:rPr lang="ko-KR" altLang="en-US" dirty="0"/>
              <a:t>딸기</a:t>
            </a:r>
            <a:r>
              <a:rPr lang="en-US" altLang="ko-KR" dirty="0"/>
              <a:t>,</a:t>
            </a:r>
            <a:r>
              <a:rPr lang="ko-KR" altLang="en-US" dirty="0"/>
              <a:t>바나나</a:t>
            </a:r>
          </a:p>
          <a:p>
            <a:r>
              <a:rPr lang="ko-KR" altLang="en-US" dirty="0"/>
              <a:t>너거집 과일 </a:t>
            </a:r>
            <a:r>
              <a:rPr lang="en-US" altLang="ko-KR" dirty="0"/>
              <a:t>: </a:t>
            </a:r>
            <a:r>
              <a:rPr lang="ko-KR" altLang="en-US" dirty="0"/>
              <a:t>배</a:t>
            </a:r>
            <a:r>
              <a:rPr lang="en-US" altLang="ko-KR" dirty="0"/>
              <a:t>,</a:t>
            </a:r>
            <a:r>
              <a:rPr lang="ko-KR" altLang="en-US" dirty="0"/>
              <a:t>산띨기</a:t>
            </a:r>
            <a:r>
              <a:rPr lang="en-US" altLang="ko-KR" dirty="0"/>
              <a:t>.</a:t>
            </a:r>
            <a:r>
              <a:rPr lang="ko-KR" altLang="en-US" dirty="0"/>
              <a:t>수박</a:t>
            </a:r>
          </a:p>
          <a:p>
            <a:r>
              <a:rPr lang="ko-KR" altLang="en-US" dirty="0"/>
              <a:t>유재석의 집 과일</a:t>
            </a:r>
            <a:r>
              <a:rPr lang="en-US" altLang="ko-KR" dirty="0"/>
              <a:t>:  </a:t>
            </a:r>
            <a:r>
              <a:rPr lang="ko-KR" altLang="en-US" dirty="0"/>
              <a:t>사과 바나나</a:t>
            </a:r>
          </a:p>
          <a:p>
            <a:r>
              <a:rPr lang="ko-KR" altLang="en-US" dirty="0"/>
              <a:t>송지효의 집 과일</a:t>
            </a:r>
            <a:r>
              <a:rPr lang="en-US" altLang="ko-KR" dirty="0"/>
              <a:t>:  </a:t>
            </a:r>
            <a:r>
              <a:rPr lang="ko-KR" altLang="en-US" dirty="0"/>
              <a:t>딸기</a:t>
            </a:r>
          </a:p>
          <a:p>
            <a:r>
              <a:rPr lang="ko-KR" altLang="en-US" dirty="0"/>
              <a:t>김종국의 집 과일</a:t>
            </a:r>
            <a:r>
              <a:rPr lang="en-US" altLang="ko-KR" dirty="0"/>
              <a:t>:  </a:t>
            </a:r>
            <a:r>
              <a:rPr lang="ko-KR" altLang="en-US" dirty="0"/>
              <a:t>바나나 배 수박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A18035-8F05-25DA-75C4-1D1B9C76E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8654" y="451028"/>
            <a:ext cx="4308377" cy="35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412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1AADD2E-99BD-9DB5-AE6A-6FE8441A3923}"/>
              </a:ext>
            </a:extLst>
          </p:cNvPr>
          <p:cNvSpPr txBox="1">
            <a:spLocks/>
          </p:cNvSpPr>
          <p:nvPr/>
        </p:nvSpPr>
        <p:spPr>
          <a:xfrm>
            <a:off x="446531" y="217714"/>
            <a:ext cx="6833499" cy="56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/>
              <a:t>함수</a:t>
            </a:r>
            <a:r>
              <a:rPr lang="en-US" altLang="ko-KR" sz="2800" dirty="0"/>
              <a:t>-</a:t>
            </a:r>
            <a:r>
              <a:rPr lang="ko-KR" altLang="en-US" sz="2800" dirty="0"/>
              <a:t>가변자료형을 매개변수로 사용할 경우</a:t>
            </a:r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C7C93-583E-51FF-DA8C-E62D6818B8D8}"/>
              </a:ext>
            </a:extLst>
          </p:cNvPr>
          <p:cNvSpPr txBox="1"/>
          <p:nvPr/>
        </p:nvSpPr>
        <p:spPr>
          <a:xfrm>
            <a:off x="597877" y="783770"/>
            <a:ext cx="10621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변경가능한 자료형</a:t>
            </a:r>
            <a:r>
              <a:rPr lang="en-US" altLang="ko-KR" dirty="0"/>
              <a:t>(</a:t>
            </a:r>
            <a:r>
              <a:rPr lang="ko-KR" altLang="en-US" dirty="0"/>
              <a:t>리스트</a:t>
            </a:r>
            <a:r>
              <a:rPr lang="en-US" altLang="ko-KR" dirty="0"/>
              <a:t>, </a:t>
            </a:r>
            <a:r>
              <a:rPr lang="ko-KR" altLang="en-US" dirty="0"/>
              <a:t>집합</a:t>
            </a:r>
            <a:r>
              <a:rPr lang="en-US" altLang="ko-KR" dirty="0"/>
              <a:t>, </a:t>
            </a:r>
            <a:r>
              <a:rPr lang="ko-KR" altLang="en-US" dirty="0"/>
              <a:t>사전 자료형</a:t>
            </a:r>
            <a:r>
              <a:rPr lang="en-US" altLang="ko-KR" dirty="0"/>
              <a:t>)</a:t>
            </a:r>
            <a:r>
              <a:rPr lang="ko-KR" altLang="en-US" dirty="0"/>
              <a:t>을 매개변수로 사용할 경우</a:t>
            </a:r>
            <a:r>
              <a:rPr lang="en-US" altLang="ko-KR" dirty="0"/>
              <a:t>,</a:t>
            </a:r>
            <a:r>
              <a:rPr lang="ko-KR" altLang="en-US" dirty="0"/>
              <a:t> 함수에서 그 값을 변경하는 경우 호출한 프로그램에서도 해당되는 매개변수 값이 변경되는 부작용이 발생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6664F1-6AAB-B84E-A4B2-AEA9A911794C}"/>
              </a:ext>
            </a:extLst>
          </p:cNvPr>
          <p:cNvSpPr txBox="1"/>
          <p:nvPr/>
        </p:nvSpPr>
        <p:spPr>
          <a:xfrm>
            <a:off x="597877" y="1430101"/>
            <a:ext cx="6094378" cy="48013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</a:rPr>
              <a:t>#가변자료형을 매개변수로 사용할 경우</a:t>
            </a:r>
          </a:p>
          <a:p>
            <a:r>
              <a:rPr lang="ko-KR" altLang="en-US" dirty="0"/>
              <a:t>def changeData1(a,b):</a:t>
            </a:r>
          </a:p>
          <a:p>
            <a:r>
              <a:rPr lang="ko-KR" altLang="en-US" dirty="0"/>
              <a:t>    a=a+b</a:t>
            </a:r>
          </a:p>
          <a:p>
            <a:r>
              <a:rPr lang="ko-KR" altLang="en-US" dirty="0"/>
              <a:t>    print("함수내 a 값은 :",a)</a:t>
            </a:r>
          </a:p>
          <a:p>
            <a:endParaRPr lang="ko-KR" altLang="en-US" dirty="0"/>
          </a:p>
          <a:p>
            <a:r>
              <a:rPr lang="ko-KR" altLang="en-US" dirty="0"/>
              <a:t>def changeData2(nums):</a:t>
            </a:r>
          </a:p>
          <a:p>
            <a:r>
              <a:rPr lang="ko-KR" altLang="en-US" dirty="0"/>
              <a:t>    nums[0]=nums[0]+nums[1]+nums[2]</a:t>
            </a:r>
          </a:p>
          <a:p>
            <a:r>
              <a:rPr lang="ko-KR" altLang="en-US" dirty="0"/>
              <a:t>    print("함수내 리스트 값 :",nums)</a:t>
            </a:r>
          </a:p>
          <a:p>
            <a:endParaRPr lang="ko-KR" altLang="en-US" dirty="0"/>
          </a:p>
          <a:p>
            <a:r>
              <a:rPr lang="ko-KR" altLang="en-US" dirty="0"/>
              <a:t>a=10</a:t>
            </a:r>
          </a:p>
          <a:p>
            <a:r>
              <a:rPr lang="ko-KR" altLang="en-US" dirty="0"/>
              <a:t>b=20</a:t>
            </a:r>
          </a:p>
          <a:p>
            <a:r>
              <a:rPr lang="ko-KR" altLang="en-US" dirty="0"/>
              <a:t>changeData1(a,b)</a:t>
            </a:r>
          </a:p>
          <a:p>
            <a:r>
              <a:rPr lang="ko-KR" altLang="en-US" dirty="0"/>
              <a:t>print("a값은 :",a)</a:t>
            </a:r>
          </a:p>
          <a:p>
            <a:endParaRPr lang="ko-KR" altLang="en-US" dirty="0"/>
          </a:p>
          <a:p>
            <a:r>
              <a:rPr lang="ko-KR" altLang="en-US" dirty="0"/>
              <a:t>list1=[10,20,30]</a:t>
            </a:r>
          </a:p>
          <a:p>
            <a:r>
              <a:rPr lang="ko-KR" altLang="en-US" dirty="0"/>
              <a:t>changeData2(list1)</a:t>
            </a:r>
          </a:p>
          <a:p>
            <a:r>
              <a:rPr lang="ko-KR" altLang="en-US" dirty="0"/>
              <a:t>print("리스트 값 : ",list1)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654A9A-966C-9231-FE7E-B7F5AAD4B105}"/>
              </a:ext>
            </a:extLst>
          </p:cNvPr>
          <p:cNvSpPr txBox="1"/>
          <p:nvPr/>
        </p:nvSpPr>
        <p:spPr>
          <a:xfrm>
            <a:off x="7709732" y="4586592"/>
            <a:ext cx="3509253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실행결과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함수내 a 값은 : 30</a:t>
            </a:r>
          </a:p>
          <a:p>
            <a:r>
              <a:rPr lang="ko-KR" altLang="en-US" dirty="0"/>
              <a:t>a값은 : 10</a:t>
            </a:r>
          </a:p>
          <a:p>
            <a:r>
              <a:rPr lang="ko-KR" altLang="en-US" dirty="0"/>
              <a:t>함수내 리스트 값 : [60, 20, 30]</a:t>
            </a:r>
          </a:p>
          <a:p>
            <a:r>
              <a:rPr lang="ko-KR" altLang="en-US" dirty="0"/>
              <a:t>리스트 값 :  [60, 20, 30] 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0E0A239-4964-4D20-068A-D2F947834D3B}"/>
              </a:ext>
            </a:extLst>
          </p:cNvPr>
          <p:cNvCxnSpPr>
            <a:cxnSpLocks/>
          </p:cNvCxnSpPr>
          <p:nvPr/>
        </p:nvCxnSpPr>
        <p:spPr>
          <a:xfrm>
            <a:off x="1303506" y="4173166"/>
            <a:ext cx="7373566" cy="1152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5EE1561-DF96-2A7C-3085-14E8A82F843D}"/>
              </a:ext>
            </a:extLst>
          </p:cNvPr>
          <p:cNvCxnSpPr/>
          <p:nvPr/>
        </p:nvCxnSpPr>
        <p:spPr>
          <a:xfrm>
            <a:off x="1517515" y="5427899"/>
            <a:ext cx="7665396" cy="476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622CA882-A739-0D5F-84C8-64EF1CCDF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1316" y="1449944"/>
            <a:ext cx="4677428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669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9412EC70-6C3E-12F1-CAD0-C60BFB7706B8}"/>
              </a:ext>
            </a:extLst>
          </p:cNvPr>
          <p:cNvSpPr txBox="1">
            <a:spLocks/>
          </p:cNvSpPr>
          <p:nvPr/>
        </p:nvSpPr>
        <p:spPr>
          <a:xfrm>
            <a:off x="446532" y="217714"/>
            <a:ext cx="4408496" cy="56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>
                <a:highlight>
                  <a:srgbClr val="00FF00"/>
                </a:highlight>
              </a:rPr>
              <a:t>지역변수와 전역변수</a:t>
            </a:r>
            <a:endParaRPr lang="en-US" altLang="ko-KR" sz="2000" dirty="0">
              <a:highlight>
                <a:srgbClr val="00FF00"/>
              </a:highligh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A6D862-6AFE-09EB-AD35-997A8EBE6D87}"/>
              </a:ext>
            </a:extLst>
          </p:cNvPr>
          <p:cNvSpPr txBox="1"/>
          <p:nvPr/>
        </p:nvSpPr>
        <p:spPr>
          <a:xfrm>
            <a:off x="855784" y="1182231"/>
            <a:ext cx="1048043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지역변수</a:t>
            </a:r>
            <a:r>
              <a:rPr lang="en-US" altLang="ko-KR" sz="2800" dirty="0"/>
              <a:t>: </a:t>
            </a:r>
            <a:r>
              <a:rPr lang="ko-KR" altLang="en-US" sz="2800" dirty="0"/>
              <a:t>함수내에서 사용하는 변수</a:t>
            </a:r>
            <a:r>
              <a:rPr lang="en-US" altLang="ko-KR" sz="2800" dirty="0"/>
              <a:t>(</a:t>
            </a:r>
            <a:r>
              <a:rPr lang="ko-KR" altLang="en-US" sz="2800" dirty="0"/>
              <a:t>매개변수 포함</a:t>
            </a:r>
            <a:r>
              <a:rPr lang="en-US" altLang="ko-KR" sz="2800" dirty="0"/>
              <a:t>)</a:t>
            </a:r>
          </a:p>
          <a:p>
            <a:r>
              <a:rPr lang="ko-KR" altLang="en-US" sz="2800" dirty="0"/>
              <a:t>  </a:t>
            </a:r>
            <a:r>
              <a:rPr lang="en-US" altLang="ko-KR" sz="2800" dirty="0"/>
              <a:t>-</a:t>
            </a:r>
            <a:r>
              <a:rPr lang="ko-KR" altLang="en-US" sz="2800" dirty="0"/>
              <a:t>함수에서 선언된 지역변수는 함수 내에서만 유효</a:t>
            </a:r>
            <a:endParaRPr lang="en-US" altLang="ko-KR" sz="2800" dirty="0"/>
          </a:p>
          <a:p>
            <a:r>
              <a:rPr lang="ko-KR" altLang="en-US" sz="2800" dirty="0"/>
              <a:t>전역변수</a:t>
            </a:r>
            <a:r>
              <a:rPr lang="en-US" altLang="ko-KR" sz="2800" dirty="0"/>
              <a:t>: </a:t>
            </a:r>
            <a:r>
              <a:rPr lang="ko-KR" altLang="en-US" sz="2800" dirty="0"/>
              <a:t>메인 프로그램에서 선언되거나</a:t>
            </a:r>
            <a:r>
              <a:rPr lang="en-US" altLang="ko-KR" sz="2800" dirty="0"/>
              <a:t>, </a:t>
            </a:r>
            <a:r>
              <a:rPr lang="ko-KR" altLang="en-US" sz="2800" dirty="0"/>
              <a:t>함수에서 </a:t>
            </a:r>
            <a:r>
              <a:rPr lang="en-US" altLang="ko-KR" sz="2800" dirty="0"/>
              <a:t>global</a:t>
            </a:r>
            <a:r>
              <a:rPr lang="ko-KR" altLang="en-US" sz="2800" dirty="0"/>
              <a:t>로 선언된 변수</a:t>
            </a:r>
            <a:endParaRPr lang="en-US" altLang="ko-KR" sz="2800" dirty="0"/>
          </a:p>
          <a:p>
            <a:r>
              <a:rPr lang="en-US" altLang="ko-KR" sz="2800" dirty="0"/>
              <a:t> -</a:t>
            </a:r>
            <a:r>
              <a:rPr lang="ko-KR" altLang="en-US" sz="2800" dirty="0"/>
              <a:t>이러한 전역변수는 메인이나 함수에서 자유롭게 사용가능</a:t>
            </a:r>
          </a:p>
        </p:txBody>
      </p:sp>
    </p:spTree>
    <p:extLst>
      <p:ext uri="{BB962C8B-B14F-4D97-AF65-F5344CB8AC3E}">
        <p14:creationId xmlns:p14="http://schemas.microsoft.com/office/powerpoint/2010/main" val="4189808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4CD7B2-BE3A-84BF-A88D-76AF8661F738}"/>
              </a:ext>
            </a:extLst>
          </p:cNvPr>
          <p:cNvSpPr txBox="1"/>
          <p:nvPr/>
        </p:nvSpPr>
        <p:spPr>
          <a:xfrm>
            <a:off x="7526215" y="4790329"/>
            <a:ext cx="420858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실행결과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함수내 전역변수 x,y의 값 : 10 20</a:t>
            </a:r>
          </a:p>
          <a:p>
            <a:r>
              <a:rPr lang="ko-KR" altLang="en-US" dirty="0"/>
              <a:t>메인프로그램의 x,y값:   10 20</a:t>
            </a:r>
          </a:p>
          <a:p>
            <a:r>
              <a:rPr lang="ko-KR" altLang="en-US" dirty="0"/>
              <a:t>함수내 x,y의 값:  20 40</a:t>
            </a:r>
          </a:p>
          <a:p>
            <a:r>
              <a:rPr lang="ko-KR" altLang="en-US" dirty="0"/>
              <a:t>메인프로그램의 x,y값:  10 20       </a:t>
            </a:r>
          </a:p>
          <a:p>
            <a:r>
              <a:rPr lang="ko-KR" altLang="en-US" dirty="0"/>
              <a:t>함수내에서 선언된 전역변수 z값: 60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7C0BF5-7BAC-5A36-6B80-113368DEF986}"/>
              </a:ext>
            </a:extLst>
          </p:cNvPr>
          <p:cNvSpPr txBox="1"/>
          <p:nvPr/>
        </p:nvSpPr>
        <p:spPr>
          <a:xfrm>
            <a:off x="457199" y="145136"/>
            <a:ext cx="11277601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</a:rPr>
              <a:t>#지역변수와 전역 변수</a:t>
            </a:r>
          </a:p>
          <a:p>
            <a:endParaRPr lang="ko-KR" altLang="en-US" dirty="0"/>
          </a:p>
          <a:p>
            <a:r>
              <a:rPr lang="ko-KR" altLang="en-US" dirty="0"/>
              <a:t>def func1(a,b):</a:t>
            </a:r>
          </a:p>
          <a:p>
            <a:r>
              <a:rPr lang="ko-KR" altLang="en-US" dirty="0"/>
              <a:t>    c=0           </a:t>
            </a:r>
            <a:r>
              <a:rPr lang="ko-KR" altLang="en-US" dirty="0">
                <a:solidFill>
                  <a:srgbClr val="00B050"/>
                </a:solidFill>
              </a:rPr>
              <a:t># a,b는 지역변수</a:t>
            </a:r>
          </a:p>
          <a:p>
            <a:r>
              <a:rPr lang="ko-KR" altLang="en-US" dirty="0"/>
              <a:t>    c=a+b                 </a:t>
            </a:r>
            <a:r>
              <a:rPr lang="ko-KR" altLang="en-US" dirty="0">
                <a:solidFill>
                  <a:srgbClr val="00B050"/>
                </a:solidFill>
              </a:rPr>
              <a:t>#c는 지역변수</a:t>
            </a:r>
          </a:p>
          <a:p>
            <a:r>
              <a:rPr lang="ko-KR" altLang="en-US" dirty="0"/>
              <a:t>    print("함수내 전역변수 x,y의 값 :",x,y)</a:t>
            </a:r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전역변수는 함수안에서도 사용가능</a:t>
            </a:r>
          </a:p>
          <a:p>
            <a:endParaRPr lang="ko-KR" altLang="en-US" dirty="0"/>
          </a:p>
          <a:p>
            <a:r>
              <a:rPr lang="ko-KR" altLang="en-US" dirty="0"/>
              <a:t>def func2(x,y): </a:t>
            </a:r>
            <a:r>
              <a:rPr lang="ko-KR" altLang="en-US" dirty="0">
                <a:solidFill>
                  <a:srgbClr val="00B050"/>
                </a:solidFill>
              </a:rPr>
              <a:t>#전역 변수와 동일한 이름을 사용. x,y는 지역변수</a:t>
            </a:r>
          </a:p>
          <a:p>
            <a:r>
              <a:rPr lang="ko-KR" altLang="en-US" dirty="0"/>
              <a:t>    x=x*2</a:t>
            </a:r>
          </a:p>
          <a:p>
            <a:r>
              <a:rPr lang="ko-KR" altLang="en-US" dirty="0"/>
              <a:t>    y=y*2</a:t>
            </a:r>
          </a:p>
          <a:p>
            <a:r>
              <a:rPr lang="ko-KR" altLang="en-US" dirty="0"/>
              <a:t>    print("함수내 지역변수 x,y의 값: ",x,y)</a:t>
            </a:r>
            <a:r>
              <a:rPr lang="ko-KR" altLang="en-US" dirty="0">
                <a:solidFill>
                  <a:srgbClr val="00B050"/>
                </a:solidFill>
              </a:rPr>
              <a:t>#지역변수 x,y값으로 20과 40 출력</a:t>
            </a:r>
          </a:p>
          <a:p>
            <a:r>
              <a:rPr lang="ko-KR" altLang="en-US" dirty="0"/>
              <a:t>    global z </a:t>
            </a:r>
            <a:r>
              <a:rPr lang="ko-KR" altLang="en-US" dirty="0">
                <a:solidFill>
                  <a:srgbClr val="00B050"/>
                </a:solidFill>
              </a:rPr>
              <a:t>#전역변수 선언</a:t>
            </a:r>
          </a:p>
          <a:p>
            <a:r>
              <a:rPr lang="ko-KR" altLang="en-US" dirty="0"/>
              <a:t>    z=x+y </a:t>
            </a:r>
            <a:r>
              <a:rPr lang="ko-KR" altLang="en-US" dirty="0">
                <a:solidFill>
                  <a:srgbClr val="00B050"/>
                </a:solidFill>
              </a:rPr>
              <a:t>#두값의 합을 전역변수에 저장</a:t>
            </a:r>
          </a:p>
          <a:p>
            <a:endParaRPr lang="ko-KR" altLang="en-US" dirty="0"/>
          </a:p>
          <a:p>
            <a:r>
              <a:rPr lang="ko-KR" altLang="en-US" dirty="0"/>
              <a:t>x=10</a:t>
            </a:r>
          </a:p>
          <a:p>
            <a:r>
              <a:rPr lang="ko-KR" altLang="en-US" dirty="0"/>
              <a:t>y=20</a:t>
            </a:r>
          </a:p>
          <a:p>
            <a:r>
              <a:rPr lang="ko-KR" altLang="en-US" dirty="0"/>
              <a:t>func1(x,y)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#</a:t>
            </a:r>
            <a:r>
              <a:rPr lang="ko-KR" altLang="en-US" dirty="0"/>
              <a:t>print(c) </a:t>
            </a:r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지역변수는 함수 안에서만 사용가능</a:t>
            </a:r>
          </a:p>
          <a:p>
            <a:r>
              <a:rPr lang="ko-KR" altLang="en-US" dirty="0"/>
              <a:t>print("메인프로그램의 x,y값:  ",x,y)</a:t>
            </a:r>
            <a:endParaRPr lang="en-US" altLang="ko-KR" dirty="0"/>
          </a:p>
          <a:p>
            <a:r>
              <a:rPr lang="en-US" altLang="ko-KR" dirty="0"/>
              <a:t>func2(x,y)</a:t>
            </a:r>
          </a:p>
          <a:p>
            <a:r>
              <a:rPr lang="en-US" altLang="ko-KR" dirty="0"/>
              <a:t>print("</a:t>
            </a:r>
            <a:r>
              <a:rPr lang="ko-KR" altLang="en-US" dirty="0"/>
              <a:t>메인프로그램의 </a:t>
            </a:r>
            <a:r>
              <a:rPr lang="en-US" altLang="ko-KR" dirty="0"/>
              <a:t>x,y</a:t>
            </a:r>
            <a:r>
              <a:rPr lang="ko-KR" altLang="en-US" dirty="0"/>
              <a:t>값</a:t>
            </a:r>
            <a:r>
              <a:rPr lang="en-US" altLang="ko-KR" dirty="0"/>
              <a:t>: ",x,y)</a:t>
            </a:r>
          </a:p>
          <a:p>
            <a:r>
              <a:rPr lang="en-US" altLang="ko-KR" dirty="0"/>
              <a:t>print("</a:t>
            </a:r>
            <a:r>
              <a:rPr lang="ko-KR" altLang="en-US" dirty="0"/>
              <a:t>함수내에서 선언된 전역변수 </a:t>
            </a:r>
            <a:r>
              <a:rPr lang="en-US" altLang="ko-KR" dirty="0"/>
              <a:t>z</a:t>
            </a:r>
            <a:r>
              <a:rPr lang="ko-KR" altLang="en-US" dirty="0"/>
              <a:t>값</a:t>
            </a:r>
            <a:r>
              <a:rPr lang="en-US" altLang="ko-KR" dirty="0"/>
              <a:t>:",z)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6A5EB2B-A5FC-74F2-9611-D0429B5FD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521" y="145136"/>
            <a:ext cx="3305636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798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38067C-A224-39B7-656B-CCC6FA19750E}"/>
              </a:ext>
            </a:extLst>
          </p:cNvPr>
          <p:cNvSpPr txBox="1"/>
          <p:nvPr/>
        </p:nvSpPr>
        <p:spPr>
          <a:xfrm>
            <a:off x="446531" y="204671"/>
            <a:ext cx="2368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파일생성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0F657E-CD12-A85D-312A-B35641AE6D78}"/>
              </a:ext>
            </a:extLst>
          </p:cNvPr>
          <p:cNvSpPr txBox="1"/>
          <p:nvPr/>
        </p:nvSpPr>
        <p:spPr>
          <a:xfrm>
            <a:off x="272910" y="843677"/>
            <a:ext cx="11822633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</a:rPr>
              <a:t>#&lt;파일 생성&gt;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# 파일을 open하여 </a:t>
            </a:r>
            <a:r>
              <a:rPr lang="en-US" altLang="ko-KR" dirty="0">
                <a:solidFill>
                  <a:srgbClr val="00B050"/>
                </a:solidFill>
              </a:rPr>
              <a:t>test</a:t>
            </a:r>
            <a:r>
              <a:rPr lang="ko-KR" altLang="en-US" dirty="0">
                <a:solidFill>
                  <a:srgbClr val="00B050"/>
                </a:solidFill>
              </a:rPr>
              <a:t>.txt파일을 쓴다.</a:t>
            </a:r>
          </a:p>
          <a:p>
            <a:r>
              <a:rPr lang="ko-KR" altLang="en-US" dirty="0"/>
              <a:t>test_file=open("</a:t>
            </a:r>
            <a:r>
              <a:rPr lang="ko-KR" altLang="en-US" dirty="0" err="1"/>
              <a:t>test</a:t>
            </a:r>
            <a:r>
              <a:rPr lang="ko-KR" altLang="en-US" dirty="0"/>
              <a:t>.</a:t>
            </a:r>
            <a:r>
              <a:rPr lang="en-US" altLang="ko-KR" dirty="0"/>
              <a:t>txt</a:t>
            </a:r>
            <a:r>
              <a:rPr lang="ko-KR" altLang="en-US" dirty="0"/>
              <a:t>","w",encoding="utf8")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#문자열 하나 쓰기</a:t>
            </a:r>
          </a:p>
          <a:p>
            <a:r>
              <a:rPr lang="ko-KR" altLang="en-US" dirty="0"/>
              <a:t>test_file.write("신상정보\n") </a:t>
            </a:r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en-US" altLang="ko-KR" dirty="0">
                <a:solidFill>
                  <a:srgbClr val="00B050"/>
                </a:solidFill>
              </a:rPr>
              <a:t>write()</a:t>
            </a:r>
            <a:r>
              <a:rPr lang="ko-KR" altLang="en-US" dirty="0">
                <a:solidFill>
                  <a:srgbClr val="00B050"/>
                </a:solidFill>
              </a:rPr>
              <a:t>는 줄바꿈기능이 없어 </a:t>
            </a:r>
            <a:r>
              <a:rPr lang="en-US" altLang="ko-KR" dirty="0">
                <a:solidFill>
                  <a:srgbClr val="00B050"/>
                </a:solidFill>
              </a:rPr>
              <a:t>\n</a:t>
            </a:r>
            <a:r>
              <a:rPr lang="ko-KR" altLang="en-US" dirty="0">
                <a:solidFill>
                  <a:srgbClr val="00B050"/>
                </a:solidFill>
              </a:rPr>
              <a:t>으로</a:t>
            </a:r>
            <a:r>
              <a:rPr lang="en-US" altLang="ko-KR" dirty="0">
                <a:solidFill>
                  <a:srgbClr val="00B050"/>
                </a:solidFill>
              </a:rPr>
              <a:t> </a:t>
            </a:r>
            <a:r>
              <a:rPr lang="ko-KR" altLang="en-US" dirty="0">
                <a:solidFill>
                  <a:srgbClr val="00B050"/>
                </a:solidFill>
              </a:rPr>
              <a:t>줄바꿈을 해준다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  <a:endParaRPr lang="ko-KR" altLang="en-US" dirty="0">
              <a:solidFill>
                <a:srgbClr val="00B050"/>
              </a:solidFill>
            </a:endParaRPr>
          </a:p>
          <a:p>
            <a:r>
              <a:rPr lang="ko-KR" altLang="en-US" dirty="0">
                <a:solidFill>
                  <a:srgbClr val="00B050"/>
                </a:solidFill>
              </a:rPr>
              <a:t>#3개의 문자열 행을 일괄적으로 파일에 쓰기</a:t>
            </a:r>
          </a:p>
          <a:p>
            <a:r>
              <a:rPr lang="ko-KR" altLang="en-US" dirty="0"/>
              <a:t>test_file.writelines(["이름:박찬성\n","나이:35\n","직업:엔지니어\n"])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#파일을 열고, 작업을 다하고 나면 반드시 닫아 줘야 한다.</a:t>
            </a:r>
          </a:p>
          <a:p>
            <a:r>
              <a:rPr lang="ko-KR" altLang="en-US" dirty="0"/>
              <a:t>test_file.close()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B63FE3-0734-95BC-2C66-E4FFF1F32719}"/>
              </a:ext>
            </a:extLst>
          </p:cNvPr>
          <p:cNvSpPr txBox="1"/>
          <p:nvPr/>
        </p:nvSpPr>
        <p:spPr>
          <a:xfrm>
            <a:off x="584616" y="4785064"/>
            <a:ext cx="1439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실행결과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E2D5545-F29A-A346-F3D0-D6F04F5249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801"/>
          <a:stretch/>
        </p:blipFill>
        <p:spPr>
          <a:xfrm>
            <a:off x="676321" y="5290293"/>
            <a:ext cx="2695575" cy="36933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4393B32-77CD-08BB-FA30-F63A69C92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558" y="547992"/>
            <a:ext cx="2486372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548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B790877-B4BA-8767-FB1D-C2BC1E79D0D9}"/>
              </a:ext>
            </a:extLst>
          </p:cNvPr>
          <p:cNvSpPr txBox="1"/>
          <p:nvPr/>
        </p:nvSpPr>
        <p:spPr>
          <a:xfrm>
            <a:off x="376826" y="289679"/>
            <a:ext cx="7520697" cy="64633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</a:rPr>
              <a:t>#&lt;파일 읽어오기&gt;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#읽어올 파일을 open한다.</a:t>
            </a:r>
          </a:p>
          <a:p>
            <a:r>
              <a:rPr lang="ko-KR" altLang="en-US" dirty="0"/>
              <a:t>test_file=open("test.txt","r",encoding="utf8")</a:t>
            </a:r>
            <a:endParaRPr lang="en-US" altLang="ko-KR" dirty="0"/>
          </a:p>
          <a:p>
            <a:r>
              <a:rPr lang="en-US" altLang="ko-KR" dirty="0"/>
              <a:t>print(test_file.read())</a:t>
            </a:r>
            <a:r>
              <a:rPr lang="en-US" altLang="ko-KR" dirty="0">
                <a:solidFill>
                  <a:srgbClr val="00B050"/>
                </a:solidFill>
              </a:rPr>
              <a:t> # test_file</a:t>
            </a:r>
            <a:r>
              <a:rPr lang="ko-KR" altLang="en-US" dirty="0">
                <a:solidFill>
                  <a:srgbClr val="00B050"/>
                </a:solidFill>
              </a:rPr>
              <a:t>의</a:t>
            </a:r>
            <a:r>
              <a:rPr lang="en-US" altLang="ko-KR" dirty="0">
                <a:solidFill>
                  <a:srgbClr val="00B050"/>
                </a:solidFill>
              </a:rPr>
              <a:t> </a:t>
            </a:r>
            <a:r>
              <a:rPr lang="ko-KR" altLang="en-US" dirty="0">
                <a:solidFill>
                  <a:srgbClr val="00B050"/>
                </a:solidFill>
              </a:rPr>
              <a:t>모든 내용을 읽어 온다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</a:p>
          <a:p>
            <a:r>
              <a:rPr lang="ko-KR" altLang="en-US" dirty="0"/>
              <a:t>test_file.close()</a:t>
            </a:r>
            <a:r>
              <a:rPr lang="ko-KR" altLang="en-US" dirty="0">
                <a:solidFill>
                  <a:srgbClr val="00B050"/>
                </a:solidFill>
              </a:rPr>
              <a:t>#파일을 닫아준다.</a:t>
            </a:r>
          </a:p>
          <a:p>
            <a:r>
              <a:rPr lang="en-US" altLang="ko-KR" dirty="0"/>
              <a:t>print(“----------------------”)</a:t>
            </a:r>
            <a:endParaRPr lang="ko-KR" altLang="en-US" dirty="0"/>
          </a:p>
          <a:p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한줄 한줄씩 읽어오기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ko-KR" altLang="en-US" dirty="0"/>
              <a:t>test_file=open("test.txt","r",encoding="utf8")</a:t>
            </a:r>
            <a:endParaRPr lang="en-US" altLang="ko-KR" dirty="0"/>
          </a:p>
          <a:p>
            <a:r>
              <a:rPr lang="ko-KR" altLang="en-US" dirty="0"/>
              <a:t>while True:</a:t>
            </a:r>
          </a:p>
          <a:p>
            <a:r>
              <a:rPr lang="ko-KR" altLang="en-US" dirty="0"/>
              <a:t>    line=test_file.readline()</a:t>
            </a:r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한줄 읽어오고 커서는 다은 줄로 이동</a:t>
            </a:r>
          </a:p>
          <a:p>
            <a:r>
              <a:rPr lang="ko-KR" altLang="en-US" dirty="0"/>
              <a:t>    if not line:</a:t>
            </a:r>
            <a:r>
              <a:rPr lang="ko-KR" altLang="en-US" dirty="0">
                <a:solidFill>
                  <a:srgbClr val="00B050"/>
                </a:solidFill>
              </a:rPr>
              <a:t># </a:t>
            </a:r>
            <a:r>
              <a:rPr lang="en-US" altLang="ko-KR" dirty="0">
                <a:solidFill>
                  <a:srgbClr val="00B050"/>
                </a:solidFill>
              </a:rPr>
              <a:t>line</a:t>
            </a:r>
            <a:r>
              <a:rPr lang="ko-KR" altLang="en-US" dirty="0">
                <a:solidFill>
                  <a:srgbClr val="00B050"/>
                </a:solidFill>
              </a:rPr>
              <a:t>에 저장되는 값이 없으면</a:t>
            </a:r>
          </a:p>
          <a:p>
            <a:r>
              <a:rPr lang="ko-KR" altLang="en-US" dirty="0"/>
              <a:t>        break  </a:t>
            </a:r>
            <a:r>
              <a:rPr lang="ko-KR" altLang="en-US" dirty="0">
                <a:solidFill>
                  <a:srgbClr val="00B050"/>
                </a:solidFill>
              </a:rPr>
              <a:t>#중단하고 while문을 빠져나간다.</a:t>
            </a:r>
          </a:p>
          <a:p>
            <a:r>
              <a:rPr lang="ko-KR" altLang="en-US" dirty="0"/>
              <a:t>    print(line,end="")</a:t>
            </a:r>
            <a:r>
              <a:rPr lang="ko-KR" altLang="en-US" dirty="0">
                <a:solidFill>
                  <a:srgbClr val="00B050"/>
                </a:solidFill>
              </a:rPr>
              <a:t>#아니면 라인내용을 출력한다.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ko-KR" altLang="en-US" dirty="0"/>
              <a:t>test_file.close()</a:t>
            </a:r>
            <a:endParaRPr lang="en-US" altLang="ko-KR" dirty="0"/>
          </a:p>
          <a:p>
            <a:r>
              <a:rPr lang="en-US" altLang="ko-KR" dirty="0"/>
              <a:t>print(“----------------------”)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ko-KR" altLang="en-US" dirty="0">
                <a:solidFill>
                  <a:srgbClr val="00B050"/>
                </a:solidFill>
              </a:rPr>
              <a:t>#&lt;읽어온 파일을 list형태로 저장 후 출력&gt;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ko-KR" altLang="en-US" dirty="0"/>
              <a:t>test_file=open("test.txt","r",encoding="utf8")</a:t>
            </a:r>
            <a:endParaRPr lang="en-US" altLang="ko-KR" dirty="0"/>
          </a:p>
          <a:p>
            <a:r>
              <a:rPr lang="ko-KR" altLang="en-US" dirty="0"/>
              <a:t>lines = test_file.readline</a:t>
            </a:r>
            <a:r>
              <a:rPr lang="ko-KR" altLang="en-US" dirty="0">
                <a:solidFill>
                  <a:srgbClr val="FF0000"/>
                </a:solidFill>
              </a:rPr>
              <a:t>s</a:t>
            </a:r>
            <a:r>
              <a:rPr lang="ko-KR" altLang="en-US" dirty="0"/>
              <a:t>() </a:t>
            </a:r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모든 라인을 읽어 와서 리스트 형태로 저장해 준다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  <a:endParaRPr lang="ko-KR" altLang="en-US" dirty="0">
              <a:solidFill>
                <a:srgbClr val="00B050"/>
              </a:solidFill>
            </a:endParaRPr>
          </a:p>
          <a:p>
            <a:r>
              <a:rPr lang="ko-KR" altLang="en-US" dirty="0"/>
              <a:t>for line in lines:  </a:t>
            </a:r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리스트에서 한줄씩 읽어 와서 출력</a:t>
            </a:r>
          </a:p>
          <a:p>
            <a:r>
              <a:rPr lang="ko-KR" altLang="en-US" dirty="0"/>
              <a:t>    print(line,end="")</a:t>
            </a:r>
            <a:endParaRPr lang="en-US" altLang="ko-KR" dirty="0"/>
          </a:p>
          <a:p>
            <a:r>
              <a:rPr lang="ko-KR" altLang="en-US" dirty="0"/>
              <a:t>test_file.close()</a:t>
            </a:r>
            <a:r>
              <a:rPr lang="ko-KR" altLang="en-US" dirty="0">
                <a:solidFill>
                  <a:srgbClr val="00B050"/>
                </a:solidFill>
              </a:rPr>
              <a:t>#파일을 닫아준다.</a:t>
            </a:r>
          </a:p>
          <a:p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3D2CAA-26E6-2392-5918-9AB70CCAEAEB}"/>
              </a:ext>
            </a:extLst>
          </p:cNvPr>
          <p:cNvSpPr txBox="1"/>
          <p:nvPr/>
        </p:nvSpPr>
        <p:spPr>
          <a:xfrm>
            <a:off x="9045035" y="4611067"/>
            <a:ext cx="227399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실행결과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신상정보</a:t>
            </a:r>
          </a:p>
          <a:p>
            <a:r>
              <a:rPr lang="ko-KR" altLang="en-US" dirty="0"/>
              <a:t>이름:박찬성</a:t>
            </a:r>
          </a:p>
          <a:p>
            <a:r>
              <a:rPr lang="ko-KR" altLang="en-US" dirty="0"/>
              <a:t>나이:35</a:t>
            </a:r>
          </a:p>
          <a:p>
            <a:r>
              <a:rPr lang="ko-KR" altLang="en-US" dirty="0"/>
              <a:t>직업:엔지니어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396245E-A304-CF0F-7CB3-26F3555D1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353" y="0"/>
            <a:ext cx="2695951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336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38067C-A224-39B7-656B-CCC6FA19750E}"/>
              </a:ext>
            </a:extLst>
          </p:cNvPr>
          <p:cNvSpPr txBox="1"/>
          <p:nvPr/>
        </p:nvSpPr>
        <p:spPr>
          <a:xfrm>
            <a:off x="446531" y="204671"/>
            <a:ext cx="2368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파일</a:t>
            </a:r>
            <a:r>
              <a:rPr lang="en-US" altLang="ko-KR" sz="2000" dirty="0"/>
              <a:t> </a:t>
            </a:r>
            <a:r>
              <a:rPr lang="ko-KR" altLang="en-US" sz="2000" dirty="0"/>
              <a:t>이어 쓰기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0F657E-CD12-A85D-312A-B35641AE6D78}"/>
              </a:ext>
            </a:extLst>
          </p:cNvPr>
          <p:cNvSpPr txBox="1"/>
          <p:nvPr/>
        </p:nvSpPr>
        <p:spPr>
          <a:xfrm>
            <a:off x="272910" y="843677"/>
            <a:ext cx="11822633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</a:rPr>
              <a:t>#&lt;파일 이어쓰기&gt;</a:t>
            </a:r>
            <a:endParaRPr lang="ko-KR" altLang="en-US" dirty="0"/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test_file=open("test.txt", "a", encoding="utf8")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test_file.writelines(["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이름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: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김종국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\n","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나이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:35\n","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직업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: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예능인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\n"])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test_file.close()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B63FE3-0734-95BC-2C66-E4FFF1F32719}"/>
              </a:ext>
            </a:extLst>
          </p:cNvPr>
          <p:cNvSpPr txBox="1"/>
          <p:nvPr/>
        </p:nvSpPr>
        <p:spPr>
          <a:xfrm>
            <a:off x="697065" y="2282902"/>
            <a:ext cx="4921857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실행 후 </a:t>
            </a:r>
            <a:r>
              <a:rPr lang="en-US" altLang="ko-KR" dirty="0"/>
              <a:t>test.txt </a:t>
            </a:r>
            <a:r>
              <a:rPr lang="ko-KR" altLang="en-US" dirty="0"/>
              <a:t>내용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신상정보</a:t>
            </a:r>
          </a:p>
          <a:p>
            <a:r>
              <a:rPr lang="ko-KR" altLang="en-US" dirty="0"/>
              <a:t>이름</a:t>
            </a:r>
            <a:r>
              <a:rPr lang="en-US" altLang="ko-KR" dirty="0"/>
              <a:t>:</a:t>
            </a:r>
            <a:r>
              <a:rPr lang="ko-KR" altLang="en-US" dirty="0"/>
              <a:t>박찬성</a:t>
            </a:r>
          </a:p>
          <a:p>
            <a:r>
              <a:rPr lang="ko-KR" altLang="en-US" dirty="0"/>
              <a:t>나이</a:t>
            </a:r>
            <a:r>
              <a:rPr lang="en-US" altLang="ko-KR" dirty="0"/>
              <a:t>:35</a:t>
            </a:r>
          </a:p>
          <a:p>
            <a:r>
              <a:rPr lang="ko-KR" altLang="en-US" dirty="0"/>
              <a:t>직업</a:t>
            </a:r>
            <a:r>
              <a:rPr lang="en-US" altLang="ko-KR" dirty="0"/>
              <a:t>:</a:t>
            </a:r>
            <a:r>
              <a:rPr lang="ko-KR" altLang="en-US" dirty="0"/>
              <a:t>엔지니어</a:t>
            </a:r>
          </a:p>
          <a:p>
            <a:r>
              <a:rPr lang="ko-KR" altLang="en-US" dirty="0"/>
              <a:t>이름</a:t>
            </a:r>
            <a:r>
              <a:rPr lang="en-US" altLang="ko-KR" dirty="0"/>
              <a:t>:</a:t>
            </a:r>
            <a:r>
              <a:rPr lang="ko-KR" altLang="en-US" dirty="0"/>
              <a:t>김종국</a:t>
            </a:r>
          </a:p>
          <a:p>
            <a:r>
              <a:rPr lang="ko-KR" altLang="en-US" dirty="0"/>
              <a:t>나이</a:t>
            </a:r>
            <a:r>
              <a:rPr lang="en-US" altLang="ko-KR" dirty="0"/>
              <a:t>:35</a:t>
            </a:r>
          </a:p>
          <a:p>
            <a:r>
              <a:rPr lang="ko-KR" altLang="en-US" dirty="0"/>
              <a:t>직업</a:t>
            </a:r>
            <a:r>
              <a:rPr lang="en-US" altLang="ko-KR" dirty="0"/>
              <a:t>:</a:t>
            </a:r>
            <a:r>
              <a:rPr lang="ko-KR" altLang="en-US" dirty="0"/>
              <a:t>예능인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BFD87D9-2976-FE5E-5458-A16EA471C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891" y="571808"/>
            <a:ext cx="2900793" cy="40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588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F5C42A70-019D-39EA-FB39-6EFB00A2A06D}"/>
              </a:ext>
            </a:extLst>
          </p:cNvPr>
          <p:cNvSpPr txBox="1">
            <a:spLocks/>
          </p:cNvSpPr>
          <p:nvPr/>
        </p:nvSpPr>
        <p:spPr>
          <a:xfrm>
            <a:off x="193897" y="8650"/>
            <a:ext cx="6484355" cy="56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>
                <a:highlight>
                  <a:srgbClr val="00FF00"/>
                </a:highlight>
              </a:rPr>
              <a:t>피클</a:t>
            </a:r>
            <a:r>
              <a:rPr lang="en-US" altLang="ko-KR" sz="2800" dirty="0">
                <a:highlight>
                  <a:srgbClr val="00FF00"/>
                </a:highlight>
              </a:rPr>
              <a:t>(pickle)</a:t>
            </a:r>
            <a:r>
              <a:rPr lang="ko-KR" altLang="en-US" sz="2800" dirty="0"/>
              <a:t>을 사용한 파일 입출력</a:t>
            </a:r>
            <a:endParaRPr lang="en-US" altLang="ko-KR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A712FC-5977-E725-117C-BB948BBFB7EB}"/>
              </a:ext>
            </a:extLst>
          </p:cNvPr>
          <p:cNvSpPr txBox="1"/>
          <p:nvPr/>
        </p:nvSpPr>
        <p:spPr>
          <a:xfrm>
            <a:off x="193897" y="574706"/>
            <a:ext cx="99575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피클</a:t>
            </a:r>
            <a:r>
              <a:rPr lang="en-US" altLang="ko-KR" dirty="0"/>
              <a:t>:</a:t>
            </a:r>
            <a:r>
              <a:rPr lang="ko-KR" altLang="en-US" dirty="0"/>
              <a:t>프로그램상의 데이터를 파일 형태로 저장해주는 것이다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  </a:t>
            </a:r>
            <a:r>
              <a:rPr lang="ko-KR" altLang="en-US" dirty="0"/>
              <a:t>파일을 열때 피클을 이용해서 데이터를 가져와서 사용 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  </a:t>
            </a:r>
            <a:r>
              <a:rPr lang="ko-KR" altLang="en-US" dirty="0"/>
              <a:t>피클을 쓸 때는 항상 </a:t>
            </a:r>
            <a:r>
              <a:rPr lang="en-US" altLang="ko-KR" dirty="0"/>
              <a:t>wb(</a:t>
            </a:r>
            <a:r>
              <a:rPr lang="ko-KR" altLang="en-US" dirty="0"/>
              <a:t>바이너리</a:t>
            </a:r>
            <a:r>
              <a:rPr lang="en-US" altLang="ko-KR" dirty="0"/>
              <a:t>-</a:t>
            </a:r>
            <a:r>
              <a:rPr lang="ko-KR" altLang="en-US" dirty="0"/>
              <a:t>사람이 알아 보기 힘듬</a:t>
            </a:r>
            <a:r>
              <a:rPr lang="en-US" altLang="ko-KR" dirty="0"/>
              <a:t>, </a:t>
            </a:r>
            <a:r>
              <a:rPr lang="ko-KR" altLang="en-US" dirty="0"/>
              <a:t>비밀문서</a:t>
            </a:r>
            <a:r>
              <a:rPr lang="en-US" altLang="ko-KR" dirty="0"/>
              <a:t>) </a:t>
            </a:r>
            <a:r>
              <a:rPr lang="ko-KR" altLang="en-US" dirty="0"/>
              <a:t>모드로 써준다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  </a:t>
            </a:r>
            <a:r>
              <a:rPr lang="ko-KR" altLang="en-US" dirty="0"/>
              <a:t>피클에서는 따로 </a:t>
            </a:r>
            <a:r>
              <a:rPr lang="en-US" altLang="ko-KR" dirty="0"/>
              <a:t>encoding</a:t>
            </a:r>
            <a:r>
              <a:rPr lang="ko-KR" altLang="en-US" dirty="0"/>
              <a:t>를 써주지 않아도 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  </a:t>
            </a:r>
            <a:r>
              <a:rPr lang="ko-KR" altLang="en-US" dirty="0"/>
              <a:t>피클파일을 읽어올 때도 </a:t>
            </a:r>
            <a:r>
              <a:rPr lang="en-US" altLang="ko-KR" dirty="0"/>
              <a:t>rb</a:t>
            </a:r>
            <a:r>
              <a:rPr lang="ko-KR" altLang="en-US" dirty="0"/>
              <a:t>로 읽어오며 </a:t>
            </a:r>
            <a:r>
              <a:rPr lang="en-US" altLang="ko-KR" dirty="0"/>
              <a:t>encoding</a:t>
            </a:r>
            <a:r>
              <a:rPr lang="ko-KR" altLang="en-US" dirty="0"/>
              <a:t>안 해도 된다</a:t>
            </a:r>
            <a:r>
              <a:rPr lang="en-US" altLang="ko-KR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891A49-901D-2024-F294-69AF2C370295}"/>
              </a:ext>
            </a:extLst>
          </p:cNvPr>
          <p:cNvSpPr txBox="1"/>
          <p:nvPr/>
        </p:nvSpPr>
        <p:spPr>
          <a:xfrm>
            <a:off x="94371" y="2375126"/>
            <a:ext cx="6683405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</a:rPr>
              <a:t>#&lt;pickle 파일 쓰기&gt;</a:t>
            </a:r>
          </a:p>
          <a:p>
            <a:r>
              <a:rPr lang="ko-KR" altLang="en-US" dirty="0"/>
              <a:t>import pickle </a:t>
            </a:r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피클이라는 모듈을 임포트 해 온다</a:t>
            </a:r>
          </a:p>
          <a:p>
            <a:r>
              <a:rPr lang="ko-KR" altLang="en-US" dirty="0"/>
              <a:t>test_file=open("test.pickle","wb")</a:t>
            </a:r>
          </a:p>
          <a:p>
            <a:r>
              <a:rPr lang="ko-KR" altLang="en-US" dirty="0"/>
              <a:t>data={"이름" :"김종국","취미":["축구","노래","헬스"]}</a:t>
            </a:r>
          </a:p>
          <a:p>
            <a:r>
              <a:rPr lang="ko-KR" altLang="en-US" dirty="0"/>
              <a:t>pickle.dump(data,test_file)</a:t>
            </a:r>
            <a:r>
              <a:rPr lang="ko-KR" altLang="en-US" dirty="0">
                <a:solidFill>
                  <a:srgbClr val="00B050"/>
                </a:solidFill>
              </a:rPr>
              <a:t>#data에 있는 정보를 test_file에 저장</a:t>
            </a:r>
          </a:p>
          <a:p>
            <a:r>
              <a:rPr lang="ko-KR" altLang="en-US" dirty="0"/>
              <a:t>test_file.close()</a:t>
            </a:r>
            <a:r>
              <a:rPr lang="ko-KR" altLang="en-US" dirty="0">
                <a:solidFill>
                  <a:srgbClr val="00B050"/>
                </a:solidFill>
              </a:rPr>
              <a:t>#파일을 닫아준다.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#&lt;실행결과&gt;#  text.pickle파일이 만들어짐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44D5AB-C7B2-8F57-190B-864917F16B8F}"/>
              </a:ext>
            </a:extLst>
          </p:cNvPr>
          <p:cNvSpPr txBox="1"/>
          <p:nvPr/>
        </p:nvSpPr>
        <p:spPr>
          <a:xfrm>
            <a:off x="4687409" y="4395252"/>
            <a:ext cx="6820412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</a:rPr>
              <a:t>#&lt;pickle 파일 읽어오기&gt;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ko-KR" altLang="en-US" dirty="0"/>
              <a:t>import pickle </a:t>
            </a:r>
          </a:p>
          <a:p>
            <a:r>
              <a:rPr lang="ko-KR" altLang="en-US" dirty="0"/>
              <a:t>test_file=open("test.pickle","rb")</a:t>
            </a:r>
          </a:p>
          <a:p>
            <a:r>
              <a:rPr lang="ko-KR" altLang="en-US" dirty="0"/>
              <a:t>data=pickle.load(test_file)</a:t>
            </a:r>
            <a:r>
              <a:rPr lang="ko-KR" altLang="en-US" dirty="0">
                <a:solidFill>
                  <a:srgbClr val="00B050"/>
                </a:solidFill>
              </a:rPr>
              <a:t>#파일에 있는 정보를 data에 불러오기</a:t>
            </a:r>
          </a:p>
          <a:p>
            <a:r>
              <a:rPr lang="ko-KR" altLang="en-US" dirty="0"/>
              <a:t>print(data)</a:t>
            </a:r>
          </a:p>
          <a:p>
            <a:r>
              <a:rPr lang="ko-KR" altLang="en-US" dirty="0"/>
              <a:t>test_file.close</a:t>
            </a:r>
            <a:r>
              <a:rPr lang="en-US" altLang="ko-KR" dirty="0"/>
              <a:t>()</a:t>
            </a:r>
            <a:endParaRPr lang="ko-KR" altLang="en-US" dirty="0"/>
          </a:p>
          <a:p>
            <a:r>
              <a:rPr lang="ko-KR" altLang="en-US" dirty="0">
                <a:solidFill>
                  <a:srgbClr val="00B050"/>
                </a:solidFill>
              </a:rPr>
              <a:t>#&lt;실행결과&gt;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{'이름': '김종국', '취미': ['축구', '노래', '헬스']}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4EE1E4E-1F78-E838-1A20-CB6DD7CAD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409" y="4033251"/>
            <a:ext cx="1600423" cy="3620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F6EB064-E6BF-3419-842A-A77962A8E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153" y="2147095"/>
            <a:ext cx="3743847" cy="44773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E4F62AF-C181-C894-0432-8D548BFE48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3897" y="4072160"/>
            <a:ext cx="3477110" cy="34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912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9412EC70-6C3E-12F1-CAD0-C60BFB7706B8}"/>
              </a:ext>
            </a:extLst>
          </p:cNvPr>
          <p:cNvSpPr txBox="1">
            <a:spLocks/>
          </p:cNvSpPr>
          <p:nvPr/>
        </p:nvSpPr>
        <p:spPr>
          <a:xfrm>
            <a:off x="446532" y="217714"/>
            <a:ext cx="4408496" cy="56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dirty="0">
                <a:highlight>
                  <a:srgbClr val="00FF00"/>
                </a:highlight>
              </a:rPr>
              <a:t>with</a:t>
            </a:r>
            <a:r>
              <a:rPr lang="ko-KR" altLang="en-US" sz="2000" dirty="0"/>
              <a:t> 를 사용한 파일 입출력</a:t>
            </a:r>
            <a:endParaRPr lang="en-US" altLang="ko-KR" sz="2000" dirty="0">
              <a:highlight>
                <a:srgbClr val="00FF00"/>
              </a:highligh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841C34-AE85-B33C-2A54-E4982CB26A09}"/>
              </a:ext>
            </a:extLst>
          </p:cNvPr>
          <p:cNvSpPr txBox="1"/>
          <p:nvPr/>
        </p:nvSpPr>
        <p:spPr>
          <a:xfrm>
            <a:off x="800519" y="960624"/>
            <a:ext cx="6280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-with:open</a:t>
            </a:r>
            <a:r>
              <a:rPr lang="ko-KR" altLang="en-US" dirty="0"/>
              <a:t>한 파일을 자동으로 닫아주는 기능이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        그래서 파일을 닫는 과정을 생략할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B09413-28A7-B1D6-CE80-592F3D1DFA25}"/>
              </a:ext>
            </a:extLst>
          </p:cNvPr>
          <p:cNvSpPr txBox="1"/>
          <p:nvPr/>
        </p:nvSpPr>
        <p:spPr>
          <a:xfrm>
            <a:off x="446532" y="4899569"/>
            <a:ext cx="609432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실행결과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{'이름': '김종국', '취미': ['축구', '노래', '헬스']}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F7B01E-DF92-23B9-178C-283554724102}"/>
              </a:ext>
            </a:extLst>
          </p:cNvPr>
          <p:cNvSpPr txBox="1"/>
          <p:nvPr/>
        </p:nvSpPr>
        <p:spPr>
          <a:xfrm>
            <a:off x="324058" y="1811941"/>
            <a:ext cx="1094028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</a:rPr>
              <a:t>#with를 이용해서 간편하게 피클파일 읽어오기</a:t>
            </a:r>
          </a:p>
          <a:p>
            <a:r>
              <a:rPr lang="ko-KR" altLang="en-US" dirty="0"/>
              <a:t>import pickle</a:t>
            </a:r>
          </a:p>
          <a:p>
            <a:r>
              <a:rPr lang="ko-KR" altLang="en-US" dirty="0"/>
              <a:t>with open("test.pickle","rb") as test_file:</a:t>
            </a:r>
            <a:r>
              <a:rPr lang="ko-KR" altLang="en-US" dirty="0">
                <a:solidFill>
                  <a:srgbClr val="00B050"/>
                </a:solidFill>
              </a:rPr>
              <a:t>#피클파일을 읽어 와서 test_file에 저장한다</a:t>
            </a:r>
          </a:p>
          <a:p>
            <a:r>
              <a:rPr lang="ko-KR" altLang="en-US" dirty="0"/>
              <a:t>    print(pickle.load(test_file))</a:t>
            </a:r>
            <a:r>
              <a:rPr lang="ko-KR" altLang="en-US" dirty="0">
                <a:solidFill>
                  <a:srgbClr val="00B050"/>
                </a:solidFill>
              </a:rPr>
              <a:t> #파일을 로드해서 출력한다.</a:t>
            </a:r>
            <a:endParaRPr lang="en-US" altLang="ko-KR" dirty="0">
              <a:solidFill>
                <a:srgbClr val="00B050"/>
              </a:solidFill>
            </a:endParaRPr>
          </a:p>
          <a:p>
            <a:endParaRPr lang="en-US" altLang="ko-KR" dirty="0">
              <a:solidFill>
                <a:srgbClr val="00B050"/>
              </a:solidFill>
            </a:endParaRPr>
          </a:p>
          <a:p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열었던 파일에 대해서 따로 </a:t>
            </a:r>
            <a:r>
              <a:rPr lang="en-US" altLang="ko-KR" dirty="0">
                <a:solidFill>
                  <a:srgbClr val="00B050"/>
                </a:solidFill>
              </a:rPr>
              <a:t>close()</a:t>
            </a:r>
            <a:r>
              <a:rPr lang="ko-KR" altLang="en-US" dirty="0">
                <a:solidFill>
                  <a:srgbClr val="00B050"/>
                </a:solidFill>
              </a:rPr>
              <a:t>해줄 필요 없이 </a:t>
            </a:r>
            <a:r>
              <a:rPr lang="en-US" altLang="ko-KR" dirty="0">
                <a:solidFill>
                  <a:srgbClr val="00B050"/>
                </a:solidFill>
              </a:rPr>
              <a:t>with</a:t>
            </a:r>
            <a:r>
              <a:rPr lang="ko-KR" altLang="en-US" dirty="0">
                <a:solidFill>
                  <a:srgbClr val="00B050"/>
                </a:solidFill>
              </a:rPr>
              <a:t>문을 나오면 자동 </a:t>
            </a:r>
            <a:r>
              <a:rPr lang="en-US" altLang="ko-KR" dirty="0">
                <a:solidFill>
                  <a:srgbClr val="00B050"/>
                </a:solidFill>
              </a:rPr>
              <a:t>close()</a:t>
            </a:r>
            <a:r>
              <a:rPr lang="ko-KR" altLang="en-US" dirty="0">
                <a:solidFill>
                  <a:srgbClr val="00B050"/>
                </a:solidFill>
              </a:rPr>
              <a:t>된다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endParaRPr lang="ko-KR" altLang="en-US" dirty="0">
              <a:solidFill>
                <a:srgbClr val="00B050"/>
              </a:solidFill>
            </a:endParaRP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DD1D523-1276-9A6A-FC73-BE83A25CA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8847" y="1542737"/>
            <a:ext cx="3362794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718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9412EC70-6C3E-12F1-CAD0-C60BFB7706B8}"/>
              </a:ext>
            </a:extLst>
          </p:cNvPr>
          <p:cNvSpPr txBox="1">
            <a:spLocks/>
          </p:cNvSpPr>
          <p:nvPr/>
        </p:nvSpPr>
        <p:spPr>
          <a:xfrm>
            <a:off x="446531" y="217714"/>
            <a:ext cx="6145187" cy="56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/>
              <a:t>파일 입출력</a:t>
            </a:r>
            <a:r>
              <a:rPr lang="en-US" altLang="ko-KR" sz="2800" dirty="0"/>
              <a:t>:with</a:t>
            </a:r>
            <a:r>
              <a:rPr lang="ko-KR" altLang="en-US" sz="2800" dirty="0"/>
              <a:t>를 이용한 파일 쓰고 읽기</a:t>
            </a:r>
            <a:endParaRPr lang="en-US" altLang="ko-KR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6BD924-9CE2-2CC4-2816-07AB372C55C0}"/>
              </a:ext>
            </a:extLst>
          </p:cNvPr>
          <p:cNvSpPr txBox="1"/>
          <p:nvPr/>
        </p:nvSpPr>
        <p:spPr>
          <a:xfrm>
            <a:off x="193430" y="1338499"/>
            <a:ext cx="892406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</a:rPr>
              <a:t>#&lt;with를 이용해서 파일 쓰고 읽기&gt;</a:t>
            </a:r>
          </a:p>
          <a:p>
            <a:r>
              <a:rPr lang="ko-KR" altLang="en-US" dirty="0"/>
              <a:t>with open("study.txt","w",encoding="utf8") as study_file:</a:t>
            </a:r>
          </a:p>
          <a:p>
            <a:r>
              <a:rPr lang="ko-KR" altLang="en-US" dirty="0"/>
              <a:t>    study_file.write("김종국은 열심히 운동을 하고 있어요")</a:t>
            </a:r>
          </a:p>
          <a:p>
            <a:r>
              <a:rPr lang="ko-KR" altLang="en-US" dirty="0"/>
              <a:t>with open("study.txt","r",encoding="utf8") as study_file:</a:t>
            </a:r>
          </a:p>
          <a:p>
            <a:r>
              <a:rPr lang="ko-KR" altLang="en-US" dirty="0"/>
              <a:t>    print(study_file.read())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파일을 쓰는 것도 두 문장</a:t>
            </a:r>
            <a:r>
              <a:rPr lang="en-US" altLang="ko-KR" dirty="0">
                <a:solidFill>
                  <a:srgbClr val="00B050"/>
                </a:solidFill>
              </a:rPr>
              <a:t>, </a:t>
            </a:r>
            <a:r>
              <a:rPr lang="ko-KR" altLang="en-US" dirty="0">
                <a:solidFill>
                  <a:srgbClr val="00B050"/>
                </a:solidFill>
              </a:rPr>
              <a:t>읽는 것도 두문장으로 간단하게 할 수 있다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</a:p>
          <a:p>
            <a:endParaRPr lang="en-US" altLang="ko-KR" dirty="0"/>
          </a:p>
          <a:p>
            <a:r>
              <a:rPr lang="ko-KR" altLang="en-US" dirty="0">
                <a:solidFill>
                  <a:srgbClr val="00B050"/>
                </a:solidFill>
              </a:rPr>
              <a:t>#&lt;실행결과&gt;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1340B04-DC6F-E5DC-ABCD-248EA5780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31" y="3917863"/>
            <a:ext cx="1933575" cy="11525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5B2D08-819D-4B84-CBE7-E5248C1E7BE8}"/>
              </a:ext>
            </a:extLst>
          </p:cNvPr>
          <p:cNvSpPr txBox="1"/>
          <p:nvPr/>
        </p:nvSpPr>
        <p:spPr>
          <a:xfrm>
            <a:off x="446531" y="5341428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김종국은 열심히 운동을 하고 있어요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37B5C0-B65E-78C9-E437-5DB8C5FD8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30" y="1005077"/>
            <a:ext cx="3362794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148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51FBE86-3746-71E8-D897-FE4DE5273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192" y="316883"/>
            <a:ext cx="10515600" cy="845837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highlight>
                  <a:srgbClr val="00FF00"/>
                </a:highlight>
              </a:rPr>
              <a:t>함수 </a:t>
            </a:r>
            <a:endParaRPr lang="ko-KR" altLang="en-US" sz="2800" dirty="0">
              <a:solidFill>
                <a:srgbClr val="00B0F0"/>
              </a:solidFill>
              <a:highlight>
                <a:srgbClr val="00FF00"/>
              </a:highlight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7D62B02B-64D9-3E95-9D0B-EC2256C07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192" y="1162720"/>
            <a:ext cx="8255977" cy="39406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b="1" dirty="0"/>
              <a:t>뜻</a:t>
            </a:r>
            <a:r>
              <a:rPr lang="en-US" altLang="ko-KR" sz="2000" dirty="0"/>
              <a:t>: </a:t>
            </a:r>
            <a:r>
              <a:rPr lang="ko-KR" altLang="en-US" sz="1900" dirty="0"/>
              <a:t>어떤 값을 받아서 연산을 해서 결과물을 만들어 내는 것으로</a:t>
            </a:r>
            <a:endParaRPr lang="en-US" altLang="ko-KR" sz="1900" dirty="0"/>
          </a:p>
          <a:p>
            <a:pPr marL="0" indent="0">
              <a:buNone/>
            </a:pPr>
            <a:r>
              <a:rPr lang="ko-KR" altLang="en-US" sz="1900" dirty="0"/>
              <a:t>      하나의 기능을 수행한다</a:t>
            </a:r>
            <a:r>
              <a:rPr lang="en-US" altLang="ko-KR" sz="1900" dirty="0"/>
              <a:t>.</a:t>
            </a:r>
          </a:p>
          <a:p>
            <a:pPr marL="0" indent="0">
              <a:buNone/>
            </a:pPr>
            <a:r>
              <a:rPr lang="en-US" altLang="ko-KR" sz="1900" dirty="0"/>
              <a:t>    </a:t>
            </a:r>
            <a:r>
              <a:rPr lang="ko-KR" altLang="en-US" sz="1900" dirty="0"/>
              <a:t>특정 처리를 실행하여 결과를 반환하는 프로그램이다</a:t>
            </a:r>
            <a:r>
              <a:rPr lang="en-US" altLang="ko-KR" sz="1900" dirty="0"/>
              <a:t>.</a:t>
            </a:r>
          </a:p>
          <a:p>
            <a:pPr marL="0" indent="0">
              <a:buNone/>
            </a:pPr>
            <a:r>
              <a:rPr lang="ko-KR" altLang="en-US" sz="2000" b="1" dirty="0"/>
              <a:t>사용</a:t>
            </a:r>
            <a:r>
              <a:rPr lang="en-US" altLang="ko-KR" sz="2000" dirty="0"/>
              <a:t>: </a:t>
            </a:r>
            <a:r>
              <a:rPr lang="ko-KR" altLang="en-US" sz="1900" dirty="0"/>
              <a:t>특정기능을 하는 함수를 만들어 놓고 서로 다른 프로그램에서</a:t>
            </a:r>
            <a:endParaRPr lang="en-US" altLang="ko-KR" sz="1900" dirty="0"/>
          </a:p>
          <a:p>
            <a:pPr marL="0" indent="0">
              <a:buNone/>
            </a:pPr>
            <a:r>
              <a:rPr lang="en-US" altLang="ko-KR" sz="1900" dirty="0"/>
              <a:t>       </a:t>
            </a:r>
            <a:r>
              <a:rPr lang="ko-KR" altLang="en-US" sz="1900" dirty="0"/>
              <a:t> 부품처럼 가져다 사용한다</a:t>
            </a:r>
            <a:r>
              <a:rPr lang="en-US" altLang="ko-KR" sz="19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       </a:t>
            </a:r>
          </a:p>
          <a:p>
            <a:pPr marL="0" indent="0">
              <a:buNone/>
            </a:pPr>
            <a:r>
              <a:rPr lang="ko-KR" altLang="en-US" sz="2000" b="1" dirty="0"/>
              <a:t>장점</a:t>
            </a:r>
            <a:r>
              <a:rPr lang="en-US" altLang="ko-KR" sz="2000" dirty="0"/>
              <a:t>:</a:t>
            </a:r>
          </a:p>
          <a:p>
            <a:pPr marL="0" indent="0">
              <a:buNone/>
            </a:pPr>
            <a:r>
              <a:rPr lang="en-US" altLang="ko-KR" sz="2000" dirty="0"/>
              <a:t>      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endParaRPr lang="en-US" altLang="ko-KR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00E382-D359-7ABE-AB27-43D66941FA2F}"/>
              </a:ext>
            </a:extLst>
          </p:cNvPr>
          <p:cNvSpPr txBox="1"/>
          <p:nvPr/>
        </p:nvSpPr>
        <p:spPr>
          <a:xfrm>
            <a:off x="899745" y="3039241"/>
            <a:ext cx="75174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ko-KR" altLang="en-US" dirty="0"/>
              <a:t>하나의 프로그램에서 반복되는 부분을 함수로 작성함으로써 코드의 크기를 줄이고 재사용 할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프로그램을 기능 중심으로 부품화 함으로써</a:t>
            </a:r>
            <a:r>
              <a:rPr lang="en-US" altLang="ko-KR" dirty="0"/>
              <a:t>,</a:t>
            </a:r>
            <a:r>
              <a:rPr lang="ko-KR" altLang="en-US" dirty="0"/>
              <a:t>이해하기 쉽고 유지보수가 쉽다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핵심기능을 부품으로 제공함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B5A71E4-5AAB-96DC-8775-BCFF54A40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5487" y="4147949"/>
            <a:ext cx="4402987" cy="249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658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9412EC70-6C3E-12F1-CAD0-C60BFB7706B8}"/>
              </a:ext>
            </a:extLst>
          </p:cNvPr>
          <p:cNvSpPr txBox="1">
            <a:spLocks/>
          </p:cNvSpPr>
          <p:nvPr/>
        </p:nvSpPr>
        <p:spPr>
          <a:xfrm>
            <a:off x="446532" y="217714"/>
            <a:ext cx="4408496" cy="56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/>
              <a:t>함수</a:t>
            </a: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DA70BE-9664-5F8C-BA85-8564AF0F5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50" y="390525"/>
            <a:ext cx="8267700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584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</TotalTime>
  <Words>1959</Words>
  <Application>Microsoft Office PowerPoint</Application>
  <PresentationFormat>와이드스크린</PresentationFormat>
  <Paragraphs>247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함수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박해옥</dc:creator>
  <cp:lastModifiedBy>박해옥</cp:lastModifiedBy>
  <cp:revision>26</cp:revision>
  <dcterms:created xsi:type="dcterms:W3CDTF">2022-06-04T04:57:23Z</dcterms:created>
  <dcterms:modified xsi:type="dcterms:W3CDTF">2022-11-30T05:08:53Z</dcterms:modified>
</cp:coreProperties>
</file>