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66" r:id="rId3"/>
    <p:sldId id="350" r:id="rId4"/>
    <p:sldId id="382" r:id="rId5"/>
    <p:sldId id="335" r:id="rId6"/>
    <p:sldId id="351" r:id="rId7"/>
    <p:sldId id="352" r:id="rId8"/>
    <p:sldId id="353" r:id="rId9"/>
    <p:sldId id="355" r:id="rId10"/>
    <p:sldId id="356" r:id="rId11"/>
    <p:sldId id="357" r:id="rId12"/>
    <p:sldId id="359" r:id="rId13"/>
    <p:sldId id="367" r:id="rId14"/>
    <p:sldId id="361" r:id="rId15"/>
    <p:sldId id="362" r:id="rId16"/>
    <p:sldId id="363" r:id="rId17"/>
    <p:sldId id="365" r:id="rId18"/>
    <p:sldId id="256" r:id="rId19"/>
    <p:sldId id="333" r:id="rId20"/>
    <p:sldId id="368" r:id="rId21"/>
    <p:sldId id="377" r:id="rId22"/>
    <p:sldId id="378" r:id="rId23"/>
    <p:sldId id="379" r:id="rId24"/>
    <p:sldId id="380" r:id="rId25"/>
    <p:sldId id="381" r:id="rId26"/>
    <p:sldId id="369" r:id="rId27"/>
    <p:sldId id="370" r:id="rId28"/>
    <p:sldId id="3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8A031-81C5-12B3-CD3D-9375FEA99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34E916-AD1C-CA16-C426-A5028550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F8B98-D06A-5777-4957-108E03DD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CDBA-32D7-4714-9B68-1F98BEC8801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6E74D-C38F-81CA-E603-5C8BC04D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72EA3-78BD-DC74-845A-6CA36CEC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65C-14B9-4448-BF77-D4011ABE4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8DCBF-3224-5880-BD36-557A6660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C86D14-1BEA-6D41-BB10-DED2E245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38E24-E8E0-E256-16C7-737ECC67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CDBA-32D7-4714-9B68-1F98BEC8801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AD934-550F-F9F9-DB0C-949D3C2C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ABF67-B5BB-0AEB-6E24-24A4A65E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65C-14B9-4448-BF77-D4011ABE4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1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849CD-D53F-EF30-37F3-2AE59AB3B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4E5083-F544-F64A-E4EE-4BC49959E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75E49-4E14-CEFA-B743-0981AF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CDBA-32D7-4714-9B68-1F98BEC8801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7FBFA-6922-0B93-828A-153DF396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4D173-7236-5F5B-FCD3-3EF33EFE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65C-14B9-4448-BF77-D4011ABE4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9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E30EC-22D7-B9C2-FABC-F63AF3CB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77EE4-7868-F606-19A3-90438BB5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B8B5F-628D-E2BA-94A4-9C357448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CDBA-32D7-4714-9B68-1F98BEC8801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005B5-B38B-3A1A-8AAE-975F2EE7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5BB56-CD91-4CB5-E574-C06FAD6D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65C-14B9-4448-BF77-D4011ABE4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9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B850D-9814-55FA-8C82-5CE1E78B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3F82C-AB5E-CFE7-DE3C-219596E2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E9077-9964-996C-0B9F-F0830C2F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CDBA-32D7-4714-9B68-1F98BEC8801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8BC81-D7C2-ACE3-5C80-2A025D6E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1A304-2108-DD7D-41F6-616BF8AF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65C-14B9-4448-BF77-D4011ABE4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8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F7FB5-98BA-381E-E2FE-DBDB78AF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969F5-6E88-A00C-4095-E74D7E73F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8E2505-666C-64F5-C244-84EC94138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E0D47-F700-3B53-E03D-69E4A3C0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CDBA-32D7-4714-9B68-1F98BEC8801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59511-CA59-C4C7-17E9-DA12985D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A3109-FCC9-B5BF-347F-6CFF15E6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65C-14B9-4448-BF77-D4011ABE4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7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5336B-CB45-412F-506A-E73D361D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382BF-C90F-1946-6980-FD1CB9056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2D55C9-CCFC-5B1A-8373-99A2A2964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96D792-8054-4BFE-935F-9C9FFE68D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57C5F1-744A-48C7-7040-164040E19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91442D-17EF-CB2C-B7B3-ECB4D3DA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CDBA-32D7-4714-9B68-1F98BEC8801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EA1FB3-8A27-185C-BF44-9F642511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10516B-4E77-C723-5984-43BF172D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65C-14B9-4448-BF77-D4011ABE4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9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C4C40-B5F0-4A31-EE30-57F24FF7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1C957-5C9D-8247-4BFA-95FB1DCF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CDBA-32D7-4714-9B68-1F98BEC8801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D5F719-0E11-DE35-9374-5B8677D0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4C927-3F8C-01D5-8CAB-45F4899D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65C-14B9-4448-BF77-D4011ABE4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7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4E123-AC71-9E2E-4540-BB3034E9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CDBA-32D7-4714-9B68-1F98BEC8801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E227C-0B16-0CA7-BB49-066F3B29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17690C-E136-655A-A5DF-4DEE19CB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65C-14B9-4448-BF77-D4011ABE4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7273-8214-8146-08E3-C4297679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1EC7C-0BF5-9608-01C9-CF5161CB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CF27AB-A5E9-4026-6390-0B235B2A8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9307F-8AD7-437C-D794-7ED305DE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CDBA-32D7-4714-9B68-1F98BEC8801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15291-AE85-C630-656E-71E33BD8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37B53-EA11-3493-849A-8B33A71E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65C-14B9-4448-BF77-D4011ABE4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1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EE909-7E74-9DEE-0864-52E63623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8EFE4E-182F-08F7-ABEB-2CC08512C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9FB952-11DA-E410-53EE-F34EF2560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02A9B-0832-E40B-2E91-E76979FB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CDBA-32D7-4714-9B68-1F98BEC8801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3A3A83-D4FE-0ABB-AFE6-13289D7C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76307-2099-5FAE-5A2D-61EE6A3B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B65C-14B9-4448-BF77-D4011ABE4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8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893BD9-262D-1D64-71B7-5A193607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697C1-DBE6-56DD-D672-1BB31D10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2DA17-92EF-2E8D-644E-883F4D50F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CCDBA-32D7-4714-9B68-1F98BEC8801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C2A2A-19B7-4D20-7978-B09B0964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78020-FEDD-AFE4-E61A-CFE0D0DC7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B65C-14B9-4448-BF77-D4011ABE4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0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클래스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91ABB-9696-8C33-A142-39A945D0E10F}"/>
              </a:ext>
            </a:extLst>
          </p:cNvPr>
          <p:cNvSpPr txBox="1"/>
          <p:nvPr/>
        </p:nvSpPr>
        <p:spPr>
          <a:xfrm>
            <a:off x="550416" y="878889"/>
            <a:ext cx="901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</a:t>
            </a:r>
            <a:r>
              <a:rPr lang="en-US" altLang="ko-KR" dirty="0"/>
              <a:t>:</a:t>
            </a:r>
            <a:r>
              <a:rPr lang="ko-KR" altLang="en-US" dirty="0"/>
              <a:t>객체를 만들기 위해서 필요한 설계도 이며 변수와 함수를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클래스가 가지고 있는 함수를 특별히 메소드 </a:t>
            </a:r>
            <a:r>
              <a:rPr lang="ko-KR" altLang="en-US" dirty="0" err="1"/>
              <a:t>라고</a:t>
            </a:r>
            <a:r>
              <a:rPr lang="ko-KR" altLang="en-US" dirty="0"/>
              <a:t>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421245A-0E5A-BC67-FAA9-6E2F4016D5E0}"/>
              </a:ext>
            </a:extLst>
          </p:cNvPr>
          <p:cNvSpPr txBox="1">
            <a:spLocks/>
          </p:cNvSpPr>
          <p:nvPr/>
        </p:nvSpPr>
        <p:spPr>
          <a:xfrm>
            <a:off x="332602" y="1525220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객체</a:t>
            </a:r>
            <a:r>
              <a:rPr lang="en-US" altLang="ko-KR" sz="2800" dirty="0">
                <a:highlight>
                  <a:srgbClr val="00FF00"/>
                </a:highlight>
              </a:rPr>
              <a:t>(object)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C42B3-89FA-CEEA-B854-463E15696A95}"/>
              </a:ext>
            </a:extLst>
          </p:cNvPr>
          <p:cNvSpPr txBox="1"/>
          <p:nvPr/>
        </p:nvSpPr>
        <p:spPr>
          <a:xfrm>
            <a:off x="754602" y="2175029"/>
            <a:ext cx="879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오브제트 </a:t>
            </a:r>
            <a:r>
              <a:rPr lang="en-US" altLang="ko-KR" dirty="0"/>
              <a:t>== instance:</a:t>
            </a:r>
            <a:r>
              <a:rPr lang="ko-KR" altLang="en-US" dirty="0"/>
              <a:t>클래스를 이용해서 만든 물체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F8F8DC-031C-71B5-55FE-F0F06D815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02" y="2848451"/>
            <a:ext cx="4408496" cy="38365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9ED580-DDF3-6C21-1B7A-E5D77F0A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098" y="2944151"/>
            <a:ext cx="4904913" cy="341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9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3BF043-1774-AE3E-9D2F-684AB4EABAE5}"/>
              </a:ext>
            </a:extLst>
          </p:cNvPr>
          <p:cNvSpPr/>
          <p:nvPr/>
        </p:nvSpPr>
        <p:spPr>
          <a:xfrm>
            <a:off x="1260831" y="2420333"/>
            <a:ext cx="3139125" cy="103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AttackMan</a:t>
            </a:r>
            <a:endParaRPr lang="en-US" altLang="ko-KR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FF41168-5A7E-7BF2-8A9D-4FCFE81969B9}"/>
              </a:ext>
            </a:extLst>
          </p:cNvPr>
          <p:cNvSpPr/>
          <p:nvPr/>
        </p:nvSpPr>
        <p:spPr>
          <a:xfrm rot="10965041" flipH="1">
            <a:off x="2729058" y="1536569"/>
            <a:ext cx="414779" cy="669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28C751-CFA2-216F-4354-2C25E78F607D}"/>
              </a:ext>
            </a:extLst>
          </p:cNvPr>
          <p:cNvSpPr/>
          <p:nvPr/>
        </p:nvSpPr>
        <p:spPr>
          <a:xfrm>
            <a:off x="843698" y="386499"/>
            <a:ext cx="4204356" cy="1065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A55A15-AB3A-C664-96E0-75846314958C}"/>
              </a:ext>
            </a:extLst>
          </p:cNvPr>
          <p:cNvSpPr txBox="1"/>
          <p:nvPr/>
        </p:nvSpPr>
        <p:spPr>
          <a:xfrm>
            <a:off x="1366886" y="565170"/>
            <a:ext cx="311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RunningMan</a:t>
            </a:r>
            <a:endParaRPr lang="en-US" altLang="ko-KR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E5995-2EDE-53A4-4F5D-5F3D62226016}"/>
              </a:ext>
            </a:extLst>
          </p:cNvPr>
          <p:cNvSpPr txBox="1"/>
          <p:nvPr/>
        </p:nvSpPr>
        <p:spPr>
          <a:xfrm>
            <a:off x="1800665" y="4121834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AttackMan</a:t>
            </a:r>
            <a:r>
              <a:rPr lang="ko-KR" altLang="en-US" dirty="0"/>
              <a:t>은 </a:t>
            </a:r>
            <a:r>
              <a:rPr lang="en-US" altLang="ko-KR" dirty="0" err="1"/>
              <a:t>RunningMan</a:t>
            </a:r>
            <a:r>
              <a:rPr lang="ko-KR" altLang="en-US" dirty="0"/>
              <a:t>을 상속 받음</a:t>
            </a:r>
          </a:p>
        </p:txBody>
      </p:sp>
    </p:spTree>
    <p:extLst>
      <p:ext uri="{BB962C8B-B14F-4D97-AF65-F5344CB8AC3E}">
        <p14:creationId xmlns:p14="http://schemas.microsoft.com/office/powerpoint/2010/main" val="73527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28AC56-4364-667F-0590-51810826E6B1}"/>
              </a:ext>
            </a:extLst>
          </p:cNvPr>
          <p:cNvSpPr txBox="1">
            <a:spLocks/>
          </p:cNvSpPr>
          <p:nvPr/>
        </p:nvSpPr>
        <p:spPr>
          <a:xfrm>
            <a:off x="437105" y="303470"/>
            <a:ext cx="7415423" cy="846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다중상속</a:t>
            </a:r>
            <a:r>
              <a:rPr lang="en-US" altLang="ko-KR" sz="2800" dirty="0"/>
              <a:t>:</a:t>
            </a:r>
            <a:r>
              <a:rPr lang="ko-KR" altLang="en-US" sz="2800" dirty="0"/>
              <a:t>클래스를 </a:t>
            </a:r>
            <a:r>
              <a:rPr lang="en-US" altLang="ko-KR" sz="2800" dirty="0"/>
              <a:t>2</a:t>
            </a:r>
            <a:r>
              <a:rPr lang="ko-KR" altLang="en-US" sz="2800" dirty="0" err="1"/>
              <a:t>개이상</a:t>
            </a:r>
            <a:r>
              <a:rPr lang="ko-KR" altLang="en-US" sz="2800" dirty="0"/>
              <a:t> 상속 </a:t>
            </a:r>
            <a:r>
              <a:rPr lang="ko-KR" altLang="en-US" sz="2800" dirty="0" err="1"/>
              <a:t>받는것</a:t>
            </a:r>
            <a:endParaRPr lang="en-US" altLang="ko-KR" sz="2800" dirty="0"/>
          </a:p>
          <a:p>
            <a:pPr algn="l"/>
            <a:endParaRPr lang="en-US" altLang="ko-KR" sz="2800" dirty="0"/>
          </a:p>
          <a:p>
            <a:pPr algn="l"/>
            <a:r>
              <a:rPr lang="ko-KR" altLang="en-US" sz="2600" dirty="0"/>
              <a:t>클래스 코드 </a:t>
            </a:r>
            <a:r>
              <a:rPr lang="en-US" altLang="ko-KR" sz="2600" dirty="0"/>
              <a:t>1</a:t>
            </a:r>
            <a:r>
              <a:rPr lang="ko-KR" altLang="en-US" sz="2600" dirty="0"/>
              <a:t>과 </a:t>
            </a:r>
            <a:r>
              <a:rPr lang="en-US" altLang="ko-KR" sz="2600" dirty="0"/>
              <a:t>2 </a:t>
            </a:r>
            <a:r>
              <a:rPr lang="ko-KR" altLang="en-US" sz="2600" dirty="0"/>
              <a:t>아래에  클래스코드 </a:t>
            </a:r>
            <a:r>
              <a:rPr lang="en-US" altLang="ko-KR" sz="2600" dirty="0"/>
              <a:t>3</a:t>
            </a:r>
            <a:r>
              <a:rPr lang="ko-KR" altLang="en-US" sz="2600" dirty="0"/>
              <a:t>을 코딩한다</a:t>
            </a:r>
            <a:endParaRPr lang="en-US" altLang="ko-KR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34E1D-229D-D0AA-1C2D-8A2AC4CD2732}"/>
              </a:ext>
            </a:extLst>
          </p:cNvPr>
          <p:cNvSpPr txBox="1"/>
          <p:nvPr/>
        </p:nvSpPr>
        <p:spPr>
          <a:xfrm>
            <a:off x="339366" y="1356296"/>
            <a:ext cx="10520314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#클래스 코드 3 :다중상속</a:t>
            </a:r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Powerable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super_power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self.super_power</a:t>
            </a:r>
            <a:r>
              <a:rPr lang="ko-KR" altLang="en-US" dirty="0"/>
              <a:t>=</a:t>
            </a:r>
            <a:r>
              <a:rPr lang="ko-KR" altLang="en-US" dirty="0" err="1"/>
              <a:t>super_power</a:t>
            </a:r>
            <a:endParaRPr lang="ko-KR" altLang="en-US" dirty="0"/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power_move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en-US" altLang="ko-KR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location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("{0}은 {1}방향으로 돌진 합니다.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name,location</a:t>
            </a:r>
            <a:r>
              <a:rPr lang="ko-KR" altLang="en-US" dirty="0"/>
              <a:t>) )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#파워맨은 두개의 클래스를 상속받아 </a:t>
            </a:r>
            <a:r>
              <a:rPr lang="ko-KR" altLang="en-US" dirty="0" err="1">
                <a:solidFill>
                  <a:srgbClr val="00B050"/>
                </a:solidFill>
              </a:rPr>
              <a:t>맴버변수를</a:t>
            </a:r>
            <a:r>
              <a:rPr lang="ko-KR" altLang="en-US" dirty="0">
                <a:solidFill>
                  <a:srgbClr val="00B050"/>
                </a:solidFill>
              </a:rPr>
              <a:t> 초기화 해준다.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class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PowerMan</a:t>
            </a:r>
            <a:r>
              <a:rPr lang="ko-KR" altLang="en-US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AttackMan,Powerable</a:t>
            </a:r>
            <a:r>
              <a:rPr lang="ko-KR" altLang="en-US" dirty="0">
                <a:solidFill>
                  <a:srgbClr val="FF0000"/>
                </a:solidFill>
              </a:rPr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>
                <a:solidFill>
                  <a:srgbClr val="FF0000"/>
                </a:solidFill>
              </a:rPr>
              <a:t>def</a:t>
            </a:r>
            <a:r>
              <a:rPr lang="ko-KR" altLang="en-US" dirty="0">
                <a:solidFill>
                  <a:srgbClr val="FF0000"/>
                </a:solidFill>
              </a:rPr>
              <a:t> __</a:t>
            </a:r>
            <a:r>
              <a:rPr lang="ko-KR" altLang="en-US" dirty="0" err="1">
                <a:solidFill>
                  <a:srgbClr val="FF0000"/>
                </a:solidFill>
              </a:rPr>
              <a:t>init</a:t>
            </a:r>
            <a:r>
              <a:rPr lang="ko-KR" altLang="en-US" dirty="0">
                <a:solidFill>
                  <a:srgbClr val="FF0000"/>
                </a:solidFill>
              </a:rPr>
              <a:t>__(</a:t>
            </a:r>
            <a:r>
              <a:rPr lang="ko-KR" altLang="en-US" dirty="0" err="1">
                <a:solidFill>
                  <a:srgbClr val="FF0000"/>
                </a:solidFill>
              </a:rPr>
              <a:t>self</a:t>
            </a:r>
            <a:r>
              <a:rPr lang="ko-KR" altLang="en-US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name</a:t>
            </a:r>
            <a:r>
              <a:rPr lang="ko-KR" altLang="en-US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tag</a:t>
            </a:r>
            <a:r>
              <a:rPr lang="ko-KR" altLang="en-US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super_power</a:t>
            </a:r>
            <a:r>
              <a:rPr lang="ko-KR" altLang="en-US" dirty="0">
                <a:solidFill>
                  <a:srgbClr val="FF0000"/>
                </a:solidFill>
              </a:rPr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>
                <a:solidFill>
                  <a:srgbClr val="FF0000"/>
                </a:solidFill>
              </a:rPr>
              <a:t>AttackMan</a:t>
            </a:r>
            <a:r>
              <a:rPr lang="ko-KR" altLang="en-US" dirty="0">
                <a:solidFill>
                  <a:srgbClr val="FF0000"/>
                </a:solidFill>
              </a:rPr>
              <a:t>.__</a:t>
            </a:r>
            <a:r>
              <a:rPr lang="ko-KR" altLang="en-US" dirty="0" err="1">
                <a:solidFill>
                  <a:srgbClr val="FF0000"/>
                </a:solidFill>
              </a:rPr>
              <a:t>init</a:t>
            </a:r>
            <a:r>
              <a:rPr lang="ko-KR" altLang="en-US" dirty="0">
                <a:solidFill>
                  <a:srgbClr val="FF0000"/>
                </a:solidFill>
              </a:rPr>
              <a:t>__(</a:t>
            </a:r>
            <a:r>
              <a:rPr lang="ko-KR" altLang="en-US" dirty="0" err="1">
                <a:solidFill>
                  <a:srgbClr val="FF0000"/>
                </a:solidFill>
              </a:rPr>
              <a:t>self</a:t>
            </a:r>
            <a:r>
              <a:rPr lang="ko-KR" altLang="en-US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name</a:t>
            </a:r>
            <a:r>
              <a:rPr lang="ko-KR" altLang="en-US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tag</a:t>
            </a:r>
            <a:r>
              <a:rPr lang="ko-KR" altLang="en-US" dirty="0">
                <a:solidFill>
                  <a:srgbClr val="FF0000"/>
                </a:solidFill>
              </a:rPr>
              <a:t>, 0)</a:t>
            </a:r>
            <a:r>
              <a:rPr lang="ko-KR" altLang="en-US" dirty="0">
                <a:solidFill>
                  <a:srgbClr val="00B050"/>
                </a:solidFill>
              </a:rPr>
              <a:t>#일반 </a:t>
            </a:r>
            <a:r>
              <a:rPr lang="ko-KR" altLang="en-US" dirty="0" err="1">
                <a:solidFill>
                  <a:srgbClr val="00B050"/>
                </a:solidFill>
              </a:rPr>
              <a:t>power은</a:t>
            </a:r>
            <a:r>
              <a:rPr lang="ko-KR" altLang="en-US" dirty="0">
                <a:solidFill>
                  <a:srgbClr val="00B050"/>
                </a:solidFill>
              </a:rPr>
              <a:t> 사용하지 않을 것임으로 0으로 한다.</a:t>
            </a:r>
          </a:p>
          <a:p>
            <a:r>
              <a:rPr lang="ko-KR" altLang="en-US" dirty="0"/>
              <a:t>        </a:t>
            </a:r>
            <a:r>
              <a:rPr lang="ko-KR" altLang="en-US" dirty="0" err="1">
                <a:solidFill>
                  <a:srgbClr val="FF0000"/>
                </a:solidFill>
              </a:rPr>
              <a:t>Powerable</a:t>
            </a:r>
            <a:r>
              <a:rPr lang="ko-KR" altLang="en-US" dirty="0">
                <a:solidFill>
                  <a:srgbClr val="FF0000"/>
                </a:solidFill>
              </a:rPr>
              <a:t>.__</a:t>
            </a:r>
            <a:r>
              <a:rPr lang="ko-KR" altLang="en-US" dirty="0" err="1">
                <a:solidFill>
                  <a:srgbClr val="FF0000"/>
                </a:solidFill>
              </a:rPr>
              <a:t>init</a:t>
            </a:r>
            <a:r>
              <a:rPr lang="ko-KR" altLang="en-US" dirty="0">
                <a:solidFill>
                  <a:srgbClr val="FF0000"/>
                </a:solidFill>
              </a:rPr>
              <a:t>__(</a:t>
            </a:r>
            <a:r>
              <a:rPr lang="ko-KR" altLang="en-US" dirty="0" err="1">
                <a:solidFill>
                  <a:srgbClr val="FF0000"/>
                </a:solidFill>
              </a:rPr>
              <a:t>self</a:t>
            </a:r>
            <a:r>
              <a:rPr lang="ko-KR" altLang="en-US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super_power</a:t>
            </a:r>
            <a:r>
              <a:rPr lang="ko-KR" altLang="en-US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power_attack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location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("{0}:{1}방향으로 슈퍼 공격을 합니다. [공격력 {2}]"\</a:t>
            </a:r>
          </a:p>
          <a:p>
            <a:r>
              <a:rPr lang="ko-KR" altLang="en-US" dirty="0"/>
              <a:t>            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</a:t>
            </a:r>
            <a:r>
              <a:rPr lang="ko-KR" altLang="en-US" dirty="0"/>
              <a:t>, </a:t>
            </a:r>
            <a:r>
              <a:rPr lang="ko-KR" altLang="en-US" dirty="0" err="1"/>
              <a:t>location</a:t>
            </a:r>
            <a:r>
              <a:rPr lang="ko-KR" altLang="en-US" dirty="0"/>
              <a:t>, </a:t>
            </a:r>
            <a:r>
              <a:rPr lang="ko-KR" altLang="en-US" dirty="0" err="1"/>
              <a:t>self.super_power</a:t>
            </a:r>
            <a:r>
              <a:rPr lang="ko-KR" alt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2232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A369B-1810-AA6D-8743-6E5BC6A63C1B}"/>
              </a:ext>
            </a:extLst>
          </p:cNvPr>
          <p:cNvSpPr txBox="1"/>
          <p:nvPr/>
        </p:nvSpPr>
        <p:spPr>
          <a:xfrm>
            <a:off x="393266" y="266330"/>
            <a:ext cx="8999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객체코드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ko-KR" altLang="en-US" dirty="0" err="1"/>
              <a:t>주석처리하고</a:t>
            </a:r>
            <a:r>
              <a:rPr lang="ko-KR" altLang="en-US" dirty="0"/>
              <a:t> 그 아래에 객체코드 </a:t>
            </a:r>
            <a:r>
              <a:rPr lang="en-US" altLang="ko-KR" dirty="0"/>
              <a:t>2</a:t>
            </a:r>
            <a:r>
              <a:rPr lang="ko-KR" altLang="en-US" dirty="0"/>
              <a:t>를 코딩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다중 상속받은 자식클래스는 </a:t>
            </a:r>
            <a:endParaRPr lang="en-US" altLang="ko-KR" dirty="0"/>
          </a:p>
          <a:p>
            <a:r>
              <a:rPr lang="ko-KR" altLang="en-US" dirty="0"/>
              <a:t>자신의 생성자 와 </a:t>
            </a:r>
            <a:r>
              <a:rPr lang="ko-KR" altLang="en-US" dirty="0" err="1"/>
              <a:t>메소드사용을</a:t>
            </a:r>
            <a:r>
              <a:rPr lang="ko-KR" altLang="en-US" dirty="0"/>
              <a:t> </a:t>
            </a:r>
            <a:r>
              <a:rPr lang="ko-KR" altLang="en-US" dirty="0" err="1"/>
              <a:t>할수있고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두개이상의</a:t>
            </a:r>
            <a:r>
              <a:rPr lang="ko-KR" altLang="en-US" dirty="0"/>
              <a:t> 부모클래스의 생성자 </a:t>
            </a:r>
            <a:r>
              <a:rPr lang="en-US" altLang="ko-KR" dirty="0"/>
              <a:t>, </a:t>
            </a:r>
            <a:r>
              <a:rPr lang="ko-KR" altLang="en-US" dirty="0"/>
              <a:t>메소드도 모두 사용할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5B9940-07F4-B66D-2900-C6DB4031FFA6}"/>
              </a:ext>
            </a:extLst>
          </p:cNvPr>
          <p:cNvSpPr txBox="1"/>
          <p:nvPr/>
        </p:nvSpPr>
        <p:spPr>
          <a:xfrm>
            <a:off x="322869" y="1781812"/>
            <a:ext cx="60944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#객체코드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>
                <a:solidFill>
                  <a:srgbClr val="00B050"/>
                </a:solidFill>
              </a:rPr>
              <a:t>  : 다중상속</a:t>
            </a:r>
          </a:p>
          <a:p>
            <a:r>
              <a:rPr lang="ko-KR" altLang="en-US" dirty="0"/>
              <a:t>powerMan1=</a:t>
            </a:r>
            <a:r>
              <a:rPr lang="ko-KR" altLang="en-US" dirty="0" err="1"/>
              <a:t>PowerMan</a:t>
            </a:r>
            <a:r>
              <a:rPr lang="ko-KR" altLang="en-US" dirty="0"/>
              <a:t>("김종국",50,50)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부모클래스 </a:t>
            </a:r>
            <a:r>
              <a:rPr lang="en-US" altLang="ko-KR" dirty="0" err="1">
                <a:solidFill>
                  <a:srgbClr val="00B050"/>
                </a:solidFill>
              </a:rPr>
              <a:t>Powerable</a:t>
            </a:r>
            <a:r>
              <a:rPr lang="ko-KR" altLang="en-US" dirty="0" err="1">
                <a:solidFill>
                  <a:srgbClr val="00B050"/>
                </a:solidFill>
              </a:rPr>
              <a:t>메소드사용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powerMan1.power_move(powerMan1.name,"3시")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자식클래스 </a:t>
            </a:r>
            <a:r>
              <a:rPr lang="en-US" altLang="ko-KR" dirty="0" err="1">
                <a:solidFill>
                  <a:srgbClr val="00B050"/>
                </a:solidFill>
              </a:rPr>
              <a:t>PowerMan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메소드 사용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powerMan1.power_attack("6시")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부모클래스 </a:t>
            </a:r>
            <a:r>
              <a:rPr lang="en-US" altLang="ko-KR" dirty="0" err="1">
                <a:solidFill>
                  <a:srgbClr val="00B050"/>
                </a:solidFill>
              </a:rPr>
              <a:t>AttackMan</a:t>
            </a:r>
            <a:r>
              <a:rPr lang="ko-KR" altLang="en-US" dirty="0">
                <a:solidFill>
                  <a:srgbClr val="00B050"/>
                </a:solidFill>
              </a:rPr>
              <a:t> 메소드 사용</a:t>
            </a:r>
            <a:endParaRPr lang="ko-KR" altLang="en-US" dirty="0"/>
          </a:p>
          <a:p>
            <a:r>
              <a:rPr lang="ko-KR" altLang="en-US" dirty="0"/>
              <a:t>powerMan1.damaged(10)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#Runningman</a:t>
            </a:r>
            <a:r>
              <a:rPr lang="ko-KR" altLang="en-US" dirty="0">
                <a:solidFill>
                  <a:srgbClr val="00B050"/>
                </a:solidFill>
              </a:rPr>
              <a:t>의 메소드 사용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powerMan1.move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("2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")</a:t>
            </a:r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25B067B-D867-DFF2-6B3D-98E3D4530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06420"/>
              </p:ext>
            </p:extLst>
          </p:nvPr>
        </p:nvGraphicFramePr>
        <p:xfrm>
          <a:off x="7256616" y="3998835"/>
          <a:ext cx="474488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884">
                  <a:extLst>
                    <a:ext uri="{9D8B030D-6E8A-4147-A177-3AD203B41FA5}">
                      <a16:colId xmlns:a16="http://schemas.microsoft.com/office/drawing/2014/main" val="216573782"/>
                    </a:ext>
                  </a:extLst>
                </a:gridCol>
              </a:tblGrid>
              <a:tr h="351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실행결과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김종국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런닝맨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맴버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입니다 </a:t>
                      </a:r>
                    </a:p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이름표 접착력은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입니다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김종국은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시방향으로 돌진 합니다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김종국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시방향으로 슈퍼 공격을 합니다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 [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50]</a:t>
                      </a:r>
                    </a:p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김종국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:10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데미지를 입었습니다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김종국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현재 이름표 접착력은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입니다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김종국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시방향으로 이동 합니다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5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65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3BF043-1774-AE3E-9D2F-684AB4EABAE5}"/>
              </a:ext>
            </a:extLst>
          </p:cNvPr>
          <p:cNvSpPr/>
          <p:nvPr/>
        </p:nvSpPr>
        <p:spPr>
          <a:xfrm>
            <a:off x="1366886" y="2759697"/>
            <a:ext cx="3139125" cy="1093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AttackMan</a:t>
            </a:r>
            <a:endParaRPr lang="en-US" altLang="ko-KR" sz="4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FF41168-5A7E-7BF2-8A9D-4FCFE81969B9}"/>
              </a:ext>
            </a:extLst>
          </p:cNvPr>
          <p:cNvSpPr/>
          <p:nvPr/>
        </p:nvSpPr>
        <p:spPr>
          <a:xfrm rot="10800000" flipH="1">
            <a:off x="2743200" y="1894056"/>
            <a:ext cx="414779" cy="682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4D0BF3-ABB2-062A-D9F3-A6534DD732EE}"/>
              </a:ext>
            </a:extLst>
          </p:cNvPr>
          <p:cNvSpPr/>
          <p:nvPr/>
        </p:nvSpPr>
        <p:spPr>
          <a:xfrm>
            <a:off x="5519568" y="4115072"/>
            <a:ext cx="4967925" cy="1093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PowerMan</a:t>
            </a:r>
            <a:endParaRPr lang="en-US" altLang="ko-KR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B720673-5FF7-079B-5B2C-40AC6A5DF7A6}"/>
              </a:ext>
            </a:extLst>
          </p:cNvPr>
          <p:cNvSpPr/>
          <p:nvPr/>
        </p:nvSpPr>
        <p:spPr>
          <a:xfrm>
            <a:off x="7022968" y="758857"/>
            <a:ext cx="3412503" cy="952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Powerable</a:t>
            </a:r>
            <a:endParaRPr lang="en-US" altLang="ko-KR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CF53020-E404-BA00-4830-68F4F0FA8A25}"/>
              </a:ext>
            </a:extLst>
          </p:cNvPr>
          <p:cNvSpPr/>
          <p:nvPr/>
        </p:nvSpPr>
        <p:spPr>
          <a:xfrm rot="7669591" flipH="1">
            <a:off x="4710268" y="3829693"/>
            <a:ext cx="414779" cy="968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C2458D0-21E2-092B-1EC6-E005A9BA64A6}"/>
              </a:ext>
            </a:extLst>
          </p:cNvPr>
          <p:cNvSpPr/>
          <p:nvPr/>
        </p:nvSpPr>
        <p:spPr>
          <a:xfrm rot="10800000" flipH="1">
            <a:off x="7940688" y="2082052"/>
            <a:ext cx="414779" cy="1771154"/>
          </a:xfrm>
          <a:prstGeom prst="downArrow">
            <a:avLst>
              <a:gd name="adj1" fmla="val 464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39371A2-0927-DB31-88F3-0FB6BC87F253}"/>
              </a:ext>
            </a:extLst>
          </p:cNvPr>
          <p:cNvSpPr/>
          <p:nvPr/>
        </p:nvSpPr>
        <p:spPr>
          <a:xfrm>
            <a:off x="843698" y="386499"/>
            <a:ext cx="4204356" cy="1065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BE2D0-42B4-4275-FC15-6B54BC425856}"/>
              </a:ext>
            </a:extLst>
          </p:cNvPr>
          <p:cNvSpPr txBox="1"/>
          <p:nvPr/>
        </p:nvSpPr>
        <p:spPr>
          <a:xfrm>
            <a:off x="1366886" y="565170"/>
            <a:ext cx="311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RunningMan</a:t>
            </a:r>
            <a:endParaRPr lang="en-US" altLang="ko-KR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C8CD0-1330-4A8A-E08A-D4BDC974722B}"/>
              </a:ext>
            </a:extLst>
          </p:cNvPr>
          <p:cNvSpPr txBox="1"/>
          <p:nvPr/>
        </p:nvSpPr>
        <p:spPr>
          <a:xfrm>
            <a:off x="923270" y="5377992"/>
            <a:ext cx="7277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파워맨은</a:t>
            </a:r>
            <a:r>
              <a:rPr lang="ko-KR" altLang="en-US" dirty="0"/>
              <a:t> </a:t>
            </a:r>
            <a:r>
              <a:rPr lang="ko-KR" altLang="en-US" dirty="0" err="1"/>
              <a:t>큰힘을</a:t>
            </a:r>
            <a:r>
              <a:rPr lang="ko-KR" altLang="en-US" dirty="0"/>
              <a:t> 가지기 위해서 </a:t>
            </a:r>
            <a:r>
              <a:rPr lang="en-US" altLang="ko-KR" dirty="0" err="1"/>
              <a:t>Powerable</a:t>
            </a:r>
            <a:r>
              <a:rPr lang="en-US" altLang="ko-KR" dirty="0"/>
              <a:t> </a:t>
            </a:r>
            <a:r>
              <a:rPr lang="ko-KR" altLang="en-US" dirty="0"/>
              <a:t>클래스를 상속받았고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공격도 하기 위해서 </a:t>
            </a:r>
            <a:r>
              <a:rPr lang="en-US" altLang="ko-KR" dirty="0" err="1"/>
              <a:t>AttackMan</a:t>
            </a:r>
            <a:r>
              <a:rPr lang="ko-KR" altLang="en-US" dirty="0"/>
              <a:t>도 상속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66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1" y="217714"/>
            <a:ext cx="5944841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메소드 오버로딩과 </a:t>
            </a:r>
            <a:r>
              <a:rPr lang="ko-KR" altLang="en-US" sz="2800" dirty="0" err="1">
                <a:highlight>
                  <a:srgbClr val="00FF00"/>
                </a:highlight>
              </a:rPr>
              <a:t>오버라이딩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C93888-5CB9-149A-1558-F149DE908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55"/>
          <a:stretch/>
        </p:blipFill>
        <p:spPr>
          <a:xfrm>
            <a:off x="4360824" y="4680408"/>
            <a:ext cx="7094182" cy="2177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1C3F59-263A-E0B6-04FD-E0744AD1C94F}"/>
              </a:ext>
            </a:extLst>
          </p:cNvPr>
          <p:cNvSpPr txBox="1"/>
          <p:nvPr/>
        </p:nvSpPr>
        <p:spPr>
          <a:xfrm>
            <a:off x="446530" y="881284"/>
            <a:ext cx="113898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 오버로딩</a:t>
            </a:r>
            <a:r>
              <a:rPr lang="en-US" altLang="ko-KR" dirty="0"/>
              <a:t>: </a:t>
            </a:r>
            <a:r>
              <a:rPr lang="ko-KR" altLang="en-US" dirty="0"/>
              <a:t>메소드 이름을 같지만 </a:t>
            </a:r>
            <a:r>
              <a:rPr lang="ko-KR" altLang="en-US" dirty="0" err="1"/>
              <a:t>메개변수의</a:t>
            </a:r>
            <a:r>
              <a:rPr lang="ko-KR" altLang="en-US" dirty="0"/>
              <a:t> 타입이나 개수를 다르게 하여 정의함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 err="1"/>
              <a:t>파이썬에서는</a:t>
            </a:r>
            <a:r>
              <a:rPr lang="ko-KR" altLang="en-US" dirty="0"/>
              <a:t> 메소드 오버로딩은 지원하지 않는다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r>
              <a:rPr lang="en-US" altLang="ko-KR" dirty="0"/>
              <a:t>( </a:t>
            </a:r>
            <a:r>
              <a:rPr lang="ko-KR" altLang="en-US" dirty="0"/>
              <a:t>메소드 재정의</a:t>
            </a:r>
            <a:r>
              <a:rPr lang="en-US" altLang="ko-KR" dirty="0"/>
              <a:t>):</a:t>
            </a:r>
            <a:r>
              <a:rPr lang="ko-KR" altLang="en-US" dirty="0"/>
              <a:t>  </a:t>
            </a:r>
            <a:r>
              <a:rPr lang="ko-KR" altLang="en-US" dirty="0" err="1"/>
              <a:t>상속시</a:t>
            </a:r>
            <a:r>
              <a:rPr lang="ko-KR" altLang="en-US" dirty="0"/>
              <a:t> 자식 클래스에서 부모클래스의 메소드 이름 매개변수의 타입</a:t>
            </a:r>
            <a:r>
              <a:rPr lang="en-US" altLang="ko-KR" dirty="0"/>
              <a:t>,</a:t>
            </a:r>
            <a:r>
              <a:rPr lang="ko-KR" altLang="en-US" dirty="0"/>
              <a:t>개수가 모두 같지만 처리하는 내용을 다르게 재정의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194DF-E04D-F867-15C6-DF9FFAC854ED}"/>
              </a:ext>
            </a:extLst>
          </p:cNvPr>
          <p:cNvSpPr txBox="1"/>
          <p:nvPr/>
        </p:nvSpPr>
        <p:spPr>
          <a:xfrm>
            <a:off x="1347195" y="1573781"/>
            <a:ext cx="5526839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매소드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오버로딩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def product(a, b):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p = a * b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print(p)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def product(a, b, c):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p = a * b*c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print(p)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product(4, 5, 5)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#product(4,5)#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에러 발생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82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8B074F-A32D-A37F-6CFC-7F21BD6AD4CD}"/>
              </a:ext>
            </a:extLst>
          </p:cNvPr>
          <p:cNvSpPr txBox="1"/>
          <p:nvPr/>
        </p:nvSpPr>
        <p:spPr>
          <a:xfrm>
            <a:off x="565608" y="113122"/>
            <a:ext cx="11133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1_4class_inheritance.py</a:t>
            </a:r>
            <a:r>
              <a:rPr lang="ko-KR" altLang="en-US" dirty="0"/>
              <a:t>를 복사하여 이름을 아래와 같이 변경하여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클래스 코드 </a:t>
            </a:r>
            <a:r>
              <a:rPr lang="en-US" altLang="ko-KR" dirty="0"/>
              <a:t>3</a:t>
            </a:r>
            <a:r>
              <a:rPr lang="ko-KR" altLang="en-US" dirty="0"/>
              <a:t>을 아래와 같이 수정하면 똑같은 메소드 명을 구별하여 사용해야하는 </a:t>
            </a:r>
            <a:r>
              <a:rPr lang="ko-KR" altLang="en-US" dirty="0" err="1"/>
              <a:t>번거러움을</a:t>
            </a:r>
            <a:r>
              <a:rPr lang="ko-KR" altLang="en-US" dirty="0"/>
              <a:t> </a:t>
            </a:r>
            <a:r>
              <a:rPr lang="ko-KR" altLang="en-US" dirty="0" err="1"/>
              <a:t>들수있다</a:t>
            </a:r>
            <a:r>
              <a:rPr lang="en-US" altLang="ko-KR" dirty="0"/>
              <a:t>. </a:t>
            </a:r>
            <a:r>
              <a:rPr lang="ko-KR" altLang="en-US" dirty="0" err="1"/>
              <a:t>매소드명은</a:t>
            </a:r>
            <a:r>
              <a:rPr lang="ko-KR" altLang="en-US" dirty="0"/>
              <a:t> 같이 사용하더라도 객체에 따라 다른 결과가 나오기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15B0-C19C-8704-614F-FFB4F487AE80}"/>
              </a:ext>
            </a:extLst>
          </p:cNvPr>
          <p:cNvSpPr txBox="1"/>
          <p:nvPr/>
        </p:nvSpPr>
        <p:spPr>
          <a:xfrm>
            <a:off x="565608" y="1021818"/>
            <a:ext cx="1106078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#클래스 코드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ko-KR" altLang="en-US" dirty="0">
                <a:solidFill>
                  <a:srgbClr val="00B050"/>
                </a:solidFill>
              </a:rPr>
              <a:t>의 메소드 재정의 :메소드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Powerable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self,super_power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self.super_power</a:t>
            </a:r>
            <a:r>
              <a:rPr lang="ko-KR" altLang="en-US" dirty="0"/>
              <a:t>=</a:t>
            </a:r>
            <a:r>
              <a:rPr lang="ko-KR" altLang="en-US" dirty="0" err="1"/>
              <a:t>super_power</a:t>
            </a:r>
            <a:endParaRPr lang="ko-KR" altLang="en-US" dirty="0"/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#파워맨은 두개의 클래스를 상속받아 </a:t>
            </a:r>
            <a:r>
              <a:rPr lang="ko-KR" altLang="en-US" dirty="0" err="1">
                <a:solidFill>
                  <a:srgbClr val="00B050"/>
                </a:solidFill>
              </a:rPr>
              <a:t>맴버변수를</a:t>
            </a:r>
            <a:r>
              <a:rPr lang="ko-KR" altLang="en-US" dirty="0">
                <a:solidFill>
                  <a:srgbClr val="00B050"/>
                </a:solidFill>
              </a:rPr>
              <a:t> 초기화 해준다.</a:t>
            </a:r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PowerMan</a:t>
            </a:r>
            <a:r>
              <a:rPr lang="ko-KR" altLang="en-US" dirty="0"/>
              <a:t>(</a:t>
            </a:r>
            <a:r>
              <a:rPr lang="ko-KR" altLang="en-US" dirty="0" err="1"/>
              <a:t>AttackMan,Powerable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self,name,tag,super_power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AttackMan</a:t>
            </a:r>
            <a:r>
              <a:rPr lang="ko-KR" altLang="en-US" dirty="0"/>
              <a:t>.__</a:t>
            </a:r>
            <a:r>
              <a:rPr lang="ko-KR" altLang="en-US" dirty="0" err="1"/>
              <a:t>init</a:t>
            </a:r>
            <a:r>
              <a:rPr lang="ko-KR" altLang="en-US" dirty="0"/>
              <a:t>__(self,name,tag,0)</a:t>
            </a:r>
            <a:r>
              <a:rPr lang="ko-KR" altLang="en-US" dirty="0">
                <a:solidFill>
                  <a:srgbClr val="00B050"/>
                </a:solidFill>
              </a:rPr>
              <a:t>#일반 </a:t>
            </a:r>
            <a:r>
              <a:rPr lang="ko-KR" altLang="en-US" dirty="0" err="1">
                <a:solidFill>
                  <a:srgbClr val="00B050"/>
                </a:solidFill>
              </a:rPr>
              <a:t>power은</a:t>
            </a:r>
            <a:r>
              <a:rPr lang="ko-KR" altLang="en-US" dirty="0">
                <a:solidFill>
                  <a:srgbClr val="00B050"/>
                </a:solidFill>
              </a:rPr>
              <a:t> 사용하지 않을 것임으로 0으로 한다.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Powerable</a:t>
            </a:r>
            <a:r>
              <a:rPr lang="ko-KR" altLang="en-US" dirty="0"/>
              <a:t>.__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self,super_power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move</a:t>
            </a:r>
            <a:r>
              <a:rPr lang="ko-KR" altLang="en-US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self,location</a:t>
            </a:r>
            <a:r>
              <a:rPr lang="ko-KR" altLang="en-US" dirty="0">
                <a:solidFill>
                  <a:srgbClr val="FF0000"/>
                </a:solidFill>
              </a:rPr>
              <a:t>):</a:t>
            </a:r>
            <a:r>
              <a:rPr lang="ko-KR" altLang="en-US" dirty="0">
                <a:solidFill>
                  <a:srgbClr val="00B050"/>
                </a:solidFill>
              </a:rPr>
              <a:t>#메소드를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("{0}은 {1}방향으로 돌진 합니다.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self.name</a:t>
            </a:r>
            <a:r>
              <a:rPr lang="ko-KR" altLang="en-US" dirty="0" err="1"/>
              <a:t>,location</a:t>
            </a:r>
            <a:r>
              <a:rPr lang="ko-KR" altLang="en-US" dirty="0"/>
              <a:t>) 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attack</a:t>
            </a:r>
            <a:r>
              <a:rPr lang="ko-KR" altLang="en-US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self,location</a:t>
            </a:r>
            <a:r>
              <a:rPr lang="ko-KR" altLang="en-US" dirty="0">
                <a:solidFill>
                  <a:srgbClr val="FF0000"/>
                </a:solidFill>
              </a:rPr>
              <a:t>):</a:t>
            </a:r>
            <a:r>
              <a:rPr lang="ko-KR" altLang="en-US" dirty="0">
                <a:solidFill>
                  <a:srgbClr val="00B050"/>
                </a:solidFill>
              </a:rPr>
              <a:t>#메소드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("{0}:{1}방향으로 슈퍼 공격을 합니다. [공격력 {2}]"\</a:t>
            </a:r>
          </a:p>
          <a:p>
            <a:r>
              <a:rPr lang="ko-KR" altLang="en-US" dirty="0"/>
              <a:t>            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self.name,location,self.super_power</a:t>
            </a:r>
            <a:r>
              <a:rPr lang="ko-KR" altLang="en-US" dirty="0"/>
              <a:t>))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3DC2BF-B6E9-8A3D-2C3E-4595DF38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886" y="1036452"/>
            <a:ext cx="449642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F07FAD-F93F-54DE-C10A-9AC833E5412A}"/>
              </a:ext>
            </a:extLst>
          </p:cNvPr>
          <p:cNvSpPr txBox="1"/>
          <p:nvPr/>
        </p:nvSpPr>
        <p:spPr>
          <a:xfrm>
            <a:off x="765928" y="843677"/>
            <a:ext cx="444709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#객체코드  : 메소드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attackMan1=</a:t>
            </a:r>
            <a:r>
              <a:rPr lang="ko-KR" altLang="en-US" dirty="0" err="1"/>
              <a:t>AttackMan</a:t>
            </a:r>
            <a:r>
              <a:rPr lang="ko-KR" altLang="en-US" dirty="0"/>
              <a:t>("유재석",50,10)</a:t>
            </a:r>
          </a:p>
          <a:p>
            <a:r>
              <a:rPr lang="ko-KR" altLang="en-US" dirty="0"/>
              <a:t>powerMan1=</a:t>
            </a:r>
            <a:r>
              <a:rPr lang="ko-KR" altLang="en-US" dirty="0" err="1"/>
              <a:t>PowerMan</a:t>
            </a:r>
            <a:r>
              <a:rPr lang="ko-KR" altLang="en-US" dirty="0"/>
              <a:t>("김종국",50,50)</a:t>
            </a:r>
          </a:p>
          <a:p>
            <a:r>
              <a:rPr lang="ko-KR" altLang="en-US" dirty="0"/>
              <a:t>attackMan1.move("5시")</a:t>
            </a:r>
          </a:p>
          <a:p>
            <a:r>
              <a:rPr lang="ko-KR" altLang="en-US" dirty="0"/>
              <a:t>powerMan1.move("3시")</a:t>
            </a:r>
          </a:p>
          <a:p>
            <a:r>
              <a:rPr lang="ko-KR" altLang="en-US" dirty="0"/>
              <a:t>attackMan1.attack("5시")</a:t>
            </a:r>
          </a:p>
          <a:p>
            <a:r>
              <a:rPr lang="ko-KR" altLang="en-US" dirty="0"/>
              <a:t>powerMan1.attack("6시")</a:t>
            </a:r>
          </a:p>
          <a:p>
            <a:r>
              <a:rPr lang="ko-KR" altLang="en-US" dirty="0"/>
              <a:t>attackMan1.damaged(50)</a:t>
            </a:r>
          </a:p>
          <a:p>
            <a:r>
              <a:rPr lang="ko-KR" altLang="en-US" dirty="0"/>
              <a:t>powerMan1.damaged(10) 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D6042B4-E954-4A36-2DA0-34368AC4D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2908"/>
              </p:ext>
            </p:extLst>
          </p:nvPr>
        </p:nvGraphicFramePr>
        <p:xfrm>
          <a:off x="5517822" y="2603500"/>
          <a:ext cx="648367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677">
                  <a:extLst>
                    <a:ext uri="{9D8B030D-6E8A-4147-A177-3AD203B41FA5}">
                      <a16:colId xmlns:a16="http://schemas.microsoft.com/office/drawing/2014/main" val="216573782"/>
                    </a:ext>
                  </a:extLst>
                </a:gridCol>
              </a:tblGrid>
              <a:tr h="351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실행결과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유재석 :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런닝맨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맴버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입니다 </a:t>
                      </a:r>
                    </a:p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접착력은50입니다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김종국 :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런닝맨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맴버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입니다</a:t>
                      </a:r>
                    </a:p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접착력은50입니다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유재석: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5시방향으로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이동 합니다.</a:t>
                      </a:r>
                    </a:p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김종국은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3시방향으로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돌진 합니다.</a:t>
                      </a:r>
                    </a:p>
                    <a:p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유재석:5시방향으로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공격합니다. [공격력 10]</a:t>
                      </a:r>
                    </a:p>
                    <a:p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김종국:6시방향으로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슈퍼 공격을 합니다. [공격력 50]</a:t>
                      </a:r>
                    </a:p>
                    <a:p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유재석:50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데미지를 입었습니다.</a:t>
                      </a:r>
                    </a:p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유재석 : 파괴되었습니다.</a:t>
                      </a:r>
                    </a:p>
                    <a:p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김종국:10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데미지를 입었습니다.</a:t>
                      </a:r>
                    </a:p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김종국 : 현재 이름표 접착력은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40입니다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5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934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1" y="217714"/>
            <a:ext cx="9225369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highlight>
                  <a:srgbClr val="00FF00"/>
                </a:highlight>
              </a:rPr>
              <a:t>-pass </a:t>
            </a:r>
            <a:r>
              <a:rPr lang="en-US" altLang="ko-KR" sz="2800" dirty="0"/>
              <a:t>: </a:t>
            </a:r>
            <a:r>
              <a:rPr lang="ko-KR" altLang="en-US" sz="2800" dirty="0"/>
              <a:t>아무것도 안하고 일단 통과함으로 에러가 발생하지 않음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AD8C2-2B42-5C46-D23E-9ED536C6B271}"/>
              </a:ext>
            </a:extLst>
          </p:cNvPr>
          <p:cNvSpPr txBox="1"/>
          <p:nvPr/>
        </p:nvSpPr>
        <p:spPr>
          <a:xfrm>
            <a:off x="446531" y="1415734"/>
            <a:ext cx="609442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game_start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("[알림] </a:t>
            </a:r>
            <a:r>
              <a:rPr lang="ko-KR" altLang="en-US" dirty="0" err="1"/>
              <a:t>런닝맨</a:t>
            </a:r>
            <a:r>
              <a:rPr lang="ko-KR" altLang="en-US" dirty="0"/>
              <a:t> 게임을 시작합니다.")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game_stop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    </a:t>
            </a:r>
            <a:r>
              <a:rPr lang="ko-KR" altLang="en-US" dirty="0" err="1">
                <a:solidFill>
                  <a:srgbClr val="FF0000"/>
                </a:solidFill>
              </a:rPr>
              <a:t>pass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ko-KR" altLang="en-US" dirty="0" err="1"/>
              <a:t>game_start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game_stop</a:t>
            </a:r>
            <a:r>
              <a:rPr lang="ko-KR" altLang="en-US" dirty="0"/>
              <a:t>()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#&lt;실행결과&gt;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 [알림] </a:t>
            </a:r>
            <a:r>
              <a:rPr lang="ko-KR" altLang="en-US" dirty="0" err="1">
                <a:solidFill>
                  <a:srgbClr val="00B050"/>
                </a:solidFill>
              </a:rPr>
              <a:t>런닝맨</a:t>
            </a:r>
            <a:r>
              <a:rPr lang="ko-KR" altLang="en-US" dirty="0">
                <a:solidFill>
                  <a:srgbClr val="00B050"/>
                </a:solidFill>
              </a:rPr>
              <a:t> 게임을 시작합니다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BCD863-92D9-0BB5-46F4-5290A880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476" y="1082312"/>
            <a:ext cx="306747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8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9D9DD-FC30-4CE4-6C21-9D262B4D4369}"/>
              </a:ext>
            </a:extLst>
          </p:cNvPr>
          <p:cNvSpPr txBox="1">
            <a:spLocks/>
          </p:cNvSpPr>
          <p:nvPr/>
        </p:nvSpPr>
        <p:spPr>
          <a:xfrm>
            <a:off x="157277" y="84840"/>
            <a:ext cx="1608512" cy="603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highlight>
                  <a:srgbClr val="00FF00"/>
                </a:highlight>
              </a:rPr>
              <a:t>-super() </a:t>
            </a:r>
            <a:r>
              <a:rPr lang="en-US" altLang="ko-KR" sz="2800" dirty="0"/>
              <a:t>: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8A4E3-8C7C-7483-C894-BEACCCF87608}"/>
              </a:ext>
            </a:extLst>
          </p:cNvPr>
          <p:cNvSpPr txBox="1"/>
          <p:nvPr/>
        </p:nvSpPr>
        <p:spPr>
          <a:xfrm>
            <a:off x="1677971" y="87991"/>
            <a:ext cx="10356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subclass</a:t>
            </a:r>
            <a:r>
              <a:rPr lang="ko-KR" altLang="en-US" sz="1800" dirty="0"/>
              <a:t>에서 생성자만들기에서 </a:t>
            </a:r>
            <a:r>
              <a:rPr lang="en-US" altLang="ko-KR" sz="1800" dirty="0"/>
              <a:t>superclass</a:t>
            </a:r>
            <a:r>
              <a:rPr lang="ko-KR" altLang="en-US" dirty="0"/>
              <a:t>이</a:t>
            </a:r>
            <a:r>
              <a:rPr lang="ko-KR" altLang="en-US" sz="1800" dirty="0"/>
              <a:t>름대신 </a:t>
            </a:r>
            <a:r>
              <a:rPr lang="en-US" altLang="ko-KR" sz="1800" dirty="0"/>
              <a:t>super()</a:t>
            </a:r>
            <a:r>
              <a:rPr lang="ko-KR" altLang="en-US" sz="1800" dirty="0"/>
              <a:t>로 적고 매개변수에 </a:t>
            </a:r>
            <a:r>
              <a:rPr lang="en-US" altLang="ko-KR" sz="1800" dirty="0"/>
              <a:t>self</a:t>
            </a:r>
            <a:r>
              <a:rPr lang="ko-KR" altLang="en-US" sz="1800" dirty="0"/>
              <a:t>생략이 가능하다</a:t>
            </a:r>
            <a:r>
              <a:rPr lang="en-US" altLang="ko-KR" sz="1800" dirty="0"/>
              <a:t>.</a:t>
            </a:r>
          </a:p>
          <a:p>
            <a:pPr algn="l"/>
            <a:r>
              <a:rPr lang="ko-KR" altLang="en-US" sz="1800" dirty="0"/>
              <a:t>단 다중상속시 처음 상속받은 </a:t>
            </a:r>
            <a:r>
              <a:rPr lang="en-US" altLang="ko-KR" sz="1800" dirty="0"/>
              <a:t>superclass</a:t>
            </a:r>
            <a:r>
              <a:rPr lang="ko-KR" altLang="en-US" sz="1800" dirty="0"/>
              <a:t>생성자만 적용되는 단점이 있음으로 다중상속시에는 사용하지 않는 것이 좋다</a:t>
            </a:r>
            <a:r>
              <a:rPr lang="en-US" altLang="ko-KR" sz="1800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8AF89-2A65-7B7A-6068-7F5243AF31B9}"/>
              </a:ext>
            </a:extLst>
          </p:cNvPr>
          <p:cNvSpPr txBox="1"/>
          <p:nvPr/>
        </p:nvSpPr>
        <p:spPr>
          <a:xfrm>
            <a:off x="869622" y="1305341"/>
            <a:ext cx="8585461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Aclass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self.name</a:t>
            </a:r>
            <a:r>
              <a:rPr lang="ko-KR" altLang="en-US" dirty="0"/>
              <a:t>=</a:t>
            </a:r>
            <a:r>
              <a:rPr lang="ko-KR" altLang="en-US" dirty="0" err="1"/>
              <a:t>name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name</a:t>
            </a:r>
            <a:r>
              <a:rPr lang="ko-KR" altLang="en-US" dirty="0"/>
              <a:t>,"클래스가 생성되었습니다.")</a:t>
            </a:r>
          </a:p>
          <a:p>
            <a:endParaRPr lang="ko-KR" altLang="en-US" dirty="0"/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Bclass</a:t>
            </a:r>
            <a:r>
              <a:rPr lang="ko-KR" altLang="en-US" dirty="0"/>
              <a:t>(</a:t>
            </a:r>
            <a:r>
              <a:rPr lang="ko-KR" altLang="en-US" dirty="0" err="1"/>
              <a:t>Aclass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) :</a:t>
            </a:r>
          </a:p>
          <a:p>
            <a:r>
              <a:rPr lang="ko-KR" altLang="en-US" dirty="0"/>
              <a:t>        #Aclass.__init__(self,name)</a:t>
            </a:r>
            <a:r>
              <a:rPr lang="ko-KR" altLang="en-US" dirty="0">
                <a:solidFill>
                  <a:srgbClr val="00B050"/>
                </a:solidFill>
              </a:rPr>
              <a:t>#기존방식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super</a:t>
            </a:r>
            <a:r>
              <a:rPr lang="ko-KR" altLang="en-US" dirty="0"/>
              <a:t>().__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name</a:t>
            </a:r>
            <a:r>
              <a:rPr lang="ko-KR" altLang="en-US" dirty="0"/>
              <a:t>)</a:t>
            </a:r>
            <a:r>
              <a:rPr lang="ko-KR" altLang="en-US" dirty="0">
                <a:solidFill>
                  <a:srgbClr val="00B050"/>
                </a:solidFill>
              </a:rPr>
              <a:t>#super()을 사용하였고 </a:t>
            </a:r>
            <a:r>
              <a:rPr lang="ko-KR" altLang="en-US" dirty="0" err="1">
                <a:solidFill>
                  <a:srgbClr val="00B050"/>
                </a:solidFill>
              </a:rPr>
              <a:t>self를</a:t>
            </a:r>
            <a:r>
              <a:rPr lang="ko-KR" altLang="en-US" dirty="0">
                <a:solidFill>
                  <a:srgbClr val="00B050"/>
                </a:solidFill>
              </a:rPr>
              <a:t> 적어주지 않아도 된다.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BClass입니다</a:t>
            </a:r>
            <a:r>
              <a:rPr lang="ko-KR" altLang="en-US" dirty="0"/>
              <a:t>.")</a:t>
            </a:r>
          </a:p>
          <a:p>
            <a:endParaRPr lang="ko-KR" altLang="en-US" dirty="0"/>
          </a:p>
          <a:p>
            <a:r>
              <a:rPr lang="ko-KR" altLang="en-US" dirty="0" err="1"/>
              <a:t>test</a:t>
            </a:r>
            <a:r>
              <a:rPr lang="ko-KR" altLang="en-US" dirty="0"/>
              <a:t>=</a:t>
            </a:r>
            <a:r>
              <a:rPr lang="ko-KR" altLang="en-US" dirty="0" err="1"/>
              <a:t>Bclass</a:t>
            </a:r>
            <a:r>
              <a:rPr lang="ko-KR" altLang="en-US" dirty="0"/>
              <a:t>("좋은")</a:t>
            </a:r>
          </a:p>
          <a:p>
            <a:endParaRPr lang="en-US" altLang="ko-KR" dirty="0"/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Cclass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self,name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self.name</a:t>
            </a:r>
            <a:r>
              <a:rPr lang="ko-KR" altLang="en-US" dirty="0"/>
              <a:t>=</a:t>
            </a:r>
            <a:r>
              <a:rPr lang="ko-KR" altLang="en-US" dirty="0" err="1"/>
              <a:t>name</a:t>
            </a:r>
            <a:r>
              <a:rPr lang="ko-KR" altLang="en-US" dirty="0"/>
              <a:t> 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("C 클래스입니다.")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0A41CA-CE89-2AFF-B174-D2727CAC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13" y="1138630"/>
            <a:ext cx="339137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8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35608A-EC4C-084B-7A88-7E22F138589B}"/>
              </a:ext>
            </a:extLst>
          </p:cNvPr>
          <p:cNvSpPr txBox="1"/>
          <p:nvPr/>
        </p:nvSpPr>
        <p:spPr>
          <a:xfrm>
            <a:off x="492369" y="998029"/>
            <a:ext cx="8000999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#다중상속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Dclass</a:t>
            </a:r>
            <a:r>
              <a:rPr lang="ko-KR" altLang="en-US" dirty="0"/>
              <a:t>(</a:t>
            </a:r>
            <a:r>
              <a:rPr lang="ko-KR" altLang="en-US" dirty="0" err="1"/>
              <a:t>Bclass</a:t>
            </a:r>
            <a:r>
              <a:rPr lang="ko-KR" altLang="en-US" dirty="0"/>
              <a:t>, </a:t>
            </a:r>
            <a:r>
              <a:rPr lang="ko-KR" altLang="en-US" dirty="0" err="1"/>
              <a:t>Cclass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self,name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super</a:t>
            </a:r>
            <a:r>
              <a:rPr lang="ko-KR" altLang="en-US" dirty="0"/>
              <a:t>().__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name</a:t>
            </a:r>
            <a:r>
              <a:rPr lang="ko-KR" altLang="en-US" dirty="0"/>
              <a:t>)</a:t>
            </a:r>
            <a:r>
              <a:rPr lang="ko-KR" altLang="en-US" dirty="0">
                <a:solidFill>
                  <a:srgbClr val="00B050"/>
                </a:solidFill>
              </a:rPr>
              <a:t>#C클래스 생성자는 실행되지 않음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D클래스입니다</a:t>
            </a:r>
            <a:r>
              <a:rPr lang="ko-KR" altLang="en-US" dirty="0"/>
              <a:t>. ")</a:t>
            </a:r>
          </a:p>
          <a:p>
            <a:endParaRPr lang="en-US" altLang="ko-KR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dclass</a:t>
            </a:r>
            <a:r>
              <a:rPr lang="ko-KR" altLang="en-US" dirty="0"/>
              <a:t>=</a:t>
            </a:r>
            <a:r>
              <a:rPr lang="ko-KR" altLang="en-US" dirty="0" err="1"/>
              <a:t>Dclass</a:t>
            </a:r>
            <a:r>
              <a:rPr lang="ko-KR" altLang="en-US" dirty="0"/>
              <a:t>("좋은")</a:t>
            </a:r>
          </a:p>
          <a:p>
            <a:endParaRPr lang="ko-KR" altLang="en-US" dirty="0"/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Eclass</a:t>
            </a:r>
            <a:r>
              <a:rPr lang="ko-KR" altLang="en-US" dirty="0"/>
              <a:t>(</a:t>
            </a:r>
            <a:r>
              <a:rPr lang="ko-KR" altLang="en-US" dirty="0" err="1"/>
              <a:t>Cclass</a:t>
            </a:r>
            <a:r>
              <a:rPr lang="ko-KR" altLang="en-US" dirty="0"/>
              <a:t>, </a:t>
            </a:r>
            <a:r>
              <a:rPr lang="ko-KR" altLang="en-US" dirty="0" err="1"/>
              <a:t>Bclass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self,name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super</a:t>
            </a:r>
            <a:r>
              <a:rPr lang="ko-KR" altLang="en-US" dirty="0"/>
              <a:t>().__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name</a:t>
            </a:r>
            <a:r>
              <a:rPr lang="ko-KR" altLang="en-US" dirty="0"/>
              <a:t>)</a:t>
            </a:r>
            <a:r>
              <a:rPr lang="ko-KR" altLang="en-US" dirty="0">
                <a:solidFill>
                  <a:srgbClr val="00B050"/>
                </a:solidFill>
              </a:rPr>
              <a:t>#B클래스 생성자는 실행되지 않음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Eclass</a:t>
            </a:r>
            <a:r>
              <a:rPr lang="ko-KR" altLang="en-US" dirty="0"/>
              <a:t> 입니다.")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eclass</a:t>
            </a:r>
            <a:r>
              <a:rPr lang="ko-KR" altLang="en-US" dirty="0"/>
              <a:t>=</a:t>
            </a:r>
            <a:r>
              <a:rPr lang="ko-KR" altLang="en-US" dirty="0" err="1"/>
              <a:t>Eclass</a:t>
            </a:r>
            <a:r>
              <a:rPr lang="ko-KR" altLang="en-US" dirty="0"/>
              <a:t>("좋은")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AACFD-420E-A0F8-BA35-D5E754F28CFF}"/>
              </a:ext>
            </a:extLst>
          </p:cNvPr>
          <p:cNvSpPr txBox="1"/>
          <p:nvPr/>
        </p:nvSpPr>
        <p:spPr>
          <a:xfrm>
            <a:off x="7755987" y="3978971"/>
            <a:ext cx="419257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&lt;실행 결과&gt;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좋은 클래스가 생성되었습니다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 err="1">
                <a:solidFill>
                  <a:srgbClr val="00B050"/>
                </a:solidFill>
              </a:rPr>
              <a:t>BClass</a:t>
            </a:r>
            <a:r>
              <a:rPr lang="ko-KR" altLang="en-US" dirty="0">
                <a:solidFill>
                  <a:srgbClr val="00B050"/>
                </a:solidFill>
              </a:rPr>
              <a:t>입니다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좋은 클래스가 생성되었습니다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 err="1">
                <a:solidFill>
                  <a:srgbClr val="00B050"/>
                </a:solidFill>
              </a:rPr>
              <a:t>BClass</a:t>
            </a:r>
            <a:r>
              <a:rPr lang="ko-KR" altLang="en-US" dirty="0">
                <a:solidFill>
                  <a:srgbClr val="00B050"/>
                </a:solidFill>
              </a:rPr>
              <a:t>입니다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D</a:t>
            </a:r>
            <a:r>
              <a:rPr lang="ko-KR" altLang="en-US" dirty="0">
                <a:solidFill>
                  <a:srgbClr val="00B050"/>
                </a:solidFill>
              </a:rPr>
              <a:t>클래스입니다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C </a:t>
            </a:r>
            <a:r>
              <a:rPr lang="ko-KR" altLang="en-US" dirty="0">
                <a:solidFill>
                  <a:srgbClr val="00B050"/>
                </a:solidFill>
              </a:rPr>
              <a:t>클래스입니다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 err="1">
                <a:solidFill>
                  <a:srgbClr val="00B050"/>
                </a:solidFill>
              </a:rPr>
              <a:t>Eclass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입니다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9ED1A-E05B-F6BF-7754-FB21081950ED}"/>
              </a:ext>
            </a:extLst>
          </p:cNvPr>
          <p:cNvSpPr txBox="1"/>
          <p:nvPr/>
        </p:nvSpPr>
        <p:spPr>
          <a:xfrm>
            <a:off x="492369" y="309489"/>
            <a:ext cx="43328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앞코드에 이어서 코딩</a:t>
            </a:r>
          </a:p>
        </p:txBody>
      </p:sp>
    </p:spTree>
    <p:extLst>
      <p:ext uri="{BB962C8B-B14F-4D97-AF65-F5344CB8AC3E}">
        <p14:creationId xmlns:p14="http://schemas.microsoft.com/office/powerpoint/2010/main" val="334134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383959" y="340942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클래스를 사용하지 </a:t>
            </a:r>
            <a:r>
              <a:rPr lang="ko-KR" altLang="en-US" sz="2800" dirty="0" err="1"/>
              <a:t>않았을때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1AABC-7236-ADE8-F135-5848F06B969C}"/>
              </a:ext>
            </a:extLst>
          </p:cNvPr>
          <p:cNvSpPr txBox="1"/>
          <p:nvPr/>
        </p:nvSpPr>
        <p:spPr>
          <a:xfrm>
            <a:off x="383958" y="1007472"/>
            <a:ext cx="6715341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name</a:t>
            </a:r>
            <a:r>
              <a:rPr lang="ko-KR" altLang="en-US" dirty="0"/>
              <a:t>="유재석"</a:t>
            </a:r>
          </a:p>
          <a:p>
            <a:r>
              <a:rPr lang="ko-KR" altLang="en-US" dirty="0" err="1"/>
              <a:t>age</a:t>
            </a:r>
            <a:r>
              <a:rPr lang="ko-KR" altLang="en-US" dirty="0"/>
              <a:t> = 40</a:t>
            </a:r>
          </a:p>
          <a:p>
            <a:r>
              <a:rPr lang="ko-KR" altLang="en-US" dirty="0" err="1"/>
              <a:t>job</a:t>
            </a:r>
            <a:r>
              <a:rPr lang="ko-KR" altLang="en-US" dirty="0"/>
              <a:t> =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코미디언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dirty="0" err="1"/>
              <a:t>print</a:t>
            </a:r>
            <a:r>
              <a:rPr lang="ko-KR" altLang="en-US" dirty="0"/>
              <a:t>("{0}은 </a:t>
            </a:r>
            <a:r>
              <a:rPr lang="ko-KR" altLang="en-US" dirty="0" err="1"/>
              <a:t>런닝맨</a:t>
            </a:r>
            <a:r>
              <a:rPr lang="ko-KR" altLang="en-US" dirty="0"/>
              <a:t> </a:t>
            </a:r>
            <a:r>
              <a:rPr lang="ko-KR" altLang="en-US" dirty="0" err="1"/>
              <a:t>맴버</a:t>
            </a:r>
            <a:r>
              <a:rPr lang="ko-KR" altLang="en-US" dirty="0"/>
              <a:t> 입니다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name</a:t>
            </a:r>
            <a:r>
              <a:rPr lang="ko-KR" altLang="en-US" dirty="0"/>
              <a:t>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("나이는 {0}이고 직업은 {1}입니다.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age,job</a:t>
            </a:r>
            <a:r>
              <a:rPr lang="ko-KR" altLang="en-US" dirty="0"/>
              <a:t>))</a:t>
            </a:r>
          </a:p>
          <a:p>
            <a:endParaRPr lang="ko-KR" altLang="en-US" dirty="0"/>
          </a:p>
          <a:p>
            <a:r>
              <a:rPr lang="ko-KR" altLang="en-US" dirty="0" err="1"/>
              <a:t>name</a:t>
            </a:r>
            <a:r>
              <a:rPr lang="en-US" altLang="ko-KR" dirty="0"/>
              <a:t>2</a:t>
            </a:r>
            <a:r>
              <a:rPr lang="ko-KR" altLang="en-US" dirty="0"/>
              <a:t>="송지효"</a:t>
            </a:r>
          </a:p>
          <a:p>
            <a:r>
              <a:rPr lang="ko-KR" altLang="en-US" dirty="0" err="1"/>
              <a:t>age</a:t>
            </a:r>
            <a:r>
              <a:rPr lang="en-US" altLang="ko-KR" dirty="0"/>
              <a:t>2</a:t>
            </a:r>
            <a:r>
              <a:rPr lang="ko-KR" altLang="en-US" dirty="0"/>
              <a:t> = 30</a:t>
            </a:r>
          </a:p>
          <a:p>
            <a:r>
              <a:rPr lang="ko-KR" altLang="en-US" dirty="0" err="1"/>
              <a:t>job</a:t>
            </a:r>
            <a:r>
              <a:rPr lang="en-US" altLang="ko-KR" dirty="0"/>
              <a:t>3</a:t>
            </a:r>
            <a:r>
              <a:rPr lang="ko-KR" altLang="en-US" dirty="0"/>
              <a:t> = "배우"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("{0}은 </a:t>
            </a:r>
            <a:r>
              <a:rPr lang="ko-KR" altLang="en-US" dirty="0" err="1"/>
              <a:t>런닝맨</a:t>
            </a:r>
            <a:r>
              <a:rPr lang="ko-KR" altLang="en-US" dirty="0"/>
              <a:t> </a:t>
            </a:r>
            <a:r>
              <a:rPr lang="ko-KR" altLang="en-US" dirty="0" err="1"/>
              <a:t>맴버</a:t>
            </a:r>
            <a:r>
              <a:rPr lang="ko-KR" altLang="en-US" dirty="0"/>
              <a:t> 입니다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name</a:t>
            </a:r>
            <a:r>
              <a:rPr lang="en-US" altLang="ko-KR" dirty="0"/>
              <a:t>2</a:t>
            </a:r>
            <a:r>
              <a:rPr lang="ko-KR" altLang="en-US" dirty="0"/>
              <a:t>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("나이는 {0}이고 직업은 {1}입니다.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age</a:t>
            </a:r>
            <a:r>
              <a:rPr lang="en-US" altLang="ko-KR" dirty="0"/>
              <a:t>2</a:t>
            </a:r>
            <a:r>
              <a:rPr lang="ko-KR" altLang="en-US" dirty="0"/>
              <a:t>,</a:t>
            </a:r>
            <a:r>
              <a:rPr lang="ko-KR" altLang="en-US" dirty="0" err="1"/>
              <a:t>job</a:t>
            </a:r>
            <a:r>
              <a:rPr lang="en-US" altLang="ko-KR" dirty="0"/>
              <a:t>2</a:t>
            </a:r>
            <a:r>
              <a:rPr lang="ko-KR" altLang="en-US" dirty="0"/>
              <a:t>))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name</a:t>
            </a:r>
            <a:r>
              <a:rPr lang="en-US" altLang="ko-KR" dirty="0"/>
              <a:t>3</a:t>
            </a:r>
            <a:r>
              <a:rPr lang="ko-KR" altLang="en-US" dirty="0"/>
              <a:t>="김종국"</a:t>
            </a:r>
          </a:p>
          <a:p>
            <a:r>
              <a:rPr lang="ko-KR" altLang="en-US" dirty="0" err="1"/>
              <a:t>age</a:t>
            </a:r>
            <a:r>
              <a:rPr lang="en-US" altLang="ko-KR" dirty="0"/>
              <a:t>3</a:t>
            </a:r>
            <a:r>
              <a:rPr lang="ko-KR" altLang="en-US" dirty="0"/>
              <a:t> = 35</a:t>
            </a:r>
          </a:p>
          <a:p>
            <a:r>
              <a:rPr lang="ko-KR" altLang="en-US" dirty="0" err="1"/>
              <a:t>job</a:t>
            </a:r>
            <a:r>
              <a:rPr lang="en-US" altLang="ko-KR" dirty="0"/>
              <a:t>3</a:t>
            </a:r>
            <a:r>
              <a:rPr lang="ko-KR" altLang="en-US" dirty="0"/>
              <a:t> = "가수"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("{0}은 </a:t>
            </a:r>
            <a:r>
              <a:rPr lang="ko-KR" altLang="en-US" dirty="0" err="1"/>
              <a:t>런닝맨</a:t>
            </a:r>
            <a:r>
              <a:rPr lang="ko-KR" altLang="en-US" dirty="0"/>
              <a:t> </a:t>
            </a:r>
            <a:r>
              <a:rPr lang="ko-KR" altLang="en-US" dirty="0" err="1"/>
              <a:t>맴버</a:t>
            </a:r>
            <a:r>
              <a:rPr lang="ko-KR" altLang="en-US" dirty="0"/>
              <a:t> 입니다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name</a:t>
            </a:r>
            <a:r>
              <a:rPr lang="en-US" altLang="ko-KR" dirty="0"/>
              <a:t>3</a:t>
            </a:r>
            <a:r>
              <a:rPr lang="ko-KR" altLang="en-US" dirty="0"/>
              <a:t>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("나이는 {0}이고 직업은 {1}입니다.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age</a:t>
            </a:r>
            <a:r>
              <a:rPr lang="en-US" altLang="ko-KR" dirty="0"/>
              <a:t>3</a:t>
            </a:r>
            <a:r>
              <a:rPr lang="ko-KR" altLang="en-US" dirty="0"/>
              <a:t>,</a:t>
            </a:r>
            <a:r>
              <a:rPr lang="ko-KR" altLang="en-US" dirty="0" err="1"/>
              <a:t>job</a:t>
            </a:r>
            <a:r>
              <a:rPr lang="en-US" altLang="ko-KR" dirty="0"/>
              <a:t>3</a:t>
            </a:r>
            <a:r>
              <a:rPr lang="ko-KR" altLang="en-US" dirty="0"/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4EFD5-1F1C-387E-5393-0998F3BB7798}"/>
              </a:ext>
            </a:extLst>
          </p:cNvPr>
          <p:cNvSpPr txBox="1"/>
          <p:nvPr/>
        </p:nvSpPr>
        <p:spPr>
          <a:xfrm>
            <a:off x="7290786" y="3983361"/>
            <a:ext cx="433008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유재석은 </a:t>
            </a:r>
            <a:r>
              <a:rPr lang="ko-KR" altLang="en-US" dirty="0" err="1"/>
              <a:t>런닝맨</a:t>
            </a:r>
            <a:r>
              <a:rPr lang="ko-KR" altLang="en-US" dirty="0"/>
              <a:t> </a:t>
            </a:r>
            <a:r>
              <a:rPr lang="ko-KR" altLang="en-US" dirty="0" err="1"/>
              <a:t>맴버</a:t>
            </a:r>
            <a:r>
              <a:rPr lang="ko-KR" altLang="en-US" dirty="0"/>
              <a:t> 입니다 </a:t>
            </a:r>
          </a:p>
          <a:p>
            <a:r>
              <a:rPr lang="ko-KR" altLang="en-US" dirty="0"/>
              <a:t>나이는 </a:t>
            </a:r>
            <a:r>
              <a:rPr lang="ko-KR" altLang="en-US" dirty="0" err="1"/>
              <a:t>40이고</a:t>
            </a:r>
            <a:r>
              <a:rPr lang="ko-KR" altLang="en-US" dirty="0"/>
              <a:t> 직업은 코미디언입니다. </a:t>
            </a:r>
          </a:p>
          <a:p>
            <a:r>
              <a:rPr lang="ko-KR" altLang="en-US" dirty="0" err="1"/>
              <a:t>송지효은</a:t>
            </a:r>
            <a:r>
              <a:rPr lang="ko-KR" altLang="en-US" dirty="0"/>
              <a:t> </a:t>
            </a:r>
            <a:r>
              <a:rPr lang="ko-KR" altLang="en-US" dirty="0" err="1"/>
              <a:t>런닝맨</a:t>
            </a:r>
            <a:r>
              <a:rPr lang="ko-KR" altLang="en-US" dirty="0"/>
              <a:t> </a:t>
            </a:r>
            <a:r>
              <a:rPr lang="ko-KR" altLang="en-US" dirty="0" err="1"/>
              <a:t>맴버</a:t>
            </a:r>
            <a:r>
              <a:rPr lang="ko-KR" altLang="en-US" dirty="0"/>
              <a:t> 입니다        </a:t>
            </a:r>
          </a:p>
          <a:p>
            <a:r>
              <a:rPr lang="ko-KR" altLang="en-US" dirty="0"/>
              <a:t>나이는 </a:t>
            </a:r>
            <a:r>
              <a:rPr lang="ko-KR" altLang="en-US" dirty="0" err="1"/>
              <a:t>30이고</a:t>
            </a:r>
            <a:r>
              <a:rPr lang="ko-KR" altLang="en-US" dirty="0"/>
              <a:t> 직업은 배우입니다.   </a:t>
            </a:r>
          </a:p>
          <a:p>
            <a:r>
              <a:rPr lang="ko-KR" altLang="en-US" dirty="0"/>
              <a:t>김종국은 </a:t>
            </a:r>
            <a:r>
              <a:rPr lang="ko-KR" altLang="en-US" dirty="0" err="1"/>
              <a:t>런닝맨</a:t>
            </a:r>
            <a:r>
              <a:rPr lang="ko-KR" altLang="en-US" dirty="0"/>
              <a:t> </a:t>
            </a:r>
            <a:r>
              <a:rPr lang="ko-KR" altLang="en-US" dirty="0" err="1"/>
              <a:t>맴버</a:t>
            </a:r>
            <a:r>
              <a:rPr lang="ko-KR" altLang="en-US" dirty="0"/>
              <a:t> 입니다        </a:t>
            </a:r>
          </a:p>
          <a:p>
            <a:r>
              <a:rPr lang="ko-KR" altLang="en-US" dirty="0"/>
              <a:t>나이는 </a:t>
            </a:r>
            <a:r>
              <a:rPr lang="ko-KR" altLang="en-US" dirty="0" err="1"/>
              <a:t>35이고</a:t>
            </a:r>
            <a:r>
              <a:rPr lang="ko-KR" altLang="en-US" dirty="0"/>
              <a:t> 직업은 가수입니다. 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E27140C-F357-59DA-125D-354B1022ECEA}"/>
              </a:ext>
            </a:extLst>
          </p:cNvPr>
          <p:cNvSpPr/>
          <p:nvPr/>
        </p:nvSpPr>
        <p:spPr>
          <a:xfrm>
            <a:off x="549524" y="6286733"/>
            <a:ext cx="5038418" cy="353553"/>
          </a:xfrm>
          <a:prstGeom prst="wedgeRoundRectCallout">
            <a:avLst>
              <a:gd name="adj1" fmla="val -52526"/>
              <a:gd name="adj2" fmla="val -501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런닝맨</a:t>
            </a:r>
            <a:r>
              <a:rPr lang="ko-KR" altLang="en-US" sz="1400" dirty="0">
                <a:solidFill>
                  <a:schemeClr val="tx1"/>
                </a:solidFill>
              </a:rPr>
              <a:t> 멤버가 추가 </a:t>
            </a:r>
            <a:r>
              <a:rPr lang="ko-KR" altLang="en-US" sz="1400" dirty="0" err="1">
                <a:solidFill>
                  <a:schemeClr val="tx1"/>
                </a:solidFill>
              </a:rPr>
              <a:t>될때바다</a:t>
            </a:r>
            <a:r>
              <a:rPr lang="ko-KR" altLang="en-US" sz="1400" dirty="0">
                <a:solidFill>
                  <a:schemeClr val="tx1"/>
                </a:solidFill>
              </a:rPr>
              <a:t> 같은 코드를 추가해야 한다</a:t>
            </a:r>
            <a:r>
              <a:rPr lang="en-US" altLang="ko-KR" sz="1400" dirty="0">
                <a:solidFill>
                  <a:schemeClr val="tx1"/>
                </a:solidFill>
              </a:rPr>
              <a:t>.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F111BE09-1DA2-807A-D40F-1955C54B000D}"/>
              </a:ext>
            </a:extLst>
          </p:cNvPr>
          <p:cNvSpPr/>
          <p:nvPr/>
        </p:nvSpPr>
        <p:spPr>
          <a:xfrm>
            <a:off x="5019924" y="307726"/>
            <a:ext cx="5038418" cy="353553"/>
          </a:xfrm>
          <a:prstGeom prst="wedgeRoundRectCallout">
            <a:avLst>
              <a:gd name="adj1" fmla="val -53786"/>
              <a:gd name="adj2" fmla="val 360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런닝맨을</a:t>
            </a:r>
            <a:r>
              <a:rPr lang="ko-KR" altLang="en-US" sz="1400" dirty="0">
                <a:solidFill>
                  <a:schemeClr val="tx1"/>
                </a:solidFill>
              </a:rPr>
              <a:t> 이용한 클래스 설명</a:t>
            </a:r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67A52F-9579-2272-BE07-201BFA287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589" y="932765"/>
            <a:ext cx="4447717" cy="4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3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320582" y="493099"/>
            <a:ext cx="7383019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7300" dirty="0" err="1">
                <a:highlight>
                  <a:srgbClr val="00FF00"/>
                </a:highlight>
              </a:rPr>
              <a:t>런닝맨</a:t>
            </a:r>
            <a:r>
              <a:rPr lang="en-US" altLang="ko-KR" sz="7300" dirty="0">
                <a:highlight>
                  <a:srgbClr val="00FF00"/>
                </a:highlight>
              </a:rPr>
              <a:t>:</a:t>
            </a:r>
            <a:r>
              <a:rPr lang="ko-KR" altLang="en-US" sz="4000" dirty="0" err="1"/>
              <a:t>이름표떼기를</a:t>
            </a:r>
            <a:r>
              <a:rPr lang="ko-KR" altLang="en-US" sz="4000" dirty="0"/>
              <a:t> 응용해서 만든  게임 프로그래밍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F24C2-600D-3FDF-FF8B-6C6C09AAAAE1}"/>
              </a:ext>
            </a:extLst>
          </p:cNvPr>
          <p:cNvSpPr txBox="1"/>
          <p:nvPr/>
        </p:nvSpPr>
        <p:spPr>
          <a:xfrm>
            <a:off x="320582" y="1720840"/>
            <a:ext cx="1040252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randint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#클래스 코드 1</a:t>
            </a:r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RunningMan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tag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self.name</a:t>
            </a:r>
            <a:r>
              <a:rPr lang="ko-KR" altLang="en-US" dirty="0"/>
              <a:t>=</a:t>
            </a:r>
            <a:r>
              <a:rPr lang="ko-KR" altLang="en-US" dirty="0" err="1"/>
              <a:t>name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self.tag</a:t>
            </a:r>
            <a:r>
              <a:rPr lang="ko-KR" altLang="en-US" dirty="0"/>
              <a:t>=</a:t>
            </a:r>
            <a:r>
              <a:rPr lang="ko-KR" altLang="en-US" dirty="0" err="1"/>
              <a:t>tag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 : </a:t>
            </a:r>
            <a:r>
              <a:rPr lang="ko-KR" altLang="en-US" dirty="0" err="1"/>
              <a:t>런닝맨</a:t>
            </a:r>
            <a:r>
              <a:rPr lang="ko-KR" altLang="en-US" dirty="0"/>
              <a:t> </a:t>
            </a:r>
            <a:r>
              <a:rPr lang="ko-KR" altLang="en-US" dirty="0" err="1"/>
              <a:t>맴버</a:t>
            </a:r>
            <a:r>
              <a:rPr lang="ko-KR" altLang="en-US" dirty="0"/>
              <a:t> 입니다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name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("이름표 접착력은{0}입니다.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tag</a:t>
            </a:r>
            <a:r>
              <a:rPr lang="ko-KR" altLang="en-US" dirty="0"/>
              <a:t>))  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move</a:t>
            </a:r>
            <a:r>
              <a:rPr lang="ko-KR" altLang="en-US" dirty="0"/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location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("{0}: {1}시 방향으로 이동 합니다.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self.name,location</a:t>
            </a:r>
            <a:r>
              <a:rPr lang="ko-KR" altLang="en-US" dirty="0"/>
              <a:t>) 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#test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 =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RunningMan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유재석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",50)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#a.move(5)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35A879-23B5-7435-705A-45BC75DA9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981" y="1496971"/>
            <a:ext cx="4029637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47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FCFEF1-C6A7-803A-3ED4-BDFCAA2E0489}"/>
              </a:ext>
            </a:extLst>
          </p:cNvPr>
          <p:cNvSpPr txBox="1"/>
          <p:nvPr/>
        </p:nvSpPr>
        <p:spPr>
          <a:xfrm>
            <a:off x="676275" y="751344"/>
            <a:ext cx="9515475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#클래스 코드 2  : 상속</a:t>
            </a:r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AttackMan</a:t>
            </a:r>
            <a:r>
              <a:rPr lang="ko-KR" altLang="en-US" dirty="0"/>
              <a:t>(</a:t>
            </a:r>
            <a:r>
              <a:rPr lang="ko-KR" altLang="en-US" dirty="0" err="1"/>
              <a:t>RunningMan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self,name,tag,power</a:t>
            </a:r>
            <a:r>
              <a:rPr lang="ko-KR" altLang="en-US" dirty="0"/>
              <a:t>):</a:t>
            </a:r>
            <a:r>
              <a:rPr lang="ko-KR" altLang="en-US" dirty="0">
                <a:solidFill>
                  <a:srgbClr val="00B050"/>
                </a:solidFill>
              </a:rPr>
              <a:t>#</a:t>
            </a:r>
            <a:r>
              <a:rPr lang="ko-KR" altLang="en-US" dirty="0" err="1">
                <a:solidFill>
                  <a:srgbClr val="00B050"/>
                </a:solidFill>
              </a:rPr>
              <a:t>가진힘</a:t>
            </a:r>
            <a:r>
              <a:rPr lang="ko-KR" altLang="en-US" dirty="0">
                <a:solidFill>
                  <a:srgbClr val="00B050"/>
                </a:solidFill>
              </a:rPr>
              <a:t> 만큼 공격합니다.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RunningMan</a:t>
            </a:r>
            <a:r>
              <a:rPr lang="ko-KR" altLang="en-US" dirty="0"/>
              <a:t>.__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self,name,tag</a:t>
            </a:r>
            <a:r>
              <a:rPr lang="ko-KR" altLang="en-US" dirty="0"/>
              <a:t>)</a:t>
            </a:r>
            <a:endParaRPr lang="en-US" altLang="ko-KR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self.power</a:t>
            </a:r>
            <a:r>
              <a:rPr lang="ko-KR" altLang="en-US" dirty="0"/>
              <a:t> = </a:t>
            </a:r>
            <a:r>
              <a:rPr lang="ko-KR" altLang="en-US" dirty="0" err="1"/>
              <a:t>power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attack</a:t>
            </a:r>
            <a:r>
              <a:rPr lang="ko-KR" altLang="en-US" dirty="0"/>
              <a:t>(</a:t>
            </a:r>
            <a:r>
              <a:rPr lang="ko-KR" altLang="en-US" dirty="0" err="1"/>
              <a:t>self,location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("{0}:{1}시 방향으로 공격합니다. [공격력 {2}]"\</a:t>
            </a:r>
          </a:p>
          <a:p>
            <a:r>
              <a:rPr lang="ko-KR" altLang="en-US" dirty="0"/>
              <a:t>            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self.name,location,self.power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damaged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damage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("{0}:{1} 데미지를 입었습니다.".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self.name,damage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self.tag</a:t>
            </a:r>
            <a:r>
              <a:rPr lang="ko-KR" altLang="en-US" dirty="0"/>
              <a:t> -= </a:t>
            </a:r>
            <a:r>
              <a:rPr lang="ko-KR" altLang="en-US" dirty="0" err="1"/>
              <a:t>damage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self.tag</a:t>
            </a:r>
            <a:r>
              <a:rPr lang="ko-KR" altLang="en-US" dirty="0"/>
              <a:t> &lt;= 0: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("{0} : 파괴되었습니다.".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("{0} : 현재 이름표 접착력은 {1}입니다.".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</a:t>
            </a:r>
            <a:r>
              <a:rPr lang="ko-KR" altLang="en-US" dirty="0"/>
              <a:t>, </a:t>
            </a:r>
            <a:r>
              <a:rPr lang="ko-KR" altLang="en-US" dirty="0" err="1"/>
              <a:t>self.tag</a:t>
            </a:r>
            <a:r>
              <a:rPr lang="ko-KR" altLang="en-US" dirty="0"/>
              <a:t>))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#test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#a=AttackMan("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유재석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",50,10)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#a.attack(5)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#a.damaged(20)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9F663-FCCF-027D-9186-8EBB3DEBE8D4}"/>
              </a:ext>
            </a:extLst>
          </p:cNvPr>
          <p:cNvSpPr txBox="1"/>
          <p:nvPr/>
        </p:nvSpPr>
        <p:spPr>
          <a:xfrm>
            <a:off x="492369" y="309489"/>
            <a:ext cx="43328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앞코드에 이어서 코딩</a:t>
            </a:r>
          </a:p>
        </p:txBody>
      </p:sp>
    </p:spTree>
    <p:extLst>
      <p:ext uri="{BB962C8B-B14F-4D97-AF65-F5344CB8AC3E}">
        <p14:creationId xmlns:p14="http://schemas.microsoft.com/office/powerpoint/2010/main" val="120204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5B2F4D-1DBB-0DC8-310B-3CF1A7E616CF}"/>
              </a:ext>
            </a:extLst>
          </p:cNvPr>
          <p:cNvSpPr txBox="1"/>
          <p:nvPr/>
        </p:nvSpPr>
        <p:spPr>
          <a:xfrm>
            <a:off x="738647" y="653345"/>
            <a:ext cx="10992465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#test</a:t>
            </a:r>
            <a:r>
              <a:rPr lang="ko-KR" altLang="en-US" dirty="0">
                <a:solidFill>
                  <a:srgbClr val="00B050"/>
                </a:solidFill>
              </a:rPr>
              <a:t>#클래스 코드 3 :다중상속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메소드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Powerable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super_power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self.super_power</a:t>
            </a:r>
            <a:r>
              <a:rPr lang="ko-KR" altLang="en-US" dirty="0"/>
              <a:t>=</a:t>
            </a:r>
            <a:r>
              <a:rPr lang="ko-KR" altLang="en-US" dirty="0" err="1"/>
              <a:t>super_power</a:t>
            </a:r>
            <a:endParaRPr lang="ko-KR" altLang="en-US" dirty="0"/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#파워맨은 두개의 클래스를 상속받아 </a:t>
            </a:r>
            <a:r>
              <a:rPr lang="ko-KR" altLang="en-US" dirty="0" err="1">
                <a:solidFill>
                  <a:srgbClr val="00B050"/>
                </a:solidFill>
              </a:rPr>
              <a:t>맴버변수를</a:t>
            </a:r>
            <a:r>
              <a:rPr lang="ko-KR" altLang="en-US" dirty="0">
                <a:solidFill>
                  <a:srgbClr val="00B050"/>
                </a:solidFill>
              </a:rPr>
              <a:t> 초기화 해준다.</a:t>
            </a:r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PowerMan</a:t>
            </a:r>
            <a:r>
              <a:rPr lang="ko-KR" altLang="en-US" dirty="0"/>
              <a:t>(</a:t>
            </a:r>
            <a:r>
              <a:rPr lang="ko-KR" altLang="en-US" dirty="0" err="1"/>
              <a:t>AttackMan</a:t>
            </a:r>
            <a:r>
              <a:rPr lang="ko-KR" altLang="en-US" dirty="0"/>
              <a:t>, </a:t>
            </a:r>
            <a:r>
              <a:rPr lang="ko-KR" altLang="en-US" dirty="0" err="1"/>
              <a:t>Powerable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self,name,tag,super_power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AttackMan</a:t>
            </a:r>
            <a:r>
              <a:rPr lang="ko-KR" altLang="en-US" dirty="0"/>
              <a:t>.__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tag</a:t>
            </a:r>
            <a:r>
              <a:rPr lang="ko-KR" altLang="en-US" dirty="0"/>
              <a:t>, 0)</a:t>
            </a:r>
            <a:r>
              <a:rPr lang="ko-KR" altLang="en-US" dirty="0">
                <a:solidFill>
                  <a:srgbClr val="00B050"/>
                </a:solidFill>
              </a:rPr>
              <a:t>#일반 </a:t>
            </a:r>
            <a:r>
              <a:rPr lang="ko-KR" altLang="en-US" dirty="0" err="1">
                <a:solidFill>
                  <a:srgbClr val="00B050"/>
                </a:solidFill>
              </a:rPr>
              <a:t>power은</a:t>
            </a:r>
            <a:r>
              <a:rPr lang="ko-KR" altLang="en-US" dirty="0">
                <a:solidFill>
                  <a:srgbClr val="00B050"/>
                </a:solidFill>
              </a:rPr>
              <a:t> 사용하지 않을 것임으로 </a:t>
            </a:r>
            <a:r>
              <a:rPr lang="ko-KR" altLang="en-US" dirty="0" err="1">
                <a:solidFill>
                  <a:srgbClr val="00B050"/>
                </a:solidFill>
              </a:rPr>
              <a:t>0으로</a:t>
            </a:r>
            <a:r>
              <a:rPr lang="ko-KR" altLang="en-US" dirty="0">
                <a:solidFill>
                  <a:srgbClr val="00B050"/>
                </a:solidFill>
              </a:rPr>
              <a:t> 한다.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Powerable</a:t>
            </a:r>
            <a:r>
              <a:rPr lang="ko-KR" altLang="en-US" dirty="0"/>
              <a:t>.__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super_power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move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location</a:t>
            </a:r>
            <a:r>
              <a:rPr lang="ko-KR" altLang="en-US" dirty="0"/>
              <a:t>):</a:t>
            </a:r>
            <a:r>
              <a:rPr lang="ko-KR" altLang="en-US" dirty="0">
                <a:solidFill>
                  <a:srgbClr val="00B050"/>
                </a:solidFill>
              </a:rPr>
              <a:t>#메소드를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("{0}은 {1}</a:t>
            </a:r>
            <a:r>
              <a:rPr lang="ko-KR" altLang="en-US" dirty="0">
                <a:solidFill>
                  <a:srgbClr val="FF0000"/>
                </a:solidFill>
              </a:rPr>
              <a:t>시</a:t>
            </a:r>
            <a:r>
              <a:rPr lang="ko-KR" altLang="en-US" dirty="0"/>
              <a:t> 방향으로 돌진 합니다.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</a:t>
            </a:r>
            <a:r>
              <a:rPr lang="ko-KR" altLang="en-US" dirty="0"/>
              <a:t>, </a:t>
            </a:r>
            <a:r>
              <a:rPr lang="ko-KR" altLang="en-US" dirty="0" err="1"/>
              <a:t>location</a:t>
            </a:r>
            <a:r>
              <a:rPr lang="ko-KR" altLang="en-US" dirty="0"/>
              <a:t>) 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attack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location</a:t>
            </a:r>
            <a:r>
              <a:rPr lang="ko-KR" altLang="en-US" dirty="0"/>
              <a:t>):</a:t>
            </a:r>
            <a:r>
              <a:rPr lang="ko-KR" altLang="en-US" dirty="0">
                <a:solidFill>
                  <a:srgbClr val="00B050"/>
                </a:solidFill>
              </a:rPr>
              <a:t>#메소드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("{0}:{1}</a:t>
            </a:r>
            <a:r>
              <a:rPr lang="ko-KR" altLang="en-US" dirty="0">
                <a:solidFill>
                  <a:srgbClr val="FF0000"/>
                </a:solidFill>
              </a:rPr>
              <a:t>시</a:t>
            </a:r>
            <a:r>
              <a:rPr lang="ko-KR" altLang="en-US" dirty="0"/>
              <a:t> 방향으로 슈퍼 공격을 합니다. [공격력 {2}]"\</a:t>
            </a:r>
          </a:p>
          <a:p>
            <a:r>
              <a:rPr lang="ko-KR" altLang="en-US" dirty="0"/>
              <a:t>            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self.name,location,self.super_power</a:t>
            </a:r>
            <a:r>
              <a:rPr lang="ko-KR" altLang="en-US" dirty="0"/>
              <a:t>))</a:t>
            </a:r>
            <a:endParaRPr lang="en-US" altLang="ko-KR" dirty="0"/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a=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PowerMan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김종국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",50,50)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a.move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(7)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a.attack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(9)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C4D96-45B9-4090-1FF0-77A9BB8BE34A}"/>
              </a:ext>
            </a:extLst>
          </p:cNvPr>
          <p:cNvSpPr txBox="1"/>
          <p:nvPr/>
        </p:nvSpPr>
        <p:spPr>
          <a:xfrm>
            <a:off x="492369" y="309489"/>
            <a:ext cx="43328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앞코드에 이어서 코딩</a:t>
            </a:r>
          </a:p>
        </p:txBody>
      </p:sp>
    </p:spTree>
    <p:extLst>
      <p:ext uri="{BB962C8B-B14F-4D97-AF65-F5344CB8AC3E}">
        <p14:creationId xmlns:p14="http://schemas.microsoft.com/office/powerpoint/2010/main" val="76257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7FE58B-75BA-2159-5A4B-A75FF73626B3}"/>
              </a:ext>
            </a:extLst>
          </p:cNvPr>
          <p:cNvSpPr txBox="1"/>
          <p:nvPr/>
        </p:nvSpPr>
        <p:spPr>
          <a:xfrm>
            <a:off x="590550" y="516821"/>
            <a:ext cx="9067800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#class </a:t>
            </a:r>
            <a:r>
              <a:rPr lang="ko-KR" altLang="en-US" dirty="0" err="1">
                <a:solidFill>
                  <a:srgbClr val="00B050"/>
                </a:solidFill>
              </a:rPr>
              <a:t>code</a:t>
            </a:r>
            <a:r>
              <a:rPr lang="ko-KR" altLang="en-US" dirty="0">
                <a:solidFill>
                  <a:srgbClr val="00B050"/>
                </a:solidFill>
              </a:rPr>
              <a:t> 4: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#스피드맨  생성 :</a:t>
            </a:r>
            <a:r>
              <a:rPr lang="ko-KR" altLang="en-US" dirty="0" err="1">
                <a:solidFill>
                  <a:srgbClr val="00B050"/>
                </a:solidFill>
              </a:rPr>
              <a:t>PowerMan클래스를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복붙하여</a:t>
            </a:r>
            <a:r>
              <a:rPr lang="ko-KR" altLang="en-US" dirty="0">
                <a:solidFill>
                  <a:srgbClr val="00B050"/>
                </a:solidFill>
              </a:rPr>
              <a:t> 수정하여 만든다.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#super이용 생성</a:t>
            </a:r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SpeedMan</a:t>
            </a:r>
            <a:r>
              <a:rPr lang="ko-KR" altLang="en-US" dirty="0"/>
              <a:t>(</a:t>
            </a:r>
            <a:r>
              <a:rPr lang="ko-KR" altLang="en-US" dirty="0" err="1"/>
              <a:t>AttackMan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tag</a:t>
            </a:r>
            <a:r>
              <a:rPr lang="ko-KR" altLang="en-US" dirty="0"/>
              <a:t>, </a:t>
            </a:r>
            <a:r>
              <a:rPr lang="ko-KR" altLang="en-US" dirty="0" err="1"/>
              <a:t>power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>
                <a:solidFill>
                  <a:srgbClr val="FF0000"/>
                </a:solidFill>
              </a:rPr>
              <a:t>super</a:t>
            </a:r>
            <a:r>
              <a:rPr lang="ko-KR" altLang="en-US" dirty="0">
                <a:solidFill>
                  <a:srgbClr val="FF0000"/>
                </a:solidFill>
              </a:rPr>
              <a:t>().__</a:t>
            </a:r>
            <a:r>
              <a:rPr lang="ko-KR" altLang="en-US" dirty="0" err="1">
                <a:solidFill>
                  <a:srgbClr val="FF0000"/>
                </a:solidFill>
              </a:rPr>
              <a:t>init</a:t>
            </a:r>
            <a:r>
              <a:rPr lang="ko-KR" altLang="en-US" dirty="0">
                <a:solidFill>
                  <a:srgbClr val="FF0000"/>
                </a:solidFill>
              </a:rPr>
              <a:t>__(</a:t>
            </a:r>
            <a:r>
              <a:rPr lang="ko-KR" altLang="en-US" dirty="0" err="1">
                <a:solidFill>
                  <a:srgbClr val="FF0000"/>
                </a:solidFill>
              </a:rPr>
              <a:t>name,tag,power</a:t>
            </a:r>
            <a:r>
              <a:rPr lang="ko-KR" altLang="en-US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        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move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location</a:t>
            </a:r>
            <a:r>
              <a:rPr lang="ko-KR" altLang="en-US" dirty="0"/>
              <a:t>):</a:t>
            </a:r>
            <a:r>
              <a:rPr lang="ko-KR" altLang="en-US" dirty="0">
                <a:solidFill>
                  <a:srgbClr val="00B050"/>
                </a:solidFill>
              </a:rPr>
              <a:t>#메소드를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</a:t>
            </a:r>
            <a:r>
              <a:rPr lang="en-US" altLang="ko-KR" dirty="0"/>
              <a:t>:</a:t>
            </a:r>
            <a:r>
              <a:rPr lang="ko-KR" altLang="en-US" dirty="0"/>
              <a:t> {1}시 방향으로 빠르게 이동 합니다.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self.name,location</a:t>
            </a:r>
            <a:r>
              <a:rPr lang="ko-KR" altLang="en-US" dirty="0"/>
              <a:t>) 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attack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location</a:t>
            </a:r>
            <a:r>
              <a:rPr lang="ko-KR" altLang="en-US" dirty="0"/>
              <a:t>):</a:t>
            </a:r>
            <a:r>
              <a:rPr lang="ko-KR" altLang="en-US" dirty="0">
                <a:solidFill>
                  <a:srgbClr val="00B050"/>
                </a:solidFill>
              </a:rPr>
              <a:t>#메소드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("{0}:{1}시 방향으로 빠르게 공격을 합니다. [공격력 {2}]"\</a:t>
            </a:r>
          </a:p>
          <a:p>
            <a:r>
              <a:rPr lang="ko-KR" altLang="en-US" dirty="0"/>
              <a:t>            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self.name,location,self.power</a:t>
            </a:r>
            <a:r>
              <a:rPr lang="ko-KR" altLang="en-US" dirty="0"/>
              <a:t>))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 #SpeedMan </a:t>
            </a:r>
            <a:r>
              <a:rPr lang="ko-KR" altLang="en-US" dirty="0" err="1">
                <a:solidFill>
                  <a:srgbClr val="00B050"/>
                </a:solidFill>
              </a:rPr>
              <a:t>test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speedMan</a:t>
            </a:r>
            <a:r>
              <a:rPr lang="ko-KR" altLang="en-US" dirty="0">
                <a:solidFill>
                  <a:srgbClr val="00B050"/>
                </a:solidFill>
              </a:rPr>
              <a:t>=</a:t>
            </a:r>
            <a:r>
              <a:rPr lang="ko-KR" altLang="en-US" dirty="0" err="1">
                <a:solidFill>
                  <a:srgbClr val="00B050"/>
                </a:solidFill>
              </a:rPr>
              <a:t>SpeedMan</a:t>
            </a:r>
            <a:r>
              <a:rPr lang="ko-KR" altLang="en-US" dirty="0">
                <a:solidFill>
                  <a:srgbClr val="00B050"/>
                </a:solidFill>
              </a:rPr>
              <a:t>("송지효",50,10)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speedMan.move</a:t>
            </a:r>
            <a:r>
              <a:rPr lang="ko-KR" altLang="en-US" dirty="0">
                <a:solidFill>
                  <a:srgbClr val="00B050"/>
                </a:solidFill>
              </a:rPr>
              <a:t>("5시")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speedMan.attack</a:t>
            </a:r>
            <a:r>
              <a:rPr lang="ko-KR" altLang="en-US" dirty="0">
                <a:solidFill>
                  <a:srgbClr val="00B050"/>
                </a:solidFill>
              </a:rPr>
              <a:t>("5시")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speedMan.damaged</a:t>
            </a:r>
            <a:r>
              <a:rPr lang="ko-KR" altLang="en-US" dirty="0">
                <a:solidFill>
                  <a:srgbClr val="00B050"/>
                </a:solidFill>
              </a:rPr>
              <a:t>(30)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E13E7-91CD-74D3-42CD-6BAF2431BB74}"/>
              </a:ext>
            </a:extLst>
          </p:cNvPr>
          <p:cNvSpPr txBox="1"/>
          <p:nvPr/>
        </p:nvSpPr>
        <p:spPr>
          <a:xfrm>
            <a:off x="479669" y="147489"/>
            <a:ext cx="43328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앞코드에 이어서 코딩</a:t>
            </a:r>
          </a:p>
        </p:txBody>
      </p:sp>
    </p:spTree>
    <p:extLst>
      <p:ext uri="{BB962C8B-B14F-4D97-AF65-F5344CB8AC3E}">
        <p14:creationId xmlns:p14="http://schemas.microsoft.com/office/powerpoint/2010/main" val="238656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0A5A08-5C2D-4425-8AF0-0381DD93CB09}"/>
              </a:ext>
            </a:extLst>
          </p:cNvPr>
          <p:cNvSpPr txBox="1"/>
          <p:nvPr/>
        </p:nvSpPr>
        <p:spPr>
          <a:xfrm>
            <a:off x="847724" y="889843"/>
            <a:ext cx="8715375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game_start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("[알림] 새로운 게임을 시작합니다." )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game_over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("[알림] 게임을 종료 합니다.")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#게임시작 </a:t>
            </a:r>
          </a:p>
          <a:p>
            <a:r>
              <a:rPr lang="ko-KR" altLang="en-US" dirty="0" err="1"/>
              <a:t>game_start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("***&lt;객체 생성&gt;***")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#객체생성</a:t>
            </a:r>
          </a:p>
          <a:p>
            <a:r>
              <a:rPr lang="ko-KR" altLang="en-US" dirty="0"/>
              <a:t>am1=</a:t>
            </a:r>
            <a:r>
              <a:rPr lang="ko-KR" altLang="en-US" dirty="0" err="1"/>
              <a:t>AttackMan</a:t>
            </a:r>
            <a:r>
              <a:rPr lang="ko-KR" altLang="en-US" dirty="0"/>
              <a:t>("유재석",50,20)</a:t>
            </a:r>
          </a:p>
          <a:p>
            <a:r>
              <a:rPr lang="ko-KR" altLang="en-US" dirty="0"/>
              <a:t>am2=</a:t>
            </a:r>
            <a:r>
              <a:rPr lang="ko-KR" altLang="en-US" dirty="0" err="1"/>
              <a:t>AttackMan</a:t>
            </a:r>
            <a:r>
              <a:rPr lang="ko-KR" altLang="en-US" dirty="0"/>
              <a:t>("전소민",50,15)</a:t>
            </a:r>
          </a:p>
          <a:p>
            <a:r>
              <a:rPr lang="ko-KR" altLang="en-US" dirty="0"/>
              <a:t>am3=</a:t>
            </a:r>
            <a:r>
              <a:rPr lang="ko-KR" altLang="en-US" dirty="0" err="1"/>
              <a:t>AttackMan</a:t>
            </a:r>
            <a:r>
              <a:rPr lang="ko-KR" altLang="en-US" dirty="0"/>
              <a:t>("이광수",50,10)</a:t>
            </a:r>
          </a:p>
          <a:p>
            <a:r>
              <a:rPr lang="ko-KR" altLang="en-US" dirty="0"/>
              <a:t>am4=</a:t>
            </a:r>
            <a:r>
              <a:rPr lang="ko-KR" altLang="en-US" dirty="0" err="1"/>
              <a:t>AttackMan</a:t>
            </a:r>
            <a:r>
              <a:rPr lang="ko-KR" altLang="en-US" dirty="0"/>
              <a:t>("지석진",50,10)</a:t>
            </a:r>
          </a:p>
          <a:p>
            <a:r>
              <a:rPr lang="ko-KR" altLang="en-US" dirty="0"/>
              <a:t>sm1=</a:t>
            </a:r>
            <a:r>
              <a:rPr lang="ko-KR" altLang="en-US" dirty="0" err="1"/>
              <a:t>SpeedMan</a:t>
            </a:r>
            <a:r>
              <a:rPr lang="ko-KR" altLang="en-US" dirty="0"/>
              <a:t>("송지효",50,15)</a:t>
            </a:r>
          </a:p>
          <a:p>
            <a:r>
              <a:rPr lang="ko-KR" altLang="en-US" dirty="0"/>
              <a:t>sm2=</a:t>
            </a:r>
            <a:r>
              <a:rPr lang="ko-KR" altLang="en-US" dirty="0" err="1"/>
              <a:t>SpeedMan</a:t>
            </a:r>
            <a:r>
              <a:rPr lang="ko-KR" altLang="en-US" dirty="0"/>
              <a:t>("송중기",50,20)</a:t>
            </a:r>
          </a:p>
          <a:p>
            <a:r>
              <a:rPr lang="ko-KR" altLang="en-US" dirty="0"/>
              <a:t>sm3=</a:t>
            </a:r>
            <a:r>
              <a:rPr lang="ko-KR" altLang="en-US" dirty="0" err="1"/>
              <a:t>SpeedMan</a:t>
            </a:r>
            <a:r>
              <a:rPr lang="ko-KR" altLang="en-US" dirty="0"/>
              <a:t>("하하",50,20)</a:t>
            </a:r>
          </a:p>
          <a:p>
            <a:r>
              <a:rPr lang="ko-KR" altLang="en-US" dirty="0"/>
              <a:t>sm4=</a:t>
            </a:r>
            <a:r>
              <a:rPr lang="ko-KR" altLang="en-US" dirty="0" err="1"/>
              <a:t>SpeedMan</a:t>
            </a:r>
            <a:r>
              <a:rPr lang="ko-KR" altLang="en-US" dirty="0"/>
              <a:t>("양세찬",50,20)</a:t>
            </a:r>
          </a:p>
          <a:p>
            <a:r>
              <a:rPr lang="ko-KR" altLang="en-US" dirty="0"/>
              <a:t>pm1=</a:t>
            </a:r>
            <a:r>
              <a:rPr lang="ko-KR" altLang="en-US" dirty="0" err="1"/>
              <a:t>PowerMan</a:t>
            </a:r>
            <a:r>
              <a:rPr lang="ko-KR" altLang="en-US" dirty="0"/>
              <a:t>("김종국",50,50)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2C945-A1F2-4132-B2D5-61B492B68939}"/>
              </a:ext>
            </a:extLst>
          </p:cNvPr>
          <p:cNvSpPr txBox="1"/>
          <p:nvPr/>
        </p:nvSpPr>
        <p:spPr>
          <a:xfrm>
            <a:off x="492369" y="309489"/>
            <a:ext cx="43328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앞코드에 이어서 코딩</a:t>
            </a:r>
          </a:p>
        </p:txBody>
      </p:sp>
    </p:spTree>
    <p:extLst>
      <p:ext uri="{BB962C8B-B14F-4D97-AF65-F5344CB8AC3E}">
        <p14:creationId xmlns:p14="http://schemas.microsoft.com/office/powerpoint/2010/main" val="476801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54309-0738-02DA-D31F-D8F2B328C383}"/>
              </a:ext>
            </a:extLst>
          </p:cNvPr>
          <p:cNvSpPr txBox="1"/>
          <p:nvPr/>
        </p:nvSpPr>
        <p:spPr>
          <a:xfrm>
            <a:off x="800099" y="900916"/>
            <a:ext cx="921067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#생성된 </a:t>
            </a:r>
            <a:r>
              <a:rPr lang="ko-KR" altLang="en-US" dirty="0" err="1">
                <a:solidFill>
                  <a:srgbClr val="00B050"/>
                </a:solidFill>
              </a:rPr>
              <a:t>런닝맨을</a:t>
            </a:r>
            <a:r>
              <a:rPr lang="ko-KR" altLang="en-US" dirty="0">
                <a:solidFill>
                  <a:srgbClr val="00B050"/>
                </a:solidFill>
              </a:rPr>
              <a:t> 일괄 관리하기 위하여 리스트에 넣어 준다.</a:t>
            </a:r>
          </a:p>
          <a:p>
            <a:r>
              <a:rPr lang="ko-KR" altLang="en-US" dirty="0" err="1"/>
              <a:t>runningMan</a:t>
            </a:r>
            <a:r>
              <a:rPr lang="ko-KR" altLang="en-US" dirty="0"/>
              <a:t>=[am1,am2,am3,am4,sm1,sm2,sm3,sm4,pm1]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("***&lt;활동 시작 &gt;***")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run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runningMan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run.move</a:t>
            </a:r>
            <a:r>
              <a:rPr lang="ko-KR" altLang="en-US" dirty="0"/>
              <a:t>(</a:t>
            </a:r>
            <a:r>
              <a:rPr lang="ko-KR" altLang="en-US" dirty="0" err="1"/>
              <a:t>randint</a:t>
            </a:r>
            <a:r>
              <a:rPr lang="ko-KR" altLang="en-US" dirty="0"/>
              <a:t>(1,12))</a:t>
            </a:r>
            <a:r>
              <a:rPr lang="en-US" altLang="ko-KR" dirty="0">
                <a:solidFill>
                  <a:srgbClr val="00B050"/>
                </a:solidFill>
              </a:rPr>
              <a:t>#1~12</a:t>
            </a:r>
            <a:r>
              <a:rPr lang="ko-KR" altLang="en-US" dirty="0">
                <a:solidFill>
                  <a:srgbClr val="00B050"/>
                </a:solidFill>
              </a:rPr>
              <a:t>사이의 방향으로 이동한다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("***&lt;공격 시작&gt;***")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run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runningMan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run.attack</a:t>
            </a:r>
            <a:r>
              <a:rPr lang="ko-KR" altLang="en-US" dirty="0"/>
              <a:t>(</a:t>
            </a:r>
            <a:r>
              <a:rPr lang="ko-KR" altLang="en-US" dirty="0" err="1"/>
              <a:t>randint</a:t>
            </a:r>
            <a:r>
              <a:rPr lang="ko-KR" altLang="en-US" dirty="0"/>
              <a:t>(1,12))</a:t>
            </a:r>
            <a:r>
              <a:rPr lang="en-US" altLang="ko-KR" dirty="0">
                <a:solidFill>
                  <a:srgbClr val="00B050"/>
                </a:solidFill>
              </a:rPr>
              <a:t>#1</a:t>
            </a:r>
            <a:r>
              <a:rPr lang="ko-KR" altLang="en-US" dirty="0">
                <a:solidFill>
                  <a:srgbClr val="00B050"/>
                </a:solidFill>
              </a:rPr>
              <a:t>에서 </a:t>
            </a:r>
            <a:r>
              <a:rPr lang="en-US" altLang="ko-KR" dirty="0">
                <a:solidFill>
                  <a:srgbClr val="00B050"/>
                </a:solidFill>
              </a:rPr>
              <a:t>12</a:t>
            </a:r>
            <a:r>
              <a:rPr lang="ko-KR" altLang="en-US" dirty="0">
                <a:solidFill>
                  <a:srgbClr val="00B050"/>
                </a:solidFill>
              </a:rPr>
              <a:t>사이의 방향으로 공격 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/>
              <a:t>p</a:t>
            </a:r>
            <a:r>
              <a:rPr lang="ko-KR" altLang="en-US" dirty="0" err="1"/>
              <a:t>rint</a:t>
            </a:r>
            <a:r>
              <a:rPr lang="ko-KR" altLang="en-US" dirty="0"/>
              <a:t>(＂***&lt;손상을 입음&gt;***＂)</a:t>
            </a:r>
          </a:p>
          <a:p>
            <a:r>
              <a:rPr lang="en-US" altLang="ko-KR" dirty="0"/>
              <a:t>f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run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runningMan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run.damaged</a:t>
            </a:r>
            <a:r>
              <a:rPr lang="ko-KR" altLang="en-US" dirty="0"/>
              <a:t>(</a:t>
            </a:r>
            <a:r>
              <a:rPr lang="ko-KR" altLang="en-US" dirty="0" err="1"/>
              <a:t>randint</a:t>
            </a:r>
            <a:r>
              <a:rPr lang="ko-KR" altLang="en-US" dirty="0"/>
              <a:t>(10,100))</a:t>
            </a:r>
          </a:p>
          <a:p>
            <a:endParaRPr lang="ko-KR" altLang="en-US" dirty="0"/>
          </a:p>
          <a:p>
            <a:r>
              <a:rPr lang="ko-KR" altLang="en-US" dirty="0" err="1"/>
              <a:t>game_over</a:t>
            </a:r>
            <a:r>
              <a:rPr lang="ko-KR" alt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363BE-C5FE-F59B-8368-9A12B468B93C}"/>
              </a:ext>
            </a:extLst>
          </p:cNvPr>
          <p:cNvSpPr txBox="1"/>
          <p:nvPr/>
        </p:nvSpPr>
        <p:spPr>
          <a:xfrm>
            <a:off x="492369" y="309489"/>
            <a:ext cx="43328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앞코드에 이어서 코딩</a:t>
            </a:r>
          </a:p>
        </p:txBody>
      </p:sp>
    </p:spTree>
    <p:extLst>
      <p:ext uri="{BB962C8B-B14F-4D97-AF65-F5344CB8AC3E}">
        <p14:creationId xmlns:p14="http://schemas.microsoft.com/office/powerpoint/2010/main" val="2106903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/>
              <a:t>&lt;</a:t>
            </a:r>
            <a:r>
              <a:rPr lang="ko-KR" altLang="en-US" sz="2800" dirty="0"/>
              <a:t>실행결과 예시</a:t>
            </a:r>
            <a:r>
              <a:rPr lang="en-US" altLang="ko-KR" sz="2800" dirty="0"/>
              <a:t>&gt;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09EDD-8479-A668-AD6A-769488519695}"/>
              </a:ext>
            </a:extLst>
          </p:cNvPr>
          <p:cNvSpPr txBox="1"/>
          <p:nvPr/>
        </p:nvSpPr>
        <p:spPr>
          <a:xfrm>
            <a:off x="5813386" y="783770"/>
            <a:ext cx="609407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***&lt;활동 시작 &gt;***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유재석: 6시 방향으로 이동 합니다.</a:t>
            </a:r>
          </a:p>
          <a:p>
            <a:r>
              <a:rPr lang="ko-KR" altLang="en-US" dirty="0" err="1">
                <a:solidFill>
                  <a:srgbClr val="00B050"/>
                </a:solidFill>
              </a:rPr>
              <a:t>전소민</a:t>
            </a:r>
            <a:r>
              <a:rPr lang="ko-KR" altLang="en-US" dirty="0">
                <a:solidFill>
                  <a:srgbClr val="00B050"/>
                </a:solidFill>
              </a:rPr>
              <a:t>: 8시 방향으로 이동 합니다.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이광수: 10시 방향으로 이동 합니다.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지석진: 6시 방향으로 이동 합니다.</a:t>
            </a:r>
          </a:p>
          <a:p>
            <a:r>
              <a:rPr lang="ko-KR" altLang="en-US" dirty="0" err="1">
                <a:solidFill>
                  <a:srgbClr val="00B050"/>
                </a:solidFill>
              </a:rPr>
              <a:t>송지효은</a:t>
            </a:r>
            <a:r>
              <a:rPr lang="ko-KR" altLang="en-US" dirty="0">
                <a:solidFill>
                  <a:srgbClr val="00B050"/>
                </a:solidFill>
              </a:rPr>
              <a:t> 5시 방향으로 빠르게 이동 합니다.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송중기은 1시 방향으로 빠르게 이동 합니다.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하하은 6시 방향으로 빠르게 이동 합니다.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양세찬은 2시 방향으로 빠르게 이동 합니다.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김종국은 3시 방향으로 돌진 합니다.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***&lt;공격 시작&gt;***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유재석:1시 방향으로 공격합니다. [공격력 20]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전소민:11시 방향으로 공격합니다. [공격력 15]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이광수:3시 방향으로 공격합니다. [공격력 10]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지석진:8시 방향으로 공격합니다. [공격력 10]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송지효:10시 방향으로 빠르게 공격을 합니다. [공격력 15]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송중기:1시 방향으로 빠르게 공격을 합니다. [공격력 20]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하하:3시 방향으로 빠르게 공격을 합니다. [공격력 20]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양세찬:3시 방향으로 빠르게 공격을 합니다. [공격력 20]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김종국:8시 방향으로 슈퍼 공격을 합니다. [공격력 50]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FA6CF-77E3-B658-A6A0-0ACC17684659}"/>
              </a:ext>
            </a:extLst>
          </p:cNvPr>
          <p:cNvSpPr txBox="1"/>
          <p:nvPr/>
        </p:nvSpPr>
        <p:spPr>
          <a:xfrm>
            <a:off x="697376" y="880653"/>
            <a:ext cx="368943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[알림] 새로운 게임을 시작합니다.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***&lt;객체 생성&gt;***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유재석 : </a:t>
            </a:r>
            <a:r>
              <a:rPr lang="ko-KR" altLang="en-US" dirty="0" err="1">
                <a:solidFill>
                  <a:srgbClr val="00B050"/>
                </a:solidFill>
              </a:rPr>
              <a:t>런닝맨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맴버</a:t>
            </a:r>
            <a:r>
              <a:rPr lang="ko-KR" altLang="en-US" dirty="0">
                <a:solidFill>
                  <a:srgbClr val="00B050"/>
                </a:solidFill>
              </a:rPr>
              <a:t> 입니다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이름표 접착력은50입니다.    </a:t>
            </a:r>
          </a:p>
          <a:p>
            <a:r>
              <a:rPr lang="ko-KR" altLang="en-US" dirty="0" err="1">
                <a:solidFill>
                  <a:srgbClr val="00B050"/>
                </a:solidFill>
              </a:rPr>
              <a:t>전소민</a:t>
            </a:r>
            <a:r>
              <a:rPr lang="ko-KR" altLang="en-US" dirty="0">
                <a:solidFill>
                  <a:srgbClr val="00B050"/>
                </a:solidFill>
              </a:rPr>
              <a:t> : </a:t>
            </a:r>
            <a:r>
              <a:rPr lang="ko-KR" altLang="en-US" dirty="0" err="1">
                <a:solidFill>
                  <a:srgbClr val="00B050"/>
                </a:solidFill>
              </a:rPr>
              <a:t>런닝맨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맴버</a:t>
            </a:r>
            <a:r>
              <a:rPr lang="ko-KR" altLang="en-US" dirty="0">
                <a:solidFill>
                  <a:srgbClr val="00B050"/>
                </a:solidFill>
              </a:rPr>
              <a:t> 입니다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이름표 접착력은50입니다.   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이광수 : </a:t>
            </a:r>
            <a:r>
              <a:rPr lang="ko-KR" altLang="en-US" dirty="0" err="1">
                <a:solidFill>
                  <a:srgbClr val="00B050"/>
                </a:solidFill>
              </a:rPr>
              <a:t>런닝맨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맴버</a:t>
            </a:r>
            <a:r>
              <a:rPr lang="ko-KR" altLang="en-US" dirty="0">
                <a:solidFill>
                  <a:srgbClr val="00B050"/>
                </a:solidFill>
              </a:rPr>
              <a:t> 입니다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이름표 접착력은50입니다.   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지석진 : </a:t>
            </a:r>
            <a:r>
              <a:rPr lang="ko-KR" altLang="en-US" dirty="0" err="1">
                <a:solidFill>
                  <a:srgbClr val="00B050"/>
                </a:solidFill>
              </a:rPr>
              <a:t>런닝맨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맴버</a:t>
            </a:r>
            <a:r>
              <a:rPr lang="ko-KR" altLang="en-US" dirty="0">
                <a:solidFill>
                  <a:srgbClr val="00B050"/>
                </a:solidFill>
              </a:rPr>
              <a:t> 입니다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이름표 접착력은50입니다.   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송지효 : </a:t>
            </a:r>
            <a:r>
              <a:rPr lang="ko-KR" altLang="en-US" dirty="0" err="1">
                <a:solidFill>
                  <a:srgbClr val="00B050"/>
                </a:solidFill>
              </a:rPr>
              <a:t>런닝맨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맴버</a:t>
            </a:r>
            <a:r>
              <a:rPr lang="ko-KR" altLang="en-US" dirty="0">
                <a:solidFill>
                  <a:srgbClr val="00B050"/>
                </a:solidFill>
              </a:rPr>
              <a:t> 입니다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이름표 접착력은50입니다.   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송중기 : </a:t>
            </a:r>
            <a:r>
              <a:rPr lang="ko-KR" altLang="en-US" dirty="0" err="1">
                <a:solidFill>
                  <a:srgbClr val="00B050"/>
                </a:solidFill>
              </a:rPr>
              <a:t>런닝맨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맴버</a:t>
            </a:r>
            <a:r>
              <a:rPr lang="ko-KR" altLang="en-US" dirty="0">
                <a:solidFill>
                  <a:srgbClr val="00B050"/>
                </a:solidFill>
              </a:rPr>
              <a:t> 입니다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이름표 접착력은50입니다.   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하하 : </a:t>
            </a:r>
            <a:r>
              <a:rPr lang="ko-KR" altLang="en-US" dirty="0" err="1">
                <a:solidFill>
                  <a:srgbClr val="00B050"/>
                </a:solidFill>
              </a:rPr>
              <a:t>런닝맨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맴버</a:t>
            </a:r>
            <a:r>
              <a:rPr lang="ko-KR" altLang="en-US" dirty="0">
                <a:solidFill>
                  <a:srgbClr val="00B050"/>
                </a:solidFill>
              </a:rPr>
              <a:t> 입니다  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이름표 접착력은50입니다.   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양세찬 : </a:t>
            </a:r>
            <a:r>
              <a:rPr lang="ko-KR" altLang="en-US" dirty="0" err="1">
                <a:solidFill>
                  <a:srgbClr val="00B050"/>
                </a:solidFill>
              </a:rPr>
              <a:t>런닝맨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맴버</a:t>
            </a:r>
            <a:r>
              <a:rPr lang="ko-KR" altLang="en-US" dirty="0">
                <a:solidFill>
                  <a:srgbClr val="00B050"/>
                </a:solidFill>
              </a:rPr>
              <a:t> 입니다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이름표 접착력은50입니다.    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김종국 : </a:t>
            </a:r>
            <a:r>
              <a:rPr lang="ko-KR" altLang="en-US" dirty="0" err="1">
                <a:solidFill>
                  <a:srgbClr val="00B050"/>
                </a:solidFill>
              </a:rPr>
              <a:t>런닝맨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맴버</a:t>
            </a:r>
            <a:r>
              <a:rPr lang="ko-KR" altLang="en-US" dirty="0">
                <a:solidFill>
                  <a:srgbClr val="00B050"/>
                </a:solidFill>
              </a:rPr>
              <a:t> 입니다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이름표 접착력은50입니다.</a:t>
            </a:r>
          </a:p>
        </p:txBody>
      </p:sp>
    </p:spTree>
    <p:extLst>
      <p:ext uri="{BB962C8B-B14F-4D97-AF65-F5344CB8AC3E}">
        <p14:creationId xmlns:p14="http://schemas.microsoft.com/office/powerpoint/2010/main" val="623571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2F3908-4571-14E0-F36F-2BA4DFB62DA8}"/>
              </a:ext>
            </a:extLst>
          </p:cNvPr>
          <p:cNvSpPr txBox="1"/>
          <p:nvPr/>
        </p:nvSpPr>
        <p:spPr>
          <a:xfrm>
            <a:off x="1056190" y="612844"/>
            <a:ext cx="609407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***&lt;손상을 입음&gt;***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유재석:65 데미지를 입었습니다.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유재석 : 파괴되었습니다.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전소민:13 데미지를 입었습니다.</a:t>
            </a:r>
          </a:p>
          <a:p>
            <a:r>
              <a:rPr lang="ko-KR" altLang="en-US" dirty="0" err="1">
                <a:solidFill>
                  <a:srgbClr val="00B050"/>
                </a:solidFill>
              </a:rPr>
              <a:t>전소민</a:t>
            </a:r>
            <a:r>
              <a:rPr lang="ko-KR" altLang="en-US" dirty="0">
                <a:solidFill>
                  <a:srgbClr val="00B050"/>
                </a:solidFill>
              </a:rPr>
              <a:t> : 현재 이름표 접착력은 37입니다.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이광수:62 데미지를 입었습니다.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이광수 : 파괴되었습니다.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지석진:24 데미지를 입었습니다.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지석진 : 현재 이름표 접착력은 26입니다.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송지효:28 데미지를 입었습니다.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송지효 : 현재 이름표 접착력은 22입니다.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송중기:52 데미지를 입었습니다.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송중기 : 파괴되었습니다.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하하:72 데미지를 입었습니다.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하하 : 파괴되었습니다.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양세찬:77 데미지를 입었습니다.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양세찬 : 파괴되었습니다.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김종국:79 데미지를 입었습니다.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김종국 : 파괴되었습니다.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[알림] 게임을 종료 합니다.</a:t>
            </a:r>
          </a:p>
        </p:txBody>
      </p:sp>
    </p:spTree>
    <p:extLst>
      <p:ext uri="{BB962C8B-B14F-4D97-AF65-F5344CB8AC3E}">
        <p14:creationId xmlns:p14="http://schemas.microsoft.com/office/powerpoint/2010/main" val="638238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3BF043-1774-AE3E-9D2F-684AB4EABAE5}"/>
              </a:ext>
            </a:extLst>
          </p:cNvPr>
          <p:cNvSpPr/>
          <p:nvPr/>
        </p:nvSpPr>
        <p:spPr>
          <a:xfrm>
            <a:off x="5089776" y="2176406"/>
            <a:ext cx="2316114" cy="646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AttackMan</a:t>
            </a:r>
            <a:endParaRPr lang="en-US" altLang="ko-KR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FF41168-5A7E-7BF2-8A9D-4FCFE81969B9}"/>
              </a:ext>
            </a:extLst>
          </p:cNvPr>
          <p:cNvSpPr/>
          <p:nvPr/>
        </p:nvSpPr>
        <p:spPr>
          <a:xfrm rot="10800000" flipH="1">
            <a:off x="5888610" y="1408045"/>
            <a:ext cx="414779" cy="682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4D0BF3-ABB2-062A-D9F3-A6534DD732EE}"/>
              </a:ext>
            </a:extLst>
          </p:cNvPr>
          <p:cNvSpPr/>
          <p:nvPr/>
        </p:nvSpPr>
        <p:spPr>
          <a:xfrm>
            <a:off x="7525623" y="4017788"/>
            <a:ext cx="3370431" cy="433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PowerMan</a:t>
            </a:r>
            <a:endParaRPr lang="en-US" altLang="ko-KR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B720673-5FF7-079B-5B2C-40AC6A5DF7A6}"/>
              </a:ext>
            </a:extLst>
          </p:cNvPr>
          <p:cNvSpPr/>
          <p:nvPr/>
        </p:nvSpPr>
        <p:spPr>
          <a:xfrm>
            <a:off x="8355467" y="867344"/>
            <a:ext cx="311320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Powerable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CF53020-E404-BA00-4830-68F4F0FA8A25}"/>
              </a:ext>
            </a:extLst>
          </p:cNvPr>
          <p:cNvSpPr/>
          <p:nvPr/>
        </p:nvSpPr>
        <p:spPr>
          <a:xfrm rot="7669591" flipH="1">
            <a:off x="7351163" y="2855716"/>
            <a:ext cx="414779" cy="968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C2458D0-21E2-092B-1EC6-E005A9BA64A6}"/>
              </a:ext>
            </a:extLst>
          </p:cNvPr>
          <p:cNvSpPr/>
          <p:nvPr/>
        </p:nvSpPr>
        <p:spPr>
          <a:xfrm rot="10800000" flipH="1">
            <a:off x="9704677" y="1937161"/>
            <a:ext cx="414779" cy="1771154"/>
          </a:xfrm>
          <a:prstGeom prst="downArrow">
            <a:avLst>
              <a:gd name="adj1" fmla="val 4644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EED579E-8E35-74D6-21EF-498BF3A6CCC1}"/>
              </a:ext>
            </a:extLst>
          </p:cNvPr>
          <p:cNvSpPr/>
          <p:nvPr/>
        </p:nvSpPr>
        <p:spPr>
          <a:xfrm>
            <a:off x="4691233" y="758857"/>
            <a:ext cx="3113200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RunningMan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2D7846-1601-6318-376A-FC09A2595A1D}"/>
              </a:ext>
            </a:extLst>
          </p:cNvPr>
          <p:cNvSpPr/>
          <p:nvPr/>
        </p:nvSpPr>
        <p:spPr>
          <a:xfrm>
            <a:off x="1175929" y="4047439"/>
            <a:ext cx="3370431" cy="433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SpeedMan</a:t>
            </a:r>
            <a:endParaRPr lang="en-US" altLang="ko-KR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D869522-9350-693F-5D3A-E5718F748AE9}"/>
              </a:ext>
            </a:extLst>
          </p:cNvPr>
          <p:cNvSpPr/>
          <p:nvPr/>
        </p:nvSpPr>
        <p:spPr>
          <a:xfrm rot="13597732" flipH="1">
            <a:off x="4581896" y="2855716"/>
            <a:ext cx="414779" cy="968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75D41-E55A-DD4B-6B49-19806C38D011}"/>
              </a:ext>
            </a:extLst>
          </p:cNvPr>
          <p:cNvSpPr txBox="1"/>
          <p:nvPr/>
        </p:nvSpPr>
        <p:spPr>
          <a:xfrm>
            <a:off x="863600" y="203200"/>
            <a:ext cx="31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런닝맨</a:t>
            </a:r>
            <a:r>
              <a:rPr lang="ko-KR" altLang="en-US" dirty="0"/>
              <a:t> 게임 상속도</a:t>
            </a:r>
          </a:p>
        </p:txBody>
      </p:sp>
    </p:spTree>
    <p:extLst>
      <p:ext uri="{BB962C8B-B14F-4D97-AF65-F5344CB8AC3E}">
        <p14:creationId xmlns:p14="http://schemas.microsoft.com/office/powerpoint/2010/main" val="5071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73164" y="217714"/>
            <a:ext cx="11172736" cy="912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클래스를 사용했을 경우</a:t>
            </a:r>
            <a:endParaRPr lang="en-US" altLang="ko-KR" sz="2800" dirty="0"/>
          </a:p>
          <a:p>
            <a:pPr algn="l"/>
            <a:endParaRPr lang="en-US" altLang="ko-KR" sz="2800" dirty="0"/>
          </a:p>
          <a:p>
            <a:pPr algn="l"/>
            <a:r>
              <a:rPr lang="ko-KR" altLang="en-US" sz="1800" dirty="0"/>
              <a:t>여기서는 클래스를 이런 형태로 만들고 사용한다는 정도만 알고</a:t>
            </a:r>
            <a:r>
              <a:rPr lang="en-US" altLang="ko-KR" sz="1800" dirty="0"/>
              <a:t>, </a:t>
            </a:r>
            <a:r>
              <a:rPr lang="ko-KR" altLang="en-US" sz="1800" dirty="0"/>
              <a:t>코드에 대한 자세한 내용은 뒷부분에서 하나씩 배워 갈 것 입니다</a:t>
            </a:r>
            <a:r>
              <a:rPr lang="en-US" altLang="ko-KR" sz="1800" dirty="0"/>
              <a:t>. 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7317C-2374-86F6-DDFD-42CADC425B0B}"/>
              </a:ext>
            </a:extLst>
          </p:cNvPr>
          <p:cNvSpPr txBox="1"/>
          <p:nvPr/>
        </p:nvSpPr>
        <p:spPr>
          <a:xfrm>
            <a:off x="630315" y="5184559"/>
            <a:ext cx="585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클래스를 만들어 놓고 필요시 객체만 생성하면 되므로 편리하다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2AC88-156D-4781-FE8F-F801C7C21A45}"/>
              </a:ext>
            </a:extLst>
          </p:cNvPr>
          <p:cNvSpPr txBox="1"/>
          <p:nvPr/>
        </p:nvSpPr>
        <p:spPr>
          <a:xfrm>
            <a:off x="784193" y="1276004"/>
            <a:ext cx="8792099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클래스 만들기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Person</a:t>
            </a:r>
            <a:r>
              <a:rPr lang="ko-KR" altLang="en-US" dirty="0"/>
              <a:t>: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클래스이름은 관례상 대문자로 시작한다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__</a:t>
            </a:r>
            <a:r>
              <a:rPr lang="ko-KR" altLang="en-US" dirty="0" err="1">
                <a:solidFill>
                  <a:srgbClr val="FF0000"/>
                </a:solidFill>
              </a:rPr>
              <a:t>init</a:t>
            </a:r>
            <a:r>
              <a:rPr lang="ko-KR" altLang="en-US" dirty="0">
                <a:solidFill>
                  <a:srgbClr val="FF0000"/>
                </a:solidFill>
              </a:rPr>
              <a:t>__</a:t>
            </a:r>
            <a:r>
              <a:rPr lang="ko-KR" altLang="en-US" dirty="0"/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age</a:t>
            </a:r>
            <a:r>
              <a:rPr lang="ko-KR" altLang="en-US" dirty="0"/>
              <a:t> ,</a:t>
            </a:r>
            <a:r>
              <a:rPr lang="ko-KR" altLang="en-US" dirty="0" err="1"/>
              <a:t>job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self.name</a:t>
            </a:r>
            <a:r>
              <a:rPr lang="ko-KR" altLang="en-US" dirty="0"/>
              <a:t>=</a:t>
            </a:r>
            <a:r>
              <a:rPr lang="ko-KR" altLang="en-US" dirty="0" err="1"/>
              <a:t>name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self.age</a:t>
            </a:r>
            <a:r>
              <a:rPr lang="ko-KR" altLang="en-US" dirty="0"/>
              <a:t>=</a:t>
            </a:r>
            <a:r>
              <a:rPr lang="ko-KR" altLang="en-US" dirty="0" err="1"/>
              <a:t>age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self.job</a:t>
            </a:r>
            <a:r>
              <a:rPr lang="ko-KR" altLang="en-US" dirty="0"/>
              <a:t>=</a:t>
            </a:r>
            <a:r>
              <a:rPr lang="ko-KR" altLang="en-US" dirty="0" err="1"/>
              <a:t>job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("{0}은 </a:t>
            </a:r>
            <a:r>
              <a:rPr lang="ko-KR" altLang="en-US" dirty="0" err="1"/>
              <a:t>런닝맨</a:t>
            </a:r>
            <a:r>
              <a:rPr lang="ko-KR" altLang="en-US" dirty="0"/>
              <a:t> </a:t>
            </a:r>
            <a:r>
              <a:rPr lang="ko-KR" altLang="en-US" dirty="0" err="1"/>
              <a:t>맴버</a:t>
            </a:r>
            <a:r>
              <a:rPr lang="ko-KR" altLang="en-US" dirty="0"/>
              <a:t> 입니다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en-US" altLang="ko-KR" dirty="0"/>
              <a:t>self.</a:t>
            </a:r>
            <a:r>
              <a:rPr lang="ko-KR" altLang="en-US" dirty="0" err="1"/>
              <a:t>name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("나이는 {0}이고 취미는 {1}입니다.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en-US" altLang="ko-KR" dirty="0"/>
              <a:t>self.</a:t>
            </a:r>
            <a:r>
              <a:rPr lang="ko-KR" altLang="en-US" dirty="0" err="1"/>
              <a:t>age</a:t>
            </a:r>
            <a:r>
              <a:rPr lang="ko-KR" altLang="en-US" dirty="0"/>
              <a:t>,</a:t>
            </a:r>
            <a:r>
              <a:rPr lang="en-US" altLang="ko-KR" dirty="0"/>
              <a:t>self.</a:t>
            </a:r>
            <a:r>
              <a:rPr lang="ko-KR" altLang="en-US" dirty="0" err="1"/>
              <a:t>job</a:t>
            </a:r>
            <a:r>
              <a:rPr lang="ko-KR" altLang="en-US" dirty="0"/>
              <a:t>))  </a:t>
            </a:r>
          </a:p>
          <a:p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person1</a:t>
            </a:r>
            <a:r>
              <a:rPr lang="ko-KR" altLang="en-US" dirty="0"/>
              <a:t>=</a:t>
            </a:r>
            <a:r>
              <a:rPr lang="ko-KR" altLang="en-US" dirty="0" err="1"/>
              <a:t>Person</a:t>
            </a:r>
            <a:r>
              <a:rPr lang="ko-KR" altLang="en-US" dirty="0"/>
              <a:t>("</a:t>
            </a:r>
            <a:r>
              <a:rPr lang="ko-KR" altLang="en-US" dirty="0" err="1"/>
              <a:t>유재석",40,"코미디언</a:t>
            </a:r>
            <a:r>
              <a:rPr lang="ko-KR" altLang="en-US" dirty="0"/>
              <a:t>")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객체 생성</a:t>
            </a:r>
          </a:p>
          <a:p>
            <a:r>
              <a:rPr lang="ko-KR" altLang="en-US" dirty="0"/>
              <a:t>person2=</a:t>
            </a:r>
            <a:r>
              <a:rPr lang="ko-KR" altLang="en-US" dirty="0" err="1"/>
              <a:t>Person</a:t>
            </a:r>
            <a:r>
              <a:rPr lang="ko-KR" altLang="en-US" dirty="0"/>
              <a:t>(＂</a:t>
            </a:r>
            <a:r>
              <a:rPr lang="ko-KR" altLang="en-US" dirty="0" err="1"/>
              <a:t>송지효＂,30,＂배우</a:t>
            </a:r>
            <a:r>
              <a:rPr lang="ko-KR" altLang="en-US" dirty="0"/>
              <a:t>＂)</a:t>
            </a:r>
          </a:p>
          <a:p>
            <a:r>
              <a:rPr lang="ko-KR" altLang="en-US" dirty="0"/>
              <a:t>person3=</a:t>
            </a:r>
            <a:r>
              <a:rPr lang="ko-KR" altLang="en-US" dirty="0" err="1"/>
              <a:t>Person</a:t>
            </a:r>
            <a:r>
              <a:rPr lang="ko-KR" altLang="en-US" dirty="0"/>
              <a:t>(＂</a:t>
            </a:r>
            <a:r>
              <a:rPr lang="ko-KR" altLang="en-US" dirty="0" err="1"/>
              <a:t>김종국＂,35,＂가수</a:t>
            </a:r>
            <a:r>
              <a:rPr lang="ko-KR" altLang="en-US" dirty="0"/>
              <a:t>＂)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F7A9CFB8-CD8C-2325-0596-7CA44AD132AE}"/>
              </a:ext>
            </a:extLst>
          </p:cNvPr>
          <p:cNvSpPr/>
          <p:nvPr/>
        </p:nvSpPr>
        <p:spPr>
          <a:xfrm>
            <a:off x="2615707" y="3721100"/>
            <a:ext cx="991093" cy="226786"/>
          </a:xfrm>
          <a:prstGeom prst="wedgeRoundRectCallout">
            <a:avLst>
              <a:gd name="adj1" fmla="val -50005"/>
              <a:gd name="adj2" fmla="val 73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클래스명</a:t>
            </a:r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5F19486-790A-51B9-34C3-C1DFC4637B33}"/>
              </a:ext>
            </a:extLst>
          </p:cNvPr>
          <p:cNvCxnSpPr>
            <a:stCxn id="4" idx="4"/>
          </p:cNvCxnSpPr>
          <p:nvPr/>
        </p:nvCxnSpPr>
        <p:spPr>
          <a:xfrm flipH="1">
            <a:off x="2362200" y="3851076"/>
            <a:ext cx="253457" cy="25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71E5C9-7ACF-BB90-5D40-3E19F97920E4}"/>
              </a:ext>
            </a:extLst>
          </p:cNvPr>
          <p:cNvSpPr txBox="1"/>
          <p:nvPr/>
        </p:nvSpPr>
        <p:spPr>
          <a:xfrm>
            <a:off x="7654125" y="4389853"/>
            <a:ext cx="428569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유재석은 </a:t>
            </a:r>
            <a:r>
              <a:rPr lang="ko-KR" altLang="en-US" dirty="0" err="1"/>
              <a:t>런닝맨</a:t>
            </a:r>
            <a:r>
              <a:rPr lang="ko-KR" altLang="en-US" dirty="0"/>
              <a:t> </a:t>
            </a:r>
            <a:r>
              <a:rPr lang="ko-KR" altLang="en-US" dirty="0" err="1"/>
              <a:t>맴버</a:t>
            </a:r>
            <a:r>
              <a:rPr lang="ko-KR" altLang="en-US" dirty="0"/>
              <a:t> 입니다 </a:t>
            </a:r>
          </a:p>
          <a:p>
            <a:r>
              <a:rPr lang="ko-KR" altLang="en-US" dirty="0"/>
              <a:t>나이는 40이고 취미는 코미디언입니다. </a:t>
            </a:r>
          </a:p>
          <a:p>
            <a:r>
              <a:rPr lang="ko-KR" altLang="en-US" dirty="0" err="1"/>
              <a:t>송지효은</a:t>
            </a:r>
            <a:r>
              <a:rPr lang="ko-KR" altLang="en-US" dirty="0"/>
              <a:t> </a:t>
            </a:r>
            <a:r>
              <a:rPr lang="ko-KR" altLang="en-US" dirty="0" err="1"/>
              <a:t>런닝맨</a:t>
            </a:r>
            <a:r>
              <a:rPr lang="ko-KR" altLang="en-US" dirty="0"/>
              <a:t> </a:t>
            </a:r>
            <a:r>
              <a:rPr lang="ko-KR" altLang="en-US" dirty="0" err="1"/>
              <a:t>맴버</a:t>
            </a:r>
            <a:r>
              <a:rPr lang="ko-KR" altLang="en-US" dirty="0"/>
              <a:t> 입니다 </a:t>
            </a:r>
          </a:p>
          <a:p>
            <a:r>
              <a:rPr lang="ko-KR" altLang="en-US" dirty="0"/>
              <a:t>나이는 30이고 취미는 배우입니다.     </a:t>
            </a:r>
          </a:p>
          <a:p>
            <a:r>
              <a:rPr lang="ko-KR" altLang="en-US" dirty="0"/>
              <a:t>김종국은 </a:t>
            </a:r>
            <a:r>
              <a:rPr lang="ko-KR" altLang="en-US" dirty="0" err="1"/>
              <a:t>런닝맨</a:t>
            </a:r>
            <a:r>
              <a:rPr lang="ko-KR" altLang="en-US" dirty="0"/>
              <a:t> </a:t>
            </a:r>
            <a:r>
              <a:rPr lang="ko-KR" altLang="en-US" dirty="0" err="1"/>
              <a:t>맴버</a:t>
            </a:r>
            <a:r>
              <a:rPr lang="ko-KR" altLang="en-US" dirty="0"/>
              <a:t> 입니다</a:t>
            </a:r>
          </a:p>
          <a:p>
            <a:r>
              <a:rPr lang="ko-KR" altLang="en-US" dirty="0"/>
              <a:t>나이는 35이고 취미는 가수입니다.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8BAC92-1795-9DA5-04DD-B3AC91DEA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92" y="1130300"/>
            <a:ext cx="351521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2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598932" y="298196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C57E0E8-8BC6-4ADD-1CFB-B23BDA13DABF}"/>
              </a:ext>
            </a:extLst>
          </p:cNvPr>
          <p:cNvSpPr txBox="1">
            <a:spLocks/>
          </p:cNvSpPr>
          <p:nvPr/>
        </p:nvSpPr>
        <p:spPr>
          <a:xfrm>
            <a:off x="598932" y="3701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highlight>
                  <a:srgbClr val="00FF00"/>
                </a:highlight>
              </a:rPr>
              <a:t>__</a:t>
            </a:r>
            <a:r>
              <a:rPr lang="en-US" altLang="ko-KR" sz="2800" dirty="0" err="1">
                <a:highlight>
                  <a:srgbClr val="00FF00"/>
                </a:highlight>
              </a:rPr>
              <a:t>init</a:t>
            </a:r>
            <a:r>
              <a:rPr lang="en-US" altLang="ko-KR" sz="2800" dirty="0">
                <a:highlight>
                  <a:srgbClr val="00FF00"/>
                </a:highlight>
              </a:rPr>
              <a:t>__ : </a:t>
            </a:r>
            <a:r>
              <a:rPr lang="ko-KR" altLang="en-US" sz="2800" dirty="0">
                <a:highlight>
                  <a:srgbClr val="00FF00"/>
                </a:highlight>
              </a:rPr>
              <a:t>생성자 </a:t>
            </a:r>
            <a:r>
              <a:rPr lang="en-US" altLang="ko-KR" sz="2800" dirty="0">
                <a:highlight>
                  <a:srgbClr val="00FF00"/>
                </a:highlight>
              </a:rPr>
              <a:t>(</a:t>
            </a:r>
            <a:r>
              <a:rPr lang="en-US" altLang="ko-KR" sz="2800" dirty="0" err="1">
                <a:highlight>
                  <a:srgbClr val="00FF00"/>
                </a:highlight>
              </a:rPr>
              <a:t>contructor</a:t>
            </a:r>
            <a:r>
              <a:rPr lang="en-US" altLang="ko-KR" sz="2800" dirty="0">
                <a:highlight>
                  <a:srgbClr val="00FF00"/>
                </a:highlight>
              </a:rPr>
              <a:t>)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8CB01-B322-A173-0E44-CC484AB6F064}"/>
              </a:ext>
            </a:extLst>
          </p:cNvPr>
          <p:cNvSpPr txBox="1"/>
          <p:nvPr/>
        </p:nvSpPr>
        <p:spPr>
          <a:xfrm>
            <a:off x="923278" y="936170"/>
            <a:ext cx="11116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_ _ </a:t>
            </a:r>
            <a:r>
              <a:rPr lang="en-US" altLang="ko-KR" dirty="0" err="1">
                <a:solidFill>
                  <a:srgbClr val="FF0000"/>
                </a:solidFill>
              </a:rPr>
              <a:t>init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_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_() </a:t>
            </a:r>
            <a:r>
              <a:rPr lang="ko-KR" altLang="en-US" dirty="0"/>
              <a:t>은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사용되는 생성자 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 생성시에만 호출되어 메모리에 객체 생성과 동시에 객체의 데이터를 초기화 하는 역할을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BF137B9-1F6B-53A3-D7AF-5E3AF4BA6788}"/>
              </a:ext>
            </a:extLst>
          </p:cNvPr>
          <p:cNvSpPr txBox="1">
            <a:spLocks/>
          </p:cNvSpPr>
          <p:nvPr/>
        </p:nvSpPr>
        <p:spPr>
          <a:xfrm>
            <a:off x="765444" y="3286613"/>
            <a:ext cx="203773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/>
              <a:t>-self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9C6A6-5C37-ACF6-9466-71AA6D9EC78E}"/>
              </a:ext>
            </a:extLst>
          </p:cNvPr>
          <p:cNvSpPr txBox="1"/>
          <p:nvPr/>
        </p:nvSpPr>
        <p:spPr>
          <a:xfrm>
            <a:off x="1258286" y="3826251"/>
            <a:ext cx="10451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self</a:t>
            </a:r>
            <a:r>
              <a:rPr lang="ko-KR" altLang="en-US" dirty="0"/>
              <a:t>는 자기 자신을 뜻하고 </a:t>
            </a:r>
            <a:endParaRPr lang="en-US" altLang="ko-KR" dirty="0"/>
          </a:p>
          <a:p>
            <a:r>
              <a:rPr lang="ko-KR" altLang="en-US" dirty="0" err="1"/>
              <a:t>매소드의</a:t>
            </a:r>
            <a:r>
              <a:rPr lang="ko-KR" altLang="en-US" dirty="0"/>
              <a:t> 매개변수 적는 첫 부분에 항상 </a:t>
            </a:r>
            <a:r>
              <a:rPr lang="en-US" altLang="ko-KR" dirty="0"/>
              <a:t>self</a:t>
            </a:r>
            <a:r>
              <a:rPr lang="ko-KR" altLang="en-US" dirty="0"/>
              <a:t>라고 적어 줘야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 페이지에  나오는 </a:t>
            </a:r>
            <a:r>
              <a:rPr lang="ko-KR" altLang="en-US" dirty="0" err="1"/>
              <a:t>코드중</a:t>
            </a:r>
            <a:r>
              <a:rPr lang="ko-KR" altLang="en-US" dirty="0"/>
              <a:t> </a:t>
            </a:r>
            <a:r>
              <a:rPr lang="en-US" altLang="ko-KR" dirty="0" err="1"/>
              <a:t>self.name,s</a:t>
            </a:r>
            <a:r>
              <a:rPr lang="en-US" altLang="ko-KR" dirty="0"/>
              <a:t> </a:t>
            </a:r>
            <a:r>
              <a:rPr lang="en-US" altLang="ko-KR" dirty="0" err="1"/>
              <a:t>elf.age</a:t>
            </a:r>
            <a:r>
              <a:rPr lang="en-US" altLang="ko-KR" dirty="0"/>
              <a:t>, </a:t>
            </a:r>
            <a:r>
              <a:rPr lang="en-US" altLang="ko-KR" dirty="0" err="1"/>
              <a:t>self.job</a:t>
            </a:r>
            <a:r>
              <a:rPr lang="ko-KR" altLang="en-US" dirty="0"/>
              <a:t>에 적힌 </a:t>
            </a:r>
            <a:r>
              <a:rPr lang="en-US" altLang="ko-KR" dirty="0"/>
              <a:t>name,</a:t>
            </a:r>
            <a:r>
              <a:rPr lang="ko-KR" altLang="en-US" dirty="0"/>
              <a:t> </a:t>
            </a:r>
            <a:r>
              <a:rPr lang="en-US" altLang="ko-KR" dirty="0"/>
              <a:t>age,</a:t>
            </a:r>
            <a:r>
              <a:rPr lang="ko-KR" altLang="en-US" dirty="0"/>
              <a:t> </a:t>
            </a:r>
            <a:r>
              <a:rPr lang="en-US" altLang="ko-KR" dirty="0"/>
              <a:t>job</a:t>
            </a:r>
            <a:r>
              <a:rPr lang="ko-KR" altLang="en-US" dirty="0"/>
              <a:t>가 </a:t>
            </a:r>
            <a:r>
              <a:rPr lang="ko-KR" altLang="en-US" dirty="0" err="1"/>
              <a:t>맴버</a:t>
            </a:r>
            <a:r>
              <a:rPr lang="ko-KR" altLang="en-US" dirty="0"/>
              <a:t> 변수에 해당된다</a:t>
            </a:r>
            <a:r>
              <a:rPr lang="en-US" altLang="ko-KR" dirty="0"/>
              <a:t>. </a:t>
            </a:r>
            <a:r>
              <a:rPr lang="ko-KR" altLang="en-US" dirty="0"/>
              <a:t>클래스 내에서 정의된 변수를 </a:t>
            </a:r>
            <a:r>
              <a:rPr lang="ko-KR" altLang="en-US" dirty="0" err="1"/>
              <a:t>맴버</a:t>
            </a:r>
            <a:r>
              <a:rPr lang="ko-KR" altLang="en-US" dirty="0"/>
              <a:t> 변수라고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클래스 내에서 </a:t>
            </a:r>
            <a:r>
              <a:rPr lang="ko-KR" altLang="en-US" dirty="0" err="1"/>
              <a:t>맴버</a:t>
            </a:r>
            <a:r>
              <a:rPr lang="ko-KR" altLang="en-US" dirty="0"/>
              <a:t> 변수에 접근 할 때에는 </a:t>
            </a:r>
            <a:r>
              <a:rPr lang="en-US" altLang="ko-KR" dirty="0"/>
              <a:t>“self.</a:t>
            </a:r>
            <a:r>
              <a:rPr lang="ko-KR" altLang="en-US" dirty="0" err="1"/>
              <a:t>변수명</a:t>
            </a:r>
            <a:r>
              <a:rPr lang="en-US" altLang="ko-KR" dirty="0"/>
              <a:t>”</a:t>
            </a:r>
            <a:r>
              <a:rPr lang="ko-KR" altLang="en-US" dirty="0"/>
              <a:t>으로 접근이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15067589-CD63-EAB3-C501-0D6D91432203}"/>
              </a:ext>
            </a:extLst>
          </p:cNvPr>
          <p:cNvSpPr/>
          <p:nvPr/>
        </p:nvSpPr>
        <p:spPr>
          <a:xfrm>
            <a:off x="1463924" y="1580173"/>
            <a:ext cx="9771078" cy="923330"/>
          </a:xfrm>
          <a:prstGeom prst="wedgeRoundRectCallout">
            <a:avLst>
              <a:gd name="adj1" fmla="val -52526"/>
              <a:gd name="adj2" fmla="val -501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앞 페이지의 </a:t>
            </a:r>
            <a:r>
              <a:rPr lang="en-US" altLang="ko-KR" sz="1400" dirty="0" err="1">
                <a:solidFill>
                  <a:schemeClr val="tx1"/>
                </a:solidFill>
              </a:rPr>
              <a:t>person1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person2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person3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Person</a:t>
            </a:r>
            <a:r>
              <a:rPr lang="ko-KR" altLang="en-US" sz="1400" dirty="0">
                <a:solidFill>
                  <a:schemeClr val="tx1"/>
                </a:solidFill>
              </a:rPr>
              <a:t>클래스를 이용해 생성된 인스턴스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또는 객체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라고 한다</a:t>
            </a:r>
            <a:r>
              <a:rPr lang="en-US" altLang="ko-KR" sz="1400" dirty="0">
                <a:solidFill>
                  <a:schemeClr val="tx1"/>
                </a:solidFill>
              </a:rPr>
              <a:t>. 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객체를 생성시에는 </a:t>
            </a:r>
            <a:r>
              <a:rPr lang="en-US" altLang="ko-KR" sz="1400" dirty="0">
                <a:solidFill>
                  <a:schemeClr val="tx1"/>
                </a:solidFill>
              </a:rPr>
              <a:t>__</a:t>
            </a:r>
            <a:r>
              <a:rPr lang="en-US" altLang="ko-KR" sz="1400" dirty="0" err="1">
                <a:solidFill>
                  <a:schemeClr val="tx1"/>
                </a:solidFill>
              </a:rPr>
              <a:t>init</a:t>
            </a:r>
            <a:r>
              <a:rPr lang="en-US" altLang="ko-KR" sz="1400" dirty="0">
                <a:solidFill>
                  <a:schemeClr val="tx1"/>
                </a:solidFill>
              </a:rPr>
              <a:t>__()</a:t>
            </a:r>
            <a:r>
              <a:rPr lang="ko-KR" altLang="en-US" sz="1400" dirty="0">
                <a:solidFill>
                  <a:schemeClr val="tx1"/>
                </a:solidFill>
              </a:rPr>
              <a:t>함수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메소드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에 있는 </a:t>
            </a:r>
            <a:r>
              <a:rPr lang="en-US" altLang="ko-KR" sz="1400" dirty="0">
                <a:solidFill>
                  <a:schemeClr val="tx1"/>
                </a:solidFill>
              </a:rPr>
              <a:t>self</a:t>
            </a:r>
            <a:r>
              <a:rPr lang="ko-KR" altLang="en-US" sz="1400" dirty="0">
                <a:solidFill>
                  <a:schemeClr val="tx1"/>
                </a:solidFill>
              </a:rPr>
              <a:t>를 제외한 매개변수와 동일한 개수 만큼의 값을 줘야 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만약 </a:t>
            </a:r>
            <a:r>
              <a:rPr lang="en-US" altLang="ko-KR" sz="1400" dirty="0" err="1">
                <a:solidFill>
                  <a:schemeClr val="tx1"/>
                </a:solidFill>
              </a:rPr>
              <a:t>person4</a:t>
            </a:r>
            <a:r>
              <a:rPr lang="en-US" altLang="ko-KR" sz="1400" dirty="0">
                <a:solidFill>
                  <a:schemeClr val="tx1"/>
                </a:solidFill>
              </a:rPr>
              <a:t> = Person(“</a:t>
            </a:r>
            <a:r>
              <a:rPr lang="ko-KR" altLang="en-US" sz="1400" dirty="0">
                <a:solidFill>
                  <a:schemeClr val="tx1"/>
                </a:solidFill>
              </a:rPr>
              <a:t>이광수</a:t>
            </a:r>
            <a:r>
              <a:rPr lang="en-US" altLang="ko-KR" sz="1400" dirty="0">
                <a:solidFill>
                  <a:schemeClr val="tx1"/>
                </a:solidFill>
              </a:rPr>
              <a:t>”)</a:t>
            </a:r>
            <a:r>
              <a:rPr lang="ko-KR" altLang="en-US" sz="1400" dirty="0">
                <a:solidFill>
                  <a:schemeClr val="tx1"/>
                </a:solidFill>
              </a:rPr>
              <a:t>와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같은 코드는 사용이 안된다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9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2C301AC-8D3F-4F7B-F304-BDA8E754C3D0}"/>
              </a:ext>
            </a:extLst>
          </p:cNvPr>
          <p:cNvSpPr txBox="1">
            <a:spLocks/>
          </p:cNvSpPr>
          <p:nvPr/>
        </p:nvSpPr>
        <p:spPr>
          <a:xfrm>
            <a:off x="598932" y="370114"/>
            <a:ext cx="6360668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클래스 외부에서 객체 내의 변수 사용 및 확장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AB1FC-9641-1E5B-E73D-1309E4C4345A}"/>
              </a:ext>
            </a:extLst>
          </p:cNvPr>
          <p:cNvSpPr txBox="1"/>
          <p:nvPr/>
        </p:nvSpPr>
        <p:spPr>
          <a:xfrm>
            <a:off x="698500" y="1280636"/>
            <a:ext cx="10896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클래스 외부에서 </a:t>
            </a:r>
            <a:r>
              <a:rPr lang="ko-KR" altLang="en-US" dirty="0" err="1"/>
              <a:t>맴버</a:t>
            </a:r>
            <a:r>
              <a:rPr lang="ko-KR" altLang="en-US" dirty="0"/>
              <a:t> 변수에 접근할 때는 객체이름</a:t>
            </a:r>
            <a:r>
              <a:rPr lang="en-US" altLang="ko-KR" dirty="0"/>
              <a:t>.</a:t>
            </a:r>
            <a:r>
              <a:rPr lang="ko-KR" altLang="en-US" dirty="0"/>
              <a:t>변수명으로 접근이 가능 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ex . person1.name</a:t>
            </a:r>
          </a:p>
          <a:p>
            <a:r>
              <a:rPr lang="ko-KR" altLang="en-US" dirty="0"/>
              <a:t>앞 페이 지 코드 끝부분에 </a:t>
            </a:r>
            <a:r>
              <a:rPr lang="en-US" altLang="ko-KR" dirty="0"/>
              <a:t>print(person1.name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로 해서 출력 해보자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클래스 외부에서 객체의 변수를 확장해서 생성 </a:t>
            </a:r>
            <a:r>
              <a:rPr lang="ko-KR" altLang="en-US" dirty="0"/>
              <a:t>할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en-US" altLang="ko-KR" dirty="0" err="1"/>
              <a:t>person1.gender</a:t>
            </a:r>
            <a:r>
              <a:rPr lang="en-US" altLang="ko-KR" dirty="0"/>
              <a:t> = “</a:t>
            </a:r>
            <a:r>
              <a:rPr lang="ko-KR" altLang="en-US" dirty="0"/>
              <a:t>남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print(</a:t>
            </a:r>
            <a:r>
              <a:rPr lang="en-US" altLang="ko-KR" dirty="0" err="1"/>
              <a:t>person1.gender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하지만 </a:t>
            </a:r>
            <a:r>
              <a:rPr lang="en-US" altLang="ko-KR" dirty="0" err="1"/>
              <a:t>person2</a:t>
            </a:r>
            <a:r>
              <a:rPr lang="ko-KR" altLang="en-US" dirty="0"/>
              <a:t>에는 </a:t>
            </a:r>
            <a:r>
              <a:rPr lang="en-US" altLang="ko-KR" dirty="0"/>
              <a:t>gender</a:t>
            </a:r>
            <a:r>
              <a:rPr lang="ko-KR" altLang="en-US" dirty="0" err="1"/>
              <a:t>라른</a:t>
            </a:r>
            <a:r>
              <a:rPr lang="ko-KR" altLang="en-US" dirty="0"/>
              <a:t> 변수가 없음으로 사용이 안된다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person2.gender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# </a:t>
            </a:r>
            <a:r>
              <a:rPr lang="ko-KR" altLang="en-US" dirty="0">
                <a:solidFill>
                  <a:srgbClr val="0070C0"/>
                </a:solidFill>
              </a:rPr>
              <a:t>확장된 변수는 다른 객체에서는 사용 불가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이와 같이 클래스 외부에서 객체의 변수에 </a:t>
            </a:r>
            <a:r>
              <a:rPr lang="ko-KR" altLang="en-US" dirty="0" err="1"/>
              <a:t>접근할수도</a:t>
            </a:r>
            <a:r>
              <a:rPr lang="ko-KR" altLang="en-US" dirty="0"/>
              <a:t> 있고</a:t>
            </a:r>
            <a:r>
              <a:rPr lang="en-US" altLang="ko-KR" dirty="0"/>
              <a:t>,</a:t>
            </a:r>
            <a:r>
              <a:rPr lang="ko-KR" altLang="en-US" dirty="0"/>
              <a:t> 객체마다  변수를 확장 할 수도 있다</a:t>
            </a:r>
            <a:r>
              <a:rPr lang="en-US" altLang="ko-KR" dirty="0"/>
              <a:t>. </a:t>
            </a:r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B0FFB405-0E38-177D-49AF-69F68DFD8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46519"/>
              </p:ext>
            </p:extLst>
          </p:nvPr>
        </p:nvGraphicFramePr>
        <p:xfrm>
          <a:off x="8281630" y="1698198"/>
          <a:ext cx="180217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70">
                  <a:extLst>
                    <a:ext uri="{9D8B030D-6E8A-4147-A177-3AD203B41FA5}">
                      <a16:colId xmlns:a16="http://schemas.microsoft.com/office/drawing/2014/main" val="216573782"/>
                    </a:ext>
                  </a:extLst>
                </a:gridCol>
              </a:tblGrid>
              <a:tr h="3107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실행결과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04566"/>
                  </a:ext>
                </a:extLst>
              </a:tr>
              <a:tr h="3151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유재석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59014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00A0D845-07B3-EA79-214D-683B7003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46577"/>
              </p:ext>
            </p:extLst>
          </p:nvPr>
        </p:nvGraphicFramePr>
        <p:xfrm>
          <a:off x="8281630" y="2643579"/>
          <a:ext cx="180217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70">
                  <a:extLst>
                    <a:ext uri="{9D8B030D-6E8A-4147-A177-3AD203B41FA5}">
                      <a16:colId xmlns:a16="http://schemas.microsoft.com/office/drawing/2014/main" val="216573782"/>
                    </a:ext>
                  </a:extLst>
                </a:gridCol>
              </a:tblGrid>
              <a:tr h="3107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실행결과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04566"/>
                  </a:ext>
                </a:extLst>
              </a:tr>
              <a:tr h="3151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59014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BDA351-3B64-845E-97EB-85D82670F2CD}"/>
              </a:ext>
            </a:extLst>
          </p:cNvPr>
          <p:cNvCxnSpPr/>
          <p:nvPr/>
        </p:nvCxnSpPr>
        <p:spPr>
          <a:xfrm>
            <a:off x="7785100" y="1943100"/>
            <a:ext cx="496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A089D9-BE19-36EC-2A7E-99528ADF3849}"/>
              </a:ext>
            </a:extLst>
          </p:cNvPr>
          <p:cNvCxnSpPr/>
          <p:nvPr/>
        </p:nvCxnSpPr>
        <p:spPr>
          <a:xfrm>
            <a:off x="3347466" y="2844800"/>
            <a:ext cx="483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4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1" y="217714"/>
            <a:ext cx="10197795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메소드</a:t>
            </a:r>
            <a:r>
              <a:rPr lang="en-US" altLang="ko-KR" sz="2800" dirty="0"/>
              <a:t>:</a:t>
            </a:r>
            <a:r>
              <a:rPr lang="ko-KR" altLang="en-US" sz="2400" dirty="0"/>
              <a:t>클래스에 사용되는 함수로</a:t>
            </a:r>
            <a:r>
              <a:rPr lang="ko-KR" altLang="en-US" sz="2300" dirty="0"/>
              <a:t> </a:t>
            </a:r>
            <a:r>
              <a:rPr lang="ko-KR" altLang="en-US" sz="2300" dirty="0">
                <a:solidFill>
                  <a:srgbClr val="FF0000"/>
                </a:solidFill>
              </a:rPr>
              <a:t>객체이름</a:t>
            </a:r>
            <a:r>
              <a:rPr lang="en-US" altLang="ko-KR" sz="2300" dirty="0">
                <a:solidFill>
                  <a:srgbClr val="FF0000"/>
                </a:solidFill>
              </a:rPr>
              <a:t>.</a:t>
            </a:r>
            <a:r>
              <a:rPr lang="ko-KR" altLang="en-US" sz="2300" dirty="0" err="1">
                <a:solidFill>
                  <a:srgbClr val="FF0000"/>
                </a:solidFill>
              </a:rPr>
              <a:t>메소드명</a:t>
            </a:r>
            <a:r>
              <a:rPr lang="en-US" altLang="ko-KR" sz="2300" dirty="0">
                <a:solidFill>
                  <a:srgbClr val="FF0000"/>
                </a:solidFill>
              </a:rPr>
              <a:t>()</a:t>
            </a:r>
            <a:r>
              <a:rPr lang="ko-KR" altLang="en-US" sz="2300" dirty="0"/>
              <a:t>으로 접근하여 사용할 </a:t>
            </a:r>
            <a:r>
              <a:rPr lang="ko-KR" altLang="en-US" sz="2300" dirty="0" err="1"/>
              <a:t>수있다</a:t>
            </a:r>
            <a:r>
              <a:rPr lang="en-US" altLang="ko-KR" sz="23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E66276-E89D-32D1-6F47-6B24B58D4F16}"/>
              </a:ext>
            </a:extLst>
          </p:cNvPr>
          <p:cNvSpPr txBox="1"/>
          <p:nvPr/>
        </p:nvSpPr>
        <p:spPr>
          <a:xfrm>
            <a:off x="379427" y="871881"/>
            <a:ext cx="7451161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#클래스 코드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RunningMan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en-US" altLang="ko-KR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tag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self.name</a:t>
            </a:r>
            <a:r>
              <a:rPr lang="ko-KR" altLang="en-US" dirty="0"/>
              <a:t>=</a:t>
            </a:r>
            <a:r>
              <a:rPr lang="ko-KR" altLang="en-US" dirty="0" err="1"/>
              <a:t>name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self.tag</a:t>
            </a:r>
            <a:r>
              <a:rPr lang="ko-KR" altLang="en-US" dirty="0"/>
              <a:t>=</a:t>
            </a:r>
            <a:r>
              <a:rPr lang="ko-KR" altLang="en-US" dirty="0" err="1"/>
              <a:t>tag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 : </a:t>
            </a:r>
            <a:r>
              <a:rPr lang="ko-KR" altLang="en-US" dirty="0" err="1"/>
              <a:t>런닝맨</a:t>
            </a:r>
            <a:r>
              <a:rPr lang="ko-KR" altLang="en-US" dirty="0"/>
              <a:t> </a:t>
            </a:r>
            <a:r>
              <a:rPr lang="ko-KR" altLang="en-US" dirty="0" err="1"/>
              <a:t>맴버</a:t>
            </a:r>
            <a:r>
              <a:rPr lang="ko-KR" altLang="en-US" dirty="0"/>
              <a:t> 입니다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name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("이름표 접착력은{0}입니다.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tag</a:t>
            </a:r>
            <a:r>
              <a:rPr lang="ko-KR" altLang="en-US" dirty="0"/>
              <a:t>))  </a:t>
            </a:r>
          </a:p>
          <a:p>
            <a:r>
              <a:rPr lang="ko-KR" altLang="en-US" dirty="0"/>
              <a:t>   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클래스 내 메소드 만들기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move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location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("{0}: {1}방향으로 이동 합니다. 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self.name,location</a:t>
            </a:r>
            <a:r>
              <a:rPr lang="ko-KR" altLang="en-US" dirty="0"/>
              <a:t>) 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#객체 생성 </a:t>
            </a:r>
            <a:r>
              <a:rPr lang="ko-KR" altLang="en-US" dirty="0" err="1">
                <a:solidFill>
                  <a:srgbClr val="00B050"/>
                </a:solidFill>
              </a:rPr>
              <a:t>코드및</a:t>
            </a:r>
            <a:r>
              <a:rPr lang="ko-KR" altLang="en-US" dirty="0">
                <a:solidFill>
                  <a:srgbClr val="00B050"/>
                </a:solidFill>
              </a:rPr>
              <a:t> 메소드 사용 코드</a:t>
            </a:r>
          </a:p>
          <a:p>
            <a:r>
              <a:rPr lang="ko-KR" altLang="en-US" dirty="0" err="1"/>
              <a:t>runningMan1</a:t>
            </a:r>
            <a:r>
              <a:rPr lang="ko-KR" altLang="en-US" dirty="0"/>
              <a:t>=</a:t>
            </a:r>
            <a:r>
              <a:rPr lang="ko-KR" altLang="en-US" dirty="0" err="1"/>
              <a:t>RunningMan</a:t>
            </a:r>
            <a:r>
              <a:rPr lang="ko-KR" altLang="en-US" dirty="0"/>
              <a:t>("</a:t>
            </a:r>
            <a:r>
              <a:rPr lang="ko-KR" altLang="en-US" dirty="0" err="1"/>
              <a:t>유재석",50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runningMan2</a:t>
            </a:r>
            <a:r>
              <a:rPr lang="ko-KR" altLang="en-US" dirty="0"/>
              <a:t>=</a:t>
            </a:r>
            <a:r>
              <a:rPr lang="ko-KR" altLang="en-US" dirty="0" err="1"/>
              <a:t>RunningMan</a:t>
            </a:r>
            <a:r>
              <a:rPr lang="ko-KR" altLang="en-US" dirty="0"/>
              <a:t>("</a:t>
            </a:r>
            <a:r>
              <a:rPr lang="ko-KR" altLang="en-US" dirty="0" err="1"/>
              <a:t>송지효",50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runningMan3</a:t>
            </a:r>
            <a:r>
              <a:rPr lang="ko-KR" altLang="en-US" dirty="0"/>
              <a:t>=</a:t>
            </a:r>
            <a:r>
              <a:rPr lang="ko-KR" altLang="en-US" dirty="0" err="1"/>
              <a:t>RunningMan</a:t>
            </a:r>
            <a:r>
              <a:rPr lang="ko-KR" altLang="en-US" dirty="0"/>
              <a:t>("</a:t>
            </a:r>
            <a:r>
              <a:rPr lang="ko-KR" altLang="en-US" dirty="0" err="1"/>
              <a:t>김종국",50</a:t>
            </a:r>
            <a:r>
              <a:rPr lang="ko-KR" altLang="en-US" dirty="0"/>
              <a:t>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print("---------------")</a:t>
            </a:r>
            <a:endParaRPr lang="ko-KR" altLang="en-US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runningMan1.move</a:t>
            </a:r>
            <a:r>
              <a:rPr lang="ko-KR" altLang="en-US" dirty="0"/>
              <a:t>("</a:t>
            </a:r>
            <a:r>
              <a:rPr lang="ko-KR" altLang="en-US" dirty="0" err="1"/>
              <a:t>3시</a:t>
            </a:r>
            <a:r>
              <a:rPr lang="ko-KR" altLang="en-US" dirty="0"/>
              <a:t>")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runningMan2.move</a:t>
            </a:r>
            <a:r>
              <a:rPr lang="ko-KR" altLang="en-US" dirty="0"/>
              <a:t>("</a:t>
            </a:r>
            <a:r>
              <a:rPr lang="ko-KR" altLang="en-US" dirty="0" err="1"/>
              <a:t>5시</a:t>
            </a:r>
            <a:r>
              <a:rPr lang="ko-KR" altLang="en-US" dirty="0"/>
              <a:t>")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runningMan3.move</a:t>
            </a:r>
            <a:r>
              <a:rPr lang="ko-KR" altLang="en-US" dirty="0"/>
              <a:t>("</a:t>
            </a:r>
            <a:r>
              <a:rPr lang="ko-KR" altLang="en-US" dirty="0" err="1"/>
              <a:t>9시</a:t>
            </a:r>
            <a:r>
              <a:rPr lang="ko-KR" altLang="en-US" dirty="0"/>
              <a:t>")</a:t>
            </a:r>
          </a:p>
          <a:p>
            <a:endParaRPr lang="ko-KR" altLang="en-US" dirty="0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4EE9BB31-2E91-5152-E337-FE7C1ACFC822}"/>
              </a:ext>
            </a:extLst>
          </p:cNvPr>
          <p:cNvSpPr/>
          <p:nvPr/>
        </p:nvSpPr>
        <p:spPr>
          <a:xfrm>
            <a:off x="6096000" y="2761344"/>
            <a:ext cx="5600700" cy="566056"/>
          </a:xfrm>
          <a:prstGeom prst="wedgeRoundRectCallout">
            <a:avLst>
              <a:gd name="adj1" fmla="val -50836"/>
              <a:gd name="adj2" fmla="val 4772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self.name</a:t>
            </a:r>
            <a:r>
              <a:rPr lang="ko-KR" altLang="en-US" sz="1400" dirty="0">
                <a:solidFill>
                  <a:schemeClr val="tx1"/>
                </a:solidFill>
              </a:rPr>
              <a:t>는 클래스 내의 </a:t>
            </a:r>
            <a:r>
              <a:rPr lang="en-US" altLang="ko-KR" sz="1400" dirty="0">
                <a:solidFill>
                  <a:schemeClr val="tx1"/>
                </a:solidFill>
              </a:rPr>
              <a:t>self.name</a:t>
            </a:r>
            <a:r>
              <a:rPr lang="ko-KR" altLang="en-US" sz="1400" dirty="0">
                <a:solidFill>
                  <a:schemeClr val="tx1"/>
                </a:solidFill>
              </a:rPr>
              <a:t>를 사용한다는 것이고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location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ko-KR" altLang="en-US" sz="1400" dirty="0" err="1">
                <a:solidFill>
                  <a:schemeClr val="tx1"/>
                </a:solidFill>
              </a:rPr>
              <a:t>매개값을</a:t>
            </a:r>
            <a:r>
              <a:rPr lang="ko-KR" altLang="en-US" sz="1400" dirty="0">
                <a:solidFill>
                  <a:schemeClr val="tx1"/>
                </a:solidFill>
              </a:rPr>
              <a:t> 받은 매개변수 </a:t>
            </a:r>
            <a:r>
              <a:rPr lang="en-US" altLang="ko-KR" sz="1400" dirty="0">
                <a:solidFill>
                  <a:schemeClr val="tx1"/>
                </a:solidFill>
              </a:rPr>
              <a:t>location</a:t>
            </a:r>
            <a:r>
              <a:rPr lang="ko-KR" altLang="en-US" sz="1400" dirty="0">
                <a:solidFill>
                  <a:schemeClr val="tx1"/>
                </a:solidFill>
              </a:rPr>
              <a:t>을 사용 한다는 것이다</a:t>
            </a:r>
            <a:r>
              <a:rPr lang="en-US" altLang="ko-KR" sz="1400" dirty="0">
                <a:solidFill>
                  <a:schemeClr val="tx1"/>
                </a:solidFill>
              </a:rPr>
              <a:t>.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9137D4-5F47-7B4E-59B6-B07B5D8CCE75}"/>
              </a:ext>
            </a:extLst>
          </p:cNvPr>
          <p:cNvCxnSpPr/>
          <p:nvPr/>
        </p:nvCxnSpPr>
        <p:spPr>
          <a:xfrm flipH="1" flipV="1">
            <a:off x="2006600" y="2006600"/>
            <a:ext cx="397510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F2D94F9-7467-63F3-D097-089BA3A00DEA}"/>
              </a:ext>
            </a:extLst>
          </p:cNvPr>
          <p:cNvCxnSpPr>
            <a:cxnSpLocks/>
          </p:cNvCxnSpPr>
          <p:nvPr/>
        </p:nvCxnSpPr>
        <p:spPr>
          <a:xfrm flipH="1" flipV="1">
            <a:off x="3073400" y="3327400"/>
            <a:ext cx="3898900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4F9B9FCF-F543-2E60-C05D-32609D447C3B}"/>
              </a:ext>
            </a:extLst>
          </p:cNvPr>
          <p:cNvSpPr/>
          <p:nvPr/>
        </p:nvSpPr>
        <p:spPr>
          <a:xfrm>
            <a:off x="3351098" y="1148880"/>
            <a:ext cx="1767002" cy="353553"/>
          </a:xfrm>
          <a:prstGeom prst="wedgeRoundRectCallout">
            <a:avLst>
              <a:gd name="adj1" fmla="val -60949"/>
              <a:gd name="adj2" fmla="val 5760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이름표 접착력</a:t>
            </a:r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036B9791-7948-A72D-7A9E-253E429DE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53979"/>
              </p:ext>
            </p:extLst>
          </p:nvPr>
        </p:nvGraphicFramePr>
        <p:xfrm>
          <a:off x="7704555" y="3616663"/>
          <a:ext cx="448744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445">
                  <a:extLst>
                    <a:ext uri="{9D8B030D-6E8A-4147-A177-3AD203B41FA5}">
                      <a16:colId xmlns:a16="http://schemas.microsoft.com/office/drawing/2014/main" val="216573782"/>
                    </a:ext>
                  </a:extLst>
                </a:gridCol>
              </a:tblGrid>
              <a:tr h="351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실행결과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유재석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 err="1"/>
                        <a:t>런닝맨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맴버입니다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이름표 </a:t>
                      </a:r>
                      <a:r>
                        <a:rPr lang="ko-KR" altLang="en-US" dirty="0" err="1"/>
                        <a:t>접차력은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입니다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송지효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 err="1"/>
                        <a:t>런닝맨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맴버입니다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이름표 </a:t>
                      </a:r>
                      <a:r>
                        <a:rPr lang="ko-KR" altLang="en-US" dirty="0" err="1"/>
                        <a:t>접차력은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입니다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김종국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 err="1"/>
                        <a:t>런닝맨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맴버입니다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이름표 </a:t>
                      </a:r>
                      <a:r>
                        <a:rPr lang="ko-KR" altLang="en-US" dirty="0" err="1"/>
                        <a:t>접차력은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입니다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---------------</a:t>
                      </a:r>
                    </a:p>
                    <a:p>
                      <a:pPr latinLnBrk="1"/>
                      <a:r>
                        <a:rPr lang="ko-KR" altLang="en-US" dirty="0"/>
                        <a:t>유재석</a:t>
                      </a:r>
                      <a:r>
                        <a:rPr lang="en-US" altLang="ko-KR" dirty="0"/>
                        <a:t>:3</a:t>
                      </a:r>
                      <a:r>
                        <a:rPr lang="ko-KR" altLang="en-US" dirty="0"/>
                        <a:t>시방향으로 이동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유재석</a:t>
                      </a:r>
                      <a:r>
                        <a:rPr lang="en-US" altLang="ko-KR" dirty="0"/>
                        <a:t>:5</a:t>
                      </a:r>
                      <a:r>
                        <a:rPr lang="ko-KR" altLang="en-US" dirty="0"/>
                        <a:t>시방향으로 이동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유재석</a:t>
                      </a:r>
                      <a:r>
                        <a:rPr lang="en-US" altLang="ko-KR" dirty="0"/>
                        <a:t>:9</a:t>
                      </a:r>
                      <a:r>
                        <a:rPr lang="ko-KR" altLang="en-US" dirty="0"/>
                        <a:t>시방향으로 이동 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59014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CD9907A-C5BE-3701-5F52-D07A77349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76" y="704332"/>
            <a:ext cx="3924848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6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1" y="217714"/>
            <a:ext cx="9727279" cy="1069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상속</a:t>
            </a:r>
            <a:r>
              <a:rPr lang="en-US" altLang="ko-KR" sz="2800" dirty="0">
                <a:highlight>
                  <a:srgbClr val="00FF00"/>
                </a:highlight>
              </a:rPr>
              <a:t>(inheritance):</a:t>
            </a:r>
            <a:r>
              <a:rPr lang="ko-KR" altLang="en-US" sz="1800" dirty="0"/>
              <a:t>부모클래스는 자식 클래스에게 변수와 함수를 </a:t>
            </a:r>
            <a:r>
              <a:rPr lang="ko-KR" altLang="en-US" sz="1800" dirty="0" err="1"/>
              <a:t>물려줄수있다</a:t>
            </a:r>
            <a:r>
              <a:rPr lang="en-US" altLang="ko-KR" sz="1800" dirty="0"/>
              <a:t>.</a:t>
            </a:r>
          </a:p>
          <a:p>
            <a:pPr algn="l"/>
            <a:r>
              <a:rPr lang="ko-KR" altLang="en-US" sz="1800" dirty="0"/>
              <a:t>                                 생성</a:t>
            </a:r>
            <a:r>
              <a:rPr lang="en-US" altLang="ko-KR" sz="1800" dirty="0"/>
              <a:t>:class </a:t>
            </a:r>
            <a:r>
              <a:rPr lang="ko-KR" altLang="en-US" sz="1800" dirty="0" err="1"/>
              <a:t>자식클래스명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부모클래스명</a:t>
            </a:r>
            <a:r>
              <a:rPr lang="en-US" altLang="ko-KR" sz="1800" dirty="0"/>
              <a:t>):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A17D50-DB72-9506-E5EB-E4819301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87"/>
            <a:ext cx="5824538" cy="41903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0D9518-79B9-010B-1EFC-4C9D983E8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53"/>
          <a:stretch/>
        </p:blipFill>
        <p:spPr>
          <a:xfrm>
            <a:off x="5327989" y="1287263"/>
            <a:ext cx="6864011" cy="28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0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0CDB32F-BA3B-7424-A616-E497E66FB2B4}"/>
              </a:ext>
            </a:extLst>
          </p:cNvPr>
          <p:cNvSpPr txBox="1"/>
          <p:nvPr/>
        </p:nvSpPr>
        <p:spPr>
          <a:xfrm>
            <a:off x="443060" y="329938"/>
            <a:ext cx="915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코드 </a:t>
            </a:r>
            <a:r>
              <a:rPr lang="en-US" altLang="ko-KR" dirty="0"/>
              <a:t>1</a:t>
            </a:r>
            <a:r>
              <a:rPr lang="ko-KR" altLang="en-US" dirty="0"/>
              <a:t>을 복사 </a:t>
            </a:r>
            <a:r>
              <a:rPr lang="ko-KR" altLang="en-US" dirty="0" err="1"/>
              <a:t>붙혀</a:t>
            </a:r>
            <a:r>
              <a:rPr lang="ko-KR" altLang="en-US" dirty="0"/>
              <a:t> 넣기 한 후 </a:t>
            </a:r>
            <a:r>
              <a:rPr lang="en-US" altLang="ko-KR" dirty="0"/>
              <a:t> </a:t>
            </a:r>
            <a:r>
              <a:rPr lang="ko-KR" altLang="en-US" dirty="0"/>
              <a:t>아래에  클래스코드 </a:t>
            </a:r>
            <a:r>
              <a:rPr lang="en-US" altLang="ko-KR" dirty="0"/>
              <a:t>2</a:t>
            </a:r>
            <a:r>
              <a:rPr lang="ko-KR" altLang="en-US" dirty="0"/>
              <a:t>를 코딩한다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64A31-9392-9E03-B8D6-E470A2FD10F3}"/>
              </a:ext>
            </a:extLst>
          </p:cNvPr>
          <p:cNvSpPr txBox="1"/>
          <p:nvPr/>
        </p:nvSpPr>
        <p:spPr>
          <a:xfrm>
            <a:off x="443060" y="838541"/>
            <a:ext cx="10612225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#클래스 코드 2  : 상속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#부모클래스:RunningMan, 자식클래스 </a:t>
            </a:r>
            <a:r>
              <a:rPr lang="ko-KR" altLang="en-US" dirty="0" err="1">
                <a:solidFill>
                  <a:srgbClr val="00B050"/>
                </a:solidFill>
              </a:rPr>
              <a:t>공격맨</a:t>
            </a:r>
            <a:r>
              <a:rPr lang="ko-KR" altLang="en-US" dirty="0">
                <a:solidFill>
                  <a:srgbClr val="00B050"/>
                </a:solidFill>
              </a:rPr>
              <a:t> :</a:t>
            </a:r>
            <a:r>
              <a:rPr lang="ko-KR" altLang="en-US" dirty="0" err="1">
                <a:solidFill>
                  <a:srgbClr val="00B050"/>
                </a:solidFill>
              </a:rPr>
              <a:t>AttackMan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class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AttackMan</a:t>
            </a:r>
            <a:r>
              <a:rPr lang="ko-KR" altLang="en-US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RunningMan</a:t>
            </a:r>
            <a:r>
              <a:rPr lang="ko-KR" altLang="en-US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tag</a:t>
            </a:r>
            <a:r>
              <a:rPr lang="ko-KR" altLang="en-US" dirty="0"/>
              <a:t>, </a:t>
            </a:r>
            <a:r>
              <a:rPr lang="ko-KR" altLang="en-US" dirty="0" err="1"/>
              <a:t>power</a:t>
            </a:r>
            <a:r>
              <a:rPr lang="ko-KR" altLang="en-US" dirty="0"/>
              <a:t>):</a:t>
            </a:r>
            <a:r>
              <a:rPr lang="ko-KR" altLang="en-US" dirty="0">
                <a:solidFill>
                  <a:srgbClr val="00B050"/>
                </a:solidFill>
              </a:rPr>
              <a:t>#</a:t>
            </a:r>
            <a:r>
              <a:rPr lang="ko-KR" altLang="en-US" dirty="0" err="1">
                <a:solidFill>
                  <a:srgbClr val="00B050"/>
                </a:solidFill>
              </a:rPr>
              <a:t>가진힘</a:t>
            </a:r>
            <a:r>
              <a:rPr lang="ko-KR" altLang="en-US" dirty="0">
                <a:solidFill>
                  <a:srgbClr val="00B050"/>
                </a:solidFill>
              </a:rPr>
              <a:t> 만큼 공격합니다.</a:t>
            </a:r>
          </a:p>
          <a:p>
            <a:r>
              <a:rPr lang="ko-KR" altLang="en-US" dirty="0"/>
              <a:t>        </a:t>
            </a:r>
            <a:r>
              <a:rPr lang="ko-KR" altLang="en-US" dirty="0" err="1">
                <a:solidFill>
                  <a:srgbClr val="FF0000"/>
                </a:solidFill>
              </a:rPr>
              <a:t>RunningMan</a:t>
            </a:r>
            <a:r>
              <a:rPr lang="ko-KR" altLang="en-US" dirty="0">
                <a:solidFill>
                  <a:srgbClr val="FF0000"/>
                </a:solidFill>
              </a:rPr>
              <a:t>.__</a:t>
            </a:r>
            <a:r>
              <a:rPr lang="ko-KR" altLang="en-US" dirty="0" err="1">
                <a:solidFill>
                  <a:srgbClr val="FF0000"/>
                </a:solidFill>
              </a:rPr>
              <a:t>init</a:t>
            </a:r>
            <a:r>
              <a:rPr lang="ko-KR" altLang="en-US" dirty="0">
                <a:solidFill>
                  <a:srgbClr val="FF0000"/>
                </a:solidFill>
              </a:rPr>
              <a:t>__(</a:t>
            </a:r>
            <a:r>
              <a:rPr lang="ko-KR" altLang="en-US" dirty="0" err="1">
                <a:solidFill>
                  <a:srgbClr val="FF0000"/>
                </a:solidFill>
              </a:rPr>
              <a:t>self</a:t>
            </a:r>
            <a:r>
              <a:rPr lang="ko-KR" altLang="en-US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name</a:t>
            </a:r>
            <a:r>
              <a:rPr lang="ko-KR" altLang="en-US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tag</a:t>
            </a:r>
            <a:r>
              <a:rPr lang="ko-KR" altLang="en-US" dirty="0">
                <a:solidFill>
                  <a:srgbClr val="FF0000"/>
                </a:solidFill>
              </a:rPr>
              <a:t>)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부모클래스 생성자 호출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self.power</a:t>
            </a:r>
            <a:r>
              <a:rPr lang="ko-KR" altLang="en-US" dirty="0"/>
              <a:t> = </a:t>
            </a:r>
            <a:r>
              <a:rPr lang="ko-KR" altLang="en-US" dirty="0" err="1"/>
              <a:t>power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자식클래스 생성자에서 데이터 초기화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   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attack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location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("{0}:{1}방향으로 공격합니다. [공격력 </a:t>
            </a:r>
            <a:r>
              <a:rPr lang="en-US" altLang="ko-KR" dirty="0"/>
              <a:t>:</a:t>
            </a:r>
            <a:r>
              <a:rPr lang="ko-KR" altLang="en-US" dirty="0"/>
              <a:t> {2}]"\</a:t>
            </a:r>
          </a:p>
          <a:p>
            <a:r>
              <a:rPr lang="ko-KR" altLang="en-US" dirty="0"/>
              <a:t>            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</a:t>
            </a:r>
            <a:r>
              <a:rPr lang="ko-KR" altLang="en-US" dirty="0"/>
              <a:t>, </a:t>
            </a:r>
            <a:r>
              <a:rPr lang="ko-KR" altLang="en-US" dirty="0" err="1"/>
              <a:t>location</a:t>
            </a:r>
            <a:r>
              <a:rPr lang="ko-KR" altLang="en-US" dirty="0"/>
              <a:t>, </a:t>
            </a:r>
            <a:r>
              <a:rPr lang="ko-KR" altLang="en-US" dirty="0" err="1"/>
              <a:t>self.power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damaged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damage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("{0}:{1} 데미지를 입었습니다.".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</a:t>
            </a:r>
            <a:r>
              <a:rPr lang="ko-KR" altLang="en-US" dirty="0"/>
              <a:t>, </a:t>
            </a:r>
            <a:r>
              <a:rPr lang="ko-KR" altLang="en-US" dirty="0" err="1"/>
              <a:t>damage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self.tag</a:t>
            </a:r>
            <a:r>
              <a:rPr lang="ko-KR" altLang="en-US" dirty="0"/>
              <a:t> -= </a:t>
            </a:r>
            <a:r>
              <a:rPr lang="ko-KR" altLang="en-US" dirty="0" err="1"/>
              <a:t>damage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self.tag</a:t>
            </a:r>
            <a:r>
              <a:rPr lang="ko-KR" altLang="en-US" dirty="0"/>
              <a:t> &lt;= 0: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("{0} : 파괴되었습니다.".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print</a:t>
            </a:r>
            <a:r>
              <a:rPr lang="ko-KR" altLang="en-US" dirty="0"/>
              <a:t>("{0} : 현재 이름표 접착력은 {1}입니다.".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self.name</a:t>
            </a:r>
            <a:r>
              <a:rPr lang="ko-KR" altLang="en-US" dirty="0"/>
              <a:t>, </a:t>
            </a:r>
            <a:r>
              <a:rPr lang="ko-KR" altLang="en-US" dirty="0" err="1"/>
              <a:t>self.tag</a:t>
            </a:r>
            <a:r>
              <a:rPr lang="ko-KR" altLang="en-US" dirty="0"/>
              <a:t>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C7A2AC-306C-D838-6BAA-0D307474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02" y="699270"/>
            <a:ext cx="4629796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5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E8C56CD-A187-A648-F5D5-5BB26A0D9196}"/>
              </a:ext>
            </a:extLst>
          </p:cNvPr>
          <p:cNvSpPr txBox="1"/>
          <p:nvPr/>
        </p:nvSpPr>
        <p:spPr>
          <a:xfrm>
            <a:off x="463859" y="621437"/>
            <a:ext cx="8999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상속받은 자식클래스는 </a:t>
            </a:r>
            <a:endParaRPr lang="en-US" altLang="ko-KR" dirty="0"/>
          </a:p>
          <a:p>
            <a:r>
              <a:rPr lang="ko-KR" altLang="en-US" dirty="0"/>
              <a:t>자신의 생성자 와 </a:t>
            </a:r>
            <a:r>
              <a:rPr lang="ko-KR" altLang="en-US" dirty="0" err="1"/>
              <a:t>메소드사용을</a:t>
            </a:r>
            <a:r>
              <a:rPr lang="ko-KR" altLang="en-US" dirty="0"/>
              <a:t> </a:t>
            </a:r>
            <a:r>
              <a:rPr lang="ko-KR" altLang="en-US" dirty="0" err="1"/>
              <a:t>할수있고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부모클래스의 생성자 </a:t>
            </a:r>
            <a:r>
              <a:rPr lang="en-US" altLang="ko-KR" dirty="0"/>
              <a:t>, </a:t>
            </a:r>
            <a:r>
              <a:rPr lang="ko-KR" altLang="en-US" dirty="0"/>
              <a:t>메소드도 모두 사용할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61CEA6-03C0-894C-44A0-1BBF384A6725}"/>
              </a:ext>
            </a:extLst>
          </p:cNvPr>
          <p:cNvSpPr txBox="1"/>
          <p:nvPr/>
        </p:nvSpPr>
        <p:spPr>
          <a:xfrm>
            <a:off x="463859" y="2184191"/>
            <a:ext cx="609442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#객체 코드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>
                <a:solidFill>
                  <a:srgbClr val="00B050"/>
                </a:solidFill>
              </a:rPr>
              <a:t>  :상속</a:t>
            </a:r>
          </a:p>
          <a:p>
            <a:r>
              <a:rPr lang="ko-KR" altLang="en-US" dirty="0"/>
              <a:t>attMan3 = </a:t>
            </a:r>
            <a:r>
              <a:rPr lang="ko-KR" altLang="en-US" dirty="0" err="1"/>
              <a:t>AttackMan</a:t>
            </a:r>
            <a:r>
              <a:rPr lang="ko-KR" altLang="en-US" dirty="0"/>
              <a:t>("송지효",50,20)</a:t>
            </a:r>
          </a:p>
          <a:p>
            <a:r>
              <a:rPr lang="ko-KR" altLang="en-US" dirty="0"/>
              <a:t>attMan3.move("3시")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부모클래스 </a:t>
            </a:r>
            <a:r>
              <a:rPr lang="ko-KR" altLang="en-US" dirty="0" err="1">
                <a:solidFill>
                  <a:srgbClr val="00B050"/>
                </a:solidFill>
              </a:rPr>
              <a:t>메소드사용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attMan3.attack("5시")</a:t>
            </a:r>
          </a:p>
          <a:p>
            <a:r>
              <a:rPr lang="ko-KR" altLang="en-US" dirty="0"/>
              <a:t>attMan1 =</a:t>
            </a:r>
            <a:r>
              <a:rPr lang="ko-KR" altLang="en-US" dirty="0" err="1"/>
              <a:t>AttackMan</a:t>
            </a:r>
            <a:r>
              <a:rPr lang="ko-KR" altLang="en-US" dirty="0"/>
              <a:t>("유재석",50,20)</a:t>
            </a:r>
          </a:p>
          <a:p>
            <a:r>
              <a:rPr lang="ko-KR" altLang="en-US" dirty="0"/>
              <a:t>attMan1.damaged(20)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CEDC1-87DB-2E03-44A4-4B6447D29505}"/>
              </a:ext>
            </a:extLst>
          </p:cNvPr>
          <p:cNvSpPr txBox="1"/>
          <p:nvPr/>
        </p:nvSpPr>
        <p:spPr>
          <a:xfrm>
            <a:off x="355600" y="17780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 코드에 이어서 코딩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E20251-E9C9-3CB2-147D-E9598D3EC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63409"/>
              </p:ext>
            </p:extLst>
          </p:nvPr>
        </p:nvGraphicFramePr>
        <p:xfrm>
          <a:off x="6989916" y="3741683"/>
          <a:ext cx="503698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984">
                  <a:extLst>
                    <a:ext uri="{9D8B030D-6E8A-4147-A177-3AD203B41FA5}">
                      <a16:colId xmlns:a16="http://schemas.microsoft.com/office/drawing/2014/main" val="216573782"/>
                    </a:ext>
                  </a:extLst>
                </a:gridCol>
              </a:tblGrid>
              <a:tr h="351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실행결과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송지효 : </a:t>
                      </a:r>
                      <a:r>
                        <a:rPr lang="ko-KR" altLang="en-US" dirty="0" err="1"/>
                        <a:t>런닝맨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맴버</a:t>
                      </a:r>
                      <a:r>
                        <a:rPr lang="ko-KR" altLang="en-US" dirty="0"/>
                        <a:t> 입니다 </a:t>
                      </a:r>
                    </a:p>
                    <a:p>
                      <a:r>
                        <a:rPr lang="ko-KR" altLang="en-US" dirty="0"/>
                        <a:t>이름표 </a:t>
                      </a:r>
                      <a:r>
                        <a:rPr lang="ko-KR" altLang="en-US" dirty="0" err="1"/>
                        <a:t>접착력은50입니다</a:t>
                      </a:r>
                      <a:r>
                        <a:rPr lang="ko-KR" altLang="en-US" dirty="0"/>
                        <a:t>. </a:t>
                      </a:r>
                    </a:p>
                    <a:p>
                      <a:r>
                        <a:rPr lang="ko-KR" altLang="en-US" dirty="0"/>
                        <a:t>송지효: </a:t>
                      </a:r>
                      <a:r>
                        <a:rPr lang="ko-KR" altLang="en-US" dirty="0" err="1"/>
                        <a:t>3시방향으로</a:t>
                      </a:r>
                      <a:r>
                        <a:rPr lang="ko-KR" altLang="en-US" dirty="0"/>
                        <a:t> 이동 합니다. </a:t>
                      </a:r>
                    </a:p>
                    <a:p>
                      <a:r>
                        <a:rPr lang="ko-KR" altLang="en-US" dirty="0" err="1"/>
                        <a:t>송지효:5시방향으로</a:t>
                      </a:r>
                      <a:r>
                        <a:rPr lang="ko-KR" altLang="en-US" dirty="0"/>
                        <a:t> 공격합니다. [공격력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20]</a:t>
                      </a:r>
                    </a:p>
                    <a:p>
                      <a:r>
                        <a:rPr lang="ko-KR" altLang="en-US" dirty="0"/>
                        <a:t>유재석 : </a:t>
                      </a:r>
                      <a:r>
                        <a:rPr lang="ko-KR" altLang="en-US" dirty="0" err="1"/>
                        <a:t>런닝맨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맴버</a:t>
                      </a:r>
                      <a:r>
                        <a:rPr lang="ko-KR" altLang="en-US" dirty="0"/>
                        <a:t> 입니다 </a:t>
                      </a:r>
                    </a:p>
                    <a:p>
                      <a:r>
                        <a:rPr lang="ko-KR" altLang="en-US" dirty="0"/>
                        <a:t>이름표 </a:t>
                      </a:r>
                      <a:r>
                        <a:rPr lang="ko-KR" altLang="en-US" dirty="0" err="1"/>
                        <a:t>접착력은50입니다</a:t>
                      </a:r>
                      <a:r>
                        <a:rPr lang="ko-KR" altLang="en-US" dirty="0"/>
                        <a:t>. </a:t>
                      </a:r>
                    </a:p>
                    <a:p>
                      <a:r>
                        <a:rPr lang="ko-KR" altLang="en-US" dirty="0" err="1"/>
                        <a:t>유재석:20</a:t>
                      </a:r>
                      <a:r>
                        <a:rPr lang="ko-KR" altLang="en-US" dirty="0"/>
                        <a:t> 데미지를 입었습니다.</a:t>
                      </a:r>
                    </a:p>
                    <a:p>
                      <a:r>
                        <a:rPr lang="ko-KR" altLang="en-US" dirty="0"/>
                        <a:t>유재석 : 현재 이름표 접착력은 </a:t>
                      </a:r>
                      <a:r>
                        <a:rPr lang="ko-KR" altLang="en-US" dirty="0" err="1"/>
                        <a:t>30입니다</a:t>
                      </a:r>
                      <a:r>
                        <a:rPr lang="ko-KR" altLang="en-US" dirty="0"/>
                        <a:t>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5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78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3723</Words>
  <Application>Microsoft Office PowerPoint</Application>
  <PresentationFormat>와이드스크린</PresentationFormat>
  <Paragraphs>516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31</cp:revision>
  <dcterms:created xsi:type="dcterms:W3CDTF">2022-06-04T11:41:11Z</dcterms:created>
  <dcterms:modified xsi:type="dcterms:W3CDTF">2022-12-05T07:46:22Z</dcterms:modified>
</cp:coreProperties>
</file>