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256" r:id="rId11"/>
    <p:sldId id="342" r:id="rId12"/>
    <p:sldId id="343" r:id="rId13"/>
    <p:sldId id="384" r:id="rId14"/>
    <p:sldId id="346" r:id="rId15"/>
    <p:sldId id="351" r:id="rId16"/>
    <p:sldId id="352" r:id="rId17"/>
    <p:sldId id="353" r:id="rId18"/>
    <p:sldId id="347" r:id="rId19"/>
    <p:sldId id="354" r:id="rId20"/>
    <p:sldId id="355" r:id="rId21"/>
    <p:sldId id="349" r:id="rId22"/>
    <p:sldId id="348" r:id="rId23"/>
    <p:sldId id="350" r:id="rId24"/>
    <p:sldId id="356" r:id="rId25"/>
    <p:sldId id="385" r:id="rId26"/>
    <p:sldId id="358" r:id="rId27"/>
    <p:sldId id="359" r:id="rId28"/>
    <p:sldId id="360" r:id="rId29"/>
    <p:sldId id="361" r:id="rId30"/>
    <p:sldId id="362" r:id="rId31"/>
    <p:sldId id="363" r:id="rId32"/>
    <p:sldId id="366" r:id="rId33"/>
    <p:sldId id="381" r:id="rId34"/>
    <p:sldId id="382" r:id="rId35"/>
    <p:sldId id="367" r:id="rId36"/>
    <p:sldId id="368" r:id="rId37"/>
    <p:sldId id="369" r:id="rId38"/>
    <p:sldId id="371" r:id="rId39"/>
    <p:sldId id="374" r:id="rId40"/>
    <p:sldId id="372" r:id="rId41"/>
    <p:sldId id="36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96C9D-5895-3568-CA8D-E2917A0C8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1F3D89-436B-0D9C-5030-912BC4511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42E48-685B-7C35-9749-077A9186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22FC5-9C79-F85C-215B-AA1905E6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FA11A-5329-748E-3D52-3E4E47F1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04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B219C-F0E9-7112-8B3B-0A43A719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21327-8B0B-40FC-D60C-8D86535D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4B984-9616-A920-18D6-192B9614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A19B5-EDDD-45FE-F6D1-A38E97B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357B6-AAEE-551F-C332-02243EAB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0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CB3C63-0655-19FD-EBF9-4744AE8B5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84B28-3097-2301-129C-175D4F6D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BE3FC-19ED-25F7-C8E7-E0C386A7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72D72-A77C-84D1-B2F3-5E245443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084F3-06E0-28C5-5AC3-C971AAB8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26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30CA5-E042-13A7-417F-17507CD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1B8E5-C14B-345C-9B74-995CCF6B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5E1DA-AC14-EC5E-C16B-457989A0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9EE12-F1CA-EB56-2990-83BA8AF0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C51D0-3FAE-995F-1623-40F28048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09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C9730-8836-A6EB-97BE-0343AF8B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79A0F-3B14-7A27-C13D-502CAB49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5A820-EAA3-B8DE-C775-57888FF2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EC20B-D50C-1683-9D76-49B8E4DE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5C659-8597-3D03-C6CF-FAA63544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B491D-19A5-9124-88E8-92712730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3DA74-50DE-3749-C197-34EA3C64F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36C15-4E11-7561-EB22-68D92E256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582A6-A139-EDD8-61E2-19C102CA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5E25F-DC9D-28D9-9365-B81DB288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2C7AB-9AF9-1A50-4D66-921B23EA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3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E86F0-767E-0D20-2723-B0E3A544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125B4-7931-3CAA-765C-22352DCC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BB6ED3-4565-9538-C362-28584AD6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CF80D-3570-84C5-6CFE-21D3A3141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91AF63-F9A4-2075-030A-0B4DF6344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9123F-FDAA-679D-89B1-ADC54A31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E56A3-4E87-0ABA-EA57-FF542E3D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2A7953-6A82-6ECF-8D78-6CEC128E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9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8CAD1-7B39-5D18-C98E-88D905B8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73161-0FD4-4A3D-EA53-11377D27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420560-1AED-37D7-37DE-155334A5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3DAFB-75FA-669E-D9BA-C23649FC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8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EAEDBF-2E61-2486-EBD1-959880D7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C5D4C5-CADE-099B-C727-719424C0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091A1-4828-5871-6357-6492E712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1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43C0B-FBD0-1F0C-0961-3A58A41F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38D4E-D5AF-53D5-E74C-ED1E4CA4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B056F-DC86-744A-AE42-6D2471119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36FF3-CA47-9E39-82C0-69583FAE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59D44-0955-2796-3A57-74B9F095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6F138-569F-B854-25DB-BA283B72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15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71E8F-B251-B364-69B9-D5D211FE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8A11C6-1788-3B80-BD09-02248877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D58B9-F3B3-97F1-D52A-D9F11872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38F53-B127-3C5D-DBEC-A242B7C9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1F39F-3CB4-E45D-39DC-A1F62046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1A59A-8976-3AD3-72E5-B6518587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29DF70-1C10-14A5-DD56-87D18A6A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0188-1596-1BC8-80DB-EE843B29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DEC04-1CDD-52C8-F9B5-397A5816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EEE4-74CD-47FB-A06F-C446E7CD776D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4C7D1-06A6-36C0-748E-C50FCF024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220B7-659D-0AF6-B785-1CF999DC1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D3B97-B710-4024-B477-08130960D0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9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7392543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예외처리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400" dirty="0"/>
              <a:t>오류가 발생하였을 때 처리 해주는 기능</a:t>
            </a:r>
            <a:r>
              <a:rPr lang="en-US" altLang="ko-KR" sz="2800" dirty="0"/>
              <a:t> 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F5443-28A2-FEB7-3F7E-E01BDA86501F}"/>
              </a:ext>
            </a:extLst>
          </p:cNvPr>
          <p:cNvSpPr txBox="1"/>
          <p:nvPr/>
        </p:nvSpPr>
        <p:spPr>
          <a:xfrm>
            <a:off x="1181100" y="880280"/>
            <a:ext cx="911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Ex: </a:t>
            </a:r>
            <a:r>
              <a:rPr lang="ko-KR" altLang="en-US" dirty="0"/>
              <a:t>나누기 계산 시 분모에 </a:t>
            </a:r>
            <a:r>
              <a:rPr lang="en-US" altLang="ko-KR" dirty="0"/>
              <a:t>0</a:t>
            </a:r>
            <a:r>
              <a:rPr lang="ko-KR" altLang="en-US" dirty="0"/>
              <a:t>이 들어올 경우 또는 숫자이외의 자료가 들어 올 경우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홈페이지 접속 시 접속자가 너무 많아 서버에 문제가 생겨 접속이 되지 않을 경우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시스템이 멈추지 않고 다른 작업은 계속 할 수 있게 해주는 것이 예외 처리 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D5D53-E1AC-9AA9-D21C-98E18DFC548B}"/>
              </a:ext>
            </a:extLst>
          </p:cNvPr>
          <p:cNvSpPr txBox="1"/>
          <p:nvPr/>
        </p:nvSpPr>
        <p:spPr>
          <a:xfrm flipH="1">
            <a:off x="203208" y="1894285"/>
            <a:ext cx="3939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예외처리를 하지 않았을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9B23E-3DBD-EBE8-0AF8-51BE3C736812}"/>
              </a:ext>
            </a:extLst>
          </p:cNvPr>
          <p:cNvSpPr txBox="1"/>
          <p:nvPr/>
        </p:nvSpPr>
        <p:spPr>
          <a:xfrm>
            <a:off x="203208" y="2314683"/>
            <a:ext cx="1150301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#계산기</a:t>
            </a:r>
          </a:p>
          <a:p>
            <a:r>
              <a:rPr lang="ko-KR" altLang="en-US" dirty="0"/>
              <a:t>print("사칙연산 계산기 입니다.")</a:t>
            </a:r>
          </a:p>
          <a:p>
            <a:r>
              <a:rPr lang="ko-KR" altLang="en-US" dirty="0"/>
              <a:t>num1=int(input("첫번째 숫자를 입력하세요 :"))</a:t>
            </a:r>
          </a:p>
          <a:p>
            <a:r>
              <a:rPr lang="ko-KR" altLang="en-US" dirty="0"/>
              <a:t>num2=int(input("두번째 숫자를 입력하세요 :"))</a:t>
            </a:r>
          </a:p>
          <a:p>
            <a:r>
              <a:rPr lang="ko-KR" altLang="en-US" dirty="0"/>
              <a:t>print("두수의 합 : {0}, 차:{1}, 곱:{2},나눈값:{3} 입니다"\</a:t>
            </a:r>
          </a:p>
          <a:p>
            <a:r>
              <a:rPr lang="ko-KR" altLang="en-US" dirty="0"/>
              <a:t>    .format(num1+num2,num1-num2,num1*num2,num1/num2))</a:t>
            </a:r>
          </a:p>
          <a:p>
            <a:endParaRPr lang="ko-KR" altLang="en-US" dirty="0"/>
          </a:p>
          <a:p>
            <a:r>
              <a:rPr lang="ko-KR" altLang="en-US" dirty="0"/>
              <a:t>print("다음에는 무엇을 할까요?")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D0400-8C1B-B6DD-7C34-4204B9098CE0}"/>
              </a:ext>
            </a:extLst>
          </p:cNvPr>
          <p:cNvSpPr txBox="1"/>
          <p:nvPr/>
        </p:nvSpPr>
        <p:spPr>
          <a:xfrm>
            <a:off x="6899856" y="4053959"/>
            <a:ext cx="3939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정상적인 값 입력 시 잘 실행된다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9405A5-8653-DD57-27D1-E4A1E606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05" y="1925082"/>
            <a:ext cx="4172532" cy="31436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D048EF-E307-8D5B-DF08-6288EF6A0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39525"/>
              </p:ext>
            </p:extLst>
          </p:nvPr>
        </p:nvGraphicFramePr>
        <p:xfrm>
          <a:off x="5430129" y="4674073"/>
          <a:ext cx="62760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095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사칙연산 계산기 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첫번째 숫자를 입력 하세요</a:t>
                      </a:r>
                      <a:r>
                        <a:rPr lang="en-US" altLang="ko-KR" dirty="0"/>
                        <a:t>:12</a:t>
                      </a:r>
                    </a:p>
                    <a:p>
                      <a:pPr latinLnBrk="1"/>
                      <a:r>
                        <a:rPr lang="ko-KR" altLang="en-US" dirty="0"/>
                        <a:t>두번째 숫자를 입력 하세요</a:t>
                      </a:r>
                      <a:r>
                        <a:rPr lang="en-US" altLang="ko-KR" dirty="0"/>
                        <a:t>:3</a:t>
                      </a:r>
                    </a:p>
                    <a:p>
                      <a:pPr latinLnBrk="1"/>
                      <a:r>
                        <a:rPr lang="ko-KR" altLang="en-US" dirty="0"/>
                        <a:t>두수의 합</a:t>
                      </a:r>
                      <a:r>
                        <a:rPr lang="en-US" altLang="ko-KR" dirty="0"/>
                        <a:t>:15, </a:t>
                      </a:r>
                      <a:r>
                        <a:rPr lang="ko-KR" altLang="en-US" dirty="0"/>
                        <a:t>차</a:t>
                      </a:r>
                      <a:r>
                        <a:rPr lang="en-US" altLang="ko-KR" dirty="0"/>
                        <a:t>:9, </a:t>
                      </a:r>
                      <a:r>
                        <a:rPr lang="ko-KR" altLang="en-US" dirty="0"/>
                        <a:t>곱</a:t>
                      </a:r>
                      <a:r>
                        <a:rPr lang="en-US" altLang="ko-KR" dirty="0"/>
                        <a:t>:36, </a:t>
                      </a:r>
                      <a:r>
                        <a:rPr lang="ko-KR" altLang="en-US" dirty="0" err="1"/>
                        <a:t>나눈값</a:t>
                      </a:r>
                      <a:r>
                        <a:rPr lang="en-US" altLang="ko-KR" dirty="0"/>
                        <a:t>:4.0 </a:t>
                      </a:r>
                      <a:r>
                        <a:rPr lang="ko-KR" altLang="en-US" dirty="0"/>
                        <a:t>입니다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ko-KR" altLang="en-US" dirty="0"/>
                        <a:t>다음에는 무엇을 할 까요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4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A650CA-9DF1-473A-CBF2-A84AC9A47A32}"/>
              </a:ext>
            </a:extLst>
          </p:cNvPr>
          <p:cNvSpPr txBox="1"/>
          <p:nvPr/>
        </p:nvSpPr>
        <p:spPr>
          <a:xfrm>
            <a:off x="533400" y="152400"/>
            <a:ext cx="10201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FF00"/>
                </a:highlight>
              </a:rPr>
              <a:t>모듈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코드들을 잘 짜서 하나의 기능을 구현해 놓은 파일로 부품이라고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   모듈에는 함수</a:t>
            </a:r>
            <a:r>
              <a:rPr lang="en-US" altLang="ko-KR" dirty="0"/>
              <a:t>,</a:t>
            </a:r>
            <a:r>
              <a:rPr lang="ko-KR" altLang="en-US" dirty="0"/>
              <a:t>클래스</a:t>
            </a:r>
            <a:r>
              <a:rPr lang="en-US" altLang="ko-KR" dirty="0"/>
              <a:t>,</a:t>
            </a:r>
            <a:r>
              <a:rPr lang="ko-KR" altLang="en-US" dirty="0"/>
              <a:t>데이터들이 포함 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파이썬 에서는 </a:t>
            </a:r>
            <a:r>
              <a:rPr lang="en-US" altLang="ko-KR" dirty="0"/>
              <a:t>.py</a:t>
            </a:r>
            <a:r>
              <a:rPr lang="ko-KR" altLang="en-US" dirty="0"/>
              <a:t>로 생성된 파일을 모듈이라고 보면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F9385-443D-6D6A-3C5D-175260B0D4A7}"/>
              </a:ext>
            </a:extLst>
          </p:cNvPr>
          <p:cNvSpPr txBox="1"/>
          <p:nvPr/>
        </p:nvSpPr>
        <p:spPr>
          <a:xfrm>
            <a:off x="3219450" y="1621013"/>
            <a:ext cx="75152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#&lt;polyA</a:t>
            </a:r>
            <a:r>
              <a:rPr lang="en-US" altLang="ko-KR" dirty="0">
                <a:solidFill>
                  <a:srgbClr val="00B050"/>
                </a:solidFill>
              </a:rPr>
              <a:t>r</a:t>
            </a:r>
            <a:r>
              <a:rPr lang="ko-KR" altLang="en-US" dirty="0">
                <a:solidFill>
                  <a:srgbClr val="00B050"/>
                </a:solidFill>
              </a:rPr>
              <a:t>ea.py 모듈생성&gt;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/>
              <a:t>PI</a:t>
            </a:r>
            <a:r>
              <a:rPr lang="ko-KR" altLang="en-US" dirty="0"/>
              <a:t> = 3.14  </a:t>
            </a:r>
            <a:r>
              <a:rPr lang="ko-KR" altLang="en-US" dirty="0">
                <a:solidFill>
                  <a:srgbClr val="00B050"/>
                </a:solidFill>
              </a:rPr>
              <a:t>#상수(변하지 않는 값) 선언</a:t>
            </a:r>
          </a:p>
          <a:p>
            <a:endParaRPr lang="ko-KR" altLang="en-US" dirty="0"/>
          </a:p>
          <a:p>
            <a:r>
              <a:rPr lang="ko-KR" altLang="en-US" dirty="0"/>
              <a:t>def rectangleArea(width, heigh</a:t>
            </a:r>
            <a:r>
              <a:rPr lang="en-US" altLang="ko-KR" dirty="0"/>
              <a:t>t</a:t>
            </a:r>
            <a:r>
              <a:rPr lang="ko-KR" altLang="en-US" dirty="0"/>
              <a:t>):</a:t>
            </a:r>
            <a:r>
              <a:rPr lang="ko-KR" altLang="en-US" dirty="0">
                <a:solidFill>
                  <a:srgbClr val="00B050"/>
                </a:solidFill>
              </a:rPr>
              <a:t># 사각형 넓이 구하는 함수</a:t>
            </a:r>
          </a:p>
          <a:p>
            <a:r>
              <a:rPr lang="ko-KR" altLang="en-US" dirty="0"/>
              <a:t>    return width*heigh</a:t>
            </a:r>
          </a:p>
          <a:p>
            <a:endParaRPr lang="ko-KR" altLang="en-US" dirty="0"/>
          </a:p>
          <a:p>
            <a:r>
              <a:rPr lang="ko-KR" altLang="en-US" dirty="0"/>
              <a:t>def tr</a:t>
            </a:r>
            <a:r>
              <a:rPr lang="en-US" altLang="ko-KR" dirty="0"/>
              <a:t>i</a:t>
            </a:r>
            <a:r>
              <a:rPr lang="ko-KR" altLang="en-US" dirty="0"/>
              <a:t>angleArea(width,height):</a:t>
            </a:r>
            <a:r>
              <a:rPr lang="ko-KR" altLang="en-US" dirty="0">
                <a:solidFill>
                  <a:srgbClr val="00B050"/>
                </a:solidFill>
              </a:rPr>
              <a:t># 삼각형 넓이 구하는 함수</a:t>
            </a:r>
          </a:p>
          <a:p>
            <a:r>
              <a:rPr lang="ko-KR" altLang="en-US" dirty="0"/>
              <a:t>    return width*height/2</a:t>
            </a:r>
          </a:p>
          <a:p>
            <a:endParaRPr lang="ko-KR" altLang="en-US" dirty="0"/>
          </a:p>
          <a:p>
            <a:r>
              <a:rPr lang="ko-KR" altLang="en-US" dirty="0"/>
              <a:t>def circlreArea(r):</a:t>
            </a:r>
            <a:r>
              <a:rPr lang="ko-KR" altLang="en-US" dirty="0">
                <a:solidFill>
                  <a:srgbClr val="00B050"/>
                </a:solidFill>
              </a:rPr>
              <a:t>#원 넓이 구하는 함수</a:t>
            </a:r>
          </a:p>
          <a:p>
            <a:r>
              <a:rPr lang="ko-KR" altLang="en-US" dirty="0"/>
              <a:t>    return r*r*</a:t>
            </a:r>
            <a:r>
              <a:rPr lang="en-US" altLang="ko-KR" dirty="0"/>
              <a:t>PI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98BE5-7EA8-2859-915F-73522EFE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65" y="1370076"/>
            <a:ext cx="4372585" cy="400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0DE8AC-64A5-57DF-371D-2BB6075D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90" y="1570129"/>
            <a:ext cx="2875351" cy="11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7535419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모듈 사용</a:t>
            </a:r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02EB8-70F1-C51E-82CA-B4FA288B4C8E}"/>
              </a:ext>
            </a:extLst>
          </p:cNvPr>
          <p:cNvSpPr txBox="1"/>
          <p:nvPr/>
        </p:nvSpPr>
        <p:spPr>
          <a:xfrm>
            <a:off x="819150" y="1720840"/>
            <a:ext cx="6096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#사용방법 1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#모듈과 함수명을 같이 사용</a:t>
            </a:r>
          </a:p>
          <a:p>
            <a:r>
              <a:rPr lang="ko-KR" altLang="en-US" dirty="0"/>
              <a:t>import polyArea</a:t>
            </a:r>
          </a:p>
          <a:p>
            <a:r>
              <a:rPr lang="ko-KR" altLang="en-US" dirty="0"/>
              <a:t>print(polyArea.rectangleArea(3,3))</a:t>
            </a:r>
          </a:p>
          <a:p>
            <a:r>
              <a:rPr lang="ko-KR" altLang="en-US" dirty="0"/>
              <a:t>print(polyArea.tr</a:t>
            </a:r>
            <a:r>
              <a:rPr lang="en-US" altLang="ko-KR" dirty="0"/>
              <a:t>i</a:t>
            </a:r>
            <a:r>
              <a:rPr lang="ko-KR" altLang="en-US" dirty="0"/>
              <a:t>angleArea(3,3))</a:t>
            </a:r>
          </a:p>
          <a:p>
            <a:r>
              <a:rPr lang="ko-KR" altLang="en-US" dirty="0"/>
              <a:t>print(polyArea.circlreArea(3))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#모듈명이 길때 별명을 사용할 수 있다.</a:t>
            </a:r>
          </a:p>
          <a:p>
            <a:r>
              <a:rPr lang="ko-KR" altLang="en-US" dirty="0"/>
              <a:t>import polyArea as pa</a:t>
            </a:r>
          </a:p>
          <a:p>
            <a:r>
              <a:rPr lang="ko-KR" altLang="en-US" dirty="0"/>
              <a:t>print(pa.rectangleArea(3,3))</a:t>
            </a:r>
          </a:p>
          <a:p>
            <a:r>
              <a:rPr lang="ko-KR" altLang="en-US" dirty="0"/>
              <a:t>print(pa.tr</a:t>
            </a:r>
            <a:r>
              <a:rPr lang="en-US" altLang="ko-KR" dirty="0"/>
              <a:t>i</a:t>
            </a:r>
            <a:r>
              <a:rPr lang="ko-KR" altLang="en-US" dirty="0"/>
              <a:t>angleArea(3,3))</a:t>
            </a:r>
          </a:p>
          <a:p>
            <a:r>
              <a:rPr lang="ko-KR" altLang="en-US" dirty="0"/>
              <a:t>print(pa.circlreArea(3))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C1FC88-7176-9F03-220A-5F73E91A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464027"/>
            <a:ext cx="4991797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8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84E6F-64D1-AA99-8385-9BD4E4E55C0B}"/>
              </a:ext>
            </a:extLst>
          </p:cNvPr>
          <p:cNvSpPr txBox="1"/>
          <p:nvPr/>
        </p:nvSpPr>
        <p:spPr>
          <a:xfrm>
            <a:off x="552450" y="889843"/>
            <a:ext cx="1133475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#사용방법 2:함수 명만으로 사용</a:t>
            </a:r>
          </a:p>
          <a:p>
            <a:r>
              <a:rPr lang="ko-KR" altLang="en-US" dirty="0"/>
              <a:t>from polyArea import *</a:t>
            </a:r>
          </a:p>
          <a:p>
            <a:r>
              <a:rPr lang="ko-KR" altLang="en-US" dirty="0"/>
              <a:t>print(rectangleArea(3,3))</a:t>
            </a:r>
          </a:p>
          <a:p>
            <a:r>
              <a:rPr lang="ko-KR" altLang="en-US" dirty="0"/>
              <a:t>print(tr</a:t>
            </a:r>
            <a:r>
              <a:rPr lang="en-US" altLang="ko-KR" dirty="0"/>
              <a:t>i</a:t>
            </a:r>
            <a:r>
              <a:rPr lang="ko-KR" altLang="en-US" dirty="0"/>
              <a:t>angleArea(3,3))</a:t>
            </a:r>
          </a:p>
          <a:p>
            <a:r>
              <a:rPr lang="ko-KR" altLang="en-US" dirty="0"/>
              <a:t>print(circlreArea(3))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from polyArea import rectangleArea,tr</a:t>
            </a:r>
            <a:r>
              <a:rPr lang="en-US" altLang="ko-KR" dirty="0"/>
              <a:t>i</a:t>
            </a:r>
            <a:r>
              <a:rPr lang="ko-KR" altLang="en-US" dirty="0"/>
              <a:t>angleArea,circlreArea</a:t>
            </a:r>
          </a:p>
          <a:p>
            <a:r>
              <a:rPr lang="ko-KR" altLang="en-US" dirty="0"/>
              <a:t>print(rectangleArea(3,3))</a:t>
            </a:r>
          </a:p>
          <a:p>
            <a:r>
              <a:rPr lang="ko-KR" altLang="en-US" dirty="0"/>
              <a:t>print(tr</a:t>
            </a:r>
            <a:r>
              <a:rPr lang="en-US" altLang="ko-KR" dirty="0"/>
              <a:t>i</a:t>
            </a:r>
            <a:r>
              <a:rPr lang="ko-KR" altLang="en-US" dirty="0"/>
              <a:t>angleArea(3,3))</a:t>
            </a:r>
          </a:p>
          <a:p>
            <a:r>
              <a:rPr lang="ko-KR" altLang="en-US" dirty="0"/>
              <a:t>print(circlreArea(3))</a:t>
            </a:r>
          </a:p>
          <a:p>
            <a:endParaRPr lang="ko-KR" altLang="en-US" dirty="0"/>
          </a:p>
          <a:p>
            <a:r>
              <a:rPr lang="ko-KR" altLang="en-US" dirty="0"/>
              <a:t>from polyArea import rectangleArea as pr, tr</a:t>
            </a:r>
            <a:r>
              <a:rPr lang="en-US" altLang="ko-KR" dirty="0"/>
              <a:t>i</a:t>
            </a:r>
            <a:r>
              <a:rPr lang="ko-KR" altLang="en-US" dirty="0"/>
              <a:t>angleArea as pt, circlreArea as pc</a:t>
            </a:r>
          </a:p>
          <a:p>
            <a:r>
              <a:rPr lang="ko-KR" altLang="en-US" dirty="0"/>
              <a:t>print(pr(3,3))</a:t>
            </a:r>
          </a:p>
          <a:p>
            <a:r>
              <a:rPr lang="ko-KR" altLang="en-US" dirty="0"/>
              <a:t>print(pt(3,3))</a:t>
            </a:r>
          </a:p>
          <a:p>
            <a:r>
              <a:rPr lang="ko-KR" altLang="en-US" dirty="0"/>
              <a:t>print(pc(3))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7C9CA-4C9D-66A5-B000-2202636CF466}"/>
              </a:ext>
            </a:extLst>
          </p:cNvPr>
          <p:cNvSpPr txBox="1"/>
          <p:nvPr/>
        </p:nvSpPr>
        <p:spPr>
          <a:xfrm>
            <a:off x="9067800" y="5367992"/>
            <a:ext cx="24860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</a:t>
            </a:r>
            <a:r>
              <a:rPr lang="ko-KR" altLang="en-US" dirty="0">
                <a:solidFill>
                  <a:srgbClr val="00B050"/>
                </a:solidFill>
              </a:rPr>
              <a:t>실행 결과&gt;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 9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 4.5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 28.26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460A3-16B5-7145-A88B-9BE2EF2F7F0E}"/>
              </a:ext>
            </a:extLst>
          </p:cNvPr>
          <p:cNvSpPr txBox="1"/>
          <p:nvPr/>
        </p:nvSpPr>
        <p:spPr>
          <a:xfrm>
            <a:off x="656823" y="347730"/>
            <a:ext cx="521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367651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3734943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모듈 사용해보가 </a:t>
            </a:r>
            <a:r>
              <a:rPr lang="en-US" altLang="ko-KR" sz="2800" dirty="0"/>
              <a:t>-turtle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D0D30-ED36-373E-8535-2B0E5EF31BBB}"/>
              </a:ext>
            </a:extLst>
          </p:cNvPr>
          <p:cNvSpPr txBox="1"/>
          <p:nvPr/>
        </p:nvSpPr>
        <p:spPr>
          <a:xfrm>
            <a:off x="1295400" y="971550"/>
            <a:ext cx="768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-turtle </a:t>
            </a:r>
            <a:r>
              <a:rPr lang="ko-KR" altLang="en-US" dirty="0"/>
              <a:t>모듈을 커서가 지나가는 자리에 그림을 그리도록 지원한다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파이썬을 설치할때 자동으로 설치 되기 때문에 따로 설치할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4F05C-7272-FE05-DE31-40982145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3495675"/>
            <a:ext cx="3810000" cy="3295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EAED3-A7A5-2A03-9E67-FEEEAE7ED494}"/>
              </a:ext>
            </a:extLst>
          </p:cNvPr>
          <p:cNvSpPr txBox="1"/>
          <p:nvPr/>
        </p:nvSpPr>
        <p:spPr>
          <a:xfrm>
            <a:off x="9477375" y="3495675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D4801-6C0D-C73D-C880-19B9C3E0F81F}"/>
              </a:ext>
            </a:extLst>
          </p:cNvPr>
          <p:cNvSpPr txBox="1"/>
          <p:nvPr/>
        </p:nvSpPr>
        <p:spPr>
          <a:xfrm>
            <a:off x="742950" y="1846541"/>
            <a:ext cx="650785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#turtle와 for구문을 활용하여 원 그리기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 err="1">
                <a:solidFill>
                  <a:srgbClr val="00B050"/>
                </a:solidFill>
              </a:rPr>
              <a:t>import</a:t>
            </a:r>
            <a:r>
              <a:rPr lang="ko-KR" altLang="en-US" dirty="0">
                <a:solidFill>
                  <a:srgbClr val="00B050"/>
                </a:solidFill>
              </a:rPr>
              <a:t> time</a:t>
            </a:r>
          </a:p>
          <a:p>
            <a:r>
              <a:rPr lang="ko-KR" altLang="en-US" dirty="0"/>
              <a:t>import turtle as t </a:t>
            </a:r>
            <a:r>
              <a:rPr lang="en-US" altLang="ko-KR" dirty="0">
                <a:solidFill>
                  <a:srgbClr val="00B050"/>
                </a:solidFill>
              </a:rPr>
              <a:t>#turtle</a:t>
            </a:r>
            <a:r>
              <a:rPr lang="ko-KR" altLang="en-US" dirty="0">
                <a:solidFill>
                  <a:srgbClr val="00B050"/>
                </a:solidFill>
              </a:rPr>
              <a:t>모듈을 </a:t>
            </a:r>
            <a:r>
              <a:rPr lang="en-US" altLang="ko-KR" dirty="0">
                <a:solidFill>
                  <a:srgbClr val="00B050"/>
                </a:solidFill>
              </a:rPr>
              <a:t>t</a:t>
            </a:r>
            <a:r>
              <a:rPr lang="ko-KR" altLang="en-US" dirty="0">
                <a:solidFill>
                  <a:srgbClr val="00B050"/>
                </a:solidFill>
              </a:rPr>
              <a:t>라는 이름으로 사용하겠다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#t.setheading(90)</a:t>
            </a:r>
          </a:p>
          <a:p>
            <a:r>
              <a:rPr lang="ko-KR" altLang="en-US" dirty="0"/>
              <a:t>for i in  range (1, 11):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t.color("red")</a:t>
            </a:r>
          </a:p>
          <a:p>
            <a:r>
              <a:rPr lang="ko-KR" altLang="en-US" dirty="0"/>
              <a:t>    t.circle(10*i)</a:t>
            </a:r>
            <a:r>
              <a:rPr lang="ko-KR" altLang="en-US" dirty="0">
                <a:solidFill>
                  <a:srgbClr val="00B050"/>
                </a:solidFill>
              </a:rPr>
              <a:t>#반지름이 10*</a:t>
            </a:r>
            <a:r>
              <a:rPr lang="en-US" altLang="ko-KR" dirty="0">
                <a:solidFill>
                  <a:srgbClr val="00B050"/>
                </a:solidFill>
              </a:rPr>
              <a:t>i</a:t>
            </a:r>
            <a:r>
              <a:rPr lang="ko-KR" altLang="en-US" dirty="0">
                <a:solidFill>
                  <a:srgbClr val="00B050"/>
                </a:solidFill>
              </a:rPr>
              <a:t>인 원을 생성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#t.setheading(90)   </a:t>
            </a:r>
          </a:p>
          <a:p>
            <a:r>
              <a:rPr lang="ko-KR" altLang="en-US" dirty="0"/>
              <a:t>for i in  range (1, 11):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t.color(“</a:t>
            </a:r>
            <a:r>
              <a:rPr lang="en-US" altLang="ko-KR" dirty="0"/>
              <a:t>blue</a:t>
            </a:r>
            <a:r>
              <a:rPr lang="ko-KR" altLang="en-US" dirty="0"/>
              <a:t>")</a:t>
            </a:r>
          </a:p>
          <a:p>
            <a:r>
              <a:rPr lang="ko-KR" altLang="en-US" dirty="0"/>
              <a:t>    t.circle(10*i+5)</a:t>
            </a:r>
            <a:r>
              <a:rPr lang="ko-KR" altLang="en-US" dirty="0">
                <a:solidFill>
                  <a:srgbClr val="00B050"/>
                </a:solidFill>
              </a:rPr>
              <a:t>#반지름이 10*i+5 인 원을 생성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 err="1">
                <a:solidFill>
                  <a:srgbClr val="00B050"/>
                </a:solidFill>
              </a:rPr>
              <a:t>time.sleep</a:t>
            </a:r>
            <a:r>
              <a:rPr lang="ko-KR" altLang="en-US" dirty="0">
                <a:solidFill>
                  <a:srgbClr val="00B050"/>
                </a:solidFill>
              </a:rPr>
              <a:t>(</a:t>
            </a:r>
            <a:r>
              <a:rPr lang="en-US" altLang="ko-KR" dirty="0">
                <a:solidFill>
                  <a:srgbClr val="00B050"/>
                </a:solidFill>
              </a:rPr>
              <a:t>5</a:t>
            </a:r>
            <a:r>
              <a:rPr lang="ko-KR" altLang="en-US" dirty="0"/>
              <a:t>) </a:t>
            </a:r>
            <a:r>
              <a:rPr lang="en-US" altLang="ko-KR" dirty="0">
                <a:solidFill>
                  <a:srgbClr val="00B050"/>
                </a:solidFill>
              </a:rPr>
              <a:t>#5</a:t>
            </a:r>
            <a:r>
              <a:rPr lang="ko-KR" altLang="en-US" dirty="0">
                <a:solidFill>
                  <a:srgbClr val="00B050"/>
                </a:solidFill>
              </a:rPr>
              <a:t>초간 멈춤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 err="1"/>
              <a:t>t.done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#turtle</a:t>
            </a:r>
            <a:r>
              <a:rPr lang="ko-KR" altLang="en-US" dirty="0">
                <a:solidFill>
                  <a:srgbClr val="00B050"/>
                </a:solidFill>
              </a:rPr>
              <a:t>모듈을 끝냄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1DAC1-B166-07B3-8514-ABDF666B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823" y="1653239"/>
            <a:ext cx="317226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C0513-96BD-FEA6-9FE3-34AEDA1488E4}"/>
              </a:ext>
            </a:extLst>
          </p:cNvPr>
          <p:cNvSpPr txBox="1"/>
          <p:nvPr/>
        </p:nvSpPr>
        <p:spPr>
          <a:xfrm>
            <a:off x="361950" y="730389"/>
            <a:ext cx="106108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FF00"/>
                </a:highlight>
              </a:rPr>
              <a:t>패키지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모듈들의 집합</a:t>
            </a:r>
            <a:endParaRPr lang="en-US" altLang="ko-KR" dirty="0"/>
          </a:p>
          <a:p>
            <a:r>
              <a:rPr lang="ko-KR" altLang="en-US" dirty="0"/>
              <a:t>           폴더가 패키지임을 말하기 위해서는 폴더 안에 </a:t>
            </a:r>
            <a:r>
              <a:rPr lang="en-US" altLang="ko-KR" dirty="0"/>
              <a:t>__init__.py</a:t>
            </a:r>
            <a:r>
              <a:rPr lang="ko-KR" altLang="en-US" dirty="0"/>
              <a:t>라는 파일을 만들어야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46DC9-495D-00DD-A414-B8AC277BA08D}"/>
              </a:ext>
            </a:extLst>
          </p:cNvPr>
          <p:cNvSpPr txBox="1"/>
          <p:nvPr/>
        </p:nvSpPr>
        <p:spPr>
          <a:xfrm>
            <a:off x="1128712" y="1619250"/>
            <a:ext cx="7034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패키지 만들기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아래와 같이 </a:t>
            </a:r>
            <a:r>
              <a:rPr lang="en-US" altLang="ko-KR" dirty="0"/>
              <a:t>ch6</a:t>
            </a:r>
            <a:r>
              <a:rPr lang="ko-KR" altLang="en-US" dirty="0"/>
              <a:t>폴더에서 </a:t>
            </a:r>
            <a:r>
              <a:rPr lang="en-US" altLang="ko-KR" dirty="0"/>
              <a:t>packag</a:t>
            </a:r>
            <a:r>
              <a:rPr lang="ko-KR" altLang="en-US" dirty="0"/>
              <a:t>폴더 만들고</a:t>
            </a:r>
            <a:endParaRPr lang="en-US" altLang="ko-KR" dirty="0"/>
          </a:p>
          <a:p>
            <a:r>
              <a:rPr lang="en-US" altLang="ko-KR" dirty="0"/>
              <a:t>Package</a:t>
            </a:r>
            <a:r>
              <a:rPr lang="ko-KR" altLang="en-US" dirty="0"/>
              <a:t>폴더안에 아래와 같이 파일 세개를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-rose.py</a:t>
            </a:r>
          </a:p>
          <a:p>
            <a:r>
              <a:rPr lang="en-US" altLang="ko-KR" dirty="0"/>
              <a:t>-tulip.py</a:t>
            </a:r>
          </a:p>
          <a:p>
            <a:r>
              <a:rPr lang="en-US" altLang="ko-KR" dirty="0"/>
              <a:t>-__init__.py </a:t>
            </a:r>
          </a:p>
          <a:p>
            <a:r>
              <a:rPr lang="ko-KR" altLang="en-US" dirty="0"/>
              <a:t>각 파일의 내용은 작성하지 않고 일단 빈 파일 부터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8AD22-0642-3EA8-F090-04DF4B2ABC1F}"/>
              </a:ext>
            </a:extLst>
          </p:cNvPr>
          <p:cNvSpPr txBox="1"/>
          <p:nvPr/>
        </p:nvSpPr>
        <p:spPr>
          <a:xfrm>
            <a:off x="411955" y="239792"/>
            <a:ext cx="8467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FF00"/>
                </a:highlight>
              </a:rPr>
              <a:t>라이브러리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패키지와 모듈들을 포함하는 개념이라고 보면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073383-0AC8-0AE3-E57B-6ECD4B48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7" y="3786879"/>
            <a:ext cx="2383521" cy="27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10659618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일단 </a:t>
            </a:r>
            <a:r>
              <a:rPr lang="en-US" altLang="ko-KR" sz="2800" dirty="0"/>
              <a:t>__init__</a:t>
            </a:r>
            <a:r>
              <a:rPr lang="ko-KR" altLang="en-US" sz="2800" dirty="0"/>
              <a:t>파일은 그냥 두고 </a:t>
            </a:r>
            <a:r>
              <a:rPr lang="en-US" altLang="ko-KR" sz="2800" dirty="0"/>
              <a:t>rose.py</a:t>
            </a:r>
            <a:r>
              <a:rPr lang="ko-KR" altLang="en-US" sz="2800" dirty="0"/>
              <a:t>와 </a:t>
            </a:r>
            <a:r>
              <a:rPr lang="en-US" altLang="ko-KR" sz="2800" dirty="0"/>
              <a:t>tulip.py</a:t>
            </a:r>
            <a:r>
              <a:rPr lang="ko-KR" altLang="en-US" sz="2800" dirty="0"/>
              <a:t>를 아래와 같이 코딩한다</a:t>
            </a:r>
            <a:r>
              <a:rPr lang="en-US" altLang="ko-KR" sz="2800" dirty="0"/>
              <a:t>.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D1C75-4C7A-F8E8-0435-9176AD8054E9}"/>
              </a:ext>
            </a:extLst>
          </p:cNvPr>
          <p:cNvSpPr txBox="1"/>
          <p:nvPr/>
        </p:nvSpPr>
        <p:spPr>
          <a:xfrm>
            <a:off x="523875" y="128578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&lt;rose.py&gt;</a:t>
            </a:r>
            <a:endParaRPr lang="ko-KR" altLang="en-US" dirty="0"/>
          </a:p>
          <a:p>
            <a:r>
              <a:rPr lang="ko-KR" altLang="en-US" dirty="0"/>
              <a:t>class RoseClass:</a:t>
            </a:r>
          </a:p>
          <a:p>
            <a:r>
              <a:rPr lang="ko-KR" altLang="en-US" dirty="0"/>
              <a:t>    def info(self):</a:t>
            </a:r>
          </a:p>
          <a:p>
            <a:r>
              <a:rPr lang="ko-KR" altLang="en-US" dirty="0"/>
              <a:t>        print("아름다운 장미꽃이 많이 있습니다")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985DD-9B05-2979-A32F-C899BA4667B4}"/>
              </a:ext>
            </a:extLst>
          </p:cNvPr>
          <p:cNvSpPr txBox="1"/>
          <p:nvPr/>
        </p:nvSpPr>
        <p:spPr>
          <a:xfrm>
            <a:off x="523875" y="2828835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#tulip.py</a:t>
            </a:r>
          </a:p>
          <a:p>
            <a:r>
              <a:rPr lang="ko-KR" altLang="en-US" dirty="0"/>
              <a:t>class TulipClass:</a:t>
            </a:r>
          </a:p>
          <a:p>
            <a:r>
              <a:rPr lang="ko-KR" altLang="en-US" dirty="0"/>
              <a:t>    def info(self):</a:t>
            </a:r>
          </a:p>
          <a:p>
            <a:r>
              <a:rPr lang="ko-KR" altLang="en-US" dirty="0"/>
              <a:t>        print("귀여운 튤립 꽃이 많이 있습니다.")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B58619F-DD93-AE4E-30DD-6B13DE53B288}"/>
              </a:ext>
            </a:extLst>
          </p:cNvPr>
          <p:cNvSpPr/>
          <p:nvPr/>
        </p:nvSpPr>
        <p:spPr>
          <a:xfrm>
            <a:off x="6619875" y="1285786"/>
            <a:ext cx="5038418" cy="1200329"/>
          </a:xfrm>
          <a:prstGeom prst="wedgeRoundRectCallout">
            <a:avLst>
              <a:gd name="adj1" fmla="val -53548"/>
              <a:gd name="adj2" fmla="val -1373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__init__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함수를 클래스내에서 정의해주면 생성자로 인식됩니다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생성자를 따로 클래스안에 정의하지 않으면 아무 내용이 없는 빈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__init__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함수가 자동으로 정의됩니다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27605-8B97-737B-7EA7-9EF2D356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07" y="1191854"/>
            <a:ext cx="3858163" cy="409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FA80A6-046C-286D-3B6C-A3EB634DB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" y="2807130"/>
            <a:ext cx="382958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0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3"/>
            <a:ext cx="9307068" cy="958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Ch6</a:t>
            </a:r>
            <a:r>
              <a:rPr lang="ko-KR" altLang="en-US" sz="2000" dirty="0"/>
              <a:t>에서 </a:t>
            </a:r>
            <a:r>
              <a:rPr lang="en-US" altLang="ko-KR" sz="2000" dirty="0"/>
              <a:t>test.py</a:t>
            </a:r>
            <a:r>
              <a:rPr lang="ko-KR" altLang="en-US" sz="2000" dirty="0"/>
              <a:t>를 만들고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패키지를 아래와 같이 여러 방법으로 임포터하여 사용해 본다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20714-9F04-6678-276C-48075C74EC37}"/>
              </a:ext>
            </a:extLst>
          </p:cNvPr>
          <p:cNvSpPr txBox="1"/>
          <p:nvPr/>
        </p:nvSpPr>
        <p:spPr>
          <a:xfrm>
            <a:off x="529405" y="1397194"/>
            <a:ext cx="101727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#package</a:t>
            </a:r>
            <a:r>
              <a:rPr lang="ko-KR" altLang="en-US" dirty="0">
                <a:solidFill>
                  <a:srgbClr val="00B050"/>
                </a:solidFill>
              </a:rPr>
              <a:t>와 </a:t>
            </a:r>
            <a:r>
              <a:rPr lang="en-US" altLang="ko-KR" dirty="0">
                <a:solidFill>
                  <a:srgbClr val="00B050"/>
                </a:solidFill>
              </a:rPr>
              <a:t>test.py</a:t>
            </a:r>
            <a:r>
              <a:rPr lang="ko-KR" altLang="en-US" dirty="0">
                <a:solidFill>
                  <a:srgbClr val="00B050"/>
                </a:solidFill>
              </a:rPr>
              <a:t>는 </a:t>
            </a:r>
            <a:r>
              <a:rPr lang="en-US" altLang="ko-KR" dirty="0">
                <a:solidFill>
                  <a:srgbClr val="00B050"/>
                </a:solidFill>
              </a:rPr>
              <a:t>ch6</a:t>
            </a:r>
            <a:r>
              <a:rPr lang="ko-KR" altLang="en-US" dirty="0">
                <a:solidFill>
                  <a:srgbClr val="00B050"/>
                </a:solidFill>
              </a:rPr>
              <a:t>이라는 같은 폴더 안에 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#import 구문에서는 항상 모둘이나 패키지 명만 사용할 수 있고 클래스나 함수명은 사용할 수 없다.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#from ~import구문에서는 클래스 명을 사용할 수 있다.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import package.rose</a:t>
            </a:r>
          </a:p>
          <a:p>
            <a:r>
              <a:rPr lang="ko-KR" altLang="en-US" dirty="0"/>
              <a:t>flower = package.rose.RoseClass()</a:t>
            </a:r>
          </a:p>
          <a:p>
            <a:r>
              <a:rPr lang="ko-KR" altLang="en-US" dirty="0"/>
              <a:t>flower.info()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#아래에서는 클래스 명이 사용가능하다.</a:t>
            </a:r>
          </a:p>
          <a:p>
            <a:r>
              <a:rPr lang="ko-KR" altLang="en-US" dirty="0"/>
              <a:t>from package.rose import RoseClass</a:t>
            </a:r>
          </a:p>
          <a:p>
            <a:r>
              <a:rPr lang="ko-KR" altLang="en-US" dirty="0"/>
              <a:t>flower=RoseClass()</a:t>
            </a:r>
          </a:p>
          <a:p>
            <a:r>
              <a:rPr lang="ko-KR" altLang="en-US" dirty="0"/>
              <a:t>flower.info()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#아래 같은 형태의 모듈명으로 임포트 할수도있다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from package import tulip</a:t>
            </a:r>
          </a:p>
          <a:p>
            <a:r>
              <a:rPr lang="ko-KR" altLang="en-US" dirty="0"/>
              <a:t>flower=tulip.TulipClass()</a:t>
            </a:r>
          </a:p>
          <a:p>
            <a:r>
              <a:rPr lang="ko-KR" altLang="en-US" dirty="0"/>
              <a:t>flower.info()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17CC9-58D6-C2FB-9004-DC12D6B9AEB0}"/>
              </a:ext>
            </a:extLst>
          </p:cNvPr>
          <p:cNvSpPr txBox="1"/>
          <p:nvPr/>
        </p:nvSpPr>
        <p:spPr>
          <a:xfrm>
            <a:off x="6199541" y="2635021"/>
            <a:ext cx="33972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 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</a:t>
            </a:r>
          </a:p>
          <a:p>
            <a:r>
              <a:rPr lang="en-US" altLang="ko-KR" dirty="0"/>
              <a:t>     basic</a:t>
            </a:r>
          </a:p>
          <a:p>
            <a:r>
              <a:rPr lang="en-US" altLang="ko-KR" dirty="0"/>
              <a:t>          ch6</a:t>
            </a:r>
          </a:p>
          <a:p>
            <a:r>
              <a:rPr lang="en-US" altLang="ko-KR" dirty="0"/>
              <a:t>               package</a:t>
            </a:r>
          </a:p>
          <a:p>
            <a:r>
              <a:rPr lang="en-US" altLang="ko-KR" dirty="0"/>
              <a:t>                    rose.py</a:t>
            </a:r>
          </a:p>
          <a:p>
            <a:r>
              <a:rPr lang="en-US" altLang="ko-KR" dirty="0"/>
              <a:t>               test.py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DFF106-F632-AECF-5C62-194282D84757}"/>
              </a:ext>
            </a:extLst>
          </p:cNvPr>
          <p:cNvCxnSpPr>
            <a:cxnSpLocks/>
          </p:cNvCxnSpPr>
          <p:nvPr/>
        </p:nvCxnSpPr>
        <p:spPr>
          <a:xfrm>
            <a:off x="6199542" y="3320249"/>
            <a:ext cx="0" cy="15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51E73A-3017-0914-FA5B-DA0462598F5E}"/>
              </a:ext>
            </a:extLst>
          </p:cNvPr>
          <p:cNvCxnSpPr>
            <a:cxnSpLocks/>
          </p:cNvCxnSpPr>
          <p:nvPr/>
        </p:nvCxnSpPr>
        <p:spPr>
          <a:xfrm>
            <a:off x="6693763" y="3675355"/>
            <a:ext cx="0" cy="11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A5C96E-A29E-A22D-315E-2C010451FFD7}"/>
              </a:ext>
            </a:extLst>
          </p:cNvPr>
          <p:cNvCxnSpPr>
            <a:cxnSpLocks/>
          </p:cNvCxnSpPr>
          <p:nvPr/>
        </p:nvCxnSpPr>
        <p:spPr>
          <a:xfrm>
            <a:off x="7066625" y="388841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018F63-057F-1A34-977E-A6691344385D}"/>
              </a:ext>
            </a:extLst>
          </p:cNvPr>
          <p:cNvSpPr/>
          <p:nvPr/>
        </p:nvSpPr>
        <p:spPr>
          <a:xfrm>
            <a:off x="5779363" y="2467992"/>
            <a:ext cx="3657600" cy="3213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76D441-8866-2C97-72F3-0612F23BAC02}"/>
              </a:ext>
            </a:extLst>
          </p:cNvPr>
          <p:cNvCxnSpPr/>
          <p:nvPr/>
        </p:nvCxnSpPr>
        <p:spPr>
          <a:xfrm>
            <a:off x="7501631" y="4185240"/>
            <a:ext cx="0" cy="44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6FF9A94-A8DB-E408-B2F4-37107DCE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3" y="1115115"/>
            <a:ext cx="271500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1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권한주기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C2B3-7B9E-C735-90E9-23B085F83446}"/>
              </a:ext>
            </a:extLst>
          </p:cNvPr>
          <p:cNvSpPr txBox="1"/>
          <p:nvPr/>
        </p:nvSpPr>
        <p:spPr>
          <a:xfrm>
            <a:off x="542925" y="880586"/>
            <a:ext cx="6096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#__init__함수에서 권한을 주지 않고 실행하면 에러가 난다.</a:t>
            </a:r>
          </a:p>
          <a:p>
            <a:r>
              <a:rPr lang="ko-KR" altLang="en-US" dirty="0"/>
              <a:t>from package import* </a:t>
            </a:r>
          </a:p>
          <a:p>
            <a:r>
              <a:rPr lang="ko-KR" altLang="en-US" dirty="0"/>
              <a:t>flower=rose.RoseClass()</a:t>
            </a:r>
          </a:p>
          <a:p>
            <a:r>
              <a:rPr lang="ko-KR" altLang="en-US" dirty="0"/>
              <a:t>flower.info()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35594-9046-16D3-D7DE-983DECB886DA}"/>
              </a:ext>
            </a:extLst>
          </p:cNvPr>
          <p:cNvSpPr txBox="1"/>
          <p:nvPr/>
        </p:nvSpPr>
        <p:spPr>
          <a:xfrm>
            <a:off x="446532" y="2525285"/>
            <a:ext cx="693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__init__.py</a:t>
            </a:r>
            <a:r>
              <a:rPr lang="ko-KR" altLang="en-US" dirty="0"/>
              <a:t> 에 아래와 같이 권한을 준 후에 실행하면 시행이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0AA7A-96FC-3538-6CE3-37116DF1A764}"/>
              </a:ext>
            </a:extLst>
          </p:cNvPr>
          <p:cNvSpPr txBox="1"/>
          <p:nvPr/>
        </p:nvSpPr>
        <p:spPr>
          <a:xfrm>
            <a:off x="542925" y="2894617"/>
            <a:ext cx="6096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#__init__.py</a:t>
            </a:r>
          </a:p>
          <a:p>
            <a:endParaRPr lang="ko-KR" altLang="en-US" dirty="0"/>
          </a:p>
          <a:p>
            <a:r>
              <a:rPr lang="ko-KR" altLang="en-US" dirty="0"/>
              <a:t>__all__=["rose","tulip"]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#아래와 같이 하면 rose만 사용할 수 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#__all__=["rose"]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1A7CA3-D83C-F742-ACE4-15CDA2B3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7" y="693689"/>
            <a:ext cx="2838846" cy="400106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66BF9457-3C8E-83E3-5AE8-CE6A02DD9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25254"/>
              </p:ext>
            </p:extLst>
          </p:nvPr>
        </p:nvGraphicFramePr>
        <p:xfrm>
          <a:off x="7005937" y="451517"/>
          <a:ext cx="464313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138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Traceback (most recent call last):</a:t>
                      </a:r>
                    </a:p>
                    <a:p>
                      <a:pPr latinLnBrk="1"/>
                      <a:r>
                        <a:rPr lang="en-US" altLang="ko-KR" dirty="0"/>
                        <a:t>  File "c:\Users\</a:t>
                      </a:r>
                      <a:r>
                        <a:rPr lang="ko-KR" altLang="en-US" dirty="0"/>
                        <a:t>박해옥</a:t>
                      </a:r>
                      <a:r>
                        <a:rPr lang="en-US" altLang="ko-KR" dirty="0"/>
                        <a:t>\Desktop\test\Basic\</a:t>
                      </a:r>
                      <a:r>
                        <a:rPr lang="en-US" altLang="ko-KR" dirty="0" err="1"/>
                        <a:t>ch06</a:t>
                      </a:r>
                      <a:r>
                        <a:rPr lang="en-US" altLang="ko-KR" dirty="0"/>
                        <a:t>\test2.py", line 2, in &lt;module&gt;</a:t>
                      </a:r>
                    </a:p>
                    <a:p>
                      <a:pPr latinLnBrk="1"/>
                      <a:r>
                        <a:rPr lang="en-US" altLang="ko-KR" dirty="0"/>
                        <a:t>    flower = </a:t>
                      </a:r>
                      <a:r>
                        <a:rPr lang="en-US" altLang="ko-KR" dirty="0" err="1"/>
                        <a:t>rose.RoseClass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NameError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: name 'rose' is not defined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97A115-7ABA-ECB8-9016-52E95BBEE961}"/>
              </a:ext>
            </a:extLst>
          </p:cNvPr>
          <p:cNvSpPr txBox="1"/>
          <p:nvPr/>
        </p:nvSpPr>
        <p:spPr>
          <a:xfrm>
            <a:off x="540581" y="4636132"/>
            <a:ext cx="609834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from package import *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flower = </a:t>
            </a:r>
            <a:r>
              <a:rPr lang="en-US" altLang="ko-K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rose.RoseClass</a:t>
            </a:r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flower.info()</a:t>
            </a:r>
          </a:p>
          <a:p>
            <a:r>
              <a:rPr lang="en-US" altLang="ko-K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flower2</a:t>
            </a:r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turip.TulipClass</a:t>
            </a:r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flower2.info()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DD66F4C-7B7F-2463-FA77-C2EB34E5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27762"/>
              </p:ext>
            </p:extLst>
          </p:nvPr>
        </p:nvGraphicFramePr>
        <p:xfrm>
          <a:off x="7245087" y="4371945"/>
          <a:ext cx="440398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987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아름다운 장미꽃이 많이 피었습니다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귀여운 튤립 꽃이 많이 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23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141731" y="-306162"/>
            <a:ext cx="9354694" cy="2085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800" dirty="0"/>
          </a:p>
          <a:p>
            <a:pPr algn="l"/>
            <a:r>
              <a:rPr lang="ko-KR" altLang="en-US" sz="5100" dirty="0">
                <a:highlight>
                  <a:srgbClr val="00FF00"/>
                </a:highlight>
              </a:rPr>
              <a:t>모듈 직접실행</a:t>
            </a:r>
            <a:endParaRPr lang="en-US" altLang="ko-KR" sz="5100" dirty="0">
              <a:highlight>
                <a:srgbClr val="00FF00"/>
              </a:highlight>
            </a:endParaRPr>
          </a:p>
          <a:p>
            <a:pPr algn="l"/>
            <a:endParaRPr lang="en-US" altLang="ko-KR" sz="1900" dirty="0"/>
          </a:p>
          <a:p>
            <a:pPr algn="l"/>
            <a:r>
              <a:rPr lang="ko-KR" altLang="en-US" sz="1900" dirty="0"/>
              <a:t>실제로 패키지나 모듈을 만들면서 직접 테스트를 해봐야 한다</a:t>
            </a:r>
            <a:r>
              <a:rPr lang="en-US" altLang="ko-KR" sz="1900" dirty="0"/>
              <a:t>.</a:t>
            </a:r>
          </a:p>
          <a:p>
            <a:pPr algn="l"/>
            <a:r>
              <a:rPr lang="en-US" altLang="ko-KR" sz="1900" dirty="0"/>
              <a:t>If ~name</a:t>
            </a:r>
            <a:r>
              <a:rPr lang="ko-KR" altLang="en-US" sz="1900" dirty="0"/>
              <a:t>구문을 이용하여 직접실행할 수 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C1CD8-7DEE-7C81-E0A7-3B6243272D96}"/>
              </a:ext>
            </a:extLst>
          </p:cNvPr>
          <p:cNvSpPr txBox="1"/>
          <p:nvPr/>
        </p:nvSpPr>
        <p:spPr>
          <a:xfrm>
            <a:off x="598995" y="1779687"/>
            <a:ext cx="9277349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#&lt;rose.py&gt;</a:t>
            </a:r>
          </a:p>
          <a:p>
            <a:r>
              <a:rPr lang="ko-KR" altLang="en-US" dirty="0"/>
              <a:t>class RoseClass:</a:t>
            </a:r>
          </a:p>
          <a:p>
            <a:r>
              <a:rPr lang="ko-KR" altLang="en-US" dirty="0"/>
              <a:t>    def info(self):</a:t>
            </a:r>
          </a:p>
          <a:p>
            <a:r>
              <a:rPr lang="ko-KR" altLang="en-US" dirty="0"/>
              <a:t>        print("아름다운 장미꽃이 많이 있습니다")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#rose.py모듈에서 rose.py를 직접 실행하려면 아래와 같이 코딩하면 된다.         </a:t>
            </a:r>
          </a:p>
          <a:p>
            <a:r>
              <a:rPr lang="ko-KR" altLang="en-US" dirty="0"/>
              <a:t>if __name__ == "__main__":</a:t>
            </a:r>
            <a:r>
              <a:rPr lang="ko-KR" altLang="en-US" dirty="0">
                <a:solidFill>
                  <a:srgbClr val="00B050"/>
                </a:solidFill>
              </a:rPr>
              <a:t>#name가 메인이이면</a:t>
            </a:r>
          </a:p>
          <a:p>
            <a:r>
              <a:rPr lang="ko-KR" altLang="en-US" dirty="0"/>
              <a:t>    print("rose모듈을 직접 실행")</a:t>
            </a:r>
          </a:p>
          <a:p>
            <a:r>
              <a:rPr lang="ko-KR" altLang="en-US" dirty="0"/>
              <a:t>    print("이 문장은 모듈을 직접 실행하기 위해서 작성한 것입니다.")</a:t>
            </a:r>
          </a:p>
          <a:p>
            <a:r>
              <a:rPr lang="ko-KR" altLang="en-US" dirty="0"/>
              <a:t>    flower =RoseClass()</a:t>
            </a:r>
          </a:p>
          <a:p>
            <a:r>
              <a:rPr lang="ko-KR" altLang="en-US" dirty="0"/>
              <a:t>    flower.info()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print("rose.py모듈을 외부에서 호출하였습니다." )</a:t>
            </a: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0C6BB-4C1D-9FB2-5AEE-EE780890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285" y="1593923"/>
            <a:ext cx="3762900" cy="371527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6AA7543-CB7B-E8D2-4AAB-94515E034202}"/>
              </a:ext>
            </a:extLst>
          </p:cNvPr>
          <p:cNvSpPr/>
          <p:nvPr/>
        </p:nvSpPr>
        <p:spPr>
          <a:xfrm>
            <a:off x="8545141" y="1234922"/>
            <a:ext cx="3756023" cy="266119"/>
          </a:xfrm>
          <a:prstGeom prst="wedgeRoundRectCallout">
            <a:avLst>
              <a:gd name="adj1" fmla="val -54078"/>
              <a:gd name="adj2" fmla="val 441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﻿﻿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아래와 같이 코드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36A8200-C5AC-4F6A-7D17-40C9EE53F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41076"/>
              </p:ext>
            </p:extLst>
          </p:nvPr>
        </p:nvGraphicFramePr>
        <p:xfrm>
          <a:off x="5866228" y="5524329"/>
          <a:ext cx="61475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582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59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rose</a:t>
                      </a:r>
                      <a:r>
                        <a:rPr lang="ko-KR" altLang="en-US" dirty="0"/>
                        <a:t>모듈 직접 실행</a:t>
                      </a:r>
                    </a:p>
                    <a:p>
                      <a:pPr latinLnBrk="1"/>
                      <a:r>
                        <a:rPr lang="ko-KR" altLang="en-US" dirty="0"/>
                        <a:t>이 문장은 모듈을 직접 실행하기 위해서 작성한 것입니다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아름다운 장미꽃이 많이 피었습니다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80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478DB-7D79-0311-2157-B633AD8732FC}"/>
              </a:ext>
            </a:extLst>
          </p:cNvPr>
          <p:cNvSpPr txBox="1"/>
          <p:nvPr/>
        </p:nvSpPr>
        <p:spPr>
          <a:xfrm>
            <a:off x="777696" y="708770"/>
            <a:ext cx="6096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from package import* </a:t>
            </a:r>
          </a:p>
          <a:p>
            <a:r>
              <a:rPr lang="ko-KR" altLang="en-US" dirty="0"/>
              <a:t>flower=rose.RoseClass()</a:t>
            </a:r>
          </a:p>
          <a:p>
            <a:r>
              <a:rPr lang="ko-KR" altLang="en-US" dirty="0" err="1"/>
              <a:t>flower.info</a:t>
            </a:r>
            <a:r>
              <a:rPr lang="ko-KR" altLang="en-US" dirty="0"/>
              <a:t>()</a:t>
            </a:r>
            <a:endParaRPr lang="en-US" altLang="ko-KR" dirty="0"/>
          </a:p>
          <a:p>
            <a:r>
              <a:rPr lang="en-US" altLang="ko-K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flower2</a:t>
            </a:r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turip.TulipClass</a:t>
            </a:r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flower2.info()</a:t>
            </a: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C8CC17-9580-4882-E843-2D798096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30" y="561112"/>
            <a:ext cx="2715004" cy="295316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DDF1939-8BC5-E597-C36D-E6643B7098F1}"/>
              </a:ext>
            </a:extLst>
          </p:cNvPr>
          <p:cNvSpPr/>
          <p:nvPr/>
        </p:nvSpPr>
        <p:spPr>
          <a:xfrm>
            <a:off x="7566347" y="561112"/>
            <a:ext cx="3756023" cy="266119"/>
          </a:xfrm>
          <a:prstGeom prst="wedgeRoundRectCallout">
            <a:avLst>
              <a:gd name="adj1" fmla="val -50649"/>
              <a:gd name="adj2" fmla="val -284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﻿﻿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코드 다시 실행하여 본다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2E5AEAF0-0F11-A79D-5B34-63161413F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87997"/>
              </p:ext>
            </p:extLst>
          </p:nvPr>
        </p:nvGraphicFramePr>
        <p:xfrm>
          <a:off x="4596830" y="2610754"/>
          <a:ext cx="639003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038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rose.py</a:t>
                      </a:r>
                      <a:r>
                        <a:rPr lang="ko-KR" altLang="en-US" dirty="0"/>
                        <a:t>모듈을 외부에서 호출하였습니다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아름다운 장미꽃이 많이 피었습니다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귀여운 튤립 꽃이 많이 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40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DEB3D-0189-0F49-CC96-2668565304C3}"/>
              </a:ext>
            </a:extLst>
          </p:cNvPr>
          <p:cNvSpPr txBox="1"/>
          <p:nvPr/>
        </p:nvSpPr>
        <p:spPr>
          <a:xfrm>
            <a:off x="571500" y="911215"/>
            <a:ext cx="10744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사칙연산 계산기 입니다.</a:t>
            </a:r>
          </a:p>
          <a:p>
            <a:r>
              <a:rPr lang="ko-KR" altLang="en-US" dirty="0"/>
              <a:t>첫번째 숫자를 입력하세요 :6</a:t>
            </a:r>
          </a:p>
          <a:p>
            <a:r>
              <a:rPr lang="ko-KR" altLang="en-US" dirty="0"/>
              <a:t>두번째 숫자를 입력하세요 :a</a:t>
            </a:r>
            <a:endParaRPr lang="en-US" altLang="ko-KR" dirty="0"/>
          </a:p>
          <a:p>
            <a:r>
              <a:rPr lang="ko-KR" altLang="en-US" dirty="0"/>
              <a:t>&amp; C:/Python310/python.exe c:/Users/박해옥/Desktop/test/basic/ch6/1_1exception.py</a:t>
            </a:r>
          </a:p>
          <a:p>
            <a:r>
              <a:rPr lang="ko-KR" altLang="en-US" dirty="0"/>
              <a:t>Traceback (most recent call last):</a:t>
            </a:r>
          </a:p>
          <a:p>
            <a:r>
              <a:rPr lang="ko-KR" altLang="en-US" dirty="0"/>
              <a:t>  File "c:\Users\박해옥\Desktop\test\basic\ch6\1_1exception.py", line 4, in &lt;module&gt;</a:t>
            </a:r>
          </a:p>
          <a:p>
            <a:r>
              <a:rPr lang="ko-KR" altLang="en-US" dirty="0"/>
              <a:t>    num2=int(input("두번째 숫자를 입력하세요 :"))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ValueError</a:t>
            </a:r>
            <a:r>
              <a:rPr lang="ko-KR" altLang="en-US" dirty="0"/>
              <a:t>: invalid literal for int() with base 10: 'a&amp; C:/Python310/python.exe c:/Users/박해옥/Desktop/test/basic/ch6/1_1exception.py'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57032-8C6A-78E4-18FA-D74978717495}"/>
              </a:ext>
            </a:extLst>
          </p:cNvPr>
          <p:cNvSpPr txBox="1"/>
          <p:nvPr/>
        </p:nvSpPr>
        <p:spPr>
          <a:xfrm>
            <a:off x="118056" y="373203"/>
            <a:ext cx="6479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값 입력 시 에러가 발생하고 프로그램이 멈춘다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4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패키지 모듈 위치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47BAE-3360-A9B3-39A6-51B58F02CEFB}"/>
              </a:ext>
            </a:extLst>
          </p:cNvPr>
          <p:cNvSpPr txBox="1"/>
          <p:nvPr/>
        </p:nvSpPr>
        <p:spPr>
          <a:xfrm>
            <a:off x="638175" y="952500"/>
            <a:ext cx="56769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inspect</a:t>
            </a:r>
          </a:p>
          <a:p>
            <a:r>
              <a:rPr lang="en-US" altLang="ko-KR" dirty="0"/>
              <a:t>print(inspect.getfile(</a:t>
            </a:r>
            <a:r>
              <a:rPr lang="ko-KR" altLang="en-US" dirty="0"/>
              <a:t>모듈이름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모듈위치를 보여 준다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27F00-02E7-8CD0-FC9E-3ED491FBACE9}"/>
              </a:ext>
            </a:extLst>
          </p:cNvPr>
          <p:cNvSpPr txBox="1"/>
          <p:nvPr/>
        </p:nvSpPr>
        <p:spPr>
          <a:xfrm>
            <a:off x="638175" y="2056868"/>
            <a:ext cx="1026360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#random</a:t>
            </a:r>
            <a:r>
              <a:rPr lang="ko-KR" altLang="en-US" dirty="0">
                <a:solidFill>
                  <a:srgbClr val="00B050"/>
                </a:solidFill>
              </a:rPr>
              <a:t>모듈의 위치 알아보기</a:t>
            </a:r>
          </a:p>
          <a:p>
            <a:r>
              <a:rPr lang="ko-KR" altLang="en-US" dirty="0"/>
              <a:t>import inspect</a:t>
            </a:r>
          </a:p>
          <a:p>
            <a:r>
              <a:rPr lang="ko-KR" altLang="en-US" dirty="0"/>
              <a:t>import random</a:t>
            </a:r>
          </a:p>
          <a:p>
            <a:r>
              <a:rPr lang="ko-KR" altLang="en-US" dirty="0"/>
              <a:t>print(inspect.getfile(random))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#출력결과 : C:\Python310\</a:t>
            </a:r>
            <a:r>
              <a:rPr lang="en-US" altLang="ko-KR" dirty="0">
                <a:solidFill>
                  <a:srgbClr val="00B050"/>
                </a:solidFill>
              </a:rPr>
              <a:t>L</a:t>
            </a:r>
            <a:r>
              <a:rPr lang="ko-KR" altLang="en-US" dirty="0">
                <a:solidFill>
                  <a:srgbClr val="00B050"/>
                </a:solidFill>
              </a:rPr>
              <a:t>ib\random.py</a:t>
            </a:r>
          </a:p>
          <a:p>
            <a:r>
              <a:rPr lang="ko-KR" altLang="en-US" dirty="0"/>
              <a:t>from package import rose</a:t>
            </a:r>
          </a:p>
          <a:p>
            <a:r>
              <a:rPr lang="ko-KR" altLang="en-US" dirty="0"/>
              <a:t>print(inspect.getfile(rose))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#출력결과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rose.py모듈을 외부에서 호출하였습니다.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c:\Users\박해옥\Desktop\test\basic\ch6\package\rose.py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9FF589-3951-517B-3BBA-5AAFF4CB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28" y="1885394"/>
            <a:ext cx="3448531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47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66609-AB80-3B25-344E-2EB89733F177}"/>
              </a:ext>
            </a:extLst>
          </p:cNvPr>
          <p:cNvSpPr txBox="1"/>
          <p:nvPr/>
        </p:nvSpPr>
        <p:spPr>
          <a:xfrm>
            <a:off x="124286" y="700909"/>
            <a:ext cx="112657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ch1</a:t>
            </a:r>
            <a:r>
              <a:rPr lang="ko-KR" altLang="en-US" dirty="0"/>
              <a:t>폴더에 test.py만들고 </a:t>
            </a:r>
            <a:r>
              <a:rPr lang="en-US" altLang="ko-KR" dirty="0"/>
              <a:t>test2.py</a:t>
            </a:r>
            <a:r>
              <a:rPr lang="ko-KR" altLang="en-US" dirty="0"/>
              <a:t>코드를 복붙하여 이 파일을  실행해 본다.</a:t>
            </a:r>
            <a:endParaRPr lang="en-US" altLang="ko-KR" dirty="0"/>
          </a:p>
          <a:p>
            <a:r>
              <a:rPr lang="ko-KR" altLang="en-US" dirty="0"/>
              <a:t>#test를 위해서 package폴더를 random파일이 있는 곳에 옮긴 후 사용해 본다.</a:t>
            </a:r>
          </a:p>
          <a:p>
            <a:r>
              <a:rPr lang="ko-KR" altLang="en-US" dirty="0"/>
              <a:t>#package폴더를 잡고 마우스 우클릭-&gt;Revel in File Explorer-&gt;</a:t>
            </a:r>
          </a:p>
          <a:p>
            <a:r>
              <a:rPr lang="ko-KR" altLang="en-US" dirty="0"/>
              <a:t>#탐색기에서 package복사 -&gt; random모듈이 있는 폴더에 붙여 넣는다.</a:t>
            </a:r>
          </a:p>
          <a:p>
            <a:r>
              <a:rPr lang="ko-KR" altLang="en-US" dirty="0"/>
              <a:t>#원래있던 package이름을 package1로 변경한다. 이름 변경이 안될 경우 모든 파이썬 관련 파일을</a:t>
            </a:r>
          </a:p>
          <a:p>
            <a:r>
              <a:rPr lang="ko-KR" altLang="en-US" dirty="0"/>
              <a:t>#닫고 VSCode를 종료했다가 다시 실행시켜 변경해본다.</a:t>
            </a:r>
          </a:p>
          <a:p>
            <a:r>
              <a:rPr lang="ko-KR" altLang="en-US" dirty="0"/>
              <a:t>#아래 코드를 </a:t>
            </a:r>
            <a:r>
              <a:rPr lang="en-US" altLang="ko-KR" dirty="0"/>
              <a:t>ch1</a:t>
            </a:r>
            <a:r>
              <a:rPr lang="ko-KR" altLang="en-US" dirty="0"/>
              <a:t>폴더에 test.py 파일을  실행해 본다.</a:t>
            </a:r>
          </a:p>
          <a:p>
            <a:r>
              <a:rPr lang="ko-KR" altLang="en-US" dirty="0"/>
              <a:t>#잘 실행 되고 있다.</a:t>
            </a:r>
          </a:p>
          <a:p>
            <a:r>
              <a:rPr lang="ko-KR" altLang="en-US" dirty="0"/>
              <a:t>#실험이 끝나면  lib폴더에 있는 package를 삭제하고</a:t>
            </a:r>
          </a:p>
          <a:p>
            <a:r>
              <a:rPr lang="ko-KR" altLang="en-US" dirty="0"/>
              <a:t>#원래 package이름을 복구 시킨다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1F4E4-0CB5-715D-3B8B-DD972A8B1E83}"/>
              </a:ext>
            </a:extLst>
          </p:cNvPr>
          <p:cNvSpPr txBox="1"/>
          <p:nvPr/>
        </p:nvSpPr>
        <p:spPr>
          <a:xfrm>
            <a:off x="124286" y="3695041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from package.rose import RoseClass</a:t>
            </a:r>
          </a:p>
          <a:p>
            <a:r>
              <a:rPr lang="ko-KR" altLang="en-US" dirty="0"/>
              <a:t>flower=RoseClass()</a:t>
            </a:r>
          </a:p>
          <a:p>
            <a:r>
              <a:rPr lang="ko-KR" altLang="en-US" dirty="0"/>
              <a:t>flower.info()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from package import tulip</a:t>
            </a:r>
          </a:p>
          <a:p>
            <a:r>
              <a:rPr lang="ko-KR" altLang="en-US" dirty="0"/>
              <a:t>flower=tulip.TulipClass()</a:t>
            </a:r>
          </a:p>
          <a:p>
            <a:r>
              <a:rPr lang="ko-KR" altLang="en-US" dirty="0"/>
              <a:t>flower.info()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#&lt; 실행결과&gt;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rose.py모듈을 외부에서 호출하였습니다.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아름다운 장미꽃이 많이 있습니다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귀여운 튤립 꽃이 많이 있습니다.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C1DDE86-7969-F3C4-B414-FC08BABD41C5}"/>
              </a:ext>
            </a:extLst>
          </p:cNvPr>
          <p:cNvSpPr txBox="1">
            <a:spLocks/>
          </p:cNvSpPr>
          <p:nvPr/>
        </p:nvSpPr>
        <p:spPr>
          <a:xfrm>
            <a:off x="281939" y="123797"/>
            <a:ext cx="6708871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모든 위치에서도 패키지 사용가능 하게 하기 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44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1D191D-7326-7AC7-D726-4AEB02973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2" t="7867" r="70553" b="29905"/>
          <a:stretch/>
        </p:blipFill>
        <p:spPr>
          <a:xfrm>
            <a:off x="590549" y="876300"/>
            <a:ext cx="4029075" cy="5341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489A8B-7DCA-E801-42F0-A02C0E7F6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28" y="2597689"/>
            <a:ext cx="6124575" cy="3171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6D0CC-4AEC-F132-7F2A-DDA6C2DC2E25}"/>
              </a:ext>
            </a:extLst>
          </p:cNvPr>
          <p:cNvSpPr txBox="1"/>
          <p:nvPr/>
        </p:nvSpPr>
        <p:spPr>
          <a:xfrm>
            <a:off x="5246703" y="876300"/>
            <a:ext cx="536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폴더를 복사해서 </a:t>
            </a:r>
            <a:r>
              <a:rPr lang="en-US" altLang="ko-KR" dirty="0"/>
              <a:t>lib</a:t>
            </a:r>
            <a:r>
              <a:rPr lang="ko-KR" altLang="en-US" dirty="0"/>
              <a:t> 폴더에 붙여 넣는다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모든 테스트가 끝나면 </a:t>
            </a:r>
            <a:r>
              <a:rPr lang="en-US" altLang="ko-KR" dirty="0"/>
              <a:t>package</a:t>
            </a:r>
            <a:r>
              <a:rPr lang="ko-KR" altLang="en-US" dirty="0"/>
              <a:t>폴더를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07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highlight>
                  <a:srgbClr val="00FF00"/>
                </a:highlight>
              </a:rPr>
              <a:t>-pip</a:t>
            </a:r>
            <a:r>
              <a:rPr lang="ko-KR" altLang="en-US" sz="2800" dirty="0"/>
              <a:t>로</a:t>
            </a:r>
            <a:r>
              <a:rPr lang="en-US" altLang="ko-KR" sz="2800" dirty="0"/>
              <a:t> </a:t>
            </a:r>
            <a:r>
              <a:rPr lang="ko-KR" altLang="en-US" sz="2800" dirty="0"/>
              <a:t>패키지 설치하기</a:t>
            </a:r>
            <a:endParaRPr lang="en-US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34C67-74B0-659B-3899-1DF290C00F3D}"/>
              </a:ext>
            </a:extLst>
          </p:cNvPr>
          <p:cNvSpPr txBox="1"/>
          <p:nvPr/>
        </p:nvSpPr>
        <p:spPr>
          <a:xfrm>
            <a:off x="552450" y="1114425"/>
            <a:ext cx="9629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파이썬의 장점 중 하나가 다양한 패키지를 제공한다는 것이다</a:t>
            </a:r>
            <a:r>
              <a:rPr lang="en-US" altLang="ko-KR" dirty="0"/>
              <a:t>. </a:t>
            </a:r>
            <a:r>
              <a:rPr lang="ko-KR" altLang="en-US" dirty="0"/>
              <a:t>이렇게 다양한 라이브러리 패키지를 이용해서 다양한 애플리 케이션을 빠르게 개발 할수있다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 이순간도 누군가는 패키지를 개발해서 올리고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필요한 파일을 만드는 것도 좋지만 누군가가 만들어 놓은 것을 잘 활용 하는 것도 중요하다</a:t>
            </a:r>
            <a:r>
              <a:rPr lang="en-US" altLang="ko-KR" dirty="0"/>
              <a:t>.(ex : </a:t>
            </a:r>
            <a:r>
              <a:rPr lang="ko-KR" altLang="en-US" dirty="0"/>
              <a:t>랜덤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en-US" altLang="ko-KR" b="1" dirty="0"/>
              <a:t>pip</a:t>
            </a:r>
            <a:r>
              <a:rPr lang="ko-KR" altLang="en-US" dirty="0"/>
              <a:t>의 뜻 </a:t>
            </a:r>
            <a:r>
              <a:rPr lang="en-US" altLang="ko-KR" dirty="0"/>
              <a:t>: </a:t>
            </a:r>
            <a:r>
              <a:rPr lang="ko-KR" altLang="en-US" dirty="0"/>
              <a:t>파이썬으로 작성된 패키지 라이버러리를 관리해주는 시스템이다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9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6563868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다른 사람이 만든 패키지 검색하기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E1C22-314E-30AD-52ED-28F6DE04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1133475"/>
            <a:ext cx="5518880" cy="2571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5FFF6E-099A-0417-C00B-F4A51DB0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38" y="4362450"/>
            <a:ext cx="600127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4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C5CB1E-DDCA-4916-7431-90B67E13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67" y="394296"/>
            <a:ext cx="4229690" cy="4601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CD00B3-75EE-1DD3-1A37-2F685719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96" y="855846"/>
            <a:ext cx="3353268" cy="5687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615E5-EFF2-7450-1F9E-812B7EDCEAE8}"/>
              </a:ext>
            </a:extLst>
          </p:cNvPr>
          <p:cNvSpPr txBox="1"/>
          <p:nvPr/>
        </p:nvSpPr>
        <p:spPr>
          <a:xfrm>
            <a:off x="5331854" y="90152"/>
            <a:ext cx="368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아래의 목록을 보고 다양한 기준으로 찾아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276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5BBACB-4E5C-012E-1272-E7FE756C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14" y="540067"/>
            <a:ext cx="3143250" cy="669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534247-2E34-82C5-9293-BD734FA76C0D}"/>
              </a:ext>
            </a:extLst>
          </p:cNvPr>
          <p:cNvSpPr txBox="1"/>
          <p:nvPr/>
        </p:nvSpPr>
        <p:spPr>
          <a:xfrm>
            <a:off x="266700" y="104775"/>
            <a:ext cx="1004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우리는 웹 스크래핑에 유명한 </a:t>
            </a:r>
            <a:r>
              <a:rPr lang="en-US" altLang="ko-KR" dirty="0"/>
              <a:t>Beautifulsoup</a:t>
            </a:r>
            <a:r>
              <a:rPr lang="ko-KR" altLang="en-US" dirty="0"/>
              <a:t>이라는 한번 검색 해 볼 것이다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4F20C4-B593-020E-9197-2455053C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809625"/>
            <a:ext cx="7096125" cy="2381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636319-FA1A-48AA-C6DB-0DA2CB9E04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476" b="21976"/>
          <a:stretch/>
        </p:blipFill>
        <p:spPr>
          <a:xfrm>
            <a:off x="4138612" y="3231292"/>
            <a:ext cx="7096125" cy="3626708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058DA21-706D-667B-A1F4-5ADB2CB7C438}"/>
              </a:ext>
            </a:extLst>
          </p:cNvPr>
          <p:cNvCxnSpPr/>
          <p:nvPr/>
        </p:nvCxnSpPr>
        <p:spPr>
          <a:xfrm>
            <a:off x="3392424" y="1133856"/>
            <a:ext cx="1298448" cy="12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153ED0-24AC-2F8F-A7AC-3396E2B2F005}"/>
              </a:ext>
            </a:extLst>
          </p:cNvPr>
          <p:cNvCxnSpPr/>
          <p:nvPr/>
        </p:nvCxnSpPr>
        <p:spPr>
          <a:xfrm>
            <a:off x="5724144" y="2642616"/>
            <a:ext cx="1962530" cy="240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5D27767-9903-26F4-1496-22CF14B0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6" y="683741"/>
            <a:ext cx="10410825" cy="3810000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4BACD8F-DCDE-35EE-98BC-860A822D0E3F}"/>
              </a:ext>
            </a:extLst>
          </p:cNvPr>
          <p:cNvSpPr/>
          <p:nvPr/>
        </p:nvSpPr>
        <p:spPr>
          <a:xfrm>
            <a:off x="4784510" y="1453888"/>
            <a:ext cx="3756023" cy="266119"/>
          </a:xfrm>
          <a:prstGeom prst="wedgeRoundRectCallout">
            <a:avLst>
              <a:gd name="adj1" fmla="val -54764"/>
              <a:gd name="adj2" fmla="val 489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﻿﻿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설치방법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9E5AF09-3B93-CA3A-FEA0-8755542A98F9}"/>
              </a:ext>
            </a:extLst>
          </p:cNvPr>
          <p:cNvSpPr/>
          <p:nvPr/>
        </p:nvSpPr>
        <p:spPr>
          <a:xfrm>
            <a:off x="6096000" y="3295940"/>
            <a:ext cx="3756023" cy="266119"/>
          </a:xfrm>
          <a:prstGeom prst="wedgeRoundRectCallout">
            <a:avLst>
              <a:gd name="adj1" fmla="val -53392"/>
              <a:gd name="adj2" fmla="val 3444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﻿﻿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16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3"/>
            <a:ext cx="8990076" cy="634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/>
              <a:t>설치명령을 복사해서 명령창에 붙여 넣어</a:t>
            </a:r>
            <a:r>
              <a:rPr lang="en-US" altLang="ko-KR" sz="2000" dirty="0"/>
              <a:t>(</a:t>
            </a:r>
            <a:r>
              <a:rPr lang="ko-KR" altLang="en-US" sz="2000" dirty="0"/>
              <a:t>마우스 우클릭</a:t>
            </a:r>
            <a:r>
              <a:rPr lang="en-US" altLang="ko-KR" sz="2000" dirty="0"/>
              <a:t>&gt;</a:t>
            </a:r>
            <a:r>
              <a:rPr lang="ko-KR" altLang="en-US" sz="2000" dirty="0"/>
              <a:t> 설치 해본다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12DC9-8C30-8D87-9B83-E0C6CBB8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1062552"/>
            <a:ext cx="5695950" cy="149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15E2A-B40C-797E-7F89-409008E42C47}"/>
              </a:ext>
            </a:extLst>
          </p:cNvPr>
          <p:cNvSpPr txBox="1"/>
          <p:nvPr/>
        </p:nvSpPr>
        <p:spPr>
          <a:xfrm>
            <a:off x="284205" y="2767914"/>
            <a:ext cx="741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예제를 복사해서 사용해 본다</a:t>
            </a:r>
            <a:r>
              <a:rPr lang="en-US" altLang="ko-KR" dirty="0"/>
              <a:t>.-</a:t>
            </a:r>
            <a:r>
              <a:rPr lang="ko-KR" altLang="en-US" dirty="0"/>
              <a:t>아래내용은 알필요없고 이렇게 실행이 되는구나 하는 것을 본다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E9D6E-65F4-2AAA-CFB5-AC6A815AAE0A}"/>
              </a:ext>
            </a:extLst>
          </p:cNvPr>
          <p:cNvSpPr txBox="1"/>
          <p:nvPr/>
        </p:nvSpPr>
        <p:spPr>
          <a:xfrm>
            <a:off x="3364284" y="4529652"/>
            <a:ext cx="156033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실행 결과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&lt;p&gt;</a:t>
            </a:r>
          </a:p>
          <a:p>
            <a:r>
              <a:rPr lang="en-US" altLang="ko-KR" sz="1400" dirty="0"/>
              <a:t> Some</a:t>
            </a:r>
          </a:p>
          <a:p>
            <a:r>
              <a:rPr lang="en-US" altLang="ko-KR" sz="1400" dirty="0"/>
              <a:t> &lt;b&gt;</a:t>
            </a:r>
          </a:p>
          <a:p>
            <a:r>
              <a:rPr lang="en-US" altLang="ko-KR" sz="1400" dirty="0"/>
              <a:t>  bad</a:t>
            </a:r>
          </a:p>
          <a:p>
            <a:r>
              <a:rPr lang="en-US" altLang="ko-KR" sz="1400" dirty="0"/>
              <a:t>  &lt;i&gt;</a:t>
            </a:r>
          </a:p>
          <a:p>
            <a:r>
              <a:rPr lang="en-US" altLang="ko-KR" sz="1400" dirty="0"/>
              <a:t>   HTML</a:t>
            </a:r>
          </a:p>
          <a:p>
            <a:r>
              <a:rPr lang="en-US" altLang="ko-KR" sz="1400" dirty="0"/>
              <a:t>  &lt;/i&gt;</a:t>
            </a:r>
          </a:p>
          <a:p>
            <a:r>
              <a:rPr lang="en-US" altLang="ko-KR" sz="1400" dirty="0"/>
              <a:t> &lt;/b&gt;</a:t>
            </a:r>
          </a:p>
          <a:p>
            <a:r>
              <a:rPr lang="en-US" altLang="ko-KR" sz="1400" dirty="0"/>
              <a:t>&lt;/p&gt;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D5563-BBDF-74F8-E96F-7E93489031A0}"/>
              </a:ext>
            </a:extLst>
          </p:cNvPr>
          <p:cNvSpPr txBox="1"/>
          <p:nvPr/>
        </p:nvSpPr>
        <p:spPr>
          <a:xfrm>
            <a:off x="565403" y="3485730"/>
            <a:ext cx="705154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from bs4 import BeautifulSoup</a:t>
            </a:r>
          </a:p>
          <a:p>
            <a:r>
              <a:rPr lang="ko-KR" altLang="en-US" dirty="0"/>
              <a:t>soup = BeautifulSoup("&lt;p&gt;Some&lt;b&gt;bad&lt;i&gt;HTML")</a:t>
            </a:r>
            <a:r>
              <a:rPr lang="ko-KR" altLang="en-US" dirty="0">
                <a:solidFill>
                  <a:srgbClr val="00B050"/>
                </a:solidFill>
              </a:rPr>
              <a:t>#읽어온 htm</a:t>
            </a:r>
            <a:r>
              <a:rPr lang="ko-KR" altLang="en-US" dirty="0"/>
              <a:t>l</a:t>
            </a:r>
          </a:p>
          <a:p>
            <a:r>
              <a:rPr lang="ko-KR" altLang="en-US" dirty="0"/>
              <a:t>print(soup.prettify())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B60530-0697-38C2-BCB0-CA85DE61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402" y="1514055"/>
            <a:ext cx="4257675" cy="3943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E7DDD9-D247-FE94-AF76-9B39D8878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938" y="3188901"/>
            <a:ext cx="4010585" cy="352474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4E3DF9FF-1903-6E9E-D4CD-5C28CE23E590}"/>
              </a:ext>
            </a:extLst>
          </p:cNvPr>
          <p:cNvSpPr/>
          <p:nvPr/>
        </p:nvSpPr>
        <p:spPr>
          <a:xfrm>
            <a:off x="8951133" y="1056158"/>
            <a:ext cx="2073184" cy="338043"/>
          </a:xfrm>
          <a:prstGeom prst="wedgeRoundRectCallout">
            <a:avLst>
              <a:gd name="adj1" fmla="val -64316"/>
              <a:gd name="adj2" fmla="val 553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﻿﻿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2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-pip </a:t>
            </a:r>
            <a:r>
              <a:rPr lang="ko-KR" altLang="en-US" sz="2800" dirty="0"/>
              <a:t>명령어 종류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3A55-7737-A508-DD74-78D1D1958961}"/>
              </a:ext>
            </a:extLst>
          </p:cNvPr>
          <p:cNvSpPr txBox="1"/>
          <p:nvPr/>
        </p:nvSpPr>
        <p:spPr>
          <a:xfrm>
            <a:off x="602392" y="1533432"/>
            <a:ext cx="75901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b="1" dirty="0"/>
              <a:t>pip list</a:t>
            </a:r>
            <a:r>
              <a:rPr lang="en-US" altLang="ko-KR" dirty="0"/>
              <a:t> :</a:t>
            </a:r>
            <a:r>
              <a:rPr lang="ko-KR" altLang="en-US" dirty="0"/>
              <a:t>현재 내 컴퓨터에 설치된 파이썬 패키지 목록을 볼 수 있다</a:t>
            </a:r>
            <a:r>
              <a:rPr lang="en-US" altLang="ko-KR" dirty="0"/>
              <a:t>. –</a:t>
            </a:r>
          </a:p>
          <a:p>
            <a:r>
              <a:rPr lang="en-US" altLang="ko-KR" dirty="0"/>
              <a:t>-</a:t>
            </a:r>
            <a:r>
              <a:rPr lang="en-US" altLang="ko-KR" b="1" dirty="0"/>
              <a:t> pip install --upgrade </a:t>
            </a:r>
            <a:r>
              <a:rPr lang="ko-KR" altLang="en-US" b="1" dirty="0"/>
              <a:t>패키지명</a:t>
            </a:r>
            <a:r>
              <a:rPr lang="en-US" altLang="ko-KR" dirty="0"/>
              <a:t> :</a:t>
            </a:r>
            <a:r>
              <a:rPr lang="ko-KR" altLang="en-US" dirty="0"/>
              <a:t>해당 패키지  업그레이드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pip install  </a:t>
            </a:r>
            <a:r>
              <a:rPr lang="ko-KR" altLang="en-US" b="1" dirty="0"/>
              <a:t>패키지이름</a:t>
            </a:r>
            <a:r>
              <a:rPr lang="en-US" altLang="ko-KR" dirty="0"/>
              <a:t>:</a:t>
            </a:r>
            <a:r>
              <a:rPr lang="ko-KR" altLang="en-US" dirty="0"/>
              <a:t>패키지 설치하기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pip show </a:t>
            </a:r>
            <a:r>
              <a:rPr lang="ko-KR" altLang="en-US" b="1" dirty="0"/>
              <a:t>패키지 이름</a:t>
            </a:r>
            <a:r>
              <a:rPr lang="en-US" altLang="ko-KR" dirty="0"/>
              <a:t>:</a:t>
            </a:r>
            <a:r>
              <a:rPr lang="ko-KR" altLang="en-US" dirty="0"/>
              <a:t>패키지에 대한 정보를 보여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b="1" dirty="0"/>
              <a:t>pip uninstall </a:t>
            </a:r>
            <a:r>
              <a:rPr lang="ko-KR" altLang="en-US" b="1" dirty="0"/>
              <a:t>패키지 이름</a:t>
            </a:r>
            <a:r>
              <a:rPr lang="en-US" altLang="ko-KR" dirty="0"/>
              <a:t>:</a:t>
            </a:r>
            <a:r>
              <a:rPr lang="ko-KR" altLang="en-US" dirty="0"/>
              <a:t>설치된 패키지 제거 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0C459-3BD4-CB3F-65A7-0A4103319F77}"/>
              </a:ext>
            </a:extLst>
          </p:cNvPr>
          <p:cNvSpPr txBox="1"/>
          <p:nvPr/>
        </p:nvSpPr>
        <p:spPr>
          <a:xfrm>
            <a:off x="602392" y="3429000"/>
            <a:ext cx="539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명령어로 </a:t>
            </a:r>
            <a:r>
              <a:rPr lang="en-US" altLang="ko-KR" dirty="0"/>
              <a:t>beautifulsoup4</a:t>
            </a:r>
            <a:r>
              <a:rPr lang="ko-KR" altLang="en-US" dirty="0"/>
              <a:t>를 삭제하고 실행하면  실행이 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73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69846"/>
            <a:ext cx="10964419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/>
              <a:t>예외처리를 한 경우</a:t>
            </a:r>
            <a:r>
              <a:rPr lang="en-US" altLang="ko-KR" sz="2600" dirty="0"/>
              <a:t>:</a:t>
            </a:r>
            <a:r>
              <a:rPr lang="ko-KR" altLang="en-US" sz="2600" dirty="0"/>
              <a:t>예외가 발생할 가능성이 있는 코드를 </a:t>
            </a:r>
            <a:r>
              <a:rPr lang="en-US" altLang="ko-KR" sz="2600" dirty="0">
                <a:solidFill>
                  <a:srgbClr val="FF0000"/>
                </a:solidFill>
              </a:rPr>
              <a:t>try~except</a:t>
            </a:r>
            <a:r>
              <a:rPr lang="ko-KR" altLang="en-US" sz="2600" dirty="0"/>
              <a:t>문 안에 코딩한다</a:t>
            </a:r>
            <a:r>
              <a:rPr lang="en-US" altLang="ko-KR" sz="26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40AF4-B9CE-27CA-B73B-F936F89F2347}"/>
              </a:ext>
            </a:extLst>
          </p:cNvPr>
          <p:cNvSpPr txBox="1"/>
          <p:nvPr/>
        </p:nvSpPr>
        <p:spPr>
          <a:xfrm>
            <a:off x="446531" y="1119953"/>
            <a:ext cx="79248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#계산기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try:</a:t>
            </a:r>
          </a:p>
          <a:p>
            <a:r>
              <a:rPr lang="ko-KR" altLang="en-US" dirty="0"/>
              <a:t>    print("사칙연산 계산기 입니다.")</a:t>
            </a:r>
          </a:p>
          <a:p>
            <a:r>
              <a:rPr lang="ko-KR" altLang="en-US" dirty="0"/>
              <a:t>    num1=int(input("첫번째 숫자를 입력하세요 :"))</a:t>
            </a:r>
          </a:p>
          <a:p>
            <a:r>
              <a:rPr lang="ko-KR" altLang="en-US" dirty="0"/>
              <a:t>    num2=int(input("두번째 숫자를 입력하세요 :"))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 print("두수의 합 : {0}, 차:{1}, 곱한 값:{2},나누값:{3} 입니다"\</a:t>
            </a:r>
          </a:p>
          <a:p>
            <a:r>
              <a:rPr lang="ko-KR" altLang="en-US" dirty="0"/>
              <a:t>        .format(num1+num2,num1-num2,num1*num2,num1/num2))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except ValueError:</a:t>
            </a:r>
          </a:p>
          <a:p>
            <a:r>
              <a:rPr lang="ko-KR" altLang="en-US" dirty="0"/>
              <a:t>    </a:t>
            </a:r>
            <a:r>
              <a:rPr lang="ko-KR" altLang="en-US" dirty="0">
                <a:solidFill>
                  <a:srgbClr val="FF0000"/>
                </a:solidFill>
              </a:rPr>
              <a:t>print("잘못된 값을 입력 하였습니다.＂)</a:t>
            </a:r>
          </a:p>
          <a:p>
            <a:r>
              <a:rPr lang="ko-KR" altLang="en-US" dirty="0"/>
              <a:t>print("다음에는 무엇을 할까요?")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FF337-2095-06D8-727A-508C47C2AF3A}"/>
              </a:ext>
            </a:extLst>
          </p:cNvPr>
          <p:cNvSpPr txBox="1"/>
          <p:nvPr/>
        </p:nvSpPr>
        <p:spPr>
          <a:xfrm>
            <a:off x="446531" y="4064280"/>
            <a:ext cx="7820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잘못된값 입력시 에러 메시지를 출력하고 프로그램을 끝까지 실행한다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DEA1D-EE36-9CBD-7F22-3948B7EB34E6}"/>
              </a:ext>
            </a:extLst>
          </p:cNvPr>
          <p:cNvSpPr txBox="1"/>
          <p:nvPr/>
        </p:nvSpPr>
        <p:spPr>
          <a:xfrm>
            <a:off x="733425" y="441436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사칙연산 계산기 입니다.</a:t>
            </a:r>
          </a:p>
          <a:p>
            <a:r>
              <a:rPr lang="ko-KR" altLang="en-US" dirty="0"/>
              <a:t>첫번째 숫자를 입력하세요 :6</a:t>
            </a:r>
          </a:p>
          <a:p>
            <a:r>
              <a:rPr lang="ko-KR" altLang="en-US" dirty="0"/>
              <a:t>두번째 숫자를 입력하세요 :ㅁ</a:t>
            </a:r>
          </a:p>
          <a:p>
            <a:r>
              <a:rPr lang="ko-KR" altLang="en-US" dirty="0"/>
              <a:t>잘못된 값을 입력 하였습니다.</a:t>
            </a:r>
          </a:p>
          <a:p>
            <a:r>
              <a:rPr lang="ko-KR" altLang="en-US" dirty="0"/>
              <a:t>다음에는 무엇을 할까요?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BE4952-C9BB-E399-297F-EE2A3B10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31" y="866474"/>
            <a:ext cx="3743847" cy="342948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615B416F-EAC5-00AC-79A2-D43701FCEFD7}"/>
              </a:ext>
            </a:extLst>
          </p:cNvPr>
          <p:cNvSpPr/>
          <p:nvPr/>
        </p:nvSpPr>
        <p:spPr>
          <a:xfrm>
            <a:off x="1473446" y="560344"/>
            <a:ext cx="8388005" cy="224125"/>
          </a:xfrm>
          <a:prstGeom prst="wedgeRoundRectCallout">
            <a:avLst>
              <a:gd name="adj1" fmla="val -49230"/>
              <a:gd name="adj2" fmla="val 1675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1_1not_use_except</a:t>
            </a:r>
            <a:r>
              <a:rPr lang="ko-KR" altLang="en-US" sz="1400" dirty="0">
                <a:solidFill>
                  <a:schemeClr val="tx1"/>
                </a:solidFill>
              </a:rPr>
              <a:t>를 복사하여 붙여넣기 </a:t>
            </a:r>
            <a:r>
              <a:rPr lang="ko-KR" altLang="en-US" sz="1400" dirty="0" err="1">
                <a:solidFill>
                  <a:schemeClr val="tx1"/>
                </a:solidFill>
              </a:rPr>
              <a:t>한후</a:t>
            </a:r>
            <a:r>
              <a:rPr lang="ko-KR" altLang="en-US" sz="1400" dirty="0">
                <a:solidFill>
                  <a:schemeClr val="tx1"/>
                </a:solidFill>
              </a:rPr>
              <a:t> 파일 이름을 </a:t>
            </a:r>
            <a:r>
              <a:rPr lang="ko-KR" altLang="en-US" sz="1400" dirty="0" err="1">
                <a:solidFill>
                  <a:schemeClr val="tx1"/>
                </a:solidFill>
              </a:rPr>
              <a:t>아리와</a:t>
            </a:r>
            <a:r>
              <a:rPr lang="ko-KR" altLang="en-US" sz="1400" dirty="0">
                <a:solidFill>
                  <a:schemeClr val="tx1"/>
                </a:solidFill>
              </a:rPr>
              <a:t> 같이 수정 한다</a:t>
            </a:r>
            <a:r>
              <a:rPr lang="en-US" altLang="ko-KR" sz="1400" dirty="0">
                <a:solidFill>
                  <a:schemeClr val="tx1"/>
                </a:solidFill>
              </a:rPr>
              <a:t>.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0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308920" y="342208"/>
            <a:ext cx="2026508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내장함수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56945-3463-3FBA-84D8-E6FA160A0B67}"/>
              </a:ext>
            </a:extLst>
          </p:cNvPr>
          <p:cNvSpPr txBox="1"/>
          <p:nvPr/>
        </p:nvSpPr>
        <p:spPr>
          <a:xfrm>
            <a:off x="679622" y="1112108"/>
            <a:ext cx="949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dirty="0"/>
              <a:t>프로그램에서 많이 사용되는 기능을 함수로 미리 만들어 놓은 것</a:t>
            </a:r>
            <a:endParaRPr lang="en-US" altLang="ko-KR" sz="1800" dirty="0"/>
          </a:p>
          <a:p>
            <a:pPr algn="l"/>
            <a:r>
              <a:rPr lang="ko-KR" altLang="en-US" sz="1800" dirty="0"/>
              <a:t>말그대로 이미 내장이 되어 있기 때문에 따로 임포트 할 필요 없이 사용 가능 하다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dirty="0"/>
              <a:t>대표적으로 많이 사용하는 함수 </a:t>
            </a:r>
            <a:r>
              <a:rPr lang="en-US" altLang="ko-KR" dirty="0"/>
              <a:t>: range(),print(),format()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1F3BF-E592-5238-99BA-B72F28FC7E1F}"/>
              </a:ext>
            </a:extLst>
          </p:cNvPr>
          <p:cNvSpPr txBox="1"/>
          <p:nvPr/>
        </p:nvSpPr>
        <p:spPr>
          <a:xfrm>
            <a:off x="679622" y="2888709"/>
            <a:ext cx="4358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내장함수 종류 알아보기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27DED7-31EC-5116-2BE3-129E33F2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31" y="3449117"/>
            <a:ext cx="5343525" cy="2562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A0B14-D92A-96EC-2ABD-3E95C91F2139}"/>
              </a:ext>
            </a:extLst>
          </p:cNvPr>
          <p:cNvSpPr txBox="1"/>
          <p:nvPr/>
        </p:nvSpPr>
        <p:spPr>
          <a:xfrm>
            <a:off x="5524130" y="1964147"/>
            <a:ext cx="504917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a=range(1,5)</a:t>
            </a:r>
          </a:p>
          <a:p>
            <a:r>
              <a:rPr lang="ko-KR" altLang="en-US" dirty="0"/>
              <a:t>print("리스트의 값은 {}입니다.".format(list(a)) 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#실행결과:리스트의 값은 [1, 2, 3, 4]입니다.</a:t>
            </a:r>
          </a:p>
        </p:txBody>
      </p:sp>
    </p:spTree>
    <p:extLst>
      <p:ext uri="{BB962C8B-B14F-4D97-AF65-F5344CB8AC3E}">
        <p14:creationId xmlns:p14="http://schemas.microsoft.com/office/powerpoint/2010/main" val="3602523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50E609-9CA5-9BC0-53A5-AA0DDC14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0"/>
            <a:ext cx="9949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97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/>
              <a:t>내장함수 </a:t>
            </a:r>
            <a:r>
              <a:rPr lang="en-US" altLang="ko-KR" sz="2000" b="1" dirty="0"/>
              <a:t>dir()</a:t>
            </a:r>
            <a:r>
              <a:rPr lang="ko-KR" altLang="en-US" sz="2000" b="1" dirty="0"/>
              <a:t>사용해보기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B1E2F-DA04-0A1B-7F58-992ED9A89830}"/>
              </a:ext>
            </a:extLst>
          </p:cNvPr>
          <p:cNvSpPr txBox="1"/>
          <p:nvPr/>
        </p:nvSpPr>
        <p:spPr>
          <a:xfrm>
            <a:off x="446531" y="1028343"/>
            <a:ext cx="11245359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#dir :</a:t>
            </a:r>
            <a:r>
              <a:rPr lang="ko-KR" altLang="en-US" dirty="0">
                <a:solidFill>
                  <a:srgbClr val="00B050"/>
                </a:solidFill>
              </a:rPr>
              <a:t>어떤 객체를 넘겨 줬을 때 그 객체가 어떤 변수와 함수를 가지고 있는지 표시</a:t>
            </a:r>
          </a:p>
          <a:p>
            <a:r>
              <a:rPr lang="en-US" altLang="ko-KR" dirty="0"/>
              <a:t>print(dir()) </a:t>
            </a:r>
            <a:r>
              <a:rPr lang="en-US" altLang="ko-KR" dirty="0">
                <a:solidFill>
                  <a:srgbClr val="00B050"/>
                </a:solidFill>
              </a:rPr>
              <a:t>#random</a:t>
            </a:r>
            <a:r>
              <a:rPr lang="ko-KR" altLang="en-US" dirty="0">
                <a:solidFill>
                  <a:srgbClr val="00B050"/>
                </a:solidFill>
              </a:rPr>
              <a:t>모듈을 임포트 하기전에 가지고 있는 함수를 볼수있다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</a:p>
          <a:p>
            <a:r>
              <a:rPr lang="en-US" altLang="ko-KR" dirty="0"/>
              <a:t>import random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외장함수 추가</a:t>
            </a:r>
          </a:p>
          <a:p>
            <a:r>
              <a:rPr lang="en-US" altLang="ko-KR" dirty="0"/>
              <a:t>print(dir())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위 실행결과에서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'random’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추가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i</a:t>
            </a:r>
            <a:r>
              <a:rPr lang="en-US" altLang="ko-KR" dirty="0"/>
              <a:t>mport turtle</a:t>
            </a:r>
          </a:p>
          <a:p>
            <a:r>
              <a:rPr lang="en-US" altLang="ko-KR" dirty="0"/>
              <a:t>print(dir())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 실험결과에서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'turtle’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추가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특정 모듈에서 사용할수있는 변수 함수 알기</a:t>
            </a:r>
          </a:p>
          <a:p>
            <a:r>
              <a:rPr lang="en-US" altLang="ko-KR" dirty="0"/>
              <a:t>print(dir(random))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'randint', 'random', 'randrange',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이외에 엄청 많음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특정 변수에서 사용할수있는  함수 알기</a:t>
            </a:r>
          </a:p>
          <a:p>
            <a:r>
              <a:rPr lang="en-US" altLang="ko-KR" dirty="0"/>
              <a:t>lis =[1,2,3]</a:t>
            </a:r>
          </a:p>
          <a:p>
            <a:r>
              <a:rPr lang="en-US" altLang="ko-KR" dirty="0"/>
              <a:t>print(dir(lis))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#&lt;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실행결과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 'append', 'clear', 'copy', 'count',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이외에 많음</a:t>
            </a:r>
            <a:endParaRPr lang="en-US" altLang="ko-KR" dirty="0"/>
          </a:p>
          <a:p>
            <a:r>
              <a:rPr lang="en-US" altLang="ko-KR" dirty="0"/>
              <a:t>tup =(1,2,3)</a:t>
            </a:r>
          </a:p>
          <a:p>
            <a:r>
              <a:rPr lang="en-US" altLang="ko-KR" dirty="0"/>
              <a:t>print(dir(tup))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#&lt;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실행결과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&gt;:'count', 'index'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이외에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많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음</a:t>
            </a:r>
            <a:endParaRPr lang="en-US" altLang="ko-KR" dirty="0"/>
          </a:p>
          <a:p>
            <a:r>
              <a:rPr lang="en-US" altLang="ko-KR" dirty="0"/>
              <a:t>ch="</a:t>
            </a:r>
            <a:r>
              <a:rPr lang="ko-KR" altLang="en-US" dirty="0"/>
              <a:t>나라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print(dir(ch))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#&lt;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실행결과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&gt;:'center', 'count',  'find', 'format'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이외에 많음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9C09C-A293-87E4-35C4-7A7380CC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58" y="694921"/>
            <a:ext cx="4172532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0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41A943-402D-4CE2-A9DD-211E16DABE2C}"/>
              </a:ext>
            </a:extLst>
          </p:cNvPr>
          <p:cNvSpPr txBox="1">
            <a:spLocks/>
          </p:cNvSpPr>
          <p:nvPr/>
        </p:nvSpPr>
        <p:spPr>
          <a:xfrm>
            <a:off x="118058" y="256698"/>
            <a:ext cx="4408496" cy="566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/>
              <a:t>내장함수 </a:t>
            </a:r>
            <a:r>
              <a:rPr lang="en-US" altLang="ko-KR" sz="2000" b="1" dirty="0"/>
              <a:t>eval(str)</a:t>
            </a:r>
            <a:r>
              <a:rPr lang="ko-KR" altLang="en-US" sz="2000" b="1" dirty="0"/>
              <a:t>사용해보기</a:t>
            </a:r>
            <a:endParaRPr lang="en-US" altLang="ko-KR" sz="20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E0A8A25-F55C-26D0-D49B-8F5FF41A1DEE}"/>
              </a:ext>
            </a:extLst>
          </p:cNvPr>
          <p:cNvSpPr txBox="1">
            <a:spLocks/>
          </p:cNvSpPr>
          <p:nvPr/>
        </p:nvSpPr>
        <p:spPr>
          <a:xfrm>
            <a:off x="190560" y="2217678"/>
            <a:ext cx="4408496" cy="566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/>
              <a:t>내장함수 </a:t>
            </a:r>
            <a:r>
              <a:rPr lang="en-US" altLang="ko-KR" sz="2000" b="1" dirty="0"/>
              <a:t>enumerate()</a:t>
            </a:r>
            <a:r>
              <a:rPr lang="ko-KR" altLang="en-US" sz="2000" b="1" dirty="0"/>
              <a:t>사용해보기</a:t>
            </a: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3459D-0931-FCA5-290A-7914BFA8CD87}"/>
              </a:ext>
            </a:extLst>
          </p:cNvPr>
          <p:cNvSpPr txBox="1"/>
          <p:nvPr/>
        </p:nvSpPr>
        <p:spPr>
          <a:xfrm>
            <a:off x="807868" y="2783734"/>
            <a:ext cx="1105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순서가 있는 자료형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</a:t>
            </a:r>
            <a:r>
              <a:rPr lang="ko-KR" altLang="en-US" dirty="0"/>
              <a:t>튜플</a:t>
            </a:r>
            <a:r>
              <a:rPr lang="en-US" altLang="ko-KR" dirty="0"/>
              <a:t>,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을 입력 받아 인덱스 값을 포함하는 </a:t>
            </a:r>
            <a:r>
              <a:rPr lang="en-US" altLang="ko-KR" dirty="0"/>
              <a:t>enumerate</a:t>
            </a:r>
            <a:r>
              <a:rPr lang="ko-KR" altLang="en-US" dirty="0"/>
              <a:t>객체를 리턴 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</a:t>
            </a:r>
            <a:r>
              <a:rPr lang="en-US" altLang="ko-KR" dirty="0"/>
              <a:t>for</a:t>
            </a:r>
            <a:r>
              <a:rPr lang="ko-KR" altLang="en-US" dirty="0"/>
              <a:t>구문과 함께 사용하며 인덱스가 </a:t>
            </a:r>
            <a:r>
              <a:rPr lang="en-US" altLang="ko-KR" dirty="0"/>
              <a:t>0</a:t>
            </a:r>
            <a:r>
              <a:rPr lang="ko-KR" altLang="en-US" dirty="0"/>
              <a:t>부터 차례로 매겨진다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CEA60-01A5-742C-8BA0-1198C35904C4}"/>
              </a:ext>
            </a:extLst>
          </p:cNvPr>
          <p:cNvSpPr txBox="1"/>
          <p:nvPr/>
        </p:nvSpPr>
        <p:spPr>
          <a:xfrm>
            <a:off x="1016545" y="1011320"/>
            <a:ext cx="767696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#eval(str):매개변수로 문자열을 받아서 실행(계산)한 후 돌려주는 함수</a:t>
            </a:r>
          </a:p>
          <a:p>
            <a:r>
              <a:rPr lang="ko-KR" altLang="en-US" dirty="0"/>
              <a:t>a= eval("12+4+6")</a:t>
            </a:r>
          </a:p>
          <a:p>
            <a:r>
              <a:rPr lang="ko-KR" altLang="en-US" dirty="0"/>
              <a:t>print(a)</a:t>
            </a:r>
            <a:r>
              <a:rPr lang="ko-KR" altLang="en-US" dirty="0">
                <a:solidFill>
                  <a:srgbClr val="00B050"/>
                </a:solidFill>
              </a:rPr>
              <a:t>#실행결과 :22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F94EF-D2CF-CE55-6304-703AB99ADEE3}"/>
              </a:ext>
            </a:extLst>
          </p:cNvPr>
          <p:cNvSpPr txBox="1"/>
          <p:nvPr/>
        </p:nvSpPr>
        <p:spPr>
          <a:xfrm>
            <a:off x="534880" y="3538356"/>
            <a:ext cx="4889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heroes = [＇윤봉길','이화영','안중근', '김구']</a:t>
            </a:r>
          </a:p>
          <a:p>
            <a:r>
              <a:rPr lang="ko-KR" altLang="en-US" dirty="0"/>
              <a:t>for i, name in enumerate(heroes):</a:t>
            </a:r>
          </a:p>
          <a:p>
            <a:r>
              <a:rPr lang="ko-KR" altLang="en-US" dirty="0"/>
              <a:t>    print(i, name)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50EE4-1C72-FEC2-91CC-47B2E93F366C}"/>
              </a:ext>
            </a:extLst>
          </p:cNvPr>
          <p:cNvSpPr txBox="1"/>
          <p:nvPr/>
        </p:nvSpPr>
        <p:spPr>
          <a:xfrm>
            <a:off x="5746072" y="3540485"/>
            <a:ext cx="165790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출력결과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/>
              <a:t> 0 윤봉길</a:t>
            </a:r>
          </a:p>
          <a:p>
            <a:r>
              <a:rPr lang="ko-KR" altLang="en-US" dirty="0"/>
              <a:t> 1 이화영</a:t>
            </a:r>
          </a:p>
          <a:p>
            <a:r>
              <a:rPr lang="ko-KR" altLang="en-US" dirty="0"/>
              <a:t> 2 안중근</a:t>
            </a:r>
          </a:p>
          <a:p>
            <a:r>
              <a:rPr lang="ko-KR" altLang="en-US" dirty="0"/>
              <a:t> 3 김구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9F390-0E10-1CBA-D3E8-45BCEE0FA8E6}"/>
              </a:ext>
            </a:extLst>
          </p:cNvPr>
          <p:cNvSpPr txBox="1"/>
          <p:nvPr/>
        </p:nvSpPr>
        <p:spPr>
          <a:xfrm>
            <a:off x="674703" y="5128233"/>
            <a:ext cx="574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예제를 튜플</a:t>
            </a:r>
            <a:r>
              <a:rPr lang="en-US" altLang="ko-KR" dirty="0"/>
              <a:t>(),</a:t>
            </a:r>
          </a:p>
          <a:p>
            <a:endParaRPr lang="en-US" altLang="ko-KR" dirty="0"/>
          </a:p>
          <a:p>
            <a:r>
              <a:rPr lang="ko-KR" altLang="en-US" dirty="0"/>
              <a:t>문자</a:t>
            </a:r>
            <a:r>
              <a:rPr lang="en-US" altLang="ko-KR" dirty="0"/>
              <a:t>“”</a:t>
            </a:r>
          </a:p>
          <a:p>
            <a:r>
              <a:rPr lang="ko-KR" altLang="en-US" dirty="0"/>
              <a:t>형태로 변경해서도 한번 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D970B-7543-17E5-743D-016C0326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51" y="5684732"/>
            <a:ext cx="5772956" cy="323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0A0675-E0BB-AEB2-89AE-98506689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51" y="5165509"/>
            <a:ext cx="599206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6B4556A-D930-B22F-D408-4AF602BDFD61}"/>
              </a:ext>
            </a:extLst>
          </p:cNvPr>
          <p:cNvSpPr txBox="1">
            <a:spLocks/>
          </p:cNvSpPr>
          <p:nvPr/>
        </p:nvSpPr>
        <p:spPr>
          <a:xfrm>
            <a:off x="118058" y="256698"/>
            <a:ext cx="4408496" cy="566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/>
              <a:t>내장함수 </a:t>
            </a:r>
            <a:r>
              <a:rPr lang="en-US" altLang="ko-KR" sz="2000" b="1" dirty="0"/>
              <a:t>len(),zip()</a:t>
            </a:r>
            <a:r>
              <a:rPr lang="ko-KR" altLang="en-US" sz="2000" b="1" dirty="0"/>
              <a:t>사용해보기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1B5AB-0E61-753A-CCA0-0D56C3A48522}"/>
              </a:ext>
            </a:extLst>
          </p:cNvPr>
          <p:cNvSpPr txBox="1"/>
          <p:nvPr/>
        </p:nvSpPr>
        <p:spPr>
          <a:xfrm>
            <a:off x="9456938" y="2971555"/>
            <a:ext cx="1950868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</a:t>
            </a:r>
            <a:r>
              <a:rPr lang="ko-KR" altLang="en-US" dirty="0">
                <a:solidFill>
                  <a:srgbClr val="00B050"/>
                </a:solidFill>
              </a:rPr>
              <a:t>실행결과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한국 서울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영국 런던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프랑스 파리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D2C9-5E71-F908-5F40-1DA32BB06601}"/>
              </a:ext>
            </a:extLst>
          </p:cNvPr>
          <p:cNvSpPr txBox="1"/>
          <p:nvPr/>
        </p:nvSpPr>
        <p:spPr>
          <a:xfrm>
            <a:off x="268550" y="1089241"/>
            <a:ext cx="714430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#len() :입력 값의 길이 또는 원소의 전체 개수를 리턴하는 함수이다.</a:t>
            </a:r>
          </a:p>
          <a:p>
            <a:r>
              <a:rPr lang="ko-KR" altLang="en-US" dirty="0"/>
              <a:t>print(len("python"))</a:t>
            </a:r>
            <a:r>
              <a:rPr lang="ko-KR" altLang="en-US" dirty="0">
                <a:solidFill>
                  <a:srgbClr val="00B050"/>
                </a:solidFill>
              </a:rPr>
              <a:t>#결과 : 6</a:t>
            </a:r>
          </a:p>
          <a:p>
            <a:r>
              <a:rPr lang="ko-KR" altLang="en-US" dirty="0"/>
              <a:t>print(len("python is good</a:t>
            </a:r>
            <a:r>
              <a:rPr lang="ko-KR" altLang="en-US" dirty="0">
                <a:solidFill>
                  <a:srgbClr val="00B050"/>
                </a:solidFill>
              </a:rPr>
              <a:t>.</a:t>
            </a:r>
            <a:r>
              <a:rPr lang="ko-KR" altLang="en-US" dirty="0"/>
              <a:t>"))</a:t>
            </a:r>
            <a:r>
              <a:rPr lang="ko-KR" altLang="en-US" dirty="0">
                <a:solidFill>
                  <a:srgbClr val="00B050"/>
                </a:solidFill>
              </a:rPr>
              <a:t>#결과 :15</a:t>
            </a:r>
          </a:p>
          <a:p>
            <a:r>
              <a:rPr lang="ko-KR" altLang="en-US" dirty="0"/>
              <a:t>print(len([1,2,3,4,5])) </a:t>
            </a:r>
            <a:r>
              <a:rPr lang="ko-KR" altLang="en-US" dirty="0">
                <a:solidFill>
                  <a:srgbClr val="00B050"/>
                </a:solidFill>
              </a:rPr>
              <a:t>#결과 :5</a:t>
            </a:r>
          </a:p>
          <a:p>
            <a:r>
              <a:rPr lang="ko-KR" altLang="en-US" dirty="0"/>
              <a:t>print(len((1,'a',[1,2,3]))) </a:t>
            </a:r>
            <a:r>
              <a:rPr lang="ko-KR" altLang="en-US" dirty="0">
                <a:solidFill>
                  <a:srgbClr val="00B050"/>
                </a:solidFill>
              </a:rPr>
              <a:t>#결과 :3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A64E3-9354-8AB5-AFD9-48747B6B2A62}"/>
              </a:ext>
            </a:extLst>
          </p:cNvPr>
          <p:cNvSpPr txBox="1"/>
          <p:nvPr/>
        </p:nvSpPr>
        <p:spPr>
          <a:xfrm>
            <a:off x="119848" y="2833056"/>
            <a:ext cx="920392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#zip():2개이상의 리스트에 있는 같은 인덱스끼리 잘라서 하나로 합쳐주는 역할을 한다.</a:t>
            </a:r>
          </a:p>
          <a:p>
            <a:r>
              <a:rPr lang="ko-KR" altLang="en-US" dirty="0"/>
              <a:t>list1=['한국','영국','프랑스']</a:t>
            </a:r>
          </a:p>
          <a:p>
            <a:r>
              <a:rPr lang="ko-KR" altLang="en-US" dirty="0"/>
              <a:t>list2=['서울','런던','파리']</a:t>
            </a:r>
          </a:p>
          <a:p>
            <a:r>
              <a:rPr lang="ko-KR" altLang="en-US" dirty="0"/>
              <a:t>for i, w in zip(list1,list2):</a:t>
            </a:r>
          </a:p>
          <a:p>
            <a:r>
              <a:rPr lang="ko-KR" altLang="en-US" dirty="0"/>
              <a:t>    print(i,w)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D9071-F469-8B6B-7D0E-90A0F3B3A85D}"/>
              </a:ext>
            </a:extLst>
          </p:cNvPr>
          <p:cNvSpPr txBox="1"/>
          <p:nvPr/>
        </p:nvSpPr>
        <p:spPr>
          <a:xfrm>
            <a:off x="5870360" y="5951354"/>
            <a:ext cx="60945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</a:t>
            </a:r>
            <a:r>
              <a:rPr lang="ko-KR" altLang="en-US" dirty="0">
                <a:solidFill>
                  <a:srgbClr val="00B050"/>
                </a:solidFill>
              </a:rPr>
              <a:t>실행결과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[['</a:t>
            </a:r>
            <a:r>
              <a:rPr lang="ko-KR" altLang="en-US" dirty="0">
                <a:solidFill>
                  <a:srgbClr val="00B050"/>
                </a:solidFill>
              </a:rPr>
              <a:t>한국</a:t>
            </a:r>
            <a:r>
              <a:rPr lang="en-US" altLang="ko-KR" dirty="0">
                <a:solidFill>
                  <a:srgbClr val="00B050"/>
                </a:solidFill>
              </a:rPr>
              <a:t>', '</a:t>
            </a:r>
            <a:r>
              <a:rPr lang="ko-KR" altLang="en-US" dirty="0">
                <a:solidFill>
                  <a:srgbClr val="00B050"/>
                </a:solidFill>
              </a:rPr>
              <a:t>서울</a:t>
            </a:r>
            <a:r>
              <a:rPr lang="en-US" altLang="ko-KR" dirty="0">
                <a:solidFill>
                  <a:srgbClr val="00B050"/>
                </a:solidFill>
              </a:rPr>
              <a:t>'], ['</a:t>
            </a:r>
            <a:r>
              <a:rPr lang="ko-KR" altLang="en-US" dirty="0">
                <a:solidFill>
                  <a:srgbClr val="00B050"/>
                </a:solidFill>
              </a:rPr>
              <a:t>영국</a:t>
            </a:r>
            <a:r>
              <a:rPr lang="en-US" altLang="ko-KR" dirty="0">
                <a:solidFill>
                  <a:srgbClr val="00B050"/>
                </a:solidFill>
              </a:rPr>
              <a:t>', '</a:t>
            </a:r>
            <a:r>
              <a:rPr lang="ko-KR" altLang="en-US" dirty="0">
                <a:solidFill>
                  <a:srgbClr val="00B050"/>
                </a:solidFill>
              </a:rPr>
              <a:t>런던</a:t>
            </a:r>
            <a:r>
              <a:rPr lang="en-US" altLang="ko-KR" dirty="0">
                <a:solidFill>
                  <a:srgbClr val="00B050"/>
                </a:solidFill>
              </a:rPr>
              <a:t>'], ['</a:t>
            </a:r>
            <a:r>
              <a:rPr lang="ko-KR" altLang="en-US" dirty="0">
                <a:solidFill>
                  <a:srgbClr val="00B050"/>
                </a:solidFill>
              </a:rPr>
              <a:t>프랑스</a:t>
            </a:r>
            <a:r>
              <a:rPr lang="en-US" altLang="ko-KR" dirty="0">
                <a:solidFill>
                  <a:srgbClr val="00B050"/>
                </a:solidFill>
              </a:rPr>
              <a:t>', '</a:t>
            </a:r>
            <a:r>
              <a:rPr lang="ko-KR" altLang="en-US" dirty="0">
                <a:solidFill>
                  <a:srgbClr val="00B050"/>
                </a:solidFill>
              </a:rPr>
              <a:t>파리</a:t>
            </a:r>
            <a:r>
              <a:rPr lang="en-US" altLang="ko-KR" dirty="0">
                <a:solidFill>
                  <a:srgbClr val="00B050"/>
                </a:solidFill>
              </a:rPr>
              <a:t>']]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8D8BD-C210-1893-FAFF-A572DE25B667}"/>
              </a:ext>
            </a:extLst>
          </p:cNvPr>
          <p:cNvSpPr txBox="1"/>
          <p:nvPr/>
        </p:nvSpPr>
        <p:spPr>
          <a:xfrm>
            <a:off x="179091" y="4591056"/>
            <a:ext cx="60945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list1=['한국','영국','프랑스']</a:t>
            </a:r>
          </a:p>
          <a:p>
            <a:r>
              <a:rPr lang="ko-KR" altLang="en-US" dirty="0"/>
              <a:t>list2=['서울','런던','파리’]</a:t>
            </a:r>
            <a:endParaRPr lang="en-US" altLang="ko-KR" dirty="0"/>
          </a:p>
          <a:p>
            <a:r>
              <a:rPr lang="en-US" altLang="ko-KR" dirty="0"/>
              <a:t>zip_list = list([x,y] for x,y in zip(list1,list2))</a:t>
            </a:r>
          </a:p>
          <a:p>
            <a:r>
              <a:rPr lang="en-US" altLang="ko-KR" dirty="0"/>
              <a:t>print(list(zip_list))</a:t>
            </a:r>
            <a:endParaRPr lang="ko-KR" altLang="en-US" dirty="0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A2E984B-0CA8-8C5E-4E45-3D98F2CA4E45}"/>
              </a:ext>
            </a:extLst>
          </p:cNvPr>
          <p:cNvSpPr/>
          <p:nvPr/>
        </p:nvSpPr>
        <p:spPr>
          <a:xfrm>
            <a:off x="4721810" y="4689566"/>
            <a:ext cx="3194281" cy="1005027"/>
          </a:xfrm>
          <a:prstGeom prst="wedgeRoundRectCallout">
            <a:avLst>
              <a:gd name="adj1" fmla="val -53563"/>
              <a:gd name="adj2" fmla="val 10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zip_list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=list()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 zip(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list1,list2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zip_list.append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25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1932684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외장함수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CEB41-93CB-A660-2D0C-C3E813A766AD}"/>
              </a:ext>
            </a:extLst>
          </p:cNvPr>
          <p:cNvSpPr txBox="1"/>
          <p:nvPr/>
        </p:nvSpPr>
        <p:spPr>
          <a:xfrm>
            <a:off x="1233996" y="976544"/>
            <a:ext cx="55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en-US" altLang="ko-KR" dirty="0"/>
              <a:t>import</a:t>
            </a:r>
            <a:r>
              <a:rPr lang="ko-KR" altLang="en-US" dirty="0"/>
              <a:t>해야 사용할 수 있는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1E90BD-8D2E-5C05-743F-272FF22B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97" y="2169549"/>
            <a:ext cx="6200775" cy="313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ED4974-D2A2-7103-F57A-B3CFCDC4E33D}"/>
              </a:ext>
            </a:extLst>
          </p:cNvPr>
          <p:cNvSpPr txBox="1"/>
          <p:nvPr/>
        </p:nvSpPr>
        <p:spPr>
          <a:xfrm>
            <a:off x="515566" y="1517515"/>
            <a:ext cx="6021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외장함수 종류 확인방법</a:t>
            </a:r>
          </a:p>
        </p:txBody>
      </p:sp>
    </p:spTree>
    <p:extLst>
      <p:ext uri="{BB962C8B-B14F-4D97-AF65-F5344CB8AC3E}">
        <p14:creationId xmlns:p14="http://schemas.microsoft.com/office/powerpoint/2010/main" val="399790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86806FC-46E8-C567-D469-259134782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5" b="827"/>
          <a:stretch/>
        </p:blipFill>
        <p:spPr>
          <a:xfrm>
            <a:off x="239697" y="763038"/>
            <a:ext cx="6825309" cy="2824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002B2C-2C04-DB1D-DD3D-5ACFCBABE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305" y="1019961"/>
            <a:ext cx="3571875" cy="561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7843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F491CC-570A-267F-2113-ED316AFD9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77"/>
          <a:stretch/>
        </p:blipFill>
        <p:spPr>
          <a:xfrm>
            <a:off x="446532" y="1171575"/>
            <a:ext cx="3869073" cy="2257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2D6876-EC85-3CD4-E22E-5DD85FE5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51" y="1924818"/>
            <a:ext cx="6905625" cy="4667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2832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5A6223-72ED-33C0-82B8-97CA1B8B4564}"/>
              </a:ext>
            </a:extLst>
          </p:cNvPr>
          <p:cNvSpPr txBox="1"/>
          <p:nvPr/>
        </p:nvSpPr>
        <p:spPr>
          <a:xfrm>
            <a:off x="301558" y="1566258"/>
            <a:ext cx="10533017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#glob:경로 내의 폴더 /파일 목록 조회(윈도우 dir)</a:t>
            </a:r>
          </a:p>
          <a:p>
            <a:r>
              <a:rPr lang="ko-KR" altLang="en-US" dirty="0"/>
              <a:t>import glob</a:t>
            </a:r>
          </a:p>
          <a:p>
            <a:r>
              <a:rPr lang="ko-KR" altLang="en-US" dirty="0"/>
              <a:t>print(glob.glob("*.txt"))</a:t>
            </a:r>
            <a:r>
              <a:rPr lang="ko-KR" altLang="en-US" dirty="0">
                <a:solidFill>
                  <a:srgbClr val="00B050"/>
                </a:solidFill>
              </a:rPr>
              <a:t>#최상위 작업 폴더(test)안에 있는 확장자가 txt인 폴더/파일 조회</a:t>
            </a:r>
          </a:p>
          <a:p>
            <a:r>
              <a:rPr lang="ko-KR" altLang="en-US" dirty="0"/>
              <a:t>print(glob.glob("b*"))</a:t>
            </a:r>
            <a:r>
              <a:rPr lang="ko-KR" altLang="en-US" dirty="0">
                <a:solidFill>
                  <a:srgbClr val="00B050"/>
                </a:solidFill>
              </a:rPr>
              <a:t>#최상위 작업 폴더(test)안에 있는 b로시작하는  폴더/파일 조회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&lt;</a:t>
            </a:r>
            <a:r>
              <a:rPr lang="ko-KR" altLang="en-US" dirty="0"/>
              <a:t>디렉토리 구조가 왼쪽과 같이 되어있을 경우 실행결과</a:t>
            </a:r>
            <a:r>
              <a:rPr lang="en-US" altLang="ko-KR" dirty="0"/>
              <a:t> &gt;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print(glob.glob("**/*.py"))</a:t>
            </a:r>
            <a:r>
              <a:rPr lang="ko-KR" altLang="en-US" dirty="0">
                <a:solidFill>
                  <a:srgbClr val="00B050"/>
                </a:solidFill>
              </a:rPr>
              <a:t>#한단계 하위 폴더에 확장자 py를 가진 파일목록</a:t>
            </a:r>
          </a:p>
          <a:p>
            <a:r>
              <a:rPr lang="ko-KR" altLang="en-US" dirty="0"/>
              <a:t>print(glob.glob("**/**/*.py"))</a:t>
            </a:r>
            <a:r>
              <a:rPr lang="ko-KR" altLang="en-US" dirty="0">
                <a:solidFill>
                  <a:srgbClr val="00B050"/>
                </a:solidFill>
              </a:rPr>
              <a:t>#두단계아래 폴더에서 찾음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#최상위 단게부터 찾아서 들어옴으로 상위 폴더를 조회할 필요성은 없다.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0D345-0FA0-4F63-0D77-8664F81EEF6F}"/>
              </a:ext>
            </a:extLst>
          </p:cNvPr>
          <p:cNvSpPr txBox="1"/>
          <p:nvPr/>
        </p:nvSpPr>
        <p:spPr>
          <a:xfrm>
            <a:off x="301558" y="414438"/>
            <a:ext cx="60214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외장함수 활용 </a:t>
            </a:r>
            <a:r>
              <a:rPr lang="en-US" altLang="ko-KR" sz="2800" dirty="0"/>
              <a:t>-glob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A327D-F983-FD79-E8F5-E1D480FE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30" y="2991256"/>
            <a:ext cx="3467100" cy="542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464D71-7C1B-3711-0275-E8093709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61" y="2905124"/>
            <a:ext cx="1533525" cy="1590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D43566-53F5-0DCF-5999-F45505C09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71" y="1232836"/>
            <a:ext cx="442974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42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9D4FD-C10B-4275-C14B-5ED6CED90F00}"/>
              </a:ext>
            </a:extLst>
          </p:cNvPr>
          <p:cNvSpPr txBox="1"/>
          <p:nvPr/>
        </p:nvSpPr>
        <p:spPr>
          <a:xfrm>
            <a:off x="480643" y="917622"/>
            <a:ext cx="68637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#os:운영 체제에서 제공하는 기본기능</a:t>
            </a:r>
          </a:p>
          <a:p>
            <a:r>
              <a:rPr lang="ko-KR" altLang="en-US" dirty="0"/>
              <a:t>import os</a:t>
            </a:r>
          </a:p>
          <a:p>
            <a:r>
              <a:rPr lang="ko-KR" altLang="en-US" dirty="0"/>
              <a:t>print(os.getcwd())</a:t>
            </a:r>
            <a:r>
              <a:rPr lang="ko-KR" altLang="en-US" dirty="0">
                <a:solidFill>
                  <a:srgbClr val="00B050"/>
                </a:solidFill>
              </a:rPr>
              <a:t>#현재 디렉토리 경로 가져오기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792C41-EAC9-FD68-793A-08546FA2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48" y="3699215"/>
            <a:ext cx="2286000" cy="160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83483-2791-E70C-19C7-31F207435B9C}"/>
              </a:ext>
            </a:extLst>
          </p:cNvPr>
          <p:cNvSpPr txBox="1"/>
          <p:nvPr/>
        </p:nvSpPr>
        <p:spPr>
          <a:xfrm>
            <a:off x="6554374" y="2537239"/>
            <a:ext cx="5236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첫번재 실행 결과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폴더를 보면 아래와 같이 폴더가 생성 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33A28-DE87-10E7-369E-3234A0E07330}"/>
              </a:ext>
            </a:extLst>
          </p:cNvPr>
          <p:cNvSpPr txBox="1"/>
          <p:nvPr/>
        </p:nvSpPr>
        <p:spPr>
          <a:xfrm>
            <a:off x="6864215" y="5414947"/>
            <a:ext cx="3240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두번째 실행결과</a:t>
            </a:r>
            <a:r>
              <a:rPr lang="en-US" altLang="ko-KR" dirty="0"/>
              <a:t>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398F0-4805-62DB-C645-B739DF4B3E2A}"/>
              </a:ext>
            </a:extLst>
          </p:cNvPr>
          <p:cNvSpPr txBox="1"/>
          <p:nvPr/>
        </p:nvSpPr>
        <p:spPr>
          <a:xfrm>
            <a:off x="252920" y="422440"/>
            <a:ext cx="60214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외장함수 활용 </a:t>
            </a:r>
            <a:r>
              <a:rPr lang="en-US" altLang="ko-KR" sz="2800" dirty="0"/>
              <a:t>-os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FD549-72FD-7749-952F-120BB1822EB1}"/>
              </a:ext>
            </a:extLst>
          </p:cNvPr>
          <p:cNvSpPr txBox="1"/>
          <p:nvPr/>
        </p:nvSpPr>
        <p:spPr>
          <a:xfrm>
            <a:off x="7346727" y="1311115"/>
            <a:ext cx="37644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C:\Users\박해옥\Desktop\test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D2C659E-6652-4B45-5203-4FCC093B5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23" y="2946192"/>
            <a:ext cx="2562225" cy="3143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9433ECA-C310-F11B-D19D-7F0C7475F5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4" b="50000"/>
          <a:stretch/>
        </p:blipFill>
        <p:spPr>
          <a:xfrm>
            <a:off x="6895712" y="5842203"/>
            <a:ext cx="3425335" cy="219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29FA19-5045-BD10-A0D9-DE00E082B58D}"/>
              </a:ext>
            </a:extLst>
          </p:cNvPr>
          <p:cNvSpPr txBox="1"/>
          <p:nvPr/>
        </p:nvSpPr>
        <p:spPr>
          <a:xfrm>
            <a:off x="6895712" y="6206839"/>
            <a:ext cx="501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폴더를 보면 삭제되고 보이지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89632-0EA7-EC94-769C-2F9019CC5C6D}"/>
              </a:ext>
            </a:extLst>
          </p:cNvPr>
          <p:cNvSpPr txBox="1"/>
          <p:nvPr/>
        </p:nvSpPr>
        <p:spPr>
          <a:xfrm>
            <a:off x="400903" y="3355055"/>
            <a:ext cx="609437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import os</a:t>
            </a:r>
          </a:p>
          <a:p>
            <a:r>
              <a:rPr lang="ko-KR" altLang="en-US" dirty="0"/>
              <a:t>fol ="sample_folder"</a:t>
            </a:r>
          </a:p>
          <a:p>
            <a:endParaRPr lang="ko-KR" altLang="en-US" dirty="0"/>
          </a:p>
          <a:p>
            <a:r>
              <a:rPr lang="ko-KR" altLang="en-US" dirty="0"/>
              <a:t>if os.path.exists(fol):</a:t>
            </a:r>
            <a:r>
              <a:rPr lang="ko-KR" altLang="en-US" dirty="0">
                <a:solidFill>
                  <a:srgbClr val="00B050"/>
                </a:solidFill>
              </a:rPr>
              <a:t>#경로에 fol이라는 폴더가 있으면</a:t>
            </a:r>
          </a:p>
          <a:p>
            <a:r>
              <a:rPr lang="ko-KR" altLang="en-US" dirty="0"/>
              <a:t>    print("이미 존재하는 폴더입니다.")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os.makedirs(fol) </a:t>
            </a:r>
            <a:r>
              <a:rPr lang="ko-KR" altLang="en-US" dirty="0">
                <a:solidFill>
                  <a:srgbClr val="00B050"/>
                </a:solidFill>
              </a:rPr>
              <a:t>#sample_folder생성</a:t>
            </a:r>
          </a:p>
          <a:p>
            <a:r>
              <a:rPr lang="ko-KR" altLang="en-US" dirty="0"/>
              <a:t>    print(fol,"폴더 생성 완료")</a:t>
            </a:r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5D231E-CAAF-B05C-B052-DFA86F5A3C0F}"/>
              </a:ext>
            </a:extLst>
          </p:cNvPr>
          <p:cNvSpPr txBox="1"/>
          <p:nvPr/>
        </p:nvSpPr>
        <p:spPr>
          <a:xfrm>
            <a:off x="522468" y="2734022"/>
            <a:ext cx="372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폴더 생성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04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165770" y="-58885"/>
            <a:ext cx="7973568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에러 종류별 다양한 </a:t>
            </a:r>
            <a:r>
              <a:rPr lang="en-US" altLang="ko-KR" sz="2800" dirty="0"/>
              <a:t>except</a:t>
            </a:r>
            <a:r>
              <a:rPr lang="ko-KR" altLang="en-US" sz="2800" dirty="0"/>
              <a:t> 코드 작성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BE445-6703-8174-FD7E-5E5685FC8F77}"/>
              </a:ext>
            </a:extLst>
          </p:cNvPr>
          <p:cNvSpPr txBox="1"/>
          <p:nvPr/>
        </p:nvSpPr>
        <p:spPr>
          <a:xfrm>
            <a:off x="152400" y="998994"/>
            <a:ext cx="7252952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#계산기</a:t>
            </a:r>
          </a:p>
          <a:p>
            <a:r>
              <a:rPr lang="ko-KR" altLang="en-US" dirty="0"/>
              <a:t>try:</a:t>
            </a:r>
          </a:p>
          <a:p>
            <a:r>
              <a:rPr lang="ko-KR" altLang="en-US" dirty="0"/>
              <a:t>    print("사칙연산 계산기 입니다.")</a:t>
            </a:r>
          </a:p>
          <a:p>
            <a:r>
              <a:rPr lang="ko-KR" altLang="en-US" dirty="0"/>
              <a:t>    num1=int(input("첫번째 숫자를 입력하세요 :"))</a:t>
            </a:r>
          </a:p>
          <a:p>
            <a:r>
              <a:rPr lang="ko-KR" altLang="en-US" dirty="0"/>
              <a:t>    num2=int(input("두번재 숫자를 입력하세요 :"))</a:t>
            </a:r>
            <a:r>
              <a:rPr lang="en-US" altLang="ko-KR" dirty="0">
                <a:solidFill>
                  <a:srgbClr val="00B050"/>
                </a:solidFill>
              </a:rPr>
              <a:t> #4</a:t>
            </a:r>
            <a:r>
              <a:rPr lang="ko-KR" altLang="en-US" dirty="0">
                <a:solidFill>
                  <a:srgbClr val="00B050"/>
                </a:solidFill>
              </a:rPr>
              <a:t>라인</a:t>
            </a:r>
            <a:endParaRPr lang="ko-KR" altLang="en-US" dirty="0"/>
          </a:p>
          <a:p>
            <a:r>
              <a:rPr lang="ko-KR" altLang="en-US" dirty="0"/>
              <a:t>    print("두수의 합 : {0}, 차:{1}, 곱한 값:{2},나누값:{3} 입니다"\</a:t>
            </a:r>
          </a:p>
          <a:p>
            <a:r>
              <a:rPr lang="ko-KR" altLang="en-US" dirty="0"/>
              <a:t>        .format(num1+num2,num1-num2,num1*num2,num1/num2))</a:t>
            </a:r>
          </a:p>
          <a:p>
            <a:r>
              <a:rPr lang="ko-KR" altLang="en-US" dirty="0"/>
              <a:t>except ValueError:</a:t>
            </a:r>
            <a:r>
              <a:rPr lang="ko-KR" altLang="en-US" dirty="0">
                <a:solidFill>
                  <a:srgbClr val="00B050"/>
                </a:solidFill>
              </a:rPr>
              <a:t>#숫자가 아닌 값을 입력하였을 경우</a:t>
            </a:r>
          </a:p>
          <a:p>
            <a:r>
              <a:rPr lang="ko-KR" altLang="en-US" dirty="0"/>
              <a:t>    print("잘못된 값을 입력하여 에러가 발생햐였습니다.")</a:t>
            </a:r>
          </a:p>
          <a:p>
            <a:r>
              <a:rPr lang="ko-KR" altLang="en-US" dirty="0"/>
              <a:t>except ZeroDivisionError:</a:t>
            </a:r>
            <a:r>
              <a:rPr lang="ko-KR" altLang="en-US" dirty="0">
                <a:solidFill>
                  <a:srgbClr val="00B050"/>
                </a:solidFill>
              </a:rPr>
              <a:t>#두번째 숫자를 0으로 입력하였을 경우</a:t>
            </a:r>
          </a:p>
          <a:p>
            <a:r>
              <a:rPr lang="ko-KR" altLang="en-US" dirty="0"/>
              <a:t>    print("0으로는 나누기를 할 수 없습니다.")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다른 에러에 대한 예외처리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#실수로 5라인</a:t>
            </a:r>
            <a:r>
              <a:rPr lang="en-US" altLang="ko-KR" dirty="0">
                <a:solidFill>
                  <a:srgbClr val="00B050"/>
                </a:solidFill>
              </a:rPr>
              <a:t>(num2)</a:t>
            </a:r>
            <a:r>
              <a:rPr lang="ko-KR" altLang="en-US" dirty="0">
                <a:solidFill>
                  <a:srgbClr val="00B050"/>
                </a:solidFill>
              </a:rPr>
              <a:t>을 주석처리 후 실행했을 경우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en-US" altLang="ko-KR" dirty="0"/>
              <a:t>except :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   </a:t>
            </a:r>
            <a:r>
              <a:rPr lang="ko-KR" altLang="en-US" dirty="0"/>
              <a:t>print("알수 없는 에러가 발생하였습니다.")</a:t>
            </a:r>
            <a:endParaRPr lang="en-US" altLang="ko-KR" dirty="0"/>
          </a:p>
          <a:p>
            <a:r>
              <a:rPr lang="ko-KR" altLang="en-US" dirty="0"/>
              <a:t>except Exception as err: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에러 내용을 알고 싶을 때</a:t>
            </a:r>
          </a:p>
          <a:p>
            <a:r>
              <a:rPr lang="ko-KR" altLang="en-US" dirty="0"/>
              <a:t>    print("알수 없는 에러가 발생하였습니다.")</a:t>
            </a:r>
          </a:p>
          <a:p>
            <a:r>
              <a:rPr lang="ko-KR" altLang="en-US" dirty="0"/>
              <a:t>    print(err)</a:t>
            </a:r>
            <a:r>
              <a:rPr lang="ko-KR" altLang="en-US" dirty="0">
                <a:solidFill>
                  <a:srgbClr val="00B050"/>
                </a:solidFill>
              </a:rPr>
              <a:t>#발생하는 에러 문장을 그대로 출력한다.</a:t>
            </a:r>
          </a:p>
          <a:p>
            <a:r>
              <a:rPr lang="ko-KR" altLang="en-US" dirty="0"/>
              <a:t>print("다음에는 무엇을 할까요?")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679DE-E029-9C00-90A9-8AAFC59CF065}"/>
              </a:ext>
            </a:extLst>
          </p:cNvPr>
          <p:cNvSpPr txBox="1"/>
          <p:nvPr/>
        </p:nvSpPr>
        <p:spPr>
          <a:xfrm>
            <a:off x="7405352" y="661511"/>
            <a:ext cx="49244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&lt;7</a:t>
            </a:r>
            <a:r>
              <a:rPr lang="ko-KR" altLang="en-US" dirty="0"/>
              <a:t>과 ㅁ입력시</a:t>
            </a:r>
            <a:r>
              <a:rPr lang="en-US" altLang="ko-KR" dirty="0"/>
              <a:t> 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사칙연산 계산기 입니다.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첫번째 숫자를 입력하세요 :6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두번째 숫자를 입력하세요 :ㅁ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잘못된 값을 입력하여 에러가 발생햐였습니다.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다음에는 무엇을 할까요?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F0CF-AA25-80CA-9FDE-3C36401247D0}"/>
              </a:ext>
            </a:extLst>
          </p:cNvPr>
          <p:cNvSpPr txBox="1"/>
          <p:nvPr/>
        </p:nvSpPr>
        <p:spPr>
          <a:xfrm>
            <a:off x="7497382" y="2664024"/>
            <a:ext cx="37052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&lt;7</a:t>
            </a:r>
            <a:r>
              <a:rPr lang="ko-KR" altLang="en-US" dirty="0"/>
              <a:t>과</a:t>
            </a:r>
            <a:r>
              <a:rPr lang="en-US" altLang="ko-KR" dirty="0"/>
              <a:t>0</a:t>
            </a:r>
            <a:r>
              <a:rPr lang="ko-KR" altLang="en-US" dirty="0"/>
              <a:t>입력시 실행결과</a:t>
            </a:r>
            <a:r>
              <a:rPr lang="en-US" altLang="ko-KR" dirty="0"/>
              <a:t>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사칙연산 계산기 입니다.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첫번째 숫자를 입력하세요 :7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두번째 숫자를 입력하세요 :0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0으로는 나누기를 할 수 없습니다.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다음에는 무엇을 할까요?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05E1D-4476-96BA-E3E5-C237660B9F3C}"/>
              </a:ext>
            </a:extLst>
          </p:cNvPr>
          <p:cNvSpPr txBox="1"/>
          <p:nvPr/>
        </p:nvSpPr>
        <p:spPr>
          <a:xfrm>
            <a:off x="7497382" y="4666537"/>
            <a:ext cx="44481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실수로 </a:t>
            </a:r>
            <a:r>
              <a:rPr lang="en-US" altLang="ko-KR" dirty="0"/>
              <a:t>5</a:t>
            </a:r>
            <a:r>
              <a:rPr lang="ko-KR" altLang="en-US" dirty="0"/>
              <a:t>라인을 주석 처리후 실행결과</a:t>
            </a:r>
            <a:r>
              <a:rPr lang="en-US" altLang="ko-KR" dirty="0"/>
              <a:t>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사칙연산 계산기 입니다.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첫번째 숫자를 입력하세요 :7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알수 없는 에러가 발생하였습니다.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name 'num2' is not defined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다음에는 무엇을 할까요?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0164DF25-953A-81BF-B2BF-C422DAE04D73}"/>
              </a:ext>
            </a:extLst>
          </p:cNvPr>
          <p:cNvSpPr/>
          <p:nvPr/>
        </p:nvSpPr>
        <p:spPr>
          <a:xfrm>
            <a:off x="165770" y="472278"/>
            <a:ext cx="6868076" cy="372375"/>
          </a:xfrm>
          <a:prstGeom prst="wedgeRoundRectCallout">
            <a:avLst>
              <a:gd name="adj1" fmla="val -48933"/>
              <a:gd name="adj2" fmla="val 368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1_2use_except</a:t>
            </a:r>
            <a:r>
              <a:rPr lang="ko-KR" altLang="en-US" sz="1400" dirty="0">
                <a:solidFill>
                  <a:schemeClr val="tx1"/>
                </a:solidFill>
              </a:rPr>
              <a:t>를 복사하여 붙여넣기 </a:t>
            </a:r>
            <a:r>
              <a:rPr lang="ko-KR" altLang="en-US" sz="1400" dirty="0" err="1">
                <a:solidFill>
                  <a:schemeClr val="tx1"/>
                </a:solidFill>
              </a:rPr>
              <a:t>한후</a:t>
            </a:r>
            <a:r>
              <a:rPr lang="ko-KR" altLang="en-US" sz="1400" dirty="0">
                <a:solidFill>
                  <a:schemeClr val="tx1"/>
                </a:solidFill>
              </a:rPr>
              <a:t> 파일 이름을 </a:t>
            </a:r>
            <a:r>
              <a:rPr lang="ko-KR" altLang="en-US" sz="1400" dirty="0" err="1">
                <a:solidFill>
                  <a:schemeClr val="tx1"/>
                </a:solidFill>
              </a:rPr>
              <a:t>아리와</a:t>
            </a:r>
            <a:r>
              <a:rPr lang="ko-KR" altLang="en-US" sz="1400" dirty="0">
                <a:solidFill>
                  <a:schemeClr val="tx1"/>
                </a:solidFill>
              </a:rPr>
              <a:t> 같이 수정 한다</a:t>
            </a:r>
            <a:r>
              <a:rPr lang="en-US" altLang="ko-KR" sz="1400" dirty="0">
                <a:solidFill>
                  <a:schemeClr val="tx1"/>
                </a:solidFill>
              </a:rPr>
              <a:t>.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5C5593-77AF-E930-604B-C57D178F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31" y="844652"/>
            <a:ext cx="3595339" cy="3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01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95171" y="1264596"/>
            <a:ext cx="4408496" cy="289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폴더 삭제 코드 추가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A0BC0-ABE4-D89D-4D4E-F774747FD103}"/>
              </a:ext>
            </a:extLst>
          </p:cNvPr>
          <p:cNvSpPr txBox="1"/>
          <p:nvPr/>
        </p:nvSpPr>
        <p:spPr>
          <a:xfrm>
            <a:off x="649978" y="2166529"/>
            <a:ext cx="609805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#os:운영 체제에서 제공하는 기본기능</a:t>
            </a:r>
          </a:p>
          <a:p>
            <a:r>
              <a:rPr lang="ko-KR" altLang="en-US" dirty="0"/>
              <a:t>import os</a:t>
            </a:r>
          </a:p>
          <a:p>
            <a:r>
              <a:rPr lang="ko-KR" altLang="en-US" dirty="0"/>
              <a:t>print(os.getcwd())</a:t>
            </a:r>
            <a:r>
              <a:rPr lang="ko-KR" altLang="en-US" dirty="0">
                <a:solidFill>
                  <a:srgbClr val="00B050"/>
                </a:solidFill>
              </a:rPr>
              <a:t>#현재 디렉토리</a:t>
            </a:r>
          </a:p>
          <a:p>
            <a:endParaRPr lang="ko-KR" altLang="en-US" dirty="0"/>
          </a:p>
          <a:p>
            <a:r>
              <a:rPr lang="ko-KR" altLang="en-US" dirty="0"/>
              <a:t>fol ="sample_folder"</a:t>
            </a:r>
          </a:p>
          <a:p>
            <a:endParaRPr lang="ko-KR" altLang="en-US" dirty="0"/>
          </a:p>
          <a:p>
            <a:r>
              <a:rPr lang="ko-KR" altLang="en-US" dirty="0"/>
              <a:t>if os.path.exists(fol):</a:t>
            </a:r>
            <a:r>
              <a:rPr lang="ko-KR" altLang="en-US" dirty="0">
                <a:solidFill>
                  <a:srgbClr val="00B050"/>
                </a:solidFill>
              </a:rPr>
              <a:t>#경로에 fol이라는 폴더가 있으면</a:t>
            </a:r>
          </a:p>
          <a:p>
            <a:r>
              <a:rPr lang="ko-KR" altLang="en-US" dirty="0"/>
              <a:t>    print("이미 존재하는 폴더입니다.")</a:t>
            </a:r>
          </a:p>
          <a:p>
            <a:r>
              <a:rPr lang="ko-KR" altLang="en-US" dirty="0"/>
              <a:t>    </a:t>
            </a:r>
            <a:r>
              <a:rPr lang="ko-KR" altLang="en-US" dirty="0">
                <a:solidFill>
                  <a:srgbClr val="FF0000"/>
                </a:solidFill>
              </a:rPr>
              <a:t>os.rmdir(fol)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폴더 삭제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  print(fol,＂폴더를 삭제 하였습니다.")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os.makedirs(fol) #sample_folder생성</a:t>
            </a:r>
          </a:p>
          <a:p>
            <a:r>
              <a:rPr lang="ko-KR" altLang="en-US" dirty="0"/>
              <a:t>    print(fol,"폴더 생성 완료")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F09C8-34F3-D224-3FC5-94120DD8A21E}"/>
              </a:ext>
            </a:extLst>
          </p:cNvPr>
          <p:cNvSpPr txBox="1"/>
          <p:nvPr/>
        </p:nvSpPr>
        <p:spPr>
          <a:xfrm>
            <a:off x="7047470" y="3429000"/>
            <a:ext cx="4197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이미 존재하는 폴더입니다.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sample_folder 폴더를 삭제 하였습니다.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282439-116B-7D1A-338C-DB40A938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882" y="4783523"/>
            <a:ext cx="1666875" cy="1076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51341B-7EFA-17AC-FF8E-98ACE0D1A278}"/>
              </a:ext>
            </a:extLst>
          </p:cNvPr>
          <p:cNvSpPr txBox="1"/>
          <p:nvPr/>
        </p:nvSpPr>
        <p:spPr>
          <a:xfrm>
            <a:off x="7276288" y="4445540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폴더가 보이지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B0E44-1AC1-49BD-16DF-895ADFBBEABA}"/>
              </a:ext>
            </a:extLst>
          </p:cNvPr>
          <p:cNvSpPr txBox="1"/>
          <p:nvPr/>
        </p:nvSpPr>
        <p:spPr>
          <a:xfrm>
            <a:off x="311285" y="111029"/>
            <a:ext cx="60214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외장함수 사용 </a:t>
            </a:r>
            <a:r>
              <a:rPr lang="en-US" altLang="ko-KR" sz="2800" dirty="0"/>
              <a:t>-os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4276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20F2F-95E5-6A2A-2C41-ABD7B1E9690A}"/>
              </a:ext>
            </a:extLst>
          </p:cNvPr>
          <p:cNvSpPr txBox="1"/>
          <p:nvPr/>
        </p:nvSpPr>
        <p:spPr>
          <a:xfrm>
            <a:off x="466468" y="601007"/>
            <a:ext cx="6230894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import time</a:t>
            </a:r>
          </a:p>
          <a:p>
            <a:endParaRPr lang="ko-KR" altLang="en-US" dirty="0"/>
          </a:p>
          <a:p>
            <a:r>
              <a:rPr lang="ko-KR" altLang="en-US" dirty="0"/>
              <a:t>print(time.localtime())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</a:t>
            </a:r>
            <a:r>
              <a:rPr lang="ko-KR" altLang="en-US" dirty="0"/>
              <a:t>time.sleep(5)</a:t>
            </a:r>
            <a:r>
              <a:rPr lang="ko-KR" altLang="en-US" dirty="0">
                <a:solidFill>
                  <a:srgbClr val="00B050"/>
                </a:solidFill>
              </a:rPr>
              <a:t>#5초후에 아래 문장 실행</a:t>
            </a:r>
          </a:p>
          <a:p>
            <a:r>
              <a:rPr lang="ko-KR" altLang="en-US" dirty="0"/>
              <a:t>print(time.strftime("%Y-%m-%d %H:%M:%S"))</a:t>
            </a: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오늘 날짜 출력</a:t>
            </a:r>
          </a:p>
          <a:p>
            <a:r>
              <a:rPr lang="ko-KR" altLang="en-US" dirty="0"/>
              <a:t>import datetime</a:t>
            </a:r>
          </a:p>
          <a:p>
            <a:r>
              <a:rPr lang="ko-KR" altLang="en-US" dirty="0"/>
              <a:t>print(＂</a:t>
            </a:r>
            <a:r>
              <a:rPr lang="ko-KR" altLang="en-US" dirty="0" err="1"/>
              <a:t>오늘은＂,datetime.date.today</a:t>
            </a:r>
            <a:r>
              <a:rPr lang="ko-KR" altLang="en-US" dirty="0"/>
              <a:t>(),＂일입니다. ＂)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#timedelta : 두 날짜 사이의 간격</a:t>
            </a:r>
          </a:p>
          <a:p>
            <a:r>
              <a:rPr lang="ko-KR" altLang="en-US" dirty="0"/>
              <a:t>today =datetime.date.today()</a:t>
            </a:r>
            <a:r>
              <a:rPr lang="ko-KR" altLang="en-US" dirty="0">
                <a:solidFill>
                  <a:srgbClr val="00B050"/>
                </a:solidFill>
              </a:rPr>
              <a:t>#오늘 날짜 저장</a:t>
            </a:r>
          </a:p>
          <a:p>
            <a:r>
              <a:rPr lang="ko-KR" altLang="en-US" dirty="0" err="1"/>
              <a:t>td</a:t>
            </a:r>
            <a:r>
              <a:rPr lang="ko-KR" altLang="en-US" dirty="0"/>
              <a:t>=</a:t>
            </a:r>
            <a:r>
              <a:rPr lang="ko-KR" altLang="en-US" dirty="0" err="1"/>
              <a:t>datetime.timedelta</a:t>
            </a:r>
            <a:r>
              <a:rPr lang="ko-KR" altLang="en-US" dirty="0"/>
              <a:t>(days=100)</a:t>
            </a:r>
            <a:r>
              <a:rPr lang="ko-KR" altLang="en-US" dirty="0">
                <a:solidFill>
                  <a:srgbClr val="00B050"/>
                </a:solidFill>
              </a:rPr>
              <a:t>#100일 저장</a:t>
            </a:r>
          </a:p>
          <a:p>
            <a:r>
              <a:rPr lang="ko-KR" altLang="en-US" dirty="0"/>
              <a:t>print("오늘 부터 100일 후의 날짜:",today + td)</a:t>
            </a:r>
          </a:p>
          <a:p>
            <a:endParaRPr lang="ko-KR" altLang="en-US" dirty="0"/>
          </a:p>
          <a:p>
            <a:r>
              <a:rPr lang="ko-KR" altLang="en-US" dirty="0"/>
              <a:t>#print("100직접넣기",today+100)</a:t>
            </a:r>
            <a:r>
              <a:rPr lang="ko-KR" altLang="en-US" dirty="0">
                <a:solidFill>
                  <a:srgbClr val="00B050"/>
                </a:solidFill>
              </a:rPr>
              <a:t>#에러발생 실행 안됌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0484C-01C6-CB6C-8BE8-2990A9AE8262}"/>
              </a:ext>
            </a:extLst>
          </p:cNvPr>
          <p:cNvSpPr txBox="1"/>
          <p:nvPr/>
        </p:nvSpPr>
        <p:spPr>
          <a:xfrm>
            <a:off x="444843" y="0"/>
            <a:ext cx="37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외장함수 사용</a:t>
            </a:r>
            <a:r>
              <a:rPr lang="en-US" altLang="ko-KR" b="1" dirty="0"/>
              <a:t>-time, datetime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050F8-BF05-40D2-2578-3CBE815DDD3A}"/>
              </a:ext>
            </a:extLst>
          </p:cNvPr>
          <p:cNvSpPr txBox="1"/>
          <p:nvPr/>
        </p:nvSpPr>
        <p:spPr>
          <a:xfrm>
            <a:off x="444843" y="4938476"/>
            <a:ext cx="123691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#&lt;실행결과&gt;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time.struct_time(tm_year=2022, tm_mon=6, tm_mday=7, tm_hour=13, tm_min=54, tm_sec=28, tm_wday=1, tm_yday=158, tm_isdst=0)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2022-06-07 13:54:28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오늘은 2022-06-07 일입니다.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오늘 부터 100일 후의 날짜: 2022-09-15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6BE28-5715-3544-C1C6-F5161C85C640}"/>
              </a:ext>
            </a:extLst>
          </p:cNvPr>
          <p:cNvSpPr txBox="1"/>
          <p:nvPr/>
        </p:nvSpPr>
        <p:spPr>
          <a:xfrm>
            <a:off x="5679584" y="369332"/>
            <a:ext cx="641367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meetday=datetime.datetime(2022,1,1)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우리가 만난 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",meetday)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우리가 만난지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100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일후의 날짜는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",meetday + td)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0A926-F694-9596-AC5B-925FBAB52A2E}"/>
              </a:ext>
            </a:extLst>
          </p:cNvPr>
          <p:cNvSpPr txBox="1"/>
          <p:nvPr/>
        </p:nvSpPr>
        <p:spPr>
          <a:xfrm>
            <a:off x="6096000" y="1382814"/>
            <a:ext cx="594721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</a:t>
            </a:r>
            <a:r>
              <a:rPr lang="ko-KR" altLang="en-US" dirty="0">
                <a:solidFill>
                  <a:srgbClr val="00B050"/>
                </a:solidFill>
              </a:rPr>
              <a:t>실행결과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우리가 만난 날 2022-01-01 00:00:00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우리가 만난지 100일후의 날짜는 2022-04-11 00:00:00</a:t>
            </a:r>
          </a:p>
        </p:txBody>
      </p:sp>
    </p:spTree>
    <p:extLst>
      <p:ext uri="{BB962C8B-B14F-4D97-AF65-F5344CB8AC3E}">
        <p14:creationId xmlns:p14="http://schemas.microsoft.com/office/powerpoint/2010/main" val="93356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에러발생 시키기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EE05C-C86F-B632-B3CF-D533694E45B5}"/>
              </a:ext>
            </a:extLst>
          </p:cNvPr>
          <p:cNvSpPr txBox="1"/>
          <p:nvPr/>
        </p:nvSpPr>
        <p:spPr>
          <a:xfrm>
            <a:off x="647700" y="939790"/>
            <a:ext cx="92202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#100</a:t>
            </a:r>
            <a:r>
              <a:rPr lang="ko-KR" altLang="en-US" dirty="0">
                <a:solidFill>
                  <a:srgbClr val="00B050"/>
                </a:solidFill>
              </a:rPr>
              <a:t>보다 큰수 입력시 발생하는 에러는 없음으로 직접 에러를 발생 시켜 본다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dirty="0"/>
              <a:t>try:</a:t>
            </a:r>
          </a:p>
          <a:p>
            <a:r>
              <a:rPr lang="ko-KR" altLang="en-US" dirty="0"/>
              <a:t>    print("100 이하숫자 사칙연산 계산기 입니다.")</a:t>
            </a:r>
          </a:p>
          <a:p>
            <a:r>
              <a:rPr lang="ko-KR" altLang="en-US" dirty="0"/>
              <a:t>    num1=int(input("첫번째 숫자를 입력하세요 :"))</a:t>
            </a:r>
          </a:p>
          <a:p>
            <a:r>
              <a:rPr lang="ko-KR" altLang="en-US" dirty="0"/>
              <a:t>    num2=int(input("두번째 숫자를 입력하세요 :"))</a:t>
            </a:r>
          </a:p>
          <a:p>
            <a:r>
              <a:rPr lang="ko-KR" altLang="en-US" dirty="0"/>
              <a:t>    if num1&gt;100 or num2&gt;100:</a:t>
            </a:r>
          </a:p>
          <a:p>
            <a:r>
              <a:rPr lang="ko-KR" altLang="en-US" dirty="0"/>
              <a:t>        raise ValueError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에러를 발생시킨다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print(＂두수의 합 : {0}, 차:{1}, 곱:{2},나눈값:{3} 입니다＂\</a:t>
            </a:r>
          </a:p>
          <a:p>
            <a:r>
              <a:rPr lang="ko-KR" altLang="en-US" dirty="0"/>
              <a:t>        .format(num1+num2,num1-num2,num1*num2,num1/num2))</a:t>
            </a:r>
          </a:p>
          <a:p>
            <a:r>
              <a:rPr lang="en-US" altLang="ko-KR" dirty="0"/>
              <a:t>e</a:t>
            </a:r>
            <a:r>
              <a:rPr lang="ko-KR" altLang="en-US" dirty="0"/>
              <a:t>xcept ValueError: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에러 처리를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print("100보다 큰수를 입력하였습니다.")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C2FA1-196A-0C7F-4FCF-8C07517564B0}"/>
              </a:ext>
            </a:extLst>
          </p:cNvPr>
          <p:cNvSpPr txBox="1"/>
          <p:nvPr/>
        </p:nvSpPr>
        <p:spPr>
          <a:xfrm>
            <a:off x="3609975" y="4457611"/>
            <a:ext cx="49053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100 이하숫자 사칙연산 계산기 입니다.</a:t>
            </a:r>
          </a:p>
          <a:p>
            <a:r>
              <a:rPr lang="ko-KR" altLang="en-US" dirty="0"/>
              <a:t>첫번째 숫자를 입력하세요 :8</a:t>
            </a:r>
          </a:p>
          <a:p>
            <a:r>
              <a:rPr lang="ko-KR" altLang="en-US" dirty="0"/>
              <a:t>두번째 숫자를 입력하세요 :200</a:t>
            </a:r>
          </a:p>
          <a:p>
            <a:r>
              <a:rPr lang="ko-KR" altLang="en-US" dirty="0"/>
              <a:t>100보다 큰수를 입력하였습니다.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2602E-AEAF-FC25-9834-FEBA0B59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25" y="650401"/>
            <a:ext cx="3667637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6325743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에러 클래스를 우리가 정의하여 사용하기 </a:t>
            </a:r>
            <a:r>
              <a:rPr lang="en-US" altLang="ko-KR" sz="2800" dirty="0"/>
              <a:t>1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52886-9782-95D3-B696-5AB3F2A50738}"/>
              </a:ext>
            </a:extLst>
          </p:cNvPr>
          <p:cNvSpPr txBox="1"/>
          <p:nvPr/>
        </p:nvSpPr>
        <p:spPr>
          <a:xfrm>
            <a:off x="285750" y="1084719"/>
            <a:ext cx="9067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#&lt;BignumberError를 우리가 클래스로 만들어서  사용해 본다.</a:t>
            </a:r>
          </a:p>
          <a:p>
            <a:endParaRPr lang="ko-KR" altLang="en-US" dirty="0"/>
          </a:p>
          <a:p>
            <a:r>
              <a:rPr lang="ko-KR" altLang="en-US" dirty="0"/>
              <a:t>class BignumberError(Exception):</a:t>
            </a:r>
            <a:r>
              <a:rPr lang="en-US" altLang="ko-KR" dirty="0">
                <a:solidFill>
                  <a:srgbClr val="00B050"/>
                </a:solidFill>
              </a:rPr>
              <a:t>#Exception</a:t>
            </a:r>
            <a:r>
              <a:rPr lang="ko-KR" altLang="en-US" dirty="0">
                <a:solidFill>
                  <a:srgbClr val="00B050"/>
                </a:solidFill>
              </a:rPr>
              <a:t>을 상속받음</a:t>
            </a:r>
          </a:p>
          <a:p>
            <a:r>
              <a:rPr lang="ko-KR" altLang="en-US" dirty="0"/>
              <a:t>    pass</a:t>
            </a:r>
          </a:p>
          <a:p>
            <a:r>
              <a:rPr lang="ko-KR" altLang="en-US" dirty="0"/>
              <a:t>try:</a:t>
            </a:r>
          </a:p>
          <a:p>
            <a:r>
              <a:rPr lang="ko-KR" altLang="en-US" dirty="0"/>
              <a:t>    print("100 이하숫자 사칙연산 계산기 입니다.")</a:t>
            </a:r>
          </a:p>
          <a:p>
            <a:r>
              <a:rPr lang="ko-KR" altLang="en-US" dirty="0"/>
              <a:t>    num1=int(input("첫번째 숫자를 입력하세요 :"))</a:t>
            </a:r>
          </a:p>
          <a:p>
            <a:r>
              <a:rPr lang="ko-KR" altLang="en-US" dirty="0"/>
              <a:t>    num2=int(input("두번째 숫자를 입력하세요 :"))</a:t>
            </a:r>
          </a:p>
          <a:p>
            <a:r>
              <a:rPr lang="ko-KR" altLang="en-US" dirty="0"/>
              <a:t>    if num1&gt;100 or num2&gt;100:</a:t>
            </a:r>
          </a:p>
          <a:p>
            <a:r>
              <a:rPr lang="ko-KR" altLang="en-US" dirty="0"/>
              <a:t>        raise BignumberError</a:t>
            </a:r>
          </a:p>
          <a:p>
            <a:r>
              <a:rPr lang="ko-KR" altLang="en-US" dirty="0"/>
              <a:t>    print("두수의 합 : {0}, 차:{1}, 곱한값:{2},나누값:{3} 입니다"\</a:t>
            </a:r>
          </a:p>
          <a:p>
            <a:r>
              <a:rPr lang="ko-KR" altLang="en-US" dirty="0"/>
              <a:t>        .format(num1+num2,num1-num2,num1*num2,num1/num2))</a:t>
            </a:r>
          </a:p>
          <a:p>
            <a:r>
              <a:rPr lang="ko-KR" altLang="en-US" dirty="0"/>
              <a:t>except ValueError:</a:t>
            </a:r>
          </a:p>
          <a:p>
            <a:r>
              <a:rPr lang="ko-KR" altLang="en-US" dirty="0"/>
              <a:t>    print("잘못된 값을 입력하였습니다.")</a:t>
            </a:r>
          </a:p>
          <a:p>
            <a:r>
              <a:rPr lang="ko-KR" altLang="en-US" dirty="0"/>
              <a:t>except BignumberError:</a:t>
            </a:r>
          </a:p>
          <a:p>
            <a:r>
              <a:rPr lang="ko-KR" altLang="en-US" dirty="0"/>
              <a:t>    print("100보다 큰 수를 입력하였습니다. 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0C97F-2321-5570-F99B-57DD58EFD02C}"/>
              </a:ext>
            </a:extLst>
          </p:cNvPr>
          <p:cNvSpPr txBox="1"/>
          <p:nvPr/>
        </p:nvSpPr>
        <p:spPr>
          <a:xfrm>
            <a:off x="6257924" y="5829300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실행결과는 앞 코드와 동일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AED3E5-9014-43E5-DBF4-84726BE2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94" y="739861"/>
            <a:ext cx="4353533" cy="323895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397B7D8A-D034-00A5-7967-AD640FB72E2B}"/>
              </a:ext>
            </a:extLst>
          </p:cNvPr>
          <p:cNvSpPr/>
          <p:nvPr/>
        </p:nvSpPr>
        <p:spPr>
          <a:xfrm>
            <a:off x="668790" y="739861"/>
            <a:ext cx="4550402" cy="291342"/>
          </a:xfrm>
          <a:prstGeom prst="wedgeRoundRectCallout">
            <a:avLst>
              <a:gd name="adj1" fmla="val -48673"/>
              <a:gd name="adj2" fmla="val -268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1_3raise_err.py</a:t>
            </a:r>
            <a:r>
              <a:rPr lang="ko-KR" altLang="en-US" sz="1400" dirty="0">
                <a:solidFill>
                  <a:schemeClr val="tx1"/>
                </a:solidFill>
              </a:rPr>
              <a:t>파일을 복사하여 사용</a:t>
            </a:r>
          </a:p>
        </p:txBody>
      </p:sp>
    </p:spTree>
    <p:extLst>
      <p:ext uri="{BB962C8B-B14F-4D97-AF65-F5344CB8AC3E}">
        <p14:creationId xmlns:p14="http://schemas.microsoft.com/office/powerpoint/2010/main" val="382137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0E5A07-CD97-0D91-D843-A87EC750EF36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6325743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에러 클래스를 우리가 정의하여 사용하기 </a:t>
            </a:r>
            <a:r>
              <a:rPr lang="en-US" altLang="ko-KR" sz="2800" dirty="0"/>
              <a:t>2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E50C6-8BAE-B256-C172-E7F6E386029F}"/>
              </a:ext>
            </a:extLst>
          </p:cNvPr>
          <p:cNvSpPr txBox="1"/>
          <p:nvPr/>
        </p:nvSpPr>
        <p:spPr>
          <a:xfrm>
            <a:off x="0" y="856357"/>
            <a:ext cx="908992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#클래스에 에러내용을 작성하여 전달하여 출력</a:t>
            </a:r>
          </a:p>
          <a:p>
            <a:r>
              <a:rPr lang="ko-KR" altLang="en-US" sz="1600" dirty="0"/>
              <a:t>class BignumberError(Exception):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>
                <a:solidFill>
                  <a:srgbClr val="FF0000"/>
                </a:solidFill>
              </a:rPr>
              <a:t>def __init__(self,msg):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        self.msg=msg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    def __str__(self</a:t>
            </a:r>
            <a:r>
              <a:rPr lang="ko-KR" altLang="en-US" sz="1600" dirty="0">
                <a:solidFill>
                  <a:schemeClr val="accent2"/>
                </a:solidFill>
              </a:rPr>
              <a:t>):</a:t>
            </a:r>
            <a:r>
              <a:rPr lang="ko-KR" altLang="en-US" sz="1600" dirty="0">
                <a:solidFill>
                  <a:srgbClr val="00B050"/>
                </a:solidFill>
              </a:rPr>
              <a:t>#해당 에러 발생시 msg값을 err 값으로 돌려 준다.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        return self.msg</a:t>
            </a:r>
          </a:p>
          <a:p>
            <a:endParaRPr lang="ko-KR" altLang="en-US" sz="1600" dirty="0"/>
          </a:p>
          <a:p>
            <a:r>
              <a:rPr lang="ko-KR" altLang="en-US" sz="1600" dirty="0"/>
              <a:t>try:</a:t>
            </a:r>
          </a:p>
          <a:p>
            <a:r>
              <a:rPr lang="ko-KR" altLang="en-US" sz="1600" dirty="0"/>
              <a:t>    print("100 이하숫자 사칙연산 계산기 입니다.")</a:t>
            </a:r>
          </a:p>
          <a:p>
            <a:r>
              <a:rPr lang="ko-KR" altLang="en-US" sz="1600" dirty="0"/>
              <a:t>    num1=int(input("첫번째 숫자를 입력하세요 :"))</a:t>
            </a:r>
          </a:p>
          <a:p>
            <a:r>
              <a:rPr lang="ko-KR" altLang="en-US" sz="1600" dirty="0"/>
              <a:t>    num2=int(input("두번째 숫자를 입력하세요 :"))</a:t>
            </a:r>
          </a:p>
          <a:p>
            <a:r>
              <a:rPr lang="ko-KR" altLang="en-US" sz="1600" dirty="0"/>
              <a:t>    if num1&gt;100 or num2&gt;100:</a:t>
            </a:r>
          </a:p>
          <a:p>
            <a:r>
              <a:rPr lang="ko-KR" altLang="en-US" sz="1600" dirty="0"/>
              <a:t>        raise BignumberError</a:t>
            </a:r>
            <a:r>
              <a:rPr lang="ko-KR" altLang="en-US" sz="1600" dirty="0">
                <a:solidFill>
                  <a:srgbClr val="FF0000"/>
                </a:solidFill>
              </a:rPr>
              <a:t>("입력 값 : {0},{1}".format(num1, num2))</a:t>
            </a:r>
          </a:p>
          <a:p>
            <a:r>
              <a:rPr lang="ko-KR" altLang="en-US" sz="1600" dirty="0"/>
              <a:t>    print("두수의 합 : {0}, 차:{1}, 곱한값:{2},나누값:{3} 입니다"\</a:t>
            </a:r>
          </a:p>
          <a:p>
            <a:r>
              <a:rPr lang="ko-KR" altLang="en-US" sz="1600" dirty="0"/>
              <a:t>        .format(num1+num2,num1-num2,num1*num2,num1/num2))</a:t>
            </a:r>
          </a:p>
          <a:p>
            <a:r>
              <a:rPr lang="ko-KR" altLang="en-US" sz="1600" dirty="0"/>
              <a:t>except ValueError:</a:t>
            </a:r>
          </a:p>
          <a:p>
            <a:r>
              <a:rPr lang="ko-KR" altLang="en-US" sz="1600" dirty="0"/>
              <a:t>    print("잘못된 값을 입력하였습니다.")</a:t>
            </a:r>
          </a:p>
          <a:p>
            <a:endParaRPr lang="ko-KR" altLang="en-US" sz="1600" dirty="0"/>
          </a:p>
          <a:p>
            <a:r>
              <a:rPr lang="ko-KR" altLang="en-US" sz="1600" dirty="0"/>
              <a:t>except BignumberError as err:</a:t>
            </a:r>
          </a:p>
          <a:p>
            <a:r>
              <a:rPr lang="ko-KR" altLang="en-US" sz="1600" dirty="0"/>
              <a:t>    print("에러가 밣생하였습니다. 한 자리 숫자만 입력하세요")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>
                <a:solidFill>
                  <a:schemeClr val="accent2"/>
                </a:solidFill>
              </a:rPr>
              <a:t>print(err)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FAFD9-C0CF-38C9-1199-0F8C20DA957B}"/>
              </a:ext>
            </a:extLst>
          </p:cNvPr>
          <p:cNvSpPr txBox="1"/>
          <p:nvPr/>
        </p:nvSpPr>
        <p:spPr>
          <a:xfrm>
            <a:off x="6478525" y="4998366"/>
            <a:ext cx="57134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 예시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100 이하숫자 사칙연산 계산기 입니다.</a:t>
            </a:r>
          </a:p>
          <a:p>
            <a:r>
              <a:rPr lang="ko-KR" altLang="en-US" dirty="0"/>
              <a:t>첫번재 숫자를 입력하세요 :200</a:t>
            </a:r>
          </a:p>
          <a:p>
            <a:r>
              <a:rPr lang="ko-KR" altLang="en-US" dirty="0"/>
              <a:t>두번째 숫자를 입력하세요 :200</a:t>
            </a:r>
          </a:p>
          <a:p>
            <a:r>
              <a:rPr lang="ko-KR" altLang="en-US" dirty="0"/>
              <a:t>에러가 밣생하였습니다. 한 자리 숫자만 입력하세요</a:t>
            </a:r>
          </a:p>
          <a:p>
            <a:r>
              <a:rPr lang="ko-KR" altLang="en-US" dirty="0"/>
              <a:t>입력값 : 200,200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FD5731-74D2-17B6-97C7-DC55551D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25" y="856357"/>
            <a:ext cx="4391638" cy="304843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667837B-A768-33E0-0997-C1940A41F1CE}"/>
              </a:ext>
            </a:extLst>
          </p:cNvPr>
          <p:cNvSpPr/>
          <p:nvPr/>
        </p:nvSpPr>
        <p:spPr>
          <a:xfrm>
            <a:off x="6605356" y="355071"/>
            <a:ext cx="4550402" cy="291342"/>
          </a:xfrm>
          <a:prstGeom prst="wedgeRoundRectCallout">
            <a:avLst>
              <a:gd name="adj1" fmla="val -48673"/>
              <a:gd name="adj2" fmla="val -268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1_4define_error_class.py</a:t>
            </a:r>
            <a:r>
              <a:rPr lang="ko-KR" altLang="en-US" sz="1400" dirty="0">
                <a:solidFill>
                  <a:schemeClr val="tx1"/>
                </a:solidFill>
              </a:rPr>
              <a:t>파일을 복사하여 사용</a:t>
            </a:r>
          </a:p>
        </p:txBody>
      </p:sp>
    </p:spTree>
    <p:extLst>
      <p:ext uri="{BB962C8B-B14F-4D97-AF65-F5344CB8AC3E}">
        <p14:creationId xmlns:p14="http://schemas.microsoft.com/office/powerpoint/2010/main" val="162732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-28374"/>
            <a:ext cx="8953107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-finally : </a:t>
            </a:r>
            <a:r>
              <a:rPr lang="ko-KR" altLang="en-US" sz="2800" dirty="0"/>
              <a:t>예외처리 구문에서 에러발생 유무와 관계없이 무조건 실행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61EFE-E560-4237-FA0C-983BCA82C549}"/>
              </a:ext>
            </a:extLst>
          </p:cNvPr>
          <p:cNvSpPr txBox="1"/>
          <p:nvPr/>
        </p:nvSpPr>
        <p:spPr>
          <a:xfrm>
            <a:off x="446531" y="912472"/>
            <a:ext cx="10123146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#ex ) 우리가 예외 처리하지 않은 ZeroDivisionError가 발생할 때도 실행된다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class BignumberError(Exception):</a:t>
            </a:r>
          </a:p>
          <a:p>
            <a:r>
              <a:rPr lang="ko-KR" altLang="en-US" sz="1600" dirty="0"/>
              <a:t>    def __init__(self,msg):</a:t>
            </a:r>
          </a:p>
          <a:p>
            <a:r>
              <a:rPr lang="ko-KR" altLang="en-US" sz="1600" dirty="0"/>
              <a:t>        self.msg=msg</a:t>
            </a:r>
          </a:p>
          <a:p>
            <a:r>
              <a:rPr lang="ko-KR" altLang="en-US" sz="1600" dirty="0"/>
              <a:t>    def __str__(self):</a:t>
            </a:r>
            <a:r>
              <a:rPr lang="ko-KR" altLang="en-US" sz="1600" dirty="0">
                <a:solidFill>
                  <a:srgbClr val="00B050"/>
                </a:solidFill>
              </a:rPr>
              <a:t>#해당 에러 발생시 msg값을 err 값으로 돌려 준다.</a:t>
            </a:r>
          </a:p>
          <a:p>
            <a:r>
              <a:rPr lang="ko-KR" altLang="en-US" sz="1600" dirty="0"/>
              <a:t>        return self.msg</a:t>
            </a:r>
          </a:p>
          <a:p>
            <a:endParaRPr lang="ko-KR" altLang="en-US" sz="1600" dirty="0"/>
          </a:p>
          <a:p>
            <a:r>
              <a:rPr lang="ko-KR" altLang="en-US" sz="1600" dirty="0"/>
              <a:t>try:</a:t>
            </a:r>
          </a:p>
          <a:p>
            <a:r>
              <a:rPr lang="ko-KR" altLang="en-US" sz="1600" dirty="0"/>
              <a:t>    print("100 이하숫자 사칙연산 계산기 입니다.")</a:t>
            </a:r>
          </a:p>
          <a:p>
            <a:r>
              <a:rPr lang="ko-KR" altLang="en-US" sz="1600" dirty="0"/>
              <a:t>    num1=int(input("첫번재 숫자를 입력하세요 :"))</a:t>
            </a:r>
          </a:p>
          <a:p>
            <a:r>
              <a:rPr lang="ko-KR" altLang="en-US" sz="1600" dirty="0"/>
              <a:t>    num2=int(input("두번째 숫자를 입력하세요 :"))</a:t>
            </a:r>
          </a:p>
          <a:p>
            <a:r>
              <a:rPr lang="ko-KR" altLang="en-US" sz="1600" dirty="0"/>
              <a:t>    if num1&gt;100 or num2&gt;100:</a:t>
            </a:r>
          </a:p>
          <a:p>
            <a:r>
              <a:rPr lang="ko-KR" altLang="en-US" sz="1600" dirty="0"/>
              <a:t>        raise BignumberError("입력값 : {0},{1}".format(num1, num2))</a:t>
            </a:r>
          </a:p>
          <a:p>
            <a:r>
              <a:rPr lang="ko-KR" altLang="en-US" sz="1600" dirty="0"/>
              <a:t>    print("두수의 합 : {0}, 차:{1}, 곱한값:{2},나누값:{3} 입니다"\</a:t>
            </a:r>
          </a:p>
          <a:p>
            <a:r>
              <a:rPr lang="ko-KR" altLang="en-US" sz="1600" dirty="0"/>
              <a:t>        .format(num1+num2,num1-num2,num1*num2,num1/num2))</a:t>
            </a:r>
          </a:p>
          <a:p>
            <a:r>
              <a:rPr lang="ko-KR" altLang="en-US" sz="1600" dirty="0"/>
              <a:t>except ValueError:</a:t>
            </a:r>
          </a:p>
          <a:p>
            <a:r>
              <a:rPr lang="ko-KR" altLang="en-US" sz="1600" dirty="0"/>
              <a:t>    print("잘못된 값을 입력하였습니다.")</a:t>
            </a:r>
          </a:p>
          <a:p>
            <a:r>
              <a:rPr lang="ko-KR" altLang="en-US" sz="1600" dirty="0"/>
              <a:t>except BignumberError as err:</a:t>
            </a:r>
          </a:p>
          <a:p>
            <a:r>
              <a:rPr lang="ko-KR" altLang="en-US" sz="1600" dirty="0"/>
              <a:t>    print("에러가 밣생하였습니다. 한 자리 숫자만 입력하세요")</a:t>
            </a:r>
          </a:p>
          <a:p>
            <a:r>
              <a:rPr lang="ko-KR" altLang="en-US" sz="1600" dirty="0"/>
              <a:t>    print(err)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finally:</a:t>
            </a:r>
          </a:p>
          <a:p>
            <a:r>
              <a:rPr lang="ko-KR" altLang="en-US" sz="1600" dirty="0"/>
              <a:t>    print("에러 발생유무와 관계없이 무조건 실행")</a:t>
            </a:r>
            <a:endParaRPr lang="en-US" altLang="ko-KR" sz="1600" dirty="0"/>
          </a:p>
          <a:p>
            <a:r>
              <a:rPr lang="ko-KR" altLang="en-US" sz="1600" dirty="0"/>
              <a:t>print("다음에는 무엇을 할까요?")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E6DEC-EC13-25A7-1431-A920FF0F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69" y="851297"/>
            <a:ext cx="3248478" cy="381053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0F6DCAD3-901A-9922-CD9C-2DBDAAF2B1EF}"/>
              </a:ext>
            </a:extLst>
          </p:cNvPr>
          <p:cNvSpPr/>
          <p:nvPr/>
        </p:nvSpPr>
        <p:spPr>
          <a:xfrm>
            <a:off x="3820799" y="552197"/>
            <a:ext cx="4550402" cy="291342"/>
          </a:xfrm>
          <a:prstGeom prst="wedgeRoundRectCallout">
            <a:avLst>
              <a:gd name="adj1" fmla="val -48673"/>
              <a:gd name="adj2" fmla="val -268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1_4define_error_class2.py</a:t>
            </a:r>
            <a:r>
              <a:rPr lang="ko-KR" altLang="en-US" sz="1400" dirty="0">
                <a:solidFill>
                  <a:schemeClr val="tx1"/>
                </a:solidFill>
              </a:rPr>
              <a:t>파일을 복사하여 사용</a:t>
            </a:r>
          </a:p>
        </p:txBody>
      </p:sp>
    </p:spTree>
    <p:extLst>
      <p:ext uri="{BB962C8B-B14F-4D97-AF65-F5344CB8AC3E}">
        <p14:creationId xmlns:p14="http://schemas.microsoft.com/office/powerpoint/2010/main" val="265781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-finally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C25B7-C270-6C95-5B10-16C5910569B0}"/>
              </a:ext>
            </a:extLst>
          </p:cNvPr>
          <p:cNvSpPr txBox="1"/>
          <p:nvPr/>
        </p:nvSpPr>
        <p:spPr>
          <a:xfrm>
            <a:off x="176980" y="1596327"/>
            <a:ext cx="6096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100 이하숫자 사칙연산 계산기 입니다.</a:t>
            </a:r>
          </a:p>
          <a:p>
            <a:r>
              <a:rPr lang="ko-KR" altLang="en-US" dirty="0"/>
              <a:t>첫번재 숫자를 입력하세요 :2</a:t>
            </a:r>
          </a:p>
          <a:p>
            <a:r>
              <a:rPr lang="ko-KR" altLang="en-US" dirty="0"/>
              <a:t>두번째 숫자를 입력하세요 :0</a:t>
            </a:r>
          </a:p>
          <a:p>
            <a:r>
              <a:rPr lang="ko-KR" altLang="en-US" dirty="0"/>
              <a:t>에러 발생유무와 관계없이 무조건 실행</a:t>
            </a:r>
          </a:p>
          <a:p>
            <a:r>
              <a:rPr lang="ko-KR" altLang="en-US" dirty="0"/>
              <a:t>Traceback (most recent call last):</a:t>
            </a:r>
          </a:p>
          <a:p>
            <a:r>
              <a:rPr lang="ko-KR" altLang="en-US" dirty="0"/>
              <a:t>  File "c:\Users\박해옥\Desktop\test\basic\ch6\1_2excepRaise.py", line 97, in &lt;module&gt;</a:t>
            </a:r>
          </a:p>
          <a:p>
            <a:r>
              <a:rPr lang="ko-KR" altLang="en-US" dirty="0"/>
              <a:t>    .format(num1+num2,num1-num2,num1*num2,num1/num2))</a:t>
            </a:r>
          </a:p>
          <a:p>
            <a:r>
              <a:rPr lang="ko-KR" altLang="en-US" dirty="0"/>
              <a:t>ZeroDivisionError: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410601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4353</Words>
  <Application>Microsoft Office PowerPoint</Application>
  <PresentationFormat>와이드스크린</PresentationFormat>
  <Paragraphs>595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Noto Sans KR</vt:lpstr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59</cp:revision>
  <dcterms:created xsi:type="dcterms:W3CDTF">2022-06-05T23:42:20Z</dcterms:created>
  <dcterms:modified xsi:type="dcterms:W3CDTF">2022-12-07T07:07:47Z</dcterms:modified>
</cp:coreProperties>
</file>