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33" r:id="rId3"/>
    <p:sldId id="336" r:id="rId4"/>
    <p:sldId id="334" r:id="rId5"/>
    <p:sldId id="335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37" r:id="rId25"/>
    <p:sldId id="356" r:id="rId26"/>
    <p:sldId id="357" r:id="rId27"/>
    <p:sldId id="358" r:id="rId28"/>
    <p:sldId id="3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ABC5C-B29D-4A6A-95D8-675E569A7AD0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391DB-DAAD-4B72-8767-0D9BC8F530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96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A49E2-ED46-EB9D-30AB-7925F7CB6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754214-98BC-840D-6CF1-B63AEE78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A7989-1FB4-92C8-BA8B-653BDF7D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8BE5-0FCE-4FDE-B25E-F8D45911F3FF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B5DA1-C648-747B-A8D6-1094CEA7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3E9FC-1F20-C4D7-A6CF-913C51A0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27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C11BA-1585-B0A3-B43D-690469C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85C40E-F85B-9F44-0BA5-32C693F2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B3514-72E3-3566-16FF-683720C8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1B7-4C67-4C9B-AAAF-99E1B474E21C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0273A-405D-2AAD-E55F-BB93D4FC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D9BCB-6767-9252-D95F-5F19EE29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2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26782-B8A4-90E3-7009-101B40981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5B16B-FCFF-78C7-7ED1-5E83B01D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B83D9-94CC-9B4D-AECD-14F34363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8295-1B9D-47C6-82BF-45BC1C4BDE40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425A7-9B31-15DD-4B9C-BDB5F84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B3015-6FEC-44DE-9D27-C6180C57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15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3BF31-E6EA-F462-F808-25BBB615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93F9B-6E4E-0C4A-8E62-0C7BD68E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5604D-BFCD-865F-EA76-58DAAEC2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0F8-5602-4FA8-95B8-16DCA1C02804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CA8C7-396B-B3E1-C770-97F5AA79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25155-F50C-39CC-2BB7-9412160C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51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751F6-C89A-5F34-BF0C-CD0100AF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6EABE9-1BED-FC36-48FE-BC903335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FFDB9-E34A-0302-3CCD-7F1AF19C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BFAB-ABB8-4E1E-854D-B6BA6B33A80C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591A8-079A-8A0B-AB57-41263AAB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8F733-F690-0EE8-E86D-24516CCD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77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C53EE-4AEC-6462-CD1E-9530C6C5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6B955-36A7-772B-9E84-6385DF81B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50CF92-29FC-A742-C8C0-53017DD5F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6B81EF-0721-FEA6-726A-D82DB3CC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86F6-48E3-427B-A24C-0AAE7829D8FF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69939-4F84-E0A6-DF9A-B25A68AF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FAA73-F1B1-4EAC-F44D-8C8D0DEF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84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59687-BCF8-05BC-B275-BA4B21D4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54131-FD6A-80DB-1A6F-DF81B8A4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4D9EE6-ECD1-43E0-BFE4-1DC7A8525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6C330-1C9E-6684-C06B-1CCD4E68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3811F9-59F2-9BFC-BB79-954152B9F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5C187C-3881-1B42-71F7-94A03D3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4959-FAD6-48B6-B048-91B6EB631F3F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464EBC-0518-EA6D-2EE1-97CD04F1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5B2D7F-D292-D48A-73D1-2A7A73D5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7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04A2C-2E67-B7EB-10B7-EC11370C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6F53AA-7F96-EDC2-5801-0ACA56FD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5A01-5182-49CA-B7E2-FDB4B0072454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10C5B7-4C5C-2E75-9272-2B0A52E4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0A49EF-7EB2-7BA5-25B8-0C19135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9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6FA109-4038-0A60-F98F-E01F6DAF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92B4-86CE-43C3-8D57-7CB19B5A157A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A67BD-231D-5BF9-3B66-C0C2F4D0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98287-25E3-6BDF-1029-C9D379DE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6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94B1-C16E-1F59-97AA-9D09FA8A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10885-A7A7-E727-4D44-CBAF694B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FD600-8A0B-F50F-562B-9B1849927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D9E18-4B35-41B7-619E-F7F75688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5F77-DCAF-4E70-9961-78911CD6B43F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9DFE6-4D62-8724-8B39-B43AC09A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00B74-A112-B540-D80C-9106170B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2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A599F-CD9C-E9A6-A55D-86842137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7292E9-A93A-F77D-E1C8-E315C6783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6C13FF-6E9C-C120-CD4F-F07DF589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B4510-DD8B-5A44-1386-D2257A15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78FF-05C2-4E93-B86E-133E9134951B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5A32C-3EEA-B4B4-CEE4-7E26460B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58B9B-5AE1-CBF0-86EB-F2AA197C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F858E9-10DB-68F4-83DD-1F738B30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89017-C264-9128-FB4F-1A37EA2B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E988B-E34E-E1B2-AE0F-FB09AA08E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D2B4-19C8-48DA-B555-BC72AB8F3F84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B6600-A983-B5EC-E543-BDA92C875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840E1-3C40-AB0C-1053-A6EE132C8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77E-F3E1-41CB-8EBA-5A2BB26809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80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육각형 19">
            <a:extLst>
              <a:ext uri="{FF2B5EF4-FFF2-40B4-BE49-F238E27FC236}">
                <a16:creationId xmlns:a16="http://schemas.microsoft.com/office/drawing/2014/main" id="{4C0C1DC6-3127-0CC7-23F7-040F8B4B2ED1}"/>
              </a:ext>
            </a:extLst>
          </p:cNvPr>
          <p:cNvSpPr/>
          <p:nvPr/>
        </p:nvSpPr>
        <p:spPr>
          <a:xfrm>
            <a:off x="665480" y="514903"/>
            <a:ext cx="11212842" cy="13937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dirty="0"/>
              <a:t> 업무 자동화</a:t>
            </a:r>
            <a:endParaRPr lang="en-US" altLang="ko-KR" sz="5400" dirty="0"/>
          </a:p>
          <a:p>
            <a:r>
              <a:rPr lang="en-US" altLang="ko-KR" sz="2400" dirty="0"/>
              <a:t>(</a:t>
            </a:r>
            <a:r>
              <a:rPr lang="en-US" altLang="ko-KR" sz="3200" dirty="0"/>
              <a:t>RPA</a:t>
            </a:r>
            <a:r>
              <a:rPr lang="en-US" altLang="ko-KR" sz="2400" dirty="0"/>
              <a:t>:Robotic Process Automation)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F45D83-04A0-87A0-9840-C2CE5B1654D9}"/>
              </a:ext>
            </a:extLst>
          </p:cNvPr>
          <p:cNvSpPr txBox="1"/>
          <p:nvPr/>
        </p:nvSpPr>
        <p:spPr>
          <a:xfrm>
            <a:off x="1038687" y="2574524"/>
            <a:ext cx="763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뜻</a:t>
            </a:r>
            <a:r>
              <a:rPr lang="en-US" altLang="ko-KR" dirty="0"/>
              <a:t>:</a:t>
            </a:r>
            <a:r>
              <a:rPr lang="ko-KR" altLang="en-US" dirty="0"/>
              <a:t>사람이  하던 작업을 컴퓨터가 자동으로 해주도록 하는 것</a:t>
            </a:r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수행시간 단축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실수를 줄여 정확도가 높다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C7565B-BF52-940E-52F0-021A5D22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31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07DBF-C810-684A-123F-AC317BAAEE04}"/>
              </a:ext>
            </a:extLst>
          </p:cNvPr>
          <p:cNvSpPr txBox="1"/>
          <p:nvPr/>
        </p:nvSpPr>
        <p:spPr>
          <a:xfrm>
            <a:off x="402142" y="320377"/>
            <a:ext cx="503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시트생성시 바로 시트이름과 위치 지정 해주기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347CF-892D-5BD9-CA30-0477A796E034}"/>
              </a:ext>
            </a:extLst>
          </p:cNvPr>
          <p:cNvSpPr txBox="1"/>
          <p:nvPr/>
        </p:nvSpPr>
        <p:spPr>
          <a:xfrm>
            <a:off x="268548" y="859667"/>
            <a:ext cx="112990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#2_1sheet.py</a:t>
            </a:r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wb=Workbook()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#wb.active : </a:t>
            </a:r>
            <a:r>
              <a:rPr lang="ko-KR" altLang="en-US" dirty="0">
                <a:solidFill>
                  <a:srgbClr val="00B050"/>
                </a:solidFill>
              </a:rPr>
              <a:t>활성화된 시트 가져옴</a:t>
            </a:r>
          </a:p>
          <a:p>
            <a:r>
              <a:rPr lang="en-US" altLang="ko-KR" dirty="0"/>
              <a:t>ws=wb.create_sheet()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새로운 </a:t>
            </a:r>
            <a:r>
              <a:rPr lang="en-US" altLang="ko-KR" dirty="0">
                <a:solidFill>
                  <a:srgbClr val="00B050"/>
                </a:solidFill>
              </a:rPr>
              <a:t>sheet </a:t>
            </a:r>
            <a:r>
              <a:rPr lang="ko-KR" altLang="en-US" dirty="0">
                <a:solidFill>
                  <a:srgbClr val="00B050"/>
                </a:solidFill>
              </a:rPr>
              <a:t>기본이름으로 생성</a:t>
            </a:r>
          </a:p>
          <a:p>
            <a:r>
              <a:rPr lang="en-US" altLang="ko-KR" dirty="0"/>
              <a:t>ws.title="MyPySheet" </a:t>
            </a:r>
            <a:r>
              <a:rPr lang="en-US" altLang="ko-KR" dirty="0">
                <a:solidFill>
                  <a:srgbClr val="00B050"/>
                </a:solidFill>
              </a:rPr>
              <a:t>#sheet</a:t>
            </a:r>
            <a:r>
              <a:rPr lang="ko-KR" altLang="en-US" dirty="0">
                <a:solidFill>
                  <a:srgbClr val="00B050"/>
                </a:solidFill>
              </a:rPr>
              <a:t>이름 변경</a:t>
            </a:r>
          </a:p>
          <a:p>
            <a:r>
              <a:rPr lang="en-US" altLang="ko-KR" dirty="0"/>
              <a:t>ws.sheet_properties.tabColor = "00ff00"</a:t>
            </a:r>
            <a:r>
              <a:rPr lang="en-US" altLang="ko-KR" dirty="0">
                <a:solidFill>
                  <a:srgbClr val="00B050"/>
                </a:solidFill>
              </a:rPr>
              <a:t>#RGB</a:t>
            </a:r>
            <a:r>
              <a:rPr lang="ko-KR" altLang="en-US" dirty="0">
                <a:solidFill>
                  <a:srgbClr val="00B050"/>
                </a:solidFill>
              </a:rPr>
              <a:t>형태로 값을 넣어주면 탭 색상 변경</a:t>
            </a:r>
          </a:p>
          <a:p>
            <a:endParaRPr lang="ko-KR" altLang="en-US" dirty="0"/>
          </a:p>
          <a:p>
            <a:r>
              <a:rPr lang="en-US" altLang="ko-KR" dirty="0">
                <a:solidFill>
                  <a:srgbClr val="0070C0"/>
                </a:solidFill>
              </a:rPr>
              <a:t>ws1=wb.create_sheet("OkPySheet</a:t>
            </a:r>
            <a:r>
              <a:rPr lang="en-US" altLang="ko-KR" dirty="0">
                <a:solidFill>
                  <a:srgbClr val="00B050"/>
                </a:solidFill>
              </a:rPr>
              <a:t>")#</a:t>
            </a:r>
            <a:r>
              <a:rPr lang="ko-KR" altLang="en-US" dirty="0">
                <a:solidFill>
                  <a:srgbClr val="00B050"/>
                </a:solidFill>
              </a:rPr>
              <a:t>주어진 이름으로 </a:t>
            </a:r>
            <a:r>
              <a:rPr lang="en-US" altLang="ko-KR" dirty="0">
                <a:solidFill>
                  <a:srgbClr val="00B050"/>
                </a:solidFill>
              </a:rPr>
              <a:t>sheet</a:t>
            </a:r>
            <a:r>
              <a:rPr lang="ko-KR" altLang="en-US" dirty="0">
                <a:solidFill>
                  <a:srgbClr val="00B050"/>
                </a:solidFill>
              </a:rPr>
              <a:t>생성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ws1.sheet_properties.tabColor = "0000ff"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#Sheet:0</a:t>
            </a:r>
            <a:r>
              <a:rPr lang="ko-KR" altLang="en-US" dirty="0">
                <a:solidFill>
                  <a:srgbClr val="00B050"/>
                </a:solidFill>
              </a:rPr>
              <a:t>번지</a:t>
            </a:r>
            <a:r>
              <a:rPr lang="en-US" altLang="ko-KR" dirty="0">
                <a:solidFill>
                  <a:srgbClr val="00B050"/>
                </a:solidFill>
              </a:rPr>
              <a:t>,MyPySheet:1</a:t>
            </a:r>
            <a:r>
              <a:rPr lang="ko-KR" altLang="en-US" dirty="0">
                <a:solidFill>
                  <a:srgbClr val="00B050"/>
                </a:solidFill>
              </a:rPr>
              <a:t>번지</a:t>
            </a:r>
            <a:r>
              <a:rPr lang="en-US" altLang="ko-KR" dirty="0">
                <a:solidFill>
                  <a:srgbClr val="00B050"/>
                </a:solidFill>
              </a:rPr>
              <a:t>,OkPySheet:2</a:t>
            </a:r>
            <a:r>
              <a:rPr lang="ko-KR" altLang="en-US" dirty="0">
                <a:solidFill>
                  <a:srgbClr val="00B050"/>
                </a:solidFill>
              </a:rPr>
              <a:t>번지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ws2=wb.create_sheet("NOPySheet",2)</a:t>
            </a:r>
            <a:r>
              <a:rPr lang="en-US" altLang="ko-KR" dirty="0">
                <a:solidFill>
                  <a:srgbClr val="00B050"/>
                </a:solidFill>
              </a:rPr>
              <a:t>#2</a:t>
            </a:r>
            <a:r>
              <a:rPr lang="ko-KR" altLang="en-US" dirty="0">
                <a:solidFill>
                  <a:srgbClr val="00B050"/>
                </a:solidFill>
              </a:rPr>
              <a:t>번지에 </a:t>
            </a:r>
            <a:r>
              <a:rPr lang="en-US" altLang="ko-KR" dirty="0">
                <a:solidFill>
                  <a:srgbClr val="00B050"/>
                </a:solidFill>
              </a:rPr>
              <a:t>sheet</a:t>
            </a:r>
            <a:r>
              <a:rPr lang="ko-KR" altLang="en-US" dirty="0">
                <a:solidFill>
                  <a:srgbClr val="00B050"/>
                </a:solidFill>
              </a:rPr>
              <a:t>생성</a:t>
            </a:r>
          </a:p>
          <a:p>
            <a:r>
              <a:rPr lang="en-US" altLang="ko-KR" dirty="0"/>
              <a:t>wb.save("sample.xlsx")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열려있는 </a:t>
            </a:r>
            <a:r>
              <a:rPr lang="en-US" altLang="ko-KR" dirty="0">
                <a:solidFill>
                  <a:srgbClr val="00B050"/>
                </a:solidFill>
              </a:rPr>
              <a:t>ample.xlsx</a:t>
            </a:r>
            <a:r>
              <a:rPr lang="ko-KR" altLang="en-US" dirty="0">
                <a:solidFill>
                  <a:srgbClr val="00B050"/>
                </a:solidFill>
              </a:rPr>
              <a:t>가 있으면 실행시 오류가 남으로 </a:t>
            </a:r>
            <a:r>
              <a:rPr lang="en-US" altLang="ko-KR" dirty="0">
                <a:solidFill>
                  <a:srgbClr val="00B050"/>
                </a:solidFill>
              </a:rPr>
              <a:t>ample.xlsx</a:t>
            </a:r>
            <a:r>
              <a:rPr lang="ko-KR" altLang="en-US" dirty="0">
                <a:solidFill>
                  <a:srgbClr val="00B050"/>
                </a:solidFill>
              </a:rPr>
              <a:t>창을 닫고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F86EF4-E211-015C-A66F-FFAA5422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/>
              <a:t>실행결과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23D96-5CCE-0B60-A208-0330716D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59" y="1152710"/>
            <a:ext cx="8953500" cy="42862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2D4BB4-B09D-8A42-840B-7451EC95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48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83400C-54D7-533B-4232-B85A4B0D4928}"/>
              </a:ext>
            </a:extLst>
          </p:cNvPr>
          <p:cNvSpPr txBox="1"/>
          <p:nvPr/>
        </p:nvSpPr>
        <p:spPr>
          <a:xfrm>
            <a:off x="189078" y="172021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시트이름으로 접근하기와 시트이름 출력해보기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42AC92-6491-802C-553E-3E866269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39" r="15584"/>
          <a:stretch/>
        </p:blipFill>
        <p:spPr>
          <a:xfrm>
            <a:off x="6178858" y="4406566"/>
            <a:ext cx="5724617" cy="1305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C32E68-B030-D098-2936-65D8467EF8B6}"/>
              </a:ext>
            </a:extLst>
          </p:cNvPr>
          <p:cNvSpPr txBox="1"/>
          <p:nvPr/>
        </p:nvSpPr>
        <p:spPr>
          <a:xfrm>
            <a:off x="103574" y="394692"/>
            <a:ext cx="874185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#2_1sheet.py</a:t>
            </a:r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wb=Workbook()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새 워크북 생성 저장은 되지 않은 상태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#wb.active : </a:t>
            </a:r>
            <a:r>
              <a:rPr lang="ko-KR" altLang="en-US" dirty="0">
                <a:solidFill>
                  <a:srgbClr val="00B050"/>
                </a:solidFill>
              </a:rPr>
              <a:t>활성화된 시트 가져옴</a:t>
            </a:r>
          </a:p>
          <a:p>
            <a:r>
              <a:rPr lang="en-US" altLang="ko-KR" dirty="0"/>
              <a:t>ws=wb.create_sheet()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새로운 </a:t>
            </a:r>
            <a:r>
              <a:rPr lang="en-US" altLang="ko-KR" dirty="0">
                <a:solidFill>
                  <a:srgbClr val="00B050"/>
                </a:solidFill>
              </a:rPr>
              <a:t>sheet </a:t>
            </a:r>
            <a:r>
              <a:rPr lang="ko-KR" altLang="en-US" dirty="0">
                <a:solidFill>
                  <a:srgbClr val="00B050"/>
                </a:solidFill>
              </a:rPr>
              <a:t>기본이름으로 생성</a:t>
            </a:r>
          </a:p>
          <a:p>
            <a:r>
              <a:rPr lang="en-US" altLang="ko-KR" dirty="0"/>
              <a:t>ws.title="MyPySheet" </a:t>
            </a:r>
            <a:r>
              <a:rPr lang="en-US" altLang="ko-KR" dirty="0">
                <a:solidFill>
                  <a:srgbClr val="00B050"/>
                </a:solidFill>
              </a:rPr>
              <a:t>#sheet</a:t>
            </a:r>
            <a:r>
              <a:rPr lang="ko-KR" altLang="en-US" dirty="0">
                <a:solidFill>
                  <a:srgbClr val="00B050"/>
                </a:solidFill>
              </a:rPr>
              <a:t>이름 변경</a:t>
            </a:r>
          </a:p>
          <a:p>
            <a:r>
              <a:rPr lang="en-US" altLang="ko-KR" dirty="0"/>
              <a:t>ws.sheet_properties.tabColor = "00ff00"</a:t>
            </a:r>
            <a:r>
              <a:rPr lang="en-US" altLang="ko-KR" dirty="0">
                <a:solidFill>
                  <a:srgbClr val="00B050"/>
                </a:solidFill>
              </a:rPr>
              <a:t>#RGB</a:t>
            </a:r>
            <a:r>
              <a:rPr lang="ko-KR" altLang="en-US" dirty="0">
                <a:solidFill>
                  <a:srgbClr val="00B050"/>
                </a:solidFill>
              </a:rPr>
              <a:t>형태로 값을 넣어주면 탭 색상 변경</a:t>
            </a:r>
          </a:p>
          <a:p>
            <a:endParaRPr lang="ko-KR" altLang="en-US" dirty="0"/>
          </a:p>
          <a:p>
            <a:r>
              <a:rPr lang="en-US" altLang="ko-KR" dirty="0"/>
              <a:t>ws1=wb.create_sheet("OkPySheet")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주어진 이름으로 </a:t>
            </a:r>
            <a:r>
              <a:rPr lang="en-US" altLang="ko-KR" dirty="0">
                <a:solidFill>
                  <a:srgbClr val="00B050"/>
                </a:solidFill>
              </a:rPr>
              <a:t>sheet</a:t>
            </a:r>
            <a:r>
              <a:rPr lang="ko-KR" altLang="en-US" dirty="0">
                <a:solidFill>
                  <a:srgbClr val="00B050"/>
                </a:solidFill>
              </a:rPr>
              <a:t>생성</a:t>
            </a:r>
          </a:p>
          <a:p>
            <a:r>
              <a:rPr lang="en-US" altLang="ko-KR" dirty="0"/>
              <a:t>ws1.sheet_properties.tabColor = "0000ff"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#Sheet:0</a:t>
            </a:r>
            <a:r>
              <a:rPr lang="ko-KR" altLang="en-US" dirty="0">
                <a:solidFill>
                  <a:srgbClr val="00B050"/>
                </a:solidFill>
              </a:rPr>
              <a:t>번지</a:t>
            </a:r>
            <a:r>
              <a:rPr lang="en-US" altLang="ko-KR" dirty="0">
                <a:solidFill>
                  <a:srgbClr val="00B050"/>
                </a:solidFill>
              </a:rPr>
              <a:t>,MyPySheet:1</a:t>
            </a:r>
            <a:r>
              <a:rPr lang="ko-KR" altLang="en-US" dirty="0">
                <a:solidFill>
                  <a:srgbClr val="00B050"/>
                </a:solidFill>
              </a:rPr>
              <a:t>번지</a:t>
            </a:r>
            <a:r>
              <a:rPr lang="en-US" altLang="ko-KR" dirty="0">
                <a:solidFill>
                  <a:srgbClr val="00B050"/>
                </a:solidFill>
              </a:rPr>
              <a:t>,OkPyShet:2</a:t>
            </a:r>
            <a:r>
              <a:rPr lang="ko-KR" altLang="en-US" dirty="0">
                <a:solidFill>
                  <a:srgbClr val="00B050"/>
                </a:solidFill>
              </a:rPr>
              <a:t>번지</a:t>
            </a:r>
          </a:p>
          <a:p>
            <a:r>
              <a:rPr lang="en-US" altLang="ko-KR" dirty="0"/>
              <a:t>ws2=wb.create_sheet("NOPySheet",2)</a:t>
            </a:r>
            <a:r>
              <a:rPr lang="en-US" altLang="ko-KR" dirty="0">
                <a:solidFill>
                  <a:srgbClr val="00B050"/>
                </a:solidFill>
              </a:rPr>
              <a:t>#2</a:t>
            </a:r>
            <a:r>
              <a:rPr lang="ko-KR" altLang="en-US" dirty="0">
                <a:solidFill>
                  <a:srgbClr val="00B050"/>
                </a:solidFill>
              </a:rPr>
              <a:t>번지에 </a:t>
            </a:r>
            <a:r>
              <a:rPr lang="en-US" altLang="ko-KR" dirty="0">
                <a:solidFill>
                  <a:srgbClr val="00B050"/>
                </a:solidFill>
              </a:rPr>
              <a:t>sheet</a:t>
            </a:r>
            <a:r>
              <a:rPr lang="ko-KR" altLang="en-US" dirty="0">
                <a:solidFill>
                  <a:srgbClr val="00B050"/>
                </a:solidFill>
              </a:rPr>
              <a:t>생성</a:t>
            </a:r>
          </a:p>
          <a:p>
            <a:endParaRPr lang="ko-KR" altLang="en-US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워크북과 </a:t>
            </a:r>
            <a:r>
              <a:rPr lang="en-US" altLang="ko-KR" dirty="0">
                <a:solidFill>
                  <a:srgbClr val="FF0000"/>
                </a:solidFill>
              </a:rPr>
              <a:t>sheet</a:t>
            </a:r>
            <a:r>
              <a:rPr lang="ko-KR" altLang="en-US" dirty="0">
                <a:solidFill>
                  <a:srgbClr val="FF0000"/>
                </a:solidFill>
              </a:rPr>
              <a:t>이름으로 으로 시트 접근하기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li_ws=wb["</a:t>
            </a:r>
            <a:r>
              <a:rPr lang="en-US" altLang="ko-KR" dirty="0" err="1">
                <a:solidFill>
                  <a:schemeClr val="accent1"/>
                </a:solidFill>
              </a:rPr>
              <a:t>MyPySheet</a:t>
            </a:r>
            <a:r>
              <a:rPr lang="en-US" altLang="ko-KR" dirty="0">
                <a:solidFill>
                  <a:schemeClr val="accent1"/>
                </a:solidFill>
              </a:rPr>
              <a:t>"]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워크북으로 접근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li_ws.sheet_properties.tabColor="</a:t>
            </a:r>
            <a:r>
              <a:rPr lang="en-US" altLang="ko-KR" dirty="0" err="1">
                <a:solidFill>
                  <a:schemeClr val="accent1"/>
                </a:solidFill>
              </a:rPr>
              <a:t>ff0000</a:t>
            </a:r>
            <a:r>
              <a:rPr lang="en-US" altLang="ko-KR" dirty="0">
                <a:solidFill>
                  <a:schemeClr val="accent1"/>
                </a:solidFill>
              </a:rPr>
              <a:t>“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 err="1">
                <a:solidFill>
                  <a:srgbClr val="00B050"/>
                </a:solidFill>
              </a:rPr>
              <a:t>색변경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wb["Sheet"].title="Change“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시트이름 변경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print(wb.sheetnames</a:t>
            </a:r>
            <a:r>
              <a:rPr lang="en-US" altLang="ko-KR" dirty="0">
                <a:solidFill>
                  <a:srgbClr val="00B050"/>
                </a:solidFill>
              </a:rPr>
              <a:t>)#</a:t>
            </a:r>
            <a:r>
              <a:rPr lang="ko-KR" altLang="en-US" dirty="0">
                <a:solidFill>
                  <a:srgbClr val="00B050"/>
                </a:solidFill>
              </a:rPr>
              <a:t>모든 </a:t>
            </a:r>
            <a:r>
              <a:rPr lang="en-US" altLang="ko-KR" dirty="0">
                <a:solidFill>
                  <a:srgbClr val="FF0000"/>
                </a:solidFill>
              </a:rPr>
              <a:t>sheet</a:t>
            </a:r>
            <a:r>
              <a:rPr lang="ko-KR" altLang="en-US" dirty="0">
                <a:solidFill>
                  <a:srgbClr val="FF0000"/>
                </a:solidFill>
              </a:rPr>
              <a:t>이름 출력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name=wb.sheetnames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print(name[0])</a:t>
            </a:r>
            <a:r>
              <a:rPr lang="en-US" altLang="ko-KR" dirty="0">
                <a:solidFill>
                  <a:srgbClr val="00B050"/>
                </a:solidFill>
              </a:rPr>
              <a:t>#0</a:t>
            </a:r>
            <a:r>
              <a:rPr lang="ko-KR" altLang="en-US" dirty="0">
                <a:solidFill>
                  <a:srgbClr val="00B050"/>
                </a:solidFill>
              </a:rPr>
              <a:t>번지 시트이름 출력</a:t>
            </a:r>
          </a:p>
          <a:p>
            <a:r>
              <a:rPr lang="en-US" altLang="ko-KR" dirty="0"/>
              <a:t>wb.save("sample.xlsx")</a:t>
            </a:r>
          </a:p>
          <a:p>
            <a:r>
              <a:rPr lang="en-US" altLang="ko-KR" dirty="0"/>
              <a:t>wb.close()</a:t>
            </a:r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12F6-B71F-8628-4778-23EFD193103F}"/>
              </a:ext>
            </a:extLst>
          </p:cNvPr>
          <p:cNvSpPr txBox="1"/>
          <p:nvPr/>
        </p:nvSpPr>
        <p:spPr>
          <a:xfrm>
            <a:off x="5993906" y="5860355"/>
            <a:ext cx="609452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터미널창 실행화면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['Change', 'MyPySheet', 'NOPySheet', 'OkPySheet']</a:t>
            </a:r>
          </a:p>
          <a:p>
            <a:r>
              <a:rPr lang="en-US" altLang="ko-KR" dirty="0"/>
              <a:t>Change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5857A2-AF57-D3A4-6ABA-58312E11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82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1871ED-7DBB-993B-9827-22F57C01874A}"/>
              </a:ext>
            </a:extLst>
          </p:cNvPr>
          <p:cNvSpPr txBox="1"/>
          <p:nvPr/>
        </p:nvSpPr>
        <p:spPr>
          <a:xfrm>
            <a:off x="402142" y="320377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Sheet</a:t>
            </a:r>
            <a:r>
              <a:rPr lang="ko-KR" altLang="en-US" b="1" dirty="0"/>
              <a:t> 복사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2151F9-A841-6F6F-818F-BDDF9441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13" y="4644487"/>
            <a:ext cx="6278073" cy="208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1ED1B1-9B29-6132-1B9A-61B0086A60F5}"/>
              </a:ext>
            </a:extLst>
          </p:cNvPr>
          <p:cNvSpPr txBox="1"/>
          <p:nvPr/>
        </p:nvSpPr>
        <p:spPr>
          <a:xfrm>
            <a:off x="150661" y="820439"/>
            <a:ext cx="9938055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#2_2sheetCopy.py</a:t>
            </a:r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wb=Workbook()</a:t>
            </a:r>
          </a:p>
          <a:p>
            <a:r>
              <a:rPr lang="en-US" altLang="ko-KR" dirty="0"/>
              <a:t>ws1=wb.create_sheet("1pySheet")</a:t>
            </a:r>
          </a:p>
          <a:p>
            <a:r>
              <a:rPr lang="en-US" altLang="ko-KR" dirty="0"/>
              <a:t>ws2=wb.create_sheet("2pySheet")</a:t>
            </a:r>
          </a:p>
          <a:p>
            <a:r>
              <a:rPr lang="en-US" altLang="ko-KR" dirty="0"/>
              <a:t>ws3=wb.create_sheet("3pySheet")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#sheet </a:t>
            </a:r>
            <a:r>
              <a:rPr lang="ko-KR" altLang="en-US" dirty="0">
                <a:solidFill>
                  <a:srgbClr val="00B050"/>
                </a:solidFill>
              </a:rPr>
              <a:t>복사</a:t>
            </a:r>
          </a:p>
          <a:p>
            <a:r>
              <a:rPr lang="en-US" altLang="ko-KR" dirty="0"/>
              <a:t>ws1["A1"]="test"</a:t>
            </a:r>
            <a:r>
              <a:rPr lang="en-US" altLang="ko-KR" dirty="0">
                <a:solidFill>
                  <a:srgbClr val="00B050"/>
                </a:solidFill>
              </a:rPr>
              <a:t>#1pySheet A1</a:t>
            </a:r>
            <a:r>
              <a:rPr lang="ko-KR" altLang="en-US" dirty="0">
                <a:solidFill>
                  <a:srgbClr val="00B050"/>
                </a:solidFill>
              </a:rPr>
              <a:t>셀에 </a:t>
            </a:r>
            <a:r>
              <a:rPr lang="en-US" altLang="ko-KR" dirty="0">
                <a:solidFill>
                  <a:srgbClr val="00B050"/>
                </a:solidFill>
              </a:rPr>
              <a:t>"test"</a:t>
            </a:r>
            <a:r>
              <a:rPr lang="ko-KR" altLang="en-US" dirty="0">
                <a:solidFill>
                  <a:srgbClr val="00B050"/>
                </a:solidFill>
              </a:rPr>
              <a:t>라는 데이터가 들어감</a:t>
            </a:r>
          </a:p>
          <a:p>
            <a:r>
              <a:rPr lang="en-US" altLang="ko-KR" dirty="0"/>
              <a:t>wsc=wb.copy_worksheet(ws1</a:t>
            </a:r>
            <a:r>
              <a:rPr lang="en-US" altLang="ko-KR" dirty="0">
                <a:solidFill>
                  <a:srgbClr val="00B050"/>
                </a:solidFill>
              </a:rPr>
              <a:t>)#ws1 sheet</a:t>
            </a:r>
            <a:r>
              <a:rPr lang="ko-KR" altLang="en-US" dirty="0">
                <a:solidFill>
                  <a:srgbClr val="00B050"/>
                </a:solidFill>
              </a:rPr>
              <a:t>를 복사해서 </a:t>
            </a:r>
            <a:r>
              <a:rPr lang="en-US" altLang="ko-KR" dirty="0">
                <a:solidFill>
                  <a:srgbClr val="00B050"/>
                </a:solidFill>
              </a:rPr>
              <a:t>wsc sheet</a:t>
            </a:r>
            <a:r>
              <a:rPr lang="ko-KR" altLang="en-US" dirty="0">
                <a:solidFill>
                  <a:srgbClr val="00B050"/>
                </a:solidFill>
              </a:rPr>
              <a:t>라는 복사본을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wsc.title="copyedSheet"</a:t>
            </a:r>
          </a:p>
          <a:p>
            <a:endParaRPr lang="en-US" altLang="ko-KR" dirty="0"/>
          </a:p>
          <a:p>
            <a:r>
              <a:rPr lang="en-US" altLang="ko-KR" dirty="0"/>
              <a:t>wb.save("sample.xlsx")</a:t>
            </a:r>
          </a:p>
          <a:p>
            <a:r>
              <a:rPr lang="en-US" altLang="ko-KR" dirty="0"/>
              <a:t>wb.close()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A26AB-8F19-6A1A-EBCB-4B0FC733019F}"/>
              </a:ext>
            </a:extLst>
          </p:cNvPr>
          <p:cNvSpPr txBox="1"/>
          <p:nvPr/>
        </p:nvSpPr>
        <p:spPr>
          <a:xfrm>
            <a:off x="557213" y="4756448"/>
            <a:ext cx="4257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후 엑셀 파일을 열어 보면 </a:t>
            </a:r>
            <a:r>
              <a:rPr lang="en-US" altLang="ko-KR" dirty="0"/>
              <a:t>A1</a:t>
            </a:r>
            <a:r>
              <a:rPr lang="ko-KR" altLang="en-US" dirty="0"/>
              <a:t>셀에 </a:t>
            </a:r>
            <a:r>
              <a:rPr lang="en-US" altLang="ko-KR" dirty="0"/>
              <a:t>test</a:t>
            </a:r>
            <a:r>
              <a:rPr lang="ko-KR" altLang="en-US" dirty="0"/>
              <a:t>라는 데이터라 들어가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제일 마지막에 </a:t>
            </a:r>
            <a:r>
              <a:rPr lang="en-US" altLang="ko-KR" dirty="0"/>
              <a:t>1pySheet</a:t>
            </a:r>
            <a:r>
              <a:rPr lang="ko-KR" altLang="en-US" dirty="0"/>
              <a:t>를 복사한 </a:t>
            </a:r>
            <a:r>
              <a:rPr lang="en-US" altLang="ko-KR" dirty="0"/>
              <a:t>copyedSheet</a:t>
            </a:r>
            <a:r>
              <a:rPr lang="ko-KR" altLang="en-US" dirty="0"/>
              <a:t>가 생성되어 있는 것을 볼수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E7CE13-AFA5-AB3D-2E34-7DB2E335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99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셀 기본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64E92-9960-94D1-C123-D8A436A49E04}"/>
              </a:ext>
            </a:extLst>
          </p:cNvPr>
          <p:cNvSpPr txBox="1"/>
          <p:nvPr/>
        </p:nvSpPr>
        <p:spPr>
          <a:xfrm>
            <a:off x="7543800" y="2771775"/>
            <a:ext cx="401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</a:t>
            </a:r>
            <a:r>
              <a:rPr lang="en-US" altLang="ko-KR" dirty="0"/>
              <a:t> </a:t>
            </a:r>
            <a:r>
              <a:rPr lang="ko-KR" altLang="en-US" dirty="0"/>
              <a:t>셀에 우리가 넣어준 데이터가 들어가 있는 것을 볼수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3E2CB-FCC4-EE37-0A37-31B2017178E8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Cell</a:t>
            </a:r>
            <a:r>
              <a:rPr lang="ko-KR" altLang="en-US" b="1" dirty="0"/>
              <a:t>에 값넣기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457F2C-BDF8-6F05-7A81-E503C4AE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162" y="4267201"/>
            <a:ext cx="4404358" cy="1376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C27074-2806-CBBD-FA35-698E9BF292C3}"/>
              </a:ext>
            </a:extLst>
          </p:cNvPr>
          <p:cNvSpPr txBox="1"/>
          <p:nvPr/>
        </p:nvSpPr>
        <p:spPr>
          <a:xfrm>
            <a:off x="410905" y="1153102"/>
            <a:ext cx="6093618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3_1cell_inOutValue.py</a:t>
            </a:r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wb=Workbook()</a:t>
            </a:r>
          </a:p>
          <a:p>
            <a:r>
              <a:rPr lang="en-US" altLang="ko-KR" dirty="0"/>
              <a:t>ws=wb.active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활성화 되어있는 </a:t>
            </a:r>
            <a:r>
              <a:rPr lang="en-US" altLang="ko-KR" dirty="0">
                <a:solidFill>
                  <a:srgbClr val="00B050"/>
                </a:solidFill>
              </a:rPr>
              <a:t>sheet</a:t>
            </a:r>
            <a:r>
              <a:rPr lang="ko-KR" altLang="en-US" dirty="0">
                <a:solidFill>
                  <a:srgbClr val="00B050"/>
                </a:solidFill>
              </a:rPr>
              <a:t>활용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#&lt;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셀에 값 입력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/>
              <a:t>ws["A1"]=1</a:t>
            </a:r>
          </a:p>
          <a:p>
            <a:r>
              <a:rPr lang="en-US" altLang="ko-KR" dirty="0"/>
              <a:t>ws["A2"]=2</a:t>
            </a:r>
          </a:p>
          <a:p>
            <a:r>
              <a:rPr lang="en-US" altLang="ko-KR" dirty="0"/>
              <a:t>ws["A3"]=3</a:t>
            </a:r>
          </a:p>
          <a:p>
            <a:endParaRPr lang="en-US" altLang="ko-KR" dirty="0"/>
          </a:p>
          <a:p>
            <a:r>
              <a:rPr lang="en-US" altLang="ko-KR" dirty="0"/>
              <a:t>ws["B1"]=4</a:t>
            </a:r>
          </a:p>
          <a:p>
            <a:r>
              <a:rPr lang="en-US" altLang="ko-KR" dirty="0"/>
              <a:t>ws["B2"]=5</a:t>
            </a:r>
          </a:p>
          <a:p>
            <a:r>
              <a:rPr lang="en-US" altLang="ko-KR" dirty="0"/>
              <a:t>ws["B3"]=6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#  </a:t>
            </a:r>
            <a:r>
              <a:rPr lang="ko-KR" altLang="en-US" dirty="0">
                <a:solidFill>
                  <a:srgbClr val="0070C0"/>
                </a:solidFill>
              </a:rPr>
              <a:t>행열번호를 이용해서 값 넣어 보기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#colum =</a:t>
            </a:r>
            <a:r>
              <a:rPr lang="ko-KR" altLang="en-US" dirty="0">
                <a:solidFill>
                  <a:srgbClr val="00B050"/>
                </a:solidFill>
              </a:rPr>
              <a:t>열이름 </a:t>
            </a:r>
            <a:r>
              <a:rPr lang="en-US" altLang="ko-KR" dirty="0">
                <a:solidFill>
                  <a:srgbClr val="00B050"/>
                </a:solidFill>
              </a:rPr>
              <a:t>A</a:t>
            </a:r>
            <a:r>
              <a:rPr lang="ko-KR" altLang="en-US" dirty="0">
                <a:solidFill>
                  <a:srgbClr val="00B050"/>
                </a:solidFill>
              </a:rPr>
              <a:t>대신 </a:t>
            </a:r>
            <a:r>
              <a:rPr lang="en-US" altLang="ko-KR" dirty="0">
                <a:solidFill>
                  <a:srgbClr val="00B050"/>
                </a:solidFill>
              </a:rPr>
              <a:t>1, B</a:t>
            </a:r>
            <a:r>
              <a:rPr lang="ko-KR" altLang="en-US" dirty="0">
                <a:solidFill>
                  <a:srgbClr val="00B050"/>
                </a:solidFill>
              </a:rPr>
              <a:t>대신 </a:t>
            </a:r>
            <a:r>
              <a:rPr lang="en-US" altLang="ko-KR" dirty="0">
                <a:solidFill>
                  <a:srgbClr val="00B050"/>
                </a:solidFill>
              </a:rPr>
              <a:t>2, C</a:t>
            </a:r>
            <a:r>
              <a:rPr lang="ko-KR" altLang="en-US" dirty="0">
                <a:solidFill>
                  <a:srgbClr val="00B050"/>
                </a:solidFill>
              </a:rPr>
              <a:t>대신 </a:t>
            </a:r>
            <a:r>
              <a:rPr lang="en-US" altLang="ko-KR" dirty="0">
                <a:solidFill>
                  <a:srgbClr val="00B050"/>
                </a:solidFill>
              </a:rPr>
              <a:t>3,.......</a:t>
            </a:r>
            <a:r>
              <a:rPr lang="ko-KR" altLang="en-US" dirty="0">
                <a:solidFill>
                  <a:srgbClr val="00B050"/>
                </a:solidFill>
              </a:rPr>
              <a:t>으로 표현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#row = </a:t>
            </a:r>
            <a:r>
              <a:rPr lang="ko-KR" altLang="en-US" dirty="0">
                <a:solidFill>
                  <a:srgbClr val="00B050"/>
                </a:solidFill>
              </a:rPr>
              <a:t>행번호 </a:t>
            </a:r>
            <a:r>
              <a:rPr lang="en-US" altLang="ko-KR" dirty="0">
                <a:solidFill>
                  <a:srgbClr val="00B050"/>
                </a:solidFill>
              </a:rPr>
              <a:t>1,2,3,</a:t>
            </a:r>
            <a:r>
              <a:rPr lang="ko-KR" altLang="en-US" dirty="0">
                <a:solidFill>
                  <a:srgbClr val="00B050"/>
                </a:solidFill>
              </a:rPr>
              <a:t>표현</a:t>
            </a:r>
          </a:p>
          <a:p>
            <a:r>
              <a:rPr lang="en-US" altLang="ko-KR" dirty="0"/>
              <a:t>ws.cell(column=3, row=1, value=7)</a:t>
            </a:r>
            <a:r>
              <a:rPr lang="en-US" altLang="ko-KR" dirty="0">
                <a:solidFill>
                  <a:srgbClr val="00B050"/>
                </a:solidFill>
              </a:rPr>
              <a:t>#ws["C1"]=7</a:t>
            </a:r>
            <a:r>
              <a:rPr lang="ko-KR" altLang="en-US" dirty="0">
                <a:solidFill>
                  <a:srgbClr val="00B050"/>
                </a:solidFill>
              </a:rPr>
              <a:t>과 같음</a:t>
            </a:r>
          </a:p>
          <a:p>
            <a:r>
              <a:rPr lang="en-US" altLang="ko-KR" dirty="0"/>
              <a:t>ws.cell(column=3, row=2, value=8)</a:t>
            </a:r>
            <a:r>
              <a:rPr lang="en-US" altLang="ko-KR" dirty="0">
                <a:solidFill>
                  <a:srgbClr val="00B050"/>
                </a:solidFill>
              </a:rPr>
              <a:t>#ws["C2"]=8</a:t>
            </a:r>
            <a:r>
              <a:rPr lang="ko-KR" altLang="en-US" dirty="0">
                <a:solidFill>
                  <a:srgbClr val="00B050"/>
                </a:solidFill>
              </a:rPr>
              <a:t>과 같음</a:t>
            </a:r>
          </a:p>
          <a:p>
            <a:endParaRPr lang="ko-KR" altLang="en-US" dirty="0"/>
          </a:p>
          <a:p>
            <a:r>
              <a:rPr lang="en-US" altLang="ko-KR" dirty="0"/>
              <a:t>wb.save("sample.xlsx")</a:t>
            </a:r>
          </a:p>
          <a:p>
            <a:r>
              <a:rPr lang="en-US" altLang="ko-KR" dirty="0"/>
              <a:t>wb.close()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191B8D-CF64-D507-2E2D-4E3F5E69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44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417FA-5631-F82F-0747-9CECDBB9DA29}"/>
              </a:ext>
            </a:extLst>
          </p:cNvPr>
          <p:cNvSpPr txBox="1"/>
          <p:nvPr/>
        </p:nvSpPr>
        <p:spPr>
          <a:xfrm>
            <a:off x="412726" y="2122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Cell</a:t>
            </a:r>
            <a:r>
              <a:rPr lang="ko-KR" altLang="en-US" b="1" dirty="0"/>
              <a:t>의  값 출력하기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307BA-EDDF-CFE3-BBC6-473DB2ACE325}"/>
              </a:ext>
            </a:extLst>
          </p:cNvPr>
          <p:cNvSpPr txBox="1"/>
          <p:nvPr/>
        </p:nvSpPr>
        <p:spPr>
          <a:xfrm>
            <a:off x="5155172" y="500229"/>
            <a:ext cx="415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코드에 이어서 코딩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41BD1-26D8-6326-854E-6EF8CDCA6F76}"/>
              </a:ext>
            </a:extLst>
          </p:cNvPr>
          <p:cNvSpPr txBox="1"/>
          <p:nvPr/>
        </p:nvSpPr>
        <p:spPr>
          <a:xfrm>
            <a:off x="2972911" y="876421"/>
            <a:ext cx="6859190" cy="55707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#&lt;</a:t>
            </a:r>
            <a:r>
              <a:rPr lang="ko-KR" altLang="en-US" dirty="0">
                <a:solidFill>
                  <a:srgbClr val="00B050"/>
                </a:solidFill>
              </a:rPr>
              <a:t>셀에 값 출력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</a:p>
          <a:p>
            <a:r>
              <a:rPr lang="en-US" altLang="ko-KR" dirty="0"/>
              <a:t>print(ws["A1"])</a:t>
            </a:r>
            <a:r>
              <a:rPr lang="en-US" altLang="ko-KR" dirty="0">
                <a:solidFill>
                  <a:srgbClr val="00B050"/>
                </a:solidFill>
              </a:rPr>
              <a:t>#A1</a:t>
            </a:r>
            <a:r>
              <a:rPr lang="ko-KR" altLang="en-US" dirty="0">
                <a:solidFill>
                  <a:srgbClr val="00B050"/>
                </a:solidFill>
              </a:rPr>
              <a:t>셀의 객체정보가 출력된다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#</a:t>
            </a:r>
            <a:r>
              <a:rPr lang="ko-KR" altLang="en-US" dirty="0">
                <a:solidFill>
                  <a:schemeClr val="accent1"/>
                </a:solidFill>
              </a:rPr>
              <a:t>출력 결과 </a:t>
            </a:r>
            <a:r>
              <a:rPr lang="en-US" altLang="ko-KR" dirty="0">
                <a:solidFill>
                  <a:schemeClr val="accent1"/>
                </a:solidFill>
              </a:rPr>
              <a:t>:&lt;Cell 'Sheet'.A1&gt;</a:t>
            </a:r>
          </a:p>
          <a:p>
            <a:r>
              <a:rPr lang="en-US" altLang="ko-KR" dirty="0"/>
              <a:t>print(ws["A1"].value)</a:t>
            </a:r>
            <a:r>
              <a:rPr lang="en-US" altLang="ko-KR" dirty="0">
                <a:solidFill>
                  <a:srgbClr val="00B050"/>
                </a:solidFill>
              </a:rPr>
              <a:t>#A1</a:t>
            </a:r>
            <a:r>
              <a:rPr lang="ko-KR" altLang="en-US" dirty="0">
                <a:solidFill>
                  <a:srgbClr val="00B050"/>
                </a:solidFill>
              </a:rPr>
              <a:t>셀의 값 출력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#</a:t>
            </a:r>
            <a:r>
              <a:rPr lang="ko-KR" altLang="en-US" dirty="0">
                <a:solidFill>
                  <a:schemeClr val="accent1"/>
                </a:solidFill>
              </a:rPr>
              <a:t>출력 결과 </a:t>
            </a:r>
            <a:r>
              <a:rPr lang="en-US" altLang="ko-KR" dirty="0">
                <a:solidFill>
                  <a:schemeClr val="accent1"/>
                </a:solidFill>
              </a:rPr>
              <a:t>:1</a:t>
            </a:r>
          </a:p>
          <a:p>
            <a:r>
              <a:rPr lang="en-US" altLang="ko-KR" dirty="0"/>
              <a:t>print(ws["A9"].value)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값이 없는 셀 출력 </a:t>
            </a:r>
            <a:r>
              <a:rPr lang="ko-KR" altLang="en-US" dirty="0">
                <a:solidFill>
                  <a:schemeClr val="accent1"/>
                </a:solidFill>
              </a:rPr>
              <a:t>출력결과 </a:t>
            </a:r>
            <a:r>
              <a:rPr lang="en-US" altLang="ko-KR" dirty="0">
                <a:solidFill>
                  <a:schemeClr val="accent1"/>
                </a:solidFill>
              </a:rPr>
              <a:t>: None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 </a:t>
            </a:r>
            <a:r>
              <a:rPr lang="ko-KR" altLang="en-US" dirty="0" err="1">
                <a:solidFill>
                  <a:srgbClr val="00B050"/>
                </a:solidFill>
              </a:rPr>
              <a:t>행열번호를</a:t>
            </a:r>
            <a:r>
              <a:rPr lang="ko-KR" altLang="en-US" dirty="0">
                <a:solidFill>
                  <a:srgbClr val="00B050"/>
                </a:solidFill>
              </a:rPr>
              <a:t> 이용해서 값 출력 해 보기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#colum =</a:t>
            </a:r>
            <a:r>
              <a:rPr lang="ko-KR" altLang="en-US" dirty="0">
                <a:solidFill>
                  <a:srgbClr val="00B050"/>
                </a:solidFill>
              </a:rPr>
              <a:t>열이름 </a:t>
            </a:r>
            <a:r>
              <a:rPr lang="en-US" altLang="ko-KR" dirty="0">
                <a:solidFill>
                  <a:srgbClr val="00B050"/>
                </a:solidFill>
              </a:rPr>
              <a:t>A</a:t>
            </a:r>
            <a:r>
              <a:rPr lang="ko-KR" altLang="en-US" dirty="0">
                <a:solidFill>
                  <a:srgbClr val="00B050"/>
                </a:solidFill>
              </a:rPr>
              <a:t>대신 </a:t>
            </a:r>
            <a:r>
              <a:rPr lang="en-US" altLang="ko-KR" dirty="0">
                <a:solidFill>
                  <a:srgbClr val="00B050"/>
                </a:solidFill>
              </a:rPr>
              <a:t>1, B</a:t>
            </a:r>
            <a:r>
              <a:rPr lang="ko-KR" altLang="en-US" dirty="0">
                <a:solidFill>
                  <a:srgbClr val="00B050"/>
                </a:solidFill>
              </a:rPr>
              <a:t>대신 </a:t>
            </a:r>
            <a:r>
              <a:rPr lang="en-US" altLang="ko-KR" dirty="0">
                <a:solidFill>
                  <a:srgbClr val="00B050"/>
                </a:solidFill>
              </a:rPr>
              <a:t>2, C</a:t>
            </a:r>
            <a:r>
              <a:rPr lang="ko-KR" altLang="en-US" dirty="0">
                <a:solidFill>
                  <a:srgbClr val="00B050"/>
                </a:solidFill>
              </a:rPr>
              <a:t>대신 </a:t>
            </a:r>
            <a:r>
              <a:rPr lang="en-US" altLang="ko-KR" dirty="0">
                <a:solidFill>
                  <a:srgbClr val="00B050"/>
                </a:solidFill>
              </a:rPr>
              <a:t>3,.......</a:t>
            </a:r>
            <a:r>
              <a:rPr lang="ko-KR" altLang="en-US" dirty="0">
                <a:solidFill>
                  <a:srgbClr val="00B050"/>
                </a:solidFill>
              </a:rPr>
              <a:t>으로 표현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#row = </a:t>
            </a:r>
            <a:r>
              <a:rPr lang="ko-KR" altLang="en-US" dirty="0">
                <a:solidFill>
                  <a:srgbClr val="00B050"/>
                </a:solidFill>
              </a:rPr>
              <a:t>행번호 </a:t>
            </a:r>
            <a:r>
              <a:rPr lang="en-US" altLang="ko-KR" dirty="0">
                <a:solidFill>
                  <a:srgbClr val="00B050"/>
                </a:solidFill>
              </a:rPr>
              <a:t>1,2,3,</a:t>
            </a:r>
            <a:r>
              <a:rPr lang="ko-KR" altLang="en-US" dirty="0">
                <a:solidFill>
                  <a:srgbClr val="00B050"/>
                </a:solidFill>
              </a:rPr>
              <a:t>표현</a:t>
            </a:r>
          </a:p>
          <a:p>
            <a:r>
              <a:rPr lang="en-US" altLang="ko-KR" dirty="0"/>
              <a:t>print(ws.cell(column=1, row=1).value)</a:t>
            </a:r>
            <a:r>
              <a:rPr lang="en-US" altLang="ko-KR" dirty="0">
                <a:solidFill>
                  <a:srgbClr val="00B050"/>
                </a:solidFill>
              </a:rPr>
              <a:t>#ws["A1"].value</a:t>
            </a:r>
            <a:r>
              <a:rPr lang="ko-KR" altLang="en-US" dirty="0">
                <a:solidFill>
                  <a:srgbClr val="00B050"/>
                </a:solidFill>
              </a:rPr>
              <a:t>값 출력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#</a:t>
            </a:r>
            <a:r>
              <a:rPr lang="ko-KR" altLang="en-US" dirty="0">
                <a:solidFill>
                  <a:schemeClr val="accent1"/>
                </a:solidFill>
              </a:rPr>
              <a:t>출력 결과 </a:t>
            </a:r>
            <a:r>
              <a:rPr lang="en-US" altLang="ko-KR" dirty="0">
                <a:solidFill>
                  <a:schemeClr val="accent1"/>
                </a:solidFill>
              </a:rPr>
              <a:t>:1</a:t>
            </a:r>
          </a:p>
          <a:p>
            <a:r>
              <a:rPr lang="en-US" altLang="ko-KR" dirty="0"/>
              <a:t>print(ws.cell(column=2, row=1).value)</a:t>
            </a:r>
            <a:r>
              <a:rPr lang="en-US" altLang="ko-KR" dirty="0">
                <a:solidFill>
                  <a:srgbClr val="00B050"/>
                </a:solidFill>
              </a:rPr>
              <a:t>#ws["B1"].value</a:t>
            </a:r>
            <a:r>
              <a:rPr lang="ko-KR" altLang="en-US" dirty="0">
                <a:solidFill>
                  <a:srgbClr val="00B050"/>
                </a:solidFill>
              </a:rPr>
              <a:t>값 출력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#</a:t>
            </a:r>
            <a:r>
              <a:rPr lang="ko-KR" altLang="en-US" dirty="0">
                <a:solidFill>
                  <a:schemeClr val="accent1"/>
                </a:solidFill>
              </a:rPr>
              <a:t>출력 결과 </a:t>
            </a:r>
            <a:r>
              <a:rPr lang="en-US" altLang="ko-KR" dirty="0">
                <a:solidFill>
                  <a:schemeClr val="accent1"/>
                </a:solidFill>
              </a:rPr>
              <a:t>:4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#C3</a:t>
            </a:r>
            <a:r>
              <a:rPr lang="ko-KR" altLang="en-US" sz="1400" dirty="0">
                <a:solidFill>
                  <a:srgbClr val="00B050"/>
                </a:solidFill>
              </a:rPr>
              <a:t>셀에 </a:t>
            </a:r>
            <a:r>
              <a:rPr lang="en-US" altLang="ko-KR" sz="1400" dirty="0">
                <a:solidFill>
                  <a:srgbClr val="00B050"/>
                </a:solidFill>
              </a:rPr>
              <a:t>9</a:t>
            </a:r>
            <a:r>
              <a:rPr lang="ko-KR" altLang="en-US" sz="1400" dirty="0">
                <a:solidFill>
                  <a:srgbClr val="00B050"/>
                </a:solidFill>
              </a:rPr>
              <a:t>라는 값을 넣고 </a:t>
            </a:r>
            <a:r>
              <a:rPr lang="en-US" altLang="ko-KR" sz="1400" dirty="0">
                <a:solidFill>
                  <a:srgbClr val="00B050"/>
                </a:solidFill>
              </a:rPr>
              <a:t>c</a:t>
            </a:r>
            <a:r>
              <a:rPr lang="ko-KR" altLang="en-US" sz="1400" dirty="0">
                <a:solidFill>
                  <a:srgbClr val="FF0000"/>
                </a:solidFill>
              </a:rPr>
              <a:t>변수에 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저장 </a:t>
            </a:r>
            <a:r>
              <a:rPr lang="ko-KR" alt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시킨 후 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ko-KR" alt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변수를 이용해 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출력</a:t>
            </a:r>
            <a:r>
              <a:rPr lang="ko-KR" alt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해본다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/>
              <a:t>c=ws.cell(column=3,row=3, value=9)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/>
              <a:t>print(c.value)</a:t>
            </a:r>
            <a:r>
              <a:rPr lang="en-US" altLang="ko-KR" dirty="0">
                <a:solidFill>
                  <a:srgbClr val="00B050"/>
                </a:solidFill>
              </a:rPr>
              <a:t>#c</a:t>
            </a:r>
            <a:r>
              <a:rPr lang="ko-KR" altLang="en-US" dirty="0">
                <a:solidFill>
                  <a:srgbClr val="00B050"/>
                </a:solidFill>
              </a:rPr>
              <a:t>의 값을 출력해본다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#</a:t>
            </a:r>
            <a:r>
              <a:rPr lang="ko-KR" altLang="en-US" dirty="0">
                <a:solidFill>
                  <a:schemeClr val="accent1"/>
                </a:solidFill>
              </a:rPr>
              <a:t>출력 결과 </a:t>
            </a:r>
            <a:r>
              <a:rPr lang="en-US" altLang="ko-KR" dirty="0">
                <a:solidFill>
                  <a:schemeClr val="accent1"/>
                </a:solidFill>
              </a:rPr>
              <a:t>:9</a:t>
            </a:r>
          </a:p>
          <a:p>
            <a:endParaRPr lang="en-US" altLang="ko-KR" dirty="0"/>
          </a:p>
          <a:p>
            <a:r>
              <a:rPr lang="en-US" altLang="ko-KR" dirty="0"/>
              <a:t>wb.save("sample.xlsx")</a:t>
            </a:r>
          </a:p>
          <a:p>
            <a:r>
              <a:rPr lang="en-US" altLang="ko-KR" dirty="0"/>
              <a:t>wb.close()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45E5F3-2673-7EF2-080D-41B72B22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5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011BFC-C7EA-FA7C-2140-D2EA581ABFB5}"/>
              </a:ext>
            </a:extLst>
          </p:cNvPr>
          <p:cNvSpPr txBox="1"/>
          <p:nvPr/>
        </p:nvSpPr>
        <p:spPr>
          <a:xfrm>
            <a:off x="412726" y="2122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ko-KR" altLang="en-US" b="1" dirty="0"/>
              <a:t>문을 이용한 </a:t>
            </a:r>
            <a:r>
              <a:rPr lang="en-US" altLang="ko-KR" b="1" dirty="0"/>
              <a:t>Cell</a:t>
            </a:r>
            <a:r>
              <a:rPr lang="ko-KR" altLang="en-US" b="1" dirty="0"/>
              <a:t>에 값넣기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81391A-4F7D-7E0C-F2FB-802FE7E7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96" y="3429000"/>
            <a:ext cx="6163354" cy="3216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1D92A-4CFF-FB93-35ED-57B541FB727E}"/>
              </a:ext>
            </a:extLst>
          </p:cNvPr>
          <p:cNvSpPr txBox="1"/>
          <p:nvPr/>
        </p:nvSpPr>
        <p:spPr>
          <a:xfrm>
            <a:off x="360807" y="751344"/>
            <a:ext cx="5211318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3_2cell_inOutValue_for.py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wb=Workbook()</a:t>
            </a:r>
          </a:p>
          <a:p>
            <a:r>
              <a:rPr lang="en-US" altLang="ko-KR" dirty="0"/>
              <a:t>ws=wb.active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#10</a:t>
            </a:r>
            <a:r>
              <a:rPr lang="ko-KR" altLang="en-US" dirty="0">
                <a:solidFill>
                  <a:srgbClr val="00B050"/>
                </a:solidFill>
              </a:rPr>
              <a:t>행</a:t>
            </a:r>
            <a:r>
              <a:rPr lang="en-US" altLang="ko-KR" dirty="0">
                <a:solidFill>
                  <a:srgbClr val="00B050"/>
                </a:solidFill>
              </a:rPr>
              <a:t>5</a:t>
            </a:r>
            <a:r>
              <a:rPr lang="ko-KR" altLang="en-US" dirty="0">
                <a:solidFill>
                  <a:srgbClr val="00B050"/>
                </a:solidFill>
              </a:rPr>
              <a:t>열 상하로 값 넣어 보기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sum=0</a:t>
            </a:r>
          </a:p>
          <a:p>
            <a:r>
              <a:rPr lang="en-US" altLang="ko-KR" dirty="0"/>
              <a:t>for x in range(1,6):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열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   for y in range(1,11):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행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       sum += 1</a:t>
            </a:r>
          </a:p>
          <a:p>
            <a:r>
              <a:rPr lang="en-US" altLang="ko-KR" dirty="0"/>
              <a:t>        ws.cell(column=x, row=y, value=sum)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#5</a:t>
            </a:r>
            <a:r>
              <a:rPr lang="ko-KR" altLang="en-US" dirty="0">
                <a:solidFill>
                  <a:srgbClr val="00B050"/>
                </a:solidFill>
              </a:rPr>
              <a:t>행 </a:t>
            </a:r>
            <a:r>
              <a:rPr lang="en-US" altLang="ko-KR" dirty="0">
                <a:solidFill>
                  <a:srgbClr val="00B050"/>
                </a:solidFill>
              </a:rPr>
              <a:t>10</a:t>
            </a:r>
            <a:r>
              <a:rPr lang="ko-KR" altLang="en-US" dirty="0">
                <a:solidFill>
                  <a:srgbClr val="00B050"/>
                </a:solidFill>
              </a:rPr>
              <a:t>열 좌우로 값 넣어 보기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sum=0</a:t>
            </a:r>
          </a:p>
          <a:p>
            <a:r>
              <a:rPr lang="en-US" altLang="ko-KR" dirty="0"/>
              <a:t>for x in range(12,17):</a:t>
            </a:r>
          </a:p>
          <a:p>
            <a:r>
              <a:rPr lang="en-US" altLang="ko-KR" dirty="0"/>
              <a:t>    for y in range(1,11):</a:t>
            </a:r>
          </a:p>
          <a:p>
            <a:r>
              <a:rPr lang="en-US" altLang="ko-KR" dirty="0"/>
              <a:t>        sum += 1</a:t>
            </a:r>
          </a:p>
          <a:p>
            <a:r>
              <a:rPr lang="en-US" altLang="ko-KR" dirty="0"/>
              <a:t>        ws.cell(row=x, column=y, value=sum)</a:t>
            </a:r>
          </a:p>
          <a:p>
            <a:r>
              <a:rPr lang="en-US" altLang="ko-KR" dirty="0"/>
              <a:t>wb.save("sample.xlsx")</a:t>
            </a:r>
          </a:p>
          <a:p>
            <a:r>
              <a:rPr lang="en-US" altLang="ko-KR" dirty="0" err="1"/>
              <a:t>wb.close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3962B-03D4-83B2-2D65-D523C77170B3}"/>
              </a:ext>
            </a:extLst>
          </p:cNvPr>
          <p:cNvSpPr txBox="1"/>
          <p:nvPr/>
        </p:nvSpPr>
        <p:spPr>
          <a:xfrm>
            <a:off x="5876996" y="871537"/>
            <a:ext cx="389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</a:t>
            </a:r>
            <a:r>
              <a:rPr lang="ko-KR" altLang="en-US" dirty="0"/>
              <a:t>이 </a:t>
            </a:r>
            <a:r>
              <a:rPr lang="en-US" altLang="ko-KR" dirty="0"/>
              <a:t>A ,B,C</a:t>
            </a:r>
            <a:r>
              <a:rPr lang="ko-KR" altLang="en-US" dirty="0"/>
              <a:t>열을 나타내고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row</a:t>
            </a:r>
            <a:r>
              <a:rPr lang="ko-KR" altLang="en-US" dirty="0"/>
              <a:t>가 행번호를 나타낸다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AC7F89-C669-567C-7020-0B6E8BD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0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17957" y="417739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파일열기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26732-2A31-87BB-EBAF-63D34335520A}"/>
              </a:ext>
            </a:extLst>
          </p:cNvPr>
          <p:cNvSpPr txBox="1"/>
          <p:nvPr/>
        </p:nvSpPr>
        <p:spPr>
          <a:xfrm>
            <a:off x="1414463" y="1171575"/>
            <a:ext cx="832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 만들어진 파일을 불러와서 데이터를 출력하는 것을 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DCF63-2670-9D5C-C4A4-8A42C18F8741}"/>
              </a:ext>
            </a:extLst>
          </p:cNvPr>
          <p:cNvSpPr txBox="1"/>
          <p:nvPr/>
        </p:nvSpPr>
        <p:spPr>
          <a:xfrm>
            <a:off x="575072" y="1728687"/>
            <a:ext cx="8727233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#4_1fileOpen.py</a:t>
            </a:r>
          </a:p>
          <a:p>
            <a:r>
              <a:rPr lang="en-US" altLang="ko-KR" dirty="0"/>
              <a:t>from openpyxl import load_workbook</a:t>
            </a:r>
            <a:r>
              <a:rPr lang="en-US" altLang="ko-KR" dirty="0">
                <a:solidFill>
                  <a:srgbClr val="00B050"/>
                </a:solidFill>
              </a:rPr>
              <a:t> #</a:t>
            </a:r>
            <a:r>
              <a:rPr lang="ko-KR" altLang="en-US" dirty="0">
                <a:solidFill>
                  <a:srgbClr val="00B050"/>
                </a:solidFill>
              </a:rPr>
              <a:t>파일 불러오기</a:t>
            </a:r>
          </a:p>
          <a:p>
            <a:r>
              <a:rPr lang="en-US" altLang="ko-KR" dirty="0"/>
              <a:t>wb=load_workbook("sample.xlsx")</a:t>
            </a:r>
            <a:r>
              <a:rPr lang="en-US" altLang="ko-KR" dirty="0">
                <a:solidFill>
                  <a:srgbClr val="00B050"/>
                </a:solidFill>
              </a:rPr>
              <a:t> #sample.xlsx</a:t>
            </a:r>
            <a:r>
              <a:rPr lang="ko-KR" altLang="en-US" dirty="0">
                <a:solidFill>
                  <a:srgbClr val="00B050"/>
                </a:solidFill>
              </a:rPr>
              <a:t>파일을 불러와서 </a:t>
            </a:r>
            <a:r>
              <a:rPr lang="en-US" altLang="ko-KR" dirty="0">
                <a:solidFill>
                  <a:srgbClr val="00B050"/>
                </a:solidFill>
              </a:rPr>
              <a:t>wb</a:t>
            </a:r>
            <a:r>
              <a:rPr lang="ko-KR" altLang="en-US" dirty="0">
                <a:solidFill>
                  <a:srgbClr val="00B050"/>
                </a:solidFill>
              </a:rPr>
              <a:t>에 넣음</a:t>
            </a:r>
          </a:p>
          <a:p>
            <a:r>
              <a:rPr lang="en-US" altLang="ko-KR" dirty="0"/>
              <a:t>ws=wb.active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활성화된 </a:t>
            </a:r>
            <a:r>
              <a:rPr lang="en-US" altLang="ko-KR" dirty="0">
                <a:solidFill>
                  <a:srgbClr val="00B050"/>
                </a:solidFill>
              </a:rPr>
              <a:t>sheet</a:t>
            </a:r>
            <a:r>
              <a:rPr lang="ko-KR" altLang="en-US" dirty="0">
                <a:solidFill>
                  <a:srgbClr val="00B050"/>
                </a:solidFill>
              </a:rPr>
              <a:t>를 가져옴</a:t>
            </a:r>
          </a:p>
          <a:p>
            <a:endParaRPr lang="ko-KR" altLang="en-US" dirty="0"/>
          </a:p>
          <a:p>
            <a:r>
              <a:rPr lang="en-US" altLang="ko-KR" dirty="0">
                <a:solidFill>
                  <a:schemeClr val="accent6"/>
                </a:solidFill>
              </a:rPr>
              <a:t>#</a:t>
            </a:r>
            <a:r>
              <a:rPr lang="ko-KR" altLang="en-US" dirty="0">
                <a:solidFill>
                  <a:schemeClr val="accent6"/>
                </a:solidFill>
              </a:rPr>
              <a:t>데이타가 들어있는 </a:t>
            </a:r>
            <a:r>
              <a:rPr lang="en-US" altLang="ko-KR" dirty="0">
                <a:solidFill>
                  <a:schemeClr val="accent6"/>
                </a:solidFill>
              </a:rPr>
              <a:t>cell</a:t>
            </a:r>
            <a:r>
              <a:rPr lang="ko-KR" altLang="en-US" dirty="0">
                <a:solidFill>
                  <a:schemeClr val="accent6"/>
                </a:solidFill>
              </a:rPr>
              <a:t>의 갯수를 알경우</a:t>
            </a:r>
          </a:p>
          <a:p>
            <a:r>
              <a:rPr lang="en-US" altLang="ko-KR" dirty="0"/>
              <a:t>for x in range (1,11):</a:t>
            </a:r>
          </a:p>
          <a:p>
            <a:r>
              <a:rPr lang="en-US" altLang="ko-KR" dirty="0"/>
              <a:t>    for y in range(1,6):</a:t>
            </a:r>
          </a:p>
          <a:p>
            <a:r>
              <a:rPr lang="en-US" altLang="ko-KR" dirty="0"/>
              <a:t>        print(ws.cell(row=x, column=y).value,end=" ")</a:t>
            </a:r>
            <a:r>
              <a:rPr lang="en-US" altLang="ko-KR" dirty="0">
                <a:solidFill>
                  <a:srgbClr val="00B050"/>
                </a:solidFill>
              </a:rPr>
              <a:t>#1,11,21...</a:t>
            </a:r>
          </a:p>
          <a:p>
            <a:r>
              <a:rPr lang="en-US" altLang="ko-KR" dirty="0"/>
              <a:t>    print()</a:t>
            </a:r>
          </a:p>
          <a:p>
            <a:r>
              <a:rPr lang="en-US" altLang="ko-KR" dirty="0"/>
              <a:t>print(“*******************”)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#</a:t>
            </a:r>
            <a:r>
              <a:rPr lang="ko-KR" altLang="en-US" dirty="0">
                <a:solidFill>
                  <a:schemeClr val="accent6"/>
                </a:solidFill>
              </a:rPr>
              <a:t>데이타가 들어있는 </a:t>
            </a:r>
            <a:r>
              <a:rPr lang="en-US" altLang="ko-KR" dirty="0">
                <a:solidFill>
                  <a:schemeClr val="accent6"/>
                </a:solidFill>
              </a:rPr>
              <a:t>cell</a:t>
            </a:r>
            <a:r>
              <a:rPr lang="ko-KR" altLang="en-US" dirty="0">
                <a:solidFill>
                  <a:schemeClr val="accent6"/>
                </a:solidFill>
              </a:rPr>
              <a:t>개 수를 모를 때</a:t>
            </a:r>
          </a:p>
          <a:p>
            <a:r>
              <a:rPr lang="en-US" altLang="ko-KR" dirty="0"/>
              <a:t>for x in range(1,ws.max_row</a:t>
            </a:r>
            <a:r>
              <a:rPr lang="en-US" altLang="ko-KR" dirty="0">
                <a:solidFill>
                  <a:srgbClr val="FF0000"/>
                </a:solidFill>
              </a:rPr>
              <a:t>+1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for y in range(1,ws.max_column</a:t>
            </a:r>
            <a:r>
              <a:rPr lang="en-US" altLang="ko-KR" dirty="0">
                <a:solidFill>
                  <a:srgbClr val="FF0000"/>
                </a:solidFill>
              </a:rPr>
              <a:t>+1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#print(ws.cell(row=x, column=y).value,end=" ")</a:t>
            </a:r>
            <a:r>
              <a:rPr lang="en-US" altLang="ko-KR" dirty="0">
                <a:solidFill>
                  <a:srgbClr val="00B050"/>
                </a:solidFill>
              </a:rPr>
              <a:t>#1,11,21... </a:t>
            </a:r>
            <a:r>
              <a:rPr lang="ko-KR" altLang="en-US" dirty="0">
                <a:solidFill>
                  <a:srgbClr val="00B050"/>
                </a:solidFill>
              </a:rPr>
              <a:t>정렬없이 출력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B050"/>
                </a:solidFill>
              </a:rPr>
              <a:t>#5</a:t>
            </a:r>
            <a:r>
              <a:rPr lang="ko-KR" altLang="en-US" dirty="0">
                <a:solidFill>
                  <a:srgbClr val="00B050"/>
                </a:solidFill>
              </a:rPr>
              <a:t>만큼 공간을 확보하고 오른쪽으로 정렬하여 출력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print(str(ws.cell(row=x, column=y).value).rjust(5),end=" ")</a:t>
            </a:r>
          </a:p>
          <a:p>
            <a:r>
              <a:rPr lang="en-US" altLang="ko-KR" dirty="0"/>
              <a:t>    print()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EBCF5-372D-C750-9632-547094DB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99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7555C-62BC-73DE-36D3-165B28DD0FB2}"/>
              </a:ext>
            </a:extLst>
          </p:cNvPr>
          <p:cNvSpPr txBox="1"/>
          <p:nvPr/>
        </p:nvSpPr>
        <p:spPr>
          <a:xfrm>
            <a:off x="471486" y="579983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데이타가 들어있는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갯수를 알경우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/>
              <a:t>For</a:t>
            </a:r>
            <a:r>
              <a:rPr lang="ko-KR" altLang="en-US" dirty="0"/>
              <a:t>문의 실행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35BD1-3B7B-E7CA-0C1E-D3DDC95AC2FD}"/>
              </a:ext>
            </a:extLst>
          </p:cNvPr>
          <p:cNvSpPr txBox="1"/>
          <p:nvPr/>
        </p:nvSpPr>
        <p:spPr>
          <a:xfrm>
            <a:off x="317897" y="1226314"/>
            <a:ext cx="209669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1 11 21 31 41 </a:t>
            </a:r>
          </a:p>
          <a:p>
            <a:r>
              <a:rPr lang="en-US" altLang="ko-KR" dirty="0"/>
              <a:t>2 12 22 32 42 </a:t>
            </a:r>
          </a:p>
          <a:p>
            <a:r>
              <a:rPr lang="en-US" altLang="ko-KR" dirty="0"/>
              <a:t>3 13 23 33 43</a:t>
            </a:r>
          </a:p>
          <a:p>
            <a:r>
              <a:rPr lang="en-US" altLang="ko-KR" dirty="0"/>
              <a:t>4 14 24 34 44</a:t>
            </a:r>
          </a:p>
          <a:p>
            <a:r>
              <a:rPr lang="en-US" altLang="ko-KR" dirty="0"/>
              <a:t>5 15 25 35 45</a:t>
            </a:r>
          </a:p>
          <a:p>
            <a:r>
              <a:rPr lang="en-US" altLang="ko-KR" dirty="0"/>
              <a:t>6 16 26 36 46</a:t>
            </a:r>
          </a:p>
          <a:p>
            <a:r>
              <a:rPr lang="en-US" altLang="ko-KR" dirty="0"/>
              <a:t>7 17 27 37 47</a:t>
            </a:r>
          </a:p>
          <a:p>
            <a:r>
              <a:rPr lang="en-US" altLang="ko-KR" dirty="0"/>
              <a:t>8 18 28 38 48</a:t>
            </a:r>
          </a:p>
          <a:p>
            <a:r>
              <a:rPr lang="en-US" altLang="ko-KR" dirty="0"/>
              <a:t>9 19 29 39 49</a:t>
            </a:r>
          </a:p>
          <a:p>
            <a:r>
              <a:rPr lang="en-US" altLang="ko-KR" dirty="0"/>
              <a:t>10 20 30 40 50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F2496-2951-D162-996F-4B2D8CFECADA}"/>
              </a:ext>
            </a:extLst>
          </p:cNvPr>
          <p:cNvSpPr txBox="1"/>
          <p:nvPr/>
        </p:nvSpPr>
        <p:spPr>
          <a:xfrm>
            <a:off x="3286125" y="1226314"/>
            <a:ext cx="615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데이타가 들어있는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 수를 모를 때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/>
              <a:t>For</a:t>
            </a:r>
            <a:r>
              <a:rPr lang="ko-KR" altLang="en-US" dirty="0"/>
              <a:t>문의 실행 결과</a:t>
            </a:r>
            <a:r>
              <a:rPr lang="en-US" altLang="ko-KR" dirty="0"/>
              <a:t>:data</a:t>
            </a:r>
            <a:r>
              <a:rPr lang="ko-KR" altLang="en-US" dirty="0"/>
              <a:t>가 없는 셀은 </a:t>
            </a:r>
            <a:r>
              <a:rPr lang="en-US" altLang="ko-KR" dirty="0"/>
              <a:t>None</a:t>
            </a:r>
            <a:r>
              <a:rPr lang="ko-KR" altLang="en-US" dirty="0"/>
              <a:t>가 출력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4B91E5D-B060-4587-842C-C797181A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2114550"/>
            <a:ext cx="6157913" cy="388920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4D685D-D3CE-5A05-1E7A-7BF2C378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07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522560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셀 영역 </a:t>
            </a:r>
            <a:r>
              <a:rPr lang="en-US" altLang="ko-KR" sz="2800" dirty="0">
                <a:highlight>
                  <a:srgbClr val="00FF00"/>
                </a:highlight>
              </a:rPr>
              <a:t>1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03E52-A32B-F396-A6CD-512922364ABB}"/>
              </a:ext>
            </a:extLst>
          </p:cNvPr>
          <p:cNvSpPr txBox="1"/>
          <p:nvPr/>
        </p:nvSpPr>
        <p:spPr>
          <a:xfrm>
            <a:off x="446532" y="783770"/>
            <a:ext cx="5989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줄 씩 데이터 넣기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30262-0A7C-D9F8-2295-07B47712EF23}"/>
              </a:ext>
            </a:extLst>
          </p:cNvPr>
          <p:cNvSpPr txBox="1"/>
          <p:nvPr/>
        </p:nvSpPr>
        <p:spPr>
          <a:xfrm>
            <a:off x="660797" y="1453753"/>
            <a:ext cx="8240316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#5_1cell_line_in.py</a:t>
            </a:r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from random import*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난수를 발생시켜서 점수를 넣는다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 err="1"/>
              <a:t>wb</a:t>
            </a:r>
            <a:r>
              <a:rPr lang="en-US" altLang="ko-KR" dirty="0"/>
              <a:t>=Workbook()</a:t>
            </a:r>
          </a:p>
          <a:p>
            <a:r>
              <a:rPr lang="en-US" altLang="ko-KR" dirty="0"/>
              <a:t>ws=wb.active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#1</a:t>
            </a:r>
            <a:r>
              <a:rPr lang="ko-KR" altLang="en-US" dirty="0">
                <a:solidFill>
                  <a:schemeClr val="accent6"/>
                </a:solidFill>
              </a:rPr>
              <a:t>줄 씩 데이터 넣기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ws.append(["</a:t>
            </a:r>
            <a:r>
              <a:rPr lang="ko-KR" altLang="en-US" dirty="0">
                <a:solidFill>
                  <a:srgbClr val="FF0000"/>
                </a:solidFill>
              </a:rPr>
              <a:t>번호</a:t>
            </a:r>
            <a:r>
              <a:rPr lang="en-US" altLang="ko-KR" dirty="0">
                <a:solidFill>
                  <a:srgbClr val="FF0000"/>
                </a:solidFill>
              </a:rPr>
              <a:t>","</a:t>
            </a:r>
            <a:r>
              <a:rPr lang="ko-KR" altLang="en-US" dirty="0">
                <a:solidFill>
                  <a:srgbClr val="FF0000"/>
                </a:solidFill>
              </a:rPr>
              <a:t>국어</a:t>
            </a:r>
            <a:r>
              <a:rPr lang="en-US" altLang="ko-KR" dirty="0">
                <a:solidFill>
                  <a:srgbClr val="FF0000"/>
                </a:solidFill>
              </a:rPr>
              <a:t>","</a:t>
            </a:r>
            <a:r>
              <a:rPr lang="ko-KR" altLang="en-US" dirty="0">
                <a:solidFill>
                  <a:srgbClr val="FF0000"/>
                </a:solidFill>
              </a:rPr>
              <a:t>영어</a:t>
            </a:r>
            <a:r>
              <a:rPr lang="en-US" altLang="ko-KR" dirty="0">
                <a:solidFill>
                  <a:srgbClr val="FF0000"/>
                </a:solidFill>
              </a:rPr>
              <a:t>","</a:t>
            </a:r>
            <a:r>
              <a:rPr lang="ko-KR" altLang="en-US" dirty="0">
                <a:solidFill>
                  <a:srgbClr val="FF0000"/>
                </a:solidFill>
              </a:rPr>
              <a:t>수학</a:t>
            </a:r>
            <a:r>
              <a:rPr lang="en-US" altLang="ko-KR" dirty="0">
                <a:solidFill>
                  <a:srgbClr val="FF0000"/>
                </a:solidFill>
              </a:rPr>
              <a:t>"])</a:t>
            </a:r>
          </a:p>
          <a:p>
            <a:r>
              <a:rPr lang="en-US" altLang="ko-KR" dirty="0"/>
              <a:t>for i in range(1,5):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ws.append([i, randint(60,100), randint(60,100),randint(60,100)])</a:t>
            </a:r>
          </a:p>
          <a:p>
            <a:r>
              <a:rPr lang="en-US" altLang="ko-KR" dirty="0"/>
              <a:t>wb.save("sample.xlsx")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wb.close()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1F7AB7-A9B1-0278-38B6-1084577F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8" y="5324475"/>
            <a:ext cx="3333750" cy="1533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D943DA-649C-5BF0-5A5B-62BF0054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38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69C3729-2272-4802-1620-E08CD8EFA4C3}"/>
              </a:ext>
            </a:extLst>
          </p:cNvPr>
          <p:cNvSpPr/>
          <p:nvPr/>
        </p:nvSpPr>
        <p:spPr>
          <a:xfrm>
            <a:off x="261977" y="264332"/>
            <a:ext cx="10515600" cy="75021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엑셀 다루기</a:t>
            </a:r>
            <a:endParaRPr lang="en-US" altLang="ko-KR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CD59C-1027-8BAC-FF71-D004AE2277E0}"/>
              </a:ext>
            </a:extLst>
          </p:cNvPr>
          <p:cNvSpPr txBox="1"/>
          <p:nvPr/>
        </p:nvSpPr>
        <p:spPr>
          <a:xfrm>
            <a:off x="626791" y="1016689"/>
            <a:ext cx="319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  <a:p>
            <a:r>
              <a:rPr lang="ko-KR" altLang="en-US" dirty="0">
                <a:highlight>
                  <a:srgbClr val="00FF00"/>
                </a:highlight>
              </a:rPr>
              <a:t>환경설정 및 파일생성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47C42-3B15-51EF-FC34-BCA11D520BDC}"/>
              </a:ext>
            </a:extLst>
          </p:cNvPr>
          <p:cNvSpPr txBox="1"/>
          <p:nvPr/>
        </p:nvSpPr>
        <p:spPr>
          <a:xfrm>
            <a:off x="896370" y="1666502"/>
            <a:ext cx="1048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아래에 </a:t>
            </a:r>
            <a:r>
              <a:rPr lang="en-US" altLang="ko-KR" dirty="0"/>
              <a:t>excel  </a:t>
            </a:r>
            <a:r>
              <a:rPr lang="ko-KR" altLang="en-US" dirty="0"/>
              <a:t>폴더를 만들고</a:t>
            </a:r>
            <a:r>
              <a:rPr lang="en-US" altLang="ko-KR" dirty="0"/>
              <a:t>, excel</a:t>
            </a:r>
            <a:r>
              <a:rPr lang="ko-KR" altLang="en-US" dirty="0"/>
              <a:t>폴더 안에 </a:t>
            </a:r>
            <a:r>
              <a:rPr lang="en-US" altLang="ko-KR" dirty="0" err="1"/>
              <a:t>ch07</a:t>
            </a:r>
            <a:r>
              <a:rPr lang="ko-KR" altLang="en-US" dirty="0"/>
              <a:t>폴더를 만들어 </a:t>
            </a:r>
            <a:r>
              <a:rPr lang="en-US" altLang="ko-KR" dirty="0"/>
              <a:t>1creatFile.py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1853F-E15A-5899-719A-E44C28842B8F}"/>
              </a:ext>
            </a:extLst>
          </p:cNvPr>
          <p:cNvSpPr txBox="1"/>
          <p:nvPr/>
        </p:nvSpPr>
        <p:spPr>
          <a:xfrm>
            <a:off x="760589" y="4175835"/>
            <a:ext cx="675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터미널로 가서 </a:t>
            </a:r>
            <a:r>
              <a:rPr lang="en-US" altLang="ko-KR" dirty="0">
                <a:solidFill>
                  <a:srgbClr val="FF0000"/>
                </a:solidFill>
              </a:rPr>
              <a:t>pip install openpyxl </a:t>
            </a:r>
            <a:r>
              <a:rPr lang="ko-KR" altLang="en-US" dirty="0"/>
              <a:t>라고 입력하여 설치한다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1creatFile.py</a:t>
            </a:r>
            <a:r>
              <a:rPr lang="ko-KR" altLang="en-US" dirty="0"/>
              <a:t>파일에 아래와 같이 코딩한다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C6F493-AACC-A032-2325-8217D80C67D5}"/>
              </a:ext>
            </a:extLst>
          </p:cNvPr>
          <p:cNvSpPr txBox="1"/>
          <p:nvPr/>
        </p:nvSpPr>
        <p:spPr>
          <a:xfrm>
            <a:off x="864983" y="4981364"/>
            <a:ext cx="736443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from openpyxl import Workbook</a:t>
            </a:r>
          </a:p>
          <a:p>
            <a:r>
              <a:rPr lang="en-US" altLang="ko-KR" sz="2400" dirty="0"/>
              <a:t>wb=Workbook()</a:t>
            </a:r>
            <a:endParaRPr lang="ko-KR" altLang="en-US" sz="2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1B4BCB9-6E28-13F0-C3BC-B5B17154D438}"/>
              </a:ext>
            </a:extLst>
          </p:cNvPr>
          <p:cNvSpPr txBox="1">
            <a:spLocks/>
          </p:cNvSpPr>
          <p:nvPr/>
        </p:nvSpPr>
        <p:spPr>
          <a:xfrm>
            <a:off x="760589" y="5891787"/>
            <a:ext cx="6643253" cy="734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/>
              <a:t>그러면 저장되지 않은 액셀화면이 띄워진것과 같다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/>
              <a:t>즉 새 워크북이 생성되었지만 저장이 되지 않은 상태이다</a:t>
            </a:r>
            <a:r>
              <a:rPr lang="en-US" altLang="ko-KR" sz="1800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932750-26BC-8346-FCB7-04A08A73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12" y="1962790"/>
            <a:ext cx="283884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43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0889BF-D711-0523-C059-26B3EA2119B1}"/>
              </a:ext>
            </a:extLst>
          </p:cNvPr>
          <p:cNvSpPr txBox="1"/>
          <p:nvPr/>
        </p:nvSpPr>
        <p:spPr>
          <a:xfrm>
            <a:off x="303657" y="340858"/>
            <a:ext cx="5989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1coulmn</a:t>
            </a:r>
            <a:r>
              <a:rPr lang="ko-KR" altLang="en-US" b="1" dirty="0"/>
              <a:t>씩 데이터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549E0-7C98-9E3B-7D6D-3F8F70620EF5}"/>
              </a:ext>
            </a:extLst>
          </p:cNvPr>
          <p:cNvSpPr txBox="1"/>
          <p:nvPr/>
        </p:nvSpPr>
        <p:spPr>
          <a:xfrm>
            <a:off x="303657" y="835909"/>
            <a:ext cx="6468618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#5_2cell_column_out.py</a:t>
            </a:r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wb=load_workbook("sample.xlsx")</a:t>
            </a:r>
          </a:p>
          <a:p>
            <a:r>
              <a:rPr lang="en-US" altLang="ko-KR" dirty="0"/>
              <a:t>ws=wb.active</a:t>
            </a:r>
          </a:p>
          <a:p>
            <a:endParaRPr lang="en-US" altLang="ko-KR" dirty="0"/>
          </a:p>
          <a:p>
            <a:r>
              <a:rPr lang="en-US" altLang="ko-KR" dirty="0"/>
              <a:t>col_A=ws["A"]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번호 컬럼을 가져옴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col_A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셀 객체정보를 가져옴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#</a:t>
            </a:r>
            <a:r>
              <a:rPr lang="ko-KR" altLang="en-US" dirty="0">
                <a:solidFill>
                  <a:schemeClr val="accent1"/>
                </a:solidFill>
              </a:rPr>
              <a:t>실행결과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</a:t>
            </a:r>
            <a:r>
              <a:rPr lang="en-US" altLang="ko-KR" dirty="0">
                <a:solidFill>
                  <a:schemeClr val="accent1"/>
                </a:solidFill>
              </a:rPr>
              <a:t>&lt;Cell ＇</a:t>
            </a:r>
            <a:r>
              <a:rPr lang="en-US" altLang="ko-KR" dirty="0" err="1">
                <a:solidFill>
                  <a:schemeClr val="accent1"/>
                </a:solidFill>
              </a:rPr>
              <a:t>Sheet＇.A1</a:t>
            </a:r>
            <a:r>
              <a:rPr lang="en-US" altLang="ko-KR" dirty="0">
                <a:solidFill>
                  <a:schemeClr val="accent1"/>
                </a:solidFill>
              </a:rPr>
              <a:t>&gt;, &lt;Cell ＇Sheet＇.A2&gt;,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#  &lt;Cell ＇Sheet＇.A3&gt;, &lt;Cell ＇Sheet＇.A4&gt;, &lt;Cell ＇Sheet＇.A5&gt;)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컬럼의 값 가져오기</a:t>
            </a:r>
          </a:p>
          <a:p>
            <a:r>
              <a:rPr lang="en-US" altLang="ko-KR" dirty="0"/>
              <a:t>#print(col_A.value</a:t>
            </a:r>
            <a:r>
              <a:rPr lang="en-US" altLang="ko-KR" dirty="0">
                <a:solidFill>
                  <a:srgbClr val="00B050"/>
                </a:solidFill>
              </a:rPr>
              <a:t>)#</a:t>
            </a:r>
            <a:r>
              <a:rPr lang="ko-KR" altLang="en-US" dirty="0">
                <a:solidFill>
                  <a:srgbClr val="00B050"/>
                </a:solidFill>
              </a:rPr>
              <a:t>에러 발생</a:t>
            </a:r>
          </a:p>
          <a:p>
            <a:r>
              <a:rPr lang="en-US" altLang="ko-KR" dirty="0"/>
              <a:t>for col in col_A:</a:t>
            </a:r>
          </a:p>
          <a:p>
            <a:r>
              <a:rPr lang="en-US" altLang="ko-KR" dirty="0"/>
              <a:t>    print(col.value)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객체를 하나씩 가져와서 값을 출력함</a:t>
            </a:r>
          </a:p>
          <a:p>
            <a:endParaRPr lang="ko-KR" altLang="en-US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여러 개의 컬럼을 가져옴</a:t>
            </a:r>
          </a:p>
          <a:p>
            <a:r>
              <a:rPr lang="en-US" altLang="ko-KR" dirty="0"/>
              <a:t>cols = ws["A:D"]</a:t>
            </a:r>
            <a:r>
              <a:rPr lang="en-US" altLang="ko-KR" dirty="0">
                <a:solidFill>
                  <a:srgbClr val="00B050"/>
                </a:solidFill>
              </a:rPr>
              <a:t>#A</a:t>
            </a:r>
            <a:r>
              <a:rPr lang="ko-KR" altLang="en-US" dirty="0">
                <a:solidFill>
                  <a:srgbClr val="00B050"/>
                </a:solidFill>
              </a:rPr>
              <a:t>컬럼부터 </a:t>
            </a:r>
            <a:r>
              <a:rPr lang="en-US" altLang="ko-KR" dirty="0">
                <a:solidFill>
                  <a:srgbClr val="00B050"/>
                </a:solidFill>
              </a:rPr>
              <a:t>D</a:t>
            </a:r>
            <a:r>
              <a:rPr lang="ko-KR" altLang="en-US" dirty="0">
                <a:solidFill>
                  <a:srgbClr val="00B050"/>
                </a:solidFill>
              </a:rPr>
              <a:t>컬럼까지의 값을 가져옴</a:t>
            </a:r>
          </a:p>
          <a:p>
            <a:r>
              <a:rPr lang="en-US" altLang="ko-KR" dirty="0"/>
              <a:t>for col in cols:</a:t>
            </a:r>
          </a:p>
          <a:p>
            <a:r>
              <a:rPr lang="en-US" altLang="ko-KR" dirty="0"/>
              <a:t>    for cell in col:</a:t>
            </a:r>
          </a:p>
          <a:p>
            <a:r>
              <a:rPr lang="en-US" altLang="ko-KR" dirty="0"/>
              <a:t>        print(cell.value,end=" ")</a:t>
            </a:r>
          </a:p>
          <a:p>
            <a:r>
              <a:rPr lang="en-US" altLang="ko-KR" dirty="0"/>
              <a:t>    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3AD0D-0B1A-71BA-C287-9BDF39E43EDD}"/>
              </a:ext>
            </a:extLst>
          </p:cNvPr>
          <p:cNvSpPr txBox="1"/>
          <p:nvPr/>
        </p:nvSpPr>
        <p:spPr>
          <a:xfrm>
            <a:off x="7607887" y="3429000"/>
            <a:ext cx="308252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번호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4</a:t>
            </a:r>
          </a:p>
          <a:p>
            <a:r>
              <a:rPr lang="ko-KR" altLang="en-US" dirty="0"/>
              <a:t>번호 </a:t>
            </a:r>
            <a:r>
              <a:rPr lang="en-US" altLang="ko-KR" dirty="0"/>
              <a:t>1 2 3 4</a:t>
            </a:r>
          </a:p>
          <a:p>
            <a:r>
              <a:rPr lang="ko-KR" altLang="en-US" dirty="0"/>
              <a:t>국어 </a:t>
            </a:r>
            <a:r>
              <a:rPr lang="en-US" altLang="ko-KR" dirty="0"/>
              <a:t>80 85 87 90</a:t>
            </a:r>
          </a:p>
          <a:p>
            <a:r>
              <a:rPr lang="ko-KR" altLang="en-US" dirty="0"/>
              <a:t>영어 </a:t>
            </a:r>
            <a:r>
              <a:rPr lang="en-US" altLang="ko-KR" dirty="0"/>
              <a:t>67 90 81 61</a:t>
            </a:r>
          </a:p>
          <a:p>
            <a:r>
              <a:rPr lang="ko-KR" altLang="en-US" dirty="0"/>
              <a:t>수학 </a:t>
            </a:r>
            <a:r>
              <a:rPr lang="en-US" altLang="ko-KR" dirty="0"/>
              <a:t>60 97 81 94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100C6E-41E6-04C2-671D-5EB27CC2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44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998F5-F9E6-FBB9-E947-1019F5B6645C}"/>
              </a:ext>
            </a:extLst>
          </p:cNvPr>
          <p:cNvSpPr txBox="1"/>
          <p:nvPr/>
        </p:nvSpPr>
        <p:spPr>
          <a:xfrm>
            <a:off x="303657" y="340858"/>
            <a:ext cx="5989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줄 씩 데이터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F6B8C-7FEE-2488-7681-A436378A2BBE}"/>
              </a:ext>
            </a:extLst>
          </p:cNvPr>
          <p:cNvSpPr txBox="1"/>
          <p:nvPr/>
        </p:nvSpPr>
        <p:spPr>
          <a:xfrm>
            <a:off x="303657" y="832348"/>
            <a:ext cx="8983218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#5_3cell_line_out.py</a:t>
            </a:r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wb=load_workbook("sample.xlsx")</a:t>
            </a:r>
          </a:p>
          <a:p>
            <a:r>
              <a:rPr lang="en-US" altLang="ko-KR" dirty="0"/>
              <a:t>ws=wb.active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첫번째 제목 줄 가져오기</a:t>
            </a:r>
          </a:p>
          <a:p>
            <a:r>
              <a:rPr lang="en-US" altLang="ko-KR" dirty="0"/>
              <a:t>row_1 = ws[1]</a:t>
            </a:r>
          </a:p>
          <a:p>
            <a:r>
              <a:rPr lang="en-US" altLang="ko-KR" dirty="0"/>
              <a:t>print(row_1)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첫번째 줄 객체 정보를 가져옴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#</a:t>
            </a:r>
            <a:r>
              <a:rPr lang="ko-KR" altLang="en-US" dirty="0">
                <a:solidFill>
                  <a:schemeClr val="accent1"/>
                </a:solidFill>
              </a:rPr>
              <a:t>실행결과</a:t>
            </a:r>
            <a:r>
              <a:rPr lang="en-US" altLang="ko-KR" dirty="0">
                <a:solidFill>
                  <a:schemeClr val="accent1"/>
                </a:solidFill>
              </a:rPr>
              <a:t>:(&lt;Cell 'Sheet'.A1&gt;, &lt;Cell 'Sheet'.B1&gt;, &lt;Cell 'Sheet'.C1&gt;, &lt;Cell 'Sheet'.D1&gt;)</a:t>
            </a:r>
          </a:p>
          <a:p>
            <a:r>
              <a:rPr lang="en-US" altLang="ko-KR" dirty="0"/>
              <a:t>for cell in row_1:</a:t>
            </a:r>
          </a:p>
          <a:p>
            <a:r>
              <a:rPr lang="en-US" altLang="ko-KR" dirty="0"/>
              <a:t>    print(cell.value,end=" ")</a:t>
            </a:r>
          </a:p>
          <a:p>
            <a:r>
              <a:rPr lang="en-US" altLang="ko-KR" dirty="0"/>
              <a:t>print()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여러 줄 가져 오기</a:t>
            </a:r>
          </a:p>
          <a:p>
            <a:r>
              <a:rPr lang="en-US" altLang="ko-KR" dirty="0"/>
              <a:t>rows = ws[2:5]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두번째 줄부터 </a:t>
            </a:r>
            <a:r>
              <a:rPr lang="en-US" altLang="ko-KR" dirty="0">
                <a:solidFill>
                  <a:srgbClr val="00B050"/>
                </a:solidFill>
              </a:rPr>
              <a:t>5</a:t>
            </a:r>
            <a:r>
              <a:rPr lang="ko-KR" altLang="en-US" dirty="0">
                <a:solidFill>
                  <a:srgbClr val="00B050"/>
                </a:solidFill>
              </a:rPr>
              <a:t>번째 줄까지 가져옴</a:t>
            </a:r>
          </a:p>
          <a:p>
            <a:endParaRPr lang="ko-KR" altLang="en-US" dirty="0"/>
          </a:p>
          <a:p>
            <a:r>
              <a:rPr lang="en-US" altLang="ko-KR" dirty="0"/>
              <a:t>for row in rows:</a:t>
            </a:r>
          </a:p>
          <a:p>
            <a:r>
              <a:rPr lang="en-US" altLang="ko-KR" dirty="0"/>
              <a:t>    for cell in row:</a:t>
            </a:r>
          </a:p>
          <a:p>
            <a:r>
              <a:rPr lang="en-US" altLang="ko-KR" dirty="0"/>
              <a:t>        #print(cell.value, end=" ")</a:t>
            </a:r>
          </a:p>
          <a:p>
            <a:r>
              <a:rPr lang="en-US" altLang="ko-KR" dirty="0"/>
              <a:t>        print(str(cell.value).rjust(4), end=" ")</a:t>
            </a:r>
            <a:r>
              <a:rPr lang="en-US" altLang="ko-KR" dirty="0">
                <a:solidFill>
                  <a:srgbClr val="00B050"/>
                </a:solidFill>
              </a:rPr>
              <a:t>#4</a:t>
            </a:r>
            <a:r>
              <a:rPr lang="ko-KR" altLang="en-US" dirty="0">
                <a:solidFill>
                  <a:srgbClr val="00B050"/>
                </a:solidFill>
              </a:rPr>
              <a:t>만큼 공간확보후 </a:t>
            </a:r>
            <a:r>
              <a:rPr lang="ko-KR" altLang="en-US" dirty="0" err="1">
                <a:solidFill>
                  <a:srgbClr val="00B050"/>
                </a:solidFill>
              </a:rPr>
              <a:t>오른쪽정렬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   print()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551E67-52F0-C801-5914-6A42C8B9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006" y="4860469"/>
            <a:ext cx="3910337" cy="1881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070C98-75A8-C282-DC9B-380E2CDCD53E}"/>
              </a:ext>
            </a:extLst>
          </p:cNvPr>
          <p:cNvSpPr txBox="1"/>
          <p:nvPr/>
        </p:nvSpPr>
        <p:spPr>
          <a:xfrm>
            <a:off x="9286875" y="429946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02C4CE-AB90-CC2B-DCCF-599164B6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08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EB4853-F1FE-2631-A665-6C7C123D44F8}"/>
              </a:ext>
            </a:extLst>
          </p:cNvPr>
          <p:cNvSpPr txBox="1"/>
          <p:nvPr/>
        </p:nvSpPr>
        <p:spPr>
          <a:xfrm>
            <a:off x="141156" y="385763"/>
            <a:ext cx="112126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마지막 줄까지 데이터 가져오기 </a:t>
            </a:r>
            <a:r>
              <a:rPr lang="en-US" altLang="ko-KR" b="1" dirty="0"/>
              <a:t>– </a:t>
            </a:r>
            <a:r>
              <a:rPr lang="ko-KR" altLang="en-US" b="1" dirty="0" err="1"/>
              <a:t>앞코드</a:t>
            </a:r>
            <a:r>
              <a:rPr lang="ko-KR" altLang="en-US" b="1" dirty="0"/>
              <a:t> 복사해 와서 아래와 같이 수정 해 본다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D7254-8796-C0A8-E002-B21A0EA94315}"/>
              </a:ext>
            </a:extLst>
          </p:cNvPr>
          <p:cNvSpPr txBox="1"/>
          <p:nvPr/>
        </p:nvSpPr>
        <p:spPr>
          <a:xfrm>
            <a:off x="8833291" y="3429000"/>
            <a:ext cx="25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F0A53EC-84FD-ADDC-4823-3EC28A184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0" b="41257"/>
          <a:stretch/>
        </p:blipFill>
        <p:spPr>
          <a:xfrm>
            <a:off x="8021283" y="4148138"/>
            <a:ext cx="3523017" cy="15668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409C39-C79C-F97A-15F5-4F610E341C27}"/>
              </a:ext>
            </a:extLst>
          </p:cNvPr>
          <p:cNvSpPr txBox="1"/>
          <p:nvPr/>
        </p:nvSpPr>
        <p:spPr>
          <a:xfrm>
            <a:off x="311901" y="889843"/>
            <a:ext cx="609361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#5_3cell_line_out</a:t>
            </a:r>
            <a:r>
              <a:rPr lang="en-US" altLang="ko-KR" dirty="0">
                <a:solidFill>
                  <a:srgbClr val="00B050"/>
                </a:solidFill>
              </a:rPr>
              <a:t>_endLine</a:t>
            </a:r>
            <a:r>
              <a:rPr lang="ko-KR" altLang="en-US" dirty="0">
                <a:solidFill>
                  <a:srgbClr val="00B050"/>
                </a:solidFill>
              </a:rPr>
              <a:t>.py</a:t>
            </a:r>
          </a:p>
          <a:p>
            <a:r>
              <a:rPr lang="ko-KR" altLang="en-US" dirty="0"/>
              <a:t>from openpyxl import load_workbook</a:t>
            </a:r>
          </a:p>
          <a:p>
            <a:r>
              <a:rPr lang="ko-KR" altLang="en-US" dirty="0"/>
              <a:t>wb=load_workbook("sample.xlsx")</a:t>
            </a:r>
          </a:p>
          <a:p>
            <a:r>
              <a:rPr lang="ko-KR" altLang="en-US" dirty="0"/>
              <a:t>ws=wb.active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#첫번째 제목줄 가져오기</a:t>
            </a:r>
          </a:p>
          <a:p>
            <a:r>
              <a:rPr lang="ko-KR" altLang="en-US" dirty="0"/>
              <a:t>row_1 = ws[1]</a:t>
            </a:r>
          </a:p>
          <a:p>
            <a:r>
              <a:rPr lang="ko-KR" altLang="en-US" dirty="0"/>
              <a:t>for cell in row_1:</a:t>
            </a:r>
          </a:p>
          <a:p>
            <a:r>
              <a:rPr lang="ko-KR" altLang="en-US" dirty="0"/>
              <a:t>    print(cell.value,end=" ")</a:t>
            </a:r>
          </a:p>
          <a:p>
            <a:r>
              <a:rPr lang="ko-KR" altLang="en-US" dirty="0"/>
              <a:t>print()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#마지막 줄까지 가져오기</a:t>
            </a:r>
          </a:p>
          <a:p>
            <a:r>
              <a:rPr lang="ko-KR" altLang="en-US" dirty="0"/>
              <a:t>rows=ws[2:</a:t>
            </a:r>
            <a:r>
              <a:rPr lang="ko-KR" altLang="en-US" dirty="0">
                <a:solidFill>
                  <a:srgbClr val="FF0000"/>
                </a:solidFill>
              </a:rPr>
              <a:t>ws.max_row</a:t>
            </a:r>
            <a:r>
              <a:rPr lang="ko-KR" altLang="en-US" dirty="0"/>
              <a:t>]</a:t>
            </a:r>
          </a:p>
          <a:p>
            <a:r>
              <a:rPr lang="ko-KR" altLang="en-US" dirty="0"/>
              <a:t>for row in rows:</a:t>
            </a:r>
          </a:p>
          <a:p>
            <a:r>
              <a:rPr lang="ko-KR" altLang="en-US" dirty="0"/>
              <a:t>    for cell in row:</a:t>
            </a:r>
          </a:p>
          <a:p>
            <a:r>
              <a:rPr lang="ko-KR" altLang="en-US" dirty="0"/>
              <a:t>        #print(cell.value, end=" ")</a:t>
            </a:r>
          </a:p>
          <a:p>
            <a:r>
              <a:rPr lang="ko-KR" altLang="en-US" dirty="0"/>
              <a:t>        print(str(cell.value).rjust(4), end=" ")</a:t>
            </a:r>
          </a:p>
          <a:p>
            <a:r>
              <a:rPr lang="ko-KR" altLang="en-US" dirty="0"/>
              <a:t>    print()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1B2DF1-A518-EB86-0B9A-838D6508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38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3D640F-18D2-CC3F-68C4-9244422D678D}"/>
              </a:ext>
            </a:extLst>
          </p:cNvPr>
          <p:cNvSpPr txBox="1"/>
          <p:nvPr/>
        </p:nvSpPr>
        <p:spPr>
          <a:xfrm>
            <a:off x="0" y="200025"/>
            <a:ext cx="30003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셀의 위치정보 가져오기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317E5-57FC-FA06-6867-884705E146A2}"/>
              </a:ext>
            </a:extLst>
          </p:cNvPr>
          <p:cNvSpPr txBox="1"/>
          <p:nvPr/>
        </p:nvSpPr>
        <p:spPr>
          <a:xfrm>
            <a:off x="4161233" y="58846"/>
            <a:ext cx="7354491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#5_4cell_info.py</a:t>
            </a:r>
          </a:p>
          <a:p>
            <a:r>
              <a:rPr lang="ko-KR" altLang="en-US" dirty="0"/>
              <a:t>from openpyxl import load_workbook</a:t>
            </a:r>
          </a:p>
          <a:p>
            <a:r>
              <a:rPr lang="ko-KR" altLang="en-US" dirty="0"/>
              <a:t>wb=load_workbook("sample.xlsx")</a:t>
            </a:r>
          </a:p>
          <a:p>
            <a:r>
              <a:rPr lang="ko-KR" altLang="en-US" dirty="0"/>
              <a:t>ws=wb.active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#셀의 위치정보 가져오기</a:t>
            </a:r>
          </a:p>
          <a:p>
            <a:r>
              <a:rPr lang="ko-KR" altLang="en-US" dirty="0"/>
              <a:t>from openpyxl.utils.cell import coordinate_from_string</a:t>
            </a:r>
          </a:p>
          <a:p>
            <a:r>
              <a:rPr lang="ko-KR" altLang="en-US" dirty="0"/>
              <a:t>rows = ws[1:ws.max_row]</a:t>
            </a:r>
          </a:p>
          <a:p>
            <a:r>
              <a:rPr lang="ko-KR" altLang="en-US" dirty="0"/>
              <a:t>for row in rows:</a:t>
            </a:r>
          </a:p>
          <a:p>
            <a:r>
              <a:rPr lang="ko-KR" altLang="en-US" dirty="0"/>
              <a:t>    for cell in row:</a:t>
            </a:r>
          </a:p>
          <a:p>
            <a:r>
              <a:rPr lang="ko-KR" altLang="en-US" dirty="0"/>
              <a:t>        print(cell.coordinate, end=" ")</a:t>
            </a:r>
          </a:p>
          <a:p>
            <a:r>
              <a:rPr lang="ko-KR" altLang="en-US" dirty="0"/>
              <a:t>    print()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#셀의 위치정보를 컬럼과 row정보로 각각 분리해서 가져오기</a:t>
            </a:r>
          </a:p>
          <a:p>
            <a:r>
              <a:rPr lang="ko-KR" altLang="en-US" dirty="0"/>
              <a:t>for row in rows:</a:t>
            </a:r>
          </a:p>
          <a:p>
            <a:r>
              <a:rPr lang="ko-KR" altLang="en-US" dirty="0"/>
              <a:t>    for cell in row:</a:t>
            </a:r>
          </a:p>
          <a:p>
            <a:r>
              <a:rPr lang="ko-KR" altLang="en-US" dirty="0"/>
              <a:t>        xy=coordinate_from_string(cell.coordinate)</a:t>
            </a:r>
          </a:p>
          <a:p>
            <a:r>
              <a:rPr lang="ko-KR" altLang="en-US" dirty="0"/>
              <a:t>        print(xy, end=" ")</a:t>
            </a:r>
          </a:p>
          <a:p>
            <a:r>
              <a:rPr lang="ko-KR" altLang="en-US" dirty="0"/>
              <a:t>    print()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#컬럼과 row정보를 이용해서 셀 위치 나타내기</a:t>
            </a:r>
          </a:p>
          <a:p>
            <a:r>
              <a:rPr lang="ko-KR" altLang="en-US" dirty="0"/>
              <a:t>for row in rows:</a:t>
            </a:r>
          </a:p>
          <a:p>
            <a:r>
              <a:rPr lang="ko-KR" altLang="en-US" dirty="0"/>
              <a:t>    for cell in row:</a:t>
            </a:r>
          </a:p>
          <a:p>
            <a:r>
              <a:rPr lang="ko-KR" altLang="en-US" dirty="0"/>
              <a:t>        xy=coordinate_from_string(cell.coordinate)</a:t>
            </a:r>
          </a:p>
          <a:p>
            <a:r>
              <a:rPr lang="ko-KR" altLang="en-US" dirty="0"/>
              <a:t>        print(xy[0], end="")#컬럼정보</a:t>
            </a:r>
          </a:p>
          <a:p>
            <a:r>
              <a:rPr lang="ko-KR" altLang="en-US" dirty="0"/>
              <a:t>        print(xy[1],end=" ")#row정보</a:t>
            </a:r>
          </a:p>
          <a:p>
            <a:r>
              <a:rPr lang="ko-KR" altLang="en-US" dirty="0"/>
              <a:t>    print()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8447F-7C55-3243-FF9D-0D31EBA94327}"/>
              </a:ext>
            </a:extLst>
          </p:cNvPr>
          <p:cNvSpPr txBox="1"/>
          <p:nvPr/>
        </p:nvSpPr>
        <p:spPr>
          <a:xfrm>
            <a:off x="80365" y="1705392"/>
            <a:ext cx="35915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A1 B1 C1 D1 </a:t>
            </a:r>
          </a:p>
          <a:p>
            <a:r>
              <a:rPr lang="ko-KR" altLang="en-US" dirty="0"/>
              <a:t>A2 B2 C2 D2 </a:t>
            </a:r>
          </a:p>
          <a:p>
            <a:r>
              <a:rPr lang="ko-KR" altLang="en-US" dirty="0"/>
              <a:t>A3 B3 C3 D3</a:t>
            </a:r>
          </a:p>
          <a:p>
            <a:r>
              <a:rPr lang="ko-KR" altLang="en-US" dirty="0"/>
              <a:t>A4 B4 C4 D4</a:t>
            </a:r>
          </a:p>
          <a:p>
            <a:r>
              <a:rPr lang="ko-KR" altLang="en-US" dirty="0"/>
              <a:t>A5 B5 C5 D5</a:t>
            </a:r>
          </a:p>
          <a:p>
            <a:r>
              <a:rPr lang="ko-KR" altLang="en-US" dirty="0"/>
              <a:t>('A', 1) ('B', 1) ('C', 1) ('D', 1)</a:t>
            </a:r>
          </a:p>
          <a:p>
            <a:r>
              <a:rPr lang="ko-KR" altLang="en-US" dirty="0"/>
              <a:t>('A', 2) ('B', 2) ('C', 2) ('D', 2)</a:t>
            </a:r>
          </a:p>
          <a:p>
            <a:r>
              <a:rPr lang="ko-KR" altLang="en-US" dirty="0"/>
              <a:t>('A', 3) ('B', 3) ('C', 3) ('D', 3)</a:t>
            </a:r>
          </a:p>
          <a:p>
            <a:r>
              <a:rPr lang="ko-KR" altLang="en-US" dirty="0"/>
              <a:t>('A', 4) ('B', 4) ('C', 4) ('D', 4)</a:t>
            </a:r>
          </a:p>
          <a:p>
            <a:r>
              <a:rPr lang="ko-KR" altLang="en-US" dirty="0"/>
              <a:t>('A', 5) ('B', 5) ('C', 5) ('D', 5)</a:t>
            </a:r>
          </a:p>
          <a:p>
            <a:r>
              <a:rPr lang="ko-KR" altLang="en-US" dirty="0"/>
              <a:t>A1 B1 C1 D1</a:t>
            </a:r>
          </a:p>
          <a:p>
            <a:r>
              <a:rPr lang="ko-KR" altLang="en-US" dirty="0"/>
              <a:t>A2 B2 C2 D2</a:t>
            </a:r>
          </a:p>
          <a:p>
            <a:r>
              <a:rPr lang="ko-KR" altLang="en-US" dirty="0"/>
              <a:t>A3 B3 C3 D3</a:t>
            </a:r>
          </a:p>
          <a:p>
            <a:r>
              <a:rPr lang="ko-KR" altLang="en-US" dirty="0"/>
              <a:t>A4 B4 C4 D4</a:t>
            </a:r>
          </a:p>
          <a:p>
            <a:r>
              <a:rPr lang="ko-KR" altLang="en-US" dirty="0"/>
              <a:t>A5 B5 C5 D5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63DFA0-68FC-9493-7737-0A62C6D2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214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A030A88-DC6D-ED09-7CAD-737BFD21FF79}"/>
              </a:ext>
            </a:extLst>
          </p:cNvPr>
          <p:cNvSpPr txBox="1">
            <a:spLocks/>
          </p:cNvSpPr>
          <p:nvPr/>
        </p:nvSpPr>
        <p:spPr>
          <a:xfrm>
            <a:off x="404968" y="125471"/>
            <a:ext cx="522560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셀 영역 </a:t>
            </a:r>
            <a:r>
              <a:rPr lang="en-US" altLang="ko-KR" sz="2800" dirty="0">
                <a:highlight>
                  <a:srgbClr val="00FF00"/>
                </a:highlight>
              </a:rPr>
              <a:t>2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9305A-3AFB-5CE7-FDE5-9696A711A534}"/>
              </a:ext>
            </a:extLst>
          </p:cNvPr>
          <p:cNvSpPr txBox="1"/>
          <p:nvPr/>
        </p:nvSpPr>
        <p:spPr>
          <a:xfrm>
            <a:off x="2413877" y="125471"/>
            <a:ext cx="52256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Touple</a:t>
            </a:r>
            <a:r>
              <a:rPr lang="ko-KR" altLang="en-US" b="1" dirty="0"/>
              <a:t>를 이용해 셀 정보 및 데이터 가져오기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9AB66-EA79-8EAF-4753-C68E39CDB8B3}"/>
              </a:ext>
            </a:extLst>
          </p:cNvPr>
          <p:cNvSpPr txBox="1"/>
          <p:nvPr/>
        </p:nvSpPr>
        <p:spPr>
          <a:xfrm>
            <a:off x="145472" y="751344"/>
            <a:ext cx="11383566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#6_1cell_tuple.py</a:t>
            </a:r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wb=load_workbook("sample.xlsx")</a:t>
            </a:r>
          </a:p>
          <a:p>
            <a:r>
              <a:rPr lang="en-US" altLang="ko-KR" dirty="0"/>
              <a:t>ws=wb.active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전체 </a:t>
            </a:r>
            <a:r>
              <a:rPr lang="en-US" altLang="ko-KR" dirty="0">
                <a:solidFill>
                  <a:srgbClr val="00B050"/>
                </a:solidFill>
              </a:rPr>
              <a:t>row</a:t>
            </a:r>
            <a:r>
              <a:rPr lang="ko-KR" altLang="en-US" dirty="0">
                <a:solidFill>
                  <a:srgbClr val="00B050"/>
                </a:solidFill>
              </a:rPr>
              <a:t>정보 가져오기</a:t>
            </a:r>
          </a:p>
          <a:p>
            <a:r>
              <a:rPr lang="en-US" altLang="ko-KR" dirty="0"/>
              <a:t>print(ws.rows)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알수없는 정보 출력</a:t>
            </a:r>
            <a:r>
              <a:rPr lang="en-US" altLang="ko-KR" dirty="0">
                <a:solidFill>
                  <a:srgbClr val="00B050"/>
                </a:solidFill>
              </a:rPr>
              <a:t>:&lt;generator object Worksheet._cells_by_row at 0x0000024E0F8D1230&gt;</a:t>
            </a:r>
          </a:p>
          <a:p>
            <a:r>
              <a:rPr lang="en-US" altLang="ko-KR" dirty="0"/>
              <a:t>print(tuple(ws.rows))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전체 </a:t>
            </a:r>
            <a:r>
              <a:rPr lang="en-US" altLang="ko-KR" dirty="0">
                <a:solidFill>
                  <a:srgbClr val="00B050"/>
                </a:solidFill>
              </a:rPr>
              <a:t>rows</a:t>
            </a:r>
            <a:r>
              <a:rPr lang="ko-KR" altLang="en-US" dirty="0">
                <a:solidFill>
                  <a:srgbClr val="00B050"/>
                </a:solidFill>
              </a:rPr>
              <a:t>에 대한 객체 정보를 한 </a:t>
            </a:r>
            <a:r>
              <a:rPr lang="ko-KR" altLang="en-US" dirty="0" err="1">
                <a:solidFill>
                  <a:srgbClr val="00B050"/>
                </a:solidFill>
              </a:rPr>
              <a:t>줄씩</a:t>
            </a:r>
            <a:r>
              <a:rPr lang="ko-KR" altLang="en-US" dirty="0">
                <a:solidFill>
                  <a:srgbClr val="00B050"/>
                </a:solidFill>
              </a:rPr>
              <a:t> 가져옴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print("***********************")</a:t>
            </a:r>
            <a:endParaRPr lang="ko-KR" altLang="en-US" dirty="0"/>
          </a:p>
          <a:p>
            <a:r>
              <a:rPr lang="en-US" altLang="ko-KR" dirty="0"/>
              <a:t>print(tuple(ws.columns))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전체 정보를 한 </a:t>
            </a:r>
            <a:r>
              <a:rPr lang="ko-KR" altLang="en-US" dirty="0" err="1">
                <a:solidFill>
                  <a:srgbClr val="00B050"/>
                </a:solidFill>
              </a:rPr>
              <a:t>컬럼씩</a:t>
            </a:r>
            <a:r>
              <a:rPr lang="ko-KR" altLang="en-US" dirty="0">
                <a:solidFill>
                  <a:srgbClr val="00B050"/>
                </a:solidFill>
              </a:rPr>
              <a:t> 가져옴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print("***********************")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각 </a:t>
            </a:r>
            <a:r>
              <a:rPr lang="en-US" altLang="ko-KR" dirty="0">
                <a:solidFill>
                  <a:srgbClr val="00B050"/>
                </a:solidFill>
              </a:rPr>
              <a:t>row </a:t>
            </a:r>
            <a:r>
              <a:rPr lang="ko-KR" altLang="en-US" dirty="0">
                <a:solidFill>
                  <a:srgbClr val="00B050"/>
                </a:solidFill>
              </a:rPr>
              <a:t>정보를 출력</a:t>
            </a:r>
          </a:p>
          <a:p>
            <a:r>
              <a:rPr lang="en-US" altLang="ko-KR" dirty="0"/>
              <a:t>for row in tuple(ws.rows):</a:t>
            </a:r>
          </a:p>
          <a:p>
            <a:r>
              <a:rPr lang="en-US" altLang="ko-KR" dirty="0"/>
              <a:t>    print(row)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하나의 튜플씩 출력</a:t>
            </a:r>
          </a:p>
          <a:p>
            <a:r>
              <a:rPr lang="en-US" altLang="ko-KR" dirty="0"/>
              <a:t>for row in tuple(ws.rows):</a:t>
            </a:r>
          </a:p>
          <a:p>
            <a:r>
              <a:rPr lang="en-US" altLang="ko-KR" dirty="0"/>
              <a:t>    print(row[1].value)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각 튜플중 두번째 값만 출력 할 것이다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print("***********************")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위와 같이 </a:t>
            </a:r>
            <a:r>
              <a:rPr lang="en-US" altLang="ko-KR" dirty="0">
                <a:solidFill>
                  <a:srgbClr val="00B050"/>
                </a:solidFill>
              </a:rPr>
              <a:t>column</a:t>
            </a:r>
            <a:r>
              <a:rPr lang="ko-KR" altLang="en-US" dirty="0">
                <a:solidFill>
                  <a:srgbClr val="00B050"/>
                </a:solidFill>
              </a:rPr>
              <a:t>에도 접근할 수 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for col in tuple(ws.columns):</a:t>
            </a:r>
          </a:p>
          <a:p>
            <a:r>
              <a:rPr lang="en-US" altLang="ko-KR" dirty="0"/>
              <a:t>    print(col)</a:t>
            </a:r>
          </a:p>
          <a:p>
            <a:r>
              <a:rPr lang="en-US" altLang="ko-KR" dirty="0"/>
              <a:t>for col in tuple(ws.columns):</a:t>
            </a:r>
          </a:p>
          <a:p>
            <a:r>
              <a:rPr lang="en-US" altLang="ko-KR" dirty="0"/>
              <a:t>    print(col[0].value)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82BB97-DB05-FE97-5811-1247D6F3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23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C385F-492A-2209-5037-6EE5FE3D0974}"/>
              </a:ext>
            </a:extLst>
          </p:cNvPr>
          <p:cNvSpPr txBox="1"/>
          <p:nvPr/>
        </p:nvSpPr>
        <p:spPr>
          <a:xfrm>
            <a:off x="130969" y="58846"/>
            <a:ext cx="11558588" cy="7725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실행결과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&lt;generator object Worksheet._</a:t>
            </a:r>
            <a:r>
              <a:rPr lang="en-US" altLang="ko-KR" sz="1600" dirty="0" err="1"/>
              <a:t>cells_by_row</a:t>
            </a:r>
            <a:r>
              <a:rPr lang="en-US" altLang="ko-KR" sz="1600" dirty="0"/>
              <a:t> at </a:t>
            </a:r>
            <a:r>
              <a:rPr lang="en-US" altLang="ko-KR" sz="1600" dirty="0" err="1"/>
              <a:t>0x000001DE6EF0D930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00B0F0"/>
                </a:solidFill>
              </a:rPr>
              <a:t>(&lt;Cell '</a:t>
            </a:r>
            <a:r>
              <a:rPr lang="en-US" altLang="ko-KR" sz="1600" dirty="0" err="1">
                <a:solidFill>
                  <a:srgbClr val="00B0F0"/>
                </a:solidFill>
              </a:rPr>
              <a:t>Sheet'.A1</a:t>
            </a:r>
            <a:r>
              <a:rPr lang="en-US" altLang="ko-KR" sz="1600" dirty="0">
                <a:solidFill>
                  <a:srgbClr val="00B0F0"/>
                </a:solidFill>
              </a:rPr>
              <a:t>&gt;, &lt;Cell 'Sheet'.</a:t>
            </a:r>
            <a:r>
              <a:rPr lang="en-US" altLang="ko-KR" sz="1600" dirty="0" err="1">
                <a:solidFill>
                  <a:srgbClr val="00B0F0"/>
                </a:solidFill>
              </a:rPr>
              <a:t>B1</a:t>
            </a:r>
            <a:r>
              <a:rPr lang="en-US" altLang="ko-KR" sz="1600" dirty="0">
                <a:solidFill>
                  <a:srgbClr val="00B0F0"/>
                </a:solidFill>
              </a:rPr>
              <a:t>&gt;, &lt;Cell 'Sheet'.</a:t>
            </a:r>
            <a:r>
              <a:rPr lang="en-US" altLang="ko-KR" sz="1600" dirty="0" err="1">
                <a:solidFill>
                  <a:srgbClr val="00B0F0"/>
                </a:solidFill>
              </a:rPr>
              <a:t>C1</a:t>
            </a:r>
            <a:r>
              <a:rPr lang="en-US" altLang="ko-KR" sz="1600" dirty="0">
                <a:solidFill>
                  <a:srgbClr val="00B0F0"/>
                </a:solidFill>
              </a:rPr>
              <a:t>&gt;, &lt;Cell 'Sheet'.</a:t>
            </a:r>
            <a:r>
              <a:rPr lang="en-US" altLang="ko-KR" sz="1600" dirty="0" err="1">
                <a:solidFill>
                  <a:srgbClr val="00B0F0"/>
                </a:solidFill>
              </a:rPr>
              <a:t>D1</a:t>
            </a:r>
            <a:r>
              <a:rPr lang="en-US" altLang="ko-KR" sz="1600" dirty="0">
                <a:solidFill>
                  <a:srgbClr val="00B0F0"/>
                </a:solidFill>
              </a:rPr>
              <a:t>&gt;), </a:t>
            </a:r>
            <a:r>
              <a:rPr lang="en-US" altLang="ko-KR" sz="1600" dirty="0"/>
              <a:t>(&lt;Cell 'Sheet'.</a:t>
            </a:r>
            <a:r>
              <a:rPr lang="en-US" altLang="ko-KR" sz="1600" dirty="0" err="1"/>
              <a:t>A2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B2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C2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D2</a:t>
            </a:r>
            <a:r>
              <a:rPr lang="en-US" altLang="ko-KR" sz="1600" dirty="0"/>
              <a:t>&gt;), (&lt;Cell 'Sheet'.</a:t>
            </a:r>
            <a:r>
              <a:rPr lang="en-US" altLang="ko-KR" sz="1600" dirty="0" err="1"/>
              <a:t>A3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B3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C3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D3</a:t>
            </a:r>
            <a:r>
              <a:rPr lang="en-US" altLang="ko-KR" sz="1600" dirty="0"/>
              <a:t>&gt;), (&lt;Cell 'Sheet'.</a:t>
            </a:r>
            <a:r>
              <a:rPr lang="en-US" altLang="ko-KR" sz="1600" dirty="0" err="1"/>
              <a:t>A4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B4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C4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D4</a:t>
            </a:r>
            <a:r>
              <a:rPr lang="en-US" altLang="ko-KR" sz="1600" dirty="0"/>
              <a:t>&gt;), (&lt;Cell 'Sheet'.</a:t>
            </a:r>
            <a:r>
              <a:rPr lang="en-US" altLang="ko-KR" sz="1600" dirty="0" err="1"/>
              <a:t>A5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B5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C5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D5</a:t>
            </a:r>
            <a:r>
              <a:rPr lang="en-US" altLang="ko-KR" sz="1600" dirty="0"/>
              <a:t>&gt;))***************</a:t>
            </a:r>
          </a:p>
          <a:p>
            <a:r>
              <a:rPr lang="en-US" altLang="ko-KR" sz="1600" dirty="0">
                <a:solidFill>
                  <a:srgbClr val="00B0F0"/>
                </a:solidFill>
              </a:rPr>
              <a:t>((&lt;Cell '</a:t>
            </a:r>
            <a:r>
              <a:rPr lang="en-US" altLang="ko-KR" sz="1600" dirty="0" err="1">
                <a:solidFill>
                  <a:srgbClr val="00B0F0"/>
                </a:solidFill>
              </a:rPr>
              <a:t>Sheet'.A1</a:t>
            </a:r>
            <a:r>
              <a:rPr lang="en-US" altLang="ko-KR" sz="1600" dirty="0">
                <a:solidFill>
                  <a:srgbClr val="00B0F0"/>
                </a:solidFill>
              </a:rPr>
              <a:t>&gt;, &lt;Cell 'Sheet'.</a:t>
            </a:r>
            <a:r>
              <a:rPr lang="en-US" altLang="ko-KR" sz="1600" dirty="0" err="1">
                <a:solidFill>
                  <a:srgbClr val="00B0F0"/>
                </a:solidFill>
              </a:rPr>
              <a:t>A2</a:t>
            </a:r>
            <a:r>
              <a:rPr lang="en-US" altLang="ko-KR" sz="1600" dirty="0">
                <a:solidFill>
                  <a:srgbClr val="00B0F0"/>
                </a:solidFill>
              </a:rPr>
              <a:t>&gt;, &lt;Cell 'Sheet'.</a:t>
            </a:r>
            <a:r>
              <a:rPr lang="en-US" altLang="ko-KR" sz="1600" dirty="0" err="1">
                <a:solidFill>
                  <a:srgbClr val="00B0F0"/>
                </a:solidFill>
              </a:rPr>
              <a:t>A3</a:t>
            </a:r>
            <a:r>
              <a:rPr lang="en-US" altLang="ko-KR" sz="1600" dirty="0">
                <a:solidFill>
                  <a:srgbClr val="00B0F0"/>
                </a:solidFill>
              </a:rPr>
              <a:t>&gt;, &lt;Cell 'Sheet'.</a:t>
            </a:r>
            <a:r>
              <a:rPr lang="en-US" altLang="ko-KR" sz="1600" dirty="0" err="1">
                <a:solidFill>
                  <a:srgbClr val="00B0F0"/>
                </a:solidFill>
              </a:rPr>
              <a:t>A4</a:t>
            </a:r>
            <a:r>
              <a:rPr lang="en-US" altLang="ko-KR" sz="1600" dirty="0">
                <a:solidFill>
                  <a:srgbClr val="00B0F0"/>
                </a:solidFill>
              </a:rPr>
              <a:t>&gt;, </a:t>
            </a:r>
          </a:p>
          <a:p>
            <a:r>
              <a:rPr lang="en-US" altLang="ko-KR" sz="1600" dirty="0">
                <a:solidFill>
                  <a:srgbClr val="00B0F0"/>
                </a:solidFill>
              </a:rPr>
              <a:t>&lt;Cell 'Sheet'.</a:t>
            </a:r>
            <a:r>
              <a:rPr lang="en-US" altLang="ko-KR" sz="1600" dirty="0" err="1">
                <a:solidFill>
                  <a:srgbClr val="00B0F0"/>
                </a:solidFill>
              </a:rPr>
              <a:t>A5</a:t>
            </a:r>
            <a:r>
              <a:rPr lang="en-US" altLang="ko-KR" sz="1600" dirty="0">
                <a:solidFill>
                  <a:srgbClr val="00B0F0"/>
                </a:solidFill>
              </a:rPr>
              <a:t>&gt;), </a:t>
            </a:r>
            <a:r>
              <a:rPr lang="en-US" altLang="ko-KR" sz="1600" dirty="0"/>
              <a:t>(&lt;Cell 'Sheet'.</a:t>
            </a:r>
            <a:r>
              <a:rPr lang="en-US" altLang="ko-KR" sz="1600" dirty="0" err="1"/>
              <a:t>B1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B2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B3</a:t>
            </a:r>
            <a:r>
              <a:rPr lang="en-US" altLang="ko-KR" sz="1600" dirty="0"/>
              <a:t>&gt;, </a:t>
            </a:r>
          </a:p>
          <a:p>
            <a:r>
              <a:rPr lang="en-US" altLang="ko-KR" sz="1600" dirty="0"/>
              <a:t>&lt;Cell 'Sheet'.</a:t>
            </a:r>
            <a:r>
              <a:rPr lang="en-US" altLang="ko-KR" sz="1600" dirty="0" err="1"/>
              <a:t>B4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B5</a:t>
            </a:r>
            <a:r>
              <a:rPr lang="en-US" altLang="ko-KR" sz="1600" dirty="0"/>
              <a:t>&gt;), (&lt;Cell 'Sheet'.</a:t>
            </a:r>
            <a:r>
              <a:rPr lang="en-US" altLang="ko-KR" sz="1600" dirty="0" err="1"/>
              <a:t>C1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C2</a:t>
            </a:r>
            <a:r>
              <a:rPr lang="en-US" altLang="ko-KR" sz="1600" dirty="0"/>
              <a:t>&gt;, </a:t>
            </a:r>
          </a:p>
          <a:p>
            <a:r>
              <a:rPr lang="en-US" altLang="ko-KR" sz="1600" dirty="0"/>
              <a:t>&lt;Cell 'Sheet'.</a:t>
            </a:r>
            <a:r>
              <a:rPr lang="en-US" altLang="ko-KR" sz="1600" dirty="0" err="1"/>
              <a:t>C3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C4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C5</a:t>
            </a:r>
            <a:r>
              <a:rPr lang="en-US" altLang="ko-KR" sz="1600" dirty="0"/>
              <a:t>&gt;), (&lt;Cell 'Sheet'.</a:t>
            </a:r>
            <a:r>
              <a:rPr lang="en-US" altLang="ko-KR" sz="1600" dirty="0" err="1"/>
              <a:t>D1</a:t>
            </a:r>
            <a:r>
              <a:rPr lang="en-US" altLang="ko-KR" sz="1600" dirty="0"/>
              <a:t>&gt;, </a:t>
            </a:r>
          </a:p>
          <a:p>
            <a:r>
              <a:rPr lang="en-US" altLang="ko-KR" sz="1600" dirty="0"/>
              <a:t>&lt;Cell 'Sheet'.</a:t>
            </a:r>
            <a:r>
              <a:rPr lang="en-US" altLang="ko-KR" sz="1600" dirty="0" err="1"/>
              <a:t>D2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D3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D4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D5</a:t>
            </a:r>
            <a:r>
              <a:rPr lang="en-US" altLang="ko-KR" sz="1600" dirty="0"/>
              <a:t>&gt;))  </a:t>
            </a:r>
          </a:p>
          <a:p>
            <a:r>
              <a:rPr lang="en-US" altLang="ko-KR" sz="1600" dirty="0"/>
              <a:t>****************</a:t>
            </a:r>
          </a:p>
          <a:p>
            <a:r>
              <a:rPr lang="en-US" altLang="ko-KR" sz="1600" dirty="0"/>
              <a:t>(&lt;Cell '</a:t>
            </a:r>
            <a:r>
              <a:rPr lang="en-US" altLang="ko-KR" sz="1600" dirty="0" err="1"/>
              <a:t>Sheet'.A1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B1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C1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D1</a:t>
            </a:r>
            <a:r>
              <a:rPr lang="en-US" altLang="ko-KR" sz="1600" dirty="0"/>
              <a:t>&gt;)  </a:t>
            </a:r>
          </a:p>
          <a:p>
            <a:r>
              <a:rPr lang="en-US" altLang="ko-KR" sz="1600" dirty="0"/>
              <a:t>(&lt;Cell 'Sheet'.</a:t>
            </a:r>
            <a:r>
              <a:rPr lang="en-US" altLang="ko-KR" sz="1600" dirty="0" err="1"/>
              <a:t>A2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B2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C2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D2</a:t>
            </a:r>
            <a:r>
              <a:rPr lang="en-US" altLang="ko-KR" sz="1600" dirty="0"/>
              <a:t>&gt;)  </a:t>
            </a:r>
          </a:p>
          <a:p>
            <a:r>
              <a:rPr lang="en-US" altLang="ko-KR" sz="1600" dirty="0"/>
              <a:t>(&lt;Cell 'Sheet'.</a:t>
            </a:r>
            <a:r>
              <a:rPr lang="en-US" altLang="ko-KR" sz="1600" dirty="0" err="1"/>
              <a:t>A3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B3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C3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D3</a:t>
            </a:r>
            <a:r>
              <a:rPr lang="en-US" altLang="ko-KR" sz="1600" dirty="0"/>
              <a:t>&gt;)  </a:t>
            </a:r>
          </a:p>
          <a:p>
            <a:r>
              <a:rPr lang="en-US" altLang="ko-KR" sz="1600" dirty="0"/>
              <a:t>(&lt;Cell 'Sheet'.</a:t>
            </a:r>
            <a:r>
              <a:rPr lang="en-US" altLang="ko-KR" sz="1600" dirty="0" err="1"/>
              <a:t>A4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B4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C4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D4</a:t>
            </a:r>
            <a:r>
              <a:rPr lang="en-US" altLang="ko-KR" sz="1600" dirty="0"/>
              <a:t>&gt;)  </a:t>
            </a:r>
          </a:p>
          <a:p>
            <a:r>
              <a:rPr lang="en-US" altLang="ko-KR" sz="1600" dirty="0"/>
              <a:t>(&lt;Cell 'Sheet'.</a:t>
            </a:r>
            <a:r>
              <a:rPr lang="en-US" altLang="ko-KR" sz="1600" dirty="0" err="1"/>
              <a:t>A5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B5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C5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D5</a:t>
            </a:r>
            <a:r>
              <a:rPr lang="en-US" altLang="ko-KR" sz="1600" dirty="0"/>
              <a:t>&gt;)  </a:t>
            </a:r>
          </a:p>
          <a:p>
            <a:r>
              <a:rPr lang="ko-KR" altLang="en-US" sz="1600" dirty="0"/>
              <a:t>국어</a:t>
            </a:r>
          </a:p>
          <a:p>
            <a:r>
              <a:rPr lang="en-US" altLang="ko-KR" sz="1600" dirty="0"/>
              <a:t>90</a:t>
            </a:r>
          </a:p>
          <a:p>
            <a:r>
              <a:rPr lang="en-US" altLang="ko-KR" sz="1600" dirty="0"/>
              <a:t>96</a:t>
            </a:r>
          </a:p>
          <a:p>
            <a:r>
              <a:rPr lang="en-US" altLang="ko-KR" sz="1600" dirty="0"/>
              <a:t>95</a:t>
            </a:r>
          </a:p>
          <a:p>
            <a:r>
              <a:rPr lang="en-US" altLang="ko-KR" sz="1600" dirty="0"/>
              <a:t>100</a:t>
            </a:r>
          </a:p>
          <a:p>
            <a:r>
              <a:rPr lang="en-US" altLang="ko-KR" sz="1600" dirty="0"/>
              <a:t>******************</a:t>
            </a:r>
          </a:p>
          <a:p>
            <a:r>
              <a:rPr lang="en-US" altLang="ko-KR" sz="1600" dirty="0"/>
              <a:t>(&lt;Cell '</a:t>
            </a:r>
            <a:r>
              <a:rPr lang="en-US" altLang="ko-KR" sz="1600" dirty="0" err="1"/>
              <a:t>Sheet'.A1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A2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A3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A4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A5</a:t>
            </a:r>
            <a:r>
              <a:rPr lang="en-US" altLang="ko-KR" sz="1600" dirty="0"/>
              <a:t>&gt;)</a:t>
            </a:r>
          </a:p>
          <a:p>
            <a:r>
              <a:rPr lang="en-US" altLang="ko-KR" sz="1600" dirty="0"/>
              <a:t>(&lt;Cell 'Sheet'.</a:t>
            </a:r>
            <a:r>
              <a:rPr lang="en-US" altLang="ko-KR" sz="1600" dirty="0" err="1"/>
              <a:t>B1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B2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B3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B4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B5</a:t>
            </a:r>
            <a:r>
              <a:rPr lang="en-US" altLang="ko-KR" sz="1600" dirty="0"/>
              <a:t>&gt;)</a:t>
            </a:r>
          </a:p>
          <a:p>
            <a:r>
              <a:rPr lang="en-US" altLang="ko-KR" sz="1600" dirty="0"/>
              <a:t>(&lt;Cell 'Sheet'.</a:t>
            </a:r>
            <a:r>
              <a:rPr lang="en-US" altLang="ko-KR" sz="1600" dirty="0" err="1"/>
              <a:t>C1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C2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C3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C4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C5</a:t>
            </a:r>
            <a:r>
              <a:rPr lang="en-US" altLang="ko-KR" sz="1600" dirty="0"/>
              <a:t>&gt;)</a:t>
            </a:r>
          </a:p>
          <a:p>
            <a:r>
              <a:rPr lang="en-US" altLang="ko-KR" sz="1600" dirty="0"/>
              <a:t>(&lt;Cell 'Sheet'.</a:t>
            </a:r>
            <a:r>
              <a:rPr lang="en-US" altLang="ko-KR" sz="1600" dirty="0" err="1"/>
              <a:t>D1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D2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D3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D4</a:t>
            </a:r>
            <a:r>
              <a:rPr lang="en-US" altLang="ko-KR" sz="1600" dirty="0"/>
              <a:t>&gt;, &lt;Cell 'Sheet'.</a:t>
            </a:r>
            <a:r>
              <a:rPr lang="en-US" altLang="ko-KR" sz="1600" dirty="0" err="1"/>
              <a:t>D5</a:t>
            </a:r>
            <a:r>
              <a:rPr lang="en-US" altLang="ko-KR" sz="1600" dirty="0"/>
              <a:t>&gt;)</a:t>
            </a:r>
          </a:p>
          <a:p>
            <a:r>
              <a:rPr lang="ko-KR" altLang="en-US" sz="1600" dirty="0"/>
              <a:t>번호</a:t>
            </a:r>
          </a:p>
          <a:p>
            <a:r>
              <a:rPr lang="ko-KR" altLang="en-US" sz="1600" dirty="0"/>
              <a:t>국어</a:t>
            </a:r>
          </a:p>
          <a:p>
            <a:r>
              <a:rPr lang="ko-KR" altLang="en-US" sz="1600" dirty="0"/>
              <a:t>영어</a:t>
            </a:r>
          </a:p>
          <a:p>
            <a:r>
              <a:rPr lang="ko-KR" altLang="en-US" sz="1600" dirty="0"/>
              <a:t>수학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8EDB52-D56A-B89A-5898-AB873DAF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04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1949C-253A-0F3B-CE7B-BF0472364589}"/>
              </a:ext>
            </a:extLst>
          </p:cNvPr>
          <p:cNvSpPr txBox="1"/>
          <p:nvPr/>
        </p:nvSpPr>
        <p:spPr>
          <a:xfrm>
            <a:off x="203645" y="169407"/>
            <a:ext cx="47684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iter</a:t>
            </a:r>
            <a:r>
              <a:rPr lang="ko-KR" altLang="en-US" b="1" dirty="0"/>
              <a:t>를 이용해 셀 정보 및 데이터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BFF3B-114D-9767-FB89-4A2D3D09147A}"/>
              </a:ext>
            </a:extLst>
          </p:cNvPr>
          <p:cNvSpPr txBox="1"/>
          <p:nvPr/>
        </p:nvSpPr>
        <p:spPr>
          <a:xfrm>
            <a:off x="203644" y="634565"/>
            <a:ext cx="12120878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#6_2cell_iter.py</a:t>
            </a:r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wb=load_workbook("sample.xlsx")</a:t>
            </a:r>
          </a:p>
          <a:p>
            <a:r>
              <a:rPr lang="en-US" altLang="ko-KR" dirty="0"/>
              <a:t>ws=wb.active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전체 </a:t>
            </a:r>
            <a:r>
              <a:rPr lang="en-US" altLang="ko-KR" dirty="0">
                <a:solidFill>
                  <a:srgbClr val="00B050"/>
                </a:solidFill>
              </a:rPr>
              <a:t>row</a:t>
            </a:r>
            <a:r>
              <a:rPr lang="ko-KR" altLang="en-US" dirty="0">
                <a:solidFill>
                  <a:srgbClr val="00B050"/>
                </a:solidFill>
              </a:rPr>
              <a:t>정보 가져오기</a:t>
            </a:r>
          </a:p>
          <a:p>
            <a:r>
              <a:rPr lang="en-US" altLang="ko-KR" dirty="0"/>
              <a:t>print(ws.iter_rows())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알수없는 정보 출력</a:t>
            </a:r>
            <a:r>
              <a:rPr lang="en-US" altLang="ko-KR" dirty="0">
                <a:solidFill>
                  <a:srgbClr val="00B050"/>
                </a:solidFill>
              </a:rPr>
              <a:t>:&lt;generator object Worksheet._cells_by_row at 0x0000024B936E12A0&gt;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각 </a:t>
            </a:r>
            <a:r>
              <a:rPr lang="en-US" altLang="ko-KR" dirty="0">
                <a:solidFill>
                  <a:srgbClr val="00B050"/>
                </a:solidFill>
              </a:rPr>
              <a:t>row </a:t>
            </a:r>
            <a:r>
              <a:rPr lang="ko-KR" altLang="en-US" dirty="0">
                <a:solidFill>
                  <a:srgbClr val="00B050"/>
                </a:solidFill>
              </a:rPr>
              <a:t>정보를 출력</a:t>
            </a:r>
          </a:p>
          <a:p>
            <a:r>
              <a:rPr lang="en-US" altLang="ko-KR" dirty="0"/>
              <a:t>for row in ws.iter_rows():</a:t>
            </a:r>
          </a:p>
          <a:p>
            <a:r>
              <a:rPr lang="en-US" altLang="ko-KR" dirty="0"/>
              <a:t>    print(row)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하나의 줄씩 출력</a:t>
            </a:r>
          </a:p>
          <a:p>
            <a:r>
              <a:rPr lang="en-US" altLang="ko-KR" dirty="0"/>
              <a:t>for row in ws.iter_rows():</a:t>
            </a:r>
          </a:p>
          <a:p>
            <a:r>
              <a:rPr lang="en-US" altLang="ko-KR" dirty="0"/>
              <a:t>    print(row[1].value)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각 줄 중 두번째 값만 출력 할 것이다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위와 같이 </a:t>
            </a:r>
            <a:r>
              <a:rPr lang="en-US" altLang="ko-KR" dirty="0">
                <a:solidFill>
                  <a:srgbClr val="00B050"/>
                </a:solidFill>
              </a:rPr>
              <a:t>column</a:t>
            </a:r>
            <a:r>
              <a:rPr lang="ko-KR" altLang="en-US" dirty="0">
                <a:solidFill>
                  <a:srgbClr val="00B050"/>
                </a:solidFill>
              </a:rPr>
              <a:t>에도 접근할 수 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for col in ws.iter_cols():</a:t>
            </a:r>
          </a:p>
          <a:p>
            <a:r>
              <a:rPr lang="en-US" altLang="ko-KR" dirty="0"/>
              <a:t>    print(col)</a:t>
            </a:r>
          </a:p>
          <a:p>
            <a:r>
              <a:rPr lang="en-US" altLang="ko-KR" dirty="0"/>
              <a:t>for col in ws.iter_cols():</a:t>
            </a:r>
          </a:p>
          <a:p>
            <a:r>
              <a:rPr lang="en-US" altLang="ko-KR" dirty="0"/>
              <a:t>    print(col[0].value)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4BE440-BD28-5346-A873-17945ED9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592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D8ED7E-A953-6BD7-95A8-7945759E7690}"/>
              </a:ext>
            </a:extLst>
          </p:cNvPr>
          <p:cNvSpPr txBox="1"/>
          <p:nvPr/>
        </p:nvSpPr>
        <p:spPr>
          <a:xfrm>
            <a:off x="389334" y="197346"/>
            <a:ext cx="8941545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(&lt;Cell 'Sheet'.A1&gt;, &lt;Cell 'Sheet'.B1&gt;, &lt;Cell 'Sheet'.C1&gt;, &lt;Cell 'Sheet'.D1&gt;)</a:t>
            </a:r>
          </a:p>
          <a:p>
            <a:r>
              <a:rPr lang="en-US" altLang="ko-KR" dirty="0"/>
              <a:t>(&lt;Cell 'Sheet'.A2&gt;, &lt;Cell 'Sheet'.B2&gt;, &lt;Cell 'Sheet'.C2&gt;, &lt;Cell 'Sheet'.D2&gt;)</a:t>
            </a:r>
          </a:p>
          <a:p>
            <a:r>
              <a:rPr lang="en-US" altLang="ko-KR" dirty="0"/>
              <a:t>(&lt;Cell 'Sheet'.A3&gt;, &lt;Cell 'Sheet'.B3&gt;, &lt;Cell 'Sheet'.C3&gt;, &lt;Cell 'Sheet'.D3&gt;)</a:t>
            </a:r>
          </a:p>
          <a:p>
            <a:r>
              <a:rPr lang="en-US" altLang="ko-KR" dirty="0"/>
              <a:t>(&lt;Cell 'Sheet'.A4&gt;, &lt;Cell 'Sheet'.B4&gt;, &lt;Cell 'Sheet'.C4&gt;, &lt;Cell 'Sheet'.D4&gt;)</a:t>
            </a:r>
          </a:p>
          <a:p>
            <a:r>
              <a:rPr lang="en-US" altLang="ko-KR" dirty="0"/>
              <a:t>(&lt;Cell 'Sheet'.A5&gt;, &lt;Cell 'Sheet'.B5&gt;, &lt;Cell 'Sheet'.C5&gt;, &lt;Cell 'Sheet'.D5&gt;)</a:t>
            </a:r>
          </a:p>
          <a:p>
            <a:r>
              <a:rPr lang="ko-KR" altLang="en-US" dirty="0"/>
              <a:t>국어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85</a:t>
            </a:r>
          </a:p>
          <a:p>
            <a:r>
              <a:rPr lang="en-US" altLang="ko-KR" dirty="0"/>
              <a:t>87</a:t>
            </a:r>
          </a:p>
          <a:p>
            <a:r>
              <a:rPr lang="en-US" altLang="ko-KR" dirty="0"/>
              <a:t>90</a:t>
            </a:r>
          </a:p>
          <a:p>
            <a:r>
              <a:rPr lang="en-US" altLang="ko-KR" dirty="0"/>
              <a:t>(&lt;Cell 'Sheet'.A1&gt;, &lt;Cell 'Sheet'.A2&gt;, &lt;Cell 'Sheet'.A3&gt;, &lt;Cell 'Sheet'.A4&gt;, &lt;Cell 'Sheet'.A5&gt;)</a:t>
            </a:r>
          </a:p>
          <a:p>
            <a:r>
              <a:rPr lang="en-US" altLang="ko-KR" dirty="0"/>
              <a:t>(&lt;Cell 'Sheet'.B1&gt;, &lt;Cell 'Sheet'.B2&gt;, &lt;Cell 'Sheet'.B3&gt;, &lt;Cell 'Sheet'.B4&gt;, &lt;Cell 'Sheet'.B5&gt;)</a:t>
            </a:r>
          </a:p>
          <a:p>
            <a:r>
              <a:rPr lang="en-US" altLang="ko-KR" dirty="0"/>
              <a:t>(&lt;Cell 'Sheet'.C1&gt;, &lt;Cell 'Sheet'.C2&gt;, &lt;Cell 'Sheet'.C3&gt;, &lt;Cell 'Sheet'.C4&gt;, &lt;Cell 'Sheet'.C5&gt;)</a:t>
            </a:r>
          </a:p>
          <a:p>
            <a:r>
              <a:rPr lang="en-US" altLang="ko-KR" dirty="0"/>
              <a:t>(&lt;Cell 'Sheet'.D1&gt;, &lt;Cell 'Sheet'.D2&gt;, &lt;Cell 'Sheet'.D3&gt;, &lt;Cell 'Sheet'.D4&gt;, &lt;Cell 'Sheet'.D5&gt;)</a:t>
            </a:r>
          </a:p>
          <a:p>
            <a:r>
              <a:rPr lang="ko-KR" altLang="en-US" dirty="0"/>
              <a:t>번호</a:t>
            </a:r>
          </a:p>
          <a:p>
            <a:r>
              <a:rPr lang="ko-KR" altLang="en-US" dirty="0"/>
              <a:t>국어</a:t>
            </a:r>
          </a:p>
          <a:p>
            <a:r>
              <a:rPr lang="ko-KR" altLang="en-US" dirty="0"/>
              <a:t>영어</a:t>
            </a:r>
          </a:p>
          <a:p>
            <a:r>
              <a:rPr lang="ko-KR" altLang="en-US" dirty="0"/>
              <a:t>수학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6D722F-076A-5D87-C5B5-1F73CDD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692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C49B4C-E8B9-7AB9-6FE1-1AF186AAA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6" y="1080861"/>
            <a:ext cx="7620000" cy="400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42F951-46B4-30E3-B8E6-CE62987A1954}"/>
              </a:ext>
            </a:extLst>
          </p:cNvPr>
          <p:cNvSpPr txBox="1"/>
          <p:nvPr/>
        </p:nvSpPr>
        <p:spPr>
          <a:xfrm>
            <a:off x="203645" y="169407"/>
            <a:ext cx="56310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iter</a:t>
            </a:r>
            <a:r>
              <a:rPr lang="ko-KR" altLang="en-US" b="1" dirty="0"/>
              <a:t>를 이용해 범위를 지정해서 데이터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96C75-31B7-8687-C5EF-8D9645D00EF6}"/>
              </a:ext>
            </a:extLst>
          </p:cNvPr>
          <p:cNvSpPr txBox="1"/>
          <p:nvPr/>
        </p:nvSpPr>
        <p:spPr>
          <a:xfrm flipH="1">
            <a:off x="895931" y="696686"/>
            <a:ext cx="630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아래와 같이 범위를 주어서 값을 가져 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96E342-6877-B753-3B8E-91A7A78A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316" y="742270"/>
            <a:ext cx="3086100" cy="15335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F56BC4-DD09-4D7E-6AFE-F237BB9C6C08}"/>
              </a:ext>
            </a:extLst>
          </p:cNvPr>
          <p:cNvSpPr/>
          <p:nvPr/>
        </p:nvSpPr>
        <p:spPr>
          <a:xfrm>
            <a:off x="9145927" y="961571"/>
            <a:ext cx="1306286" cy="638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B7652B-954C-4D48-BF1F-53ECAA4C0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072" y="3348043"/>
            <a:ext cx="1105807" cy="6491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229A3C-380C-1EE4-FEFF-0CF2DFDB6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145" y="3486995"/>
            <a:ext cx="4003224" cy="6672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9A1C6E6-19BE-4F8F-9922-07DE80712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963" y="4583884"/>
            <a:ext cx="5166199" cy="4492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4B82B7A-69A1-6B6D-D551-50C2A730C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9647" y="5170696"/>
            <a:ext cx="1118394" cy="5150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CBC468C-5D84-6158-EAAF-AE22277CB3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8053" y="6025699"/>
            <a:ext cx="5229225" cy="685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EF937F8-BDF3-7EF9-1E50-91349E06EF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96201" y="6172200"/>
            <a:ext cx="669471" cy="685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E13F12-7BA6-D002-1878-6DCC5418633A}"/>
              </a:ext>
            </a:extLst>
          </p:cNvPr>
          <p:cNvSpPr txBox="1"/>
          <p:nvPr/>
        </p:nvSpPr>
        <p:spPr>
          <a:xfrm>
            <a:off x="76631" y="1615043"/>
            <a:ext cx="10087429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범위를 지정해서 가져오기</a:t>
            </a:r>
            <a:r>
              <a:rPr lang="en-US" altLang="ko-KR" dirty="0">
                <a:solidFill>
                  <a:srgbClr val="00B050"/>
                </a:solidFill>
              </a:rPr>
              <a:t>-</a:t>
            </a:r>
            <a:r>
              <a:rPr lang="ko-KR" altLang="en-US" dirty="0">
                <a:solidFill>
                  <a:srgbClr val="00B050"/>
                </a:solidFill>
              </a:rPr>
              <a:t>앞코드에 이어서 코딩</a:t>
            </a:r>
          </a:p>
          <a:p>
            <a:r>
              <a:rPr lang="en-US" altLang="ko-KR" dirty="0"/>
              <a:t>print(“*”*30)</a:t>
            </a:r>
            <a:endParaRPr lang="ko-KR" altLang="en-US" dirty="0"/>
          </a:p>
          <a:p>
            <a:r>
              <a:rPr lang="en-US" altLang="ko-KR" dirty="0"/>
              <a:t>for row in ws.iter_rows(min_row=1, max_row=3):</a:t>
            </a:r>
            <a:r>
              <a:rPr lang="en-US" altLang="ko-KR" dirty="0">
                <a:solidFill>
                  <a:srgbClr val="00B050"/>
                </a:solidFill>
              </a:rPr>
              <a:t>#1</a:t>
            </a:r>
            <a:r>
              <a:rPr lang="ko-KR" altLang="en-US" dirty="0">
                <a:solidFill>
                  <a:srgbClr val="00B050"/>
                </a:solidFill>
              </a:rPr>
              <a:t>번줄부터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ko-KR" altLang="en-US" dirty="0">
                <a:solidFill>
                  <a:srgbClr val="00B050"/>
                </a:solidFill>
              </a:rPr>
              <a:t>번줄까지 값 가져오기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print(row[2].value)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#1</a:t>
            </a:r>
            <a:r>
              <a:rPr lang="ko-KR" altLang="en-US" dirty="0">
                <a:solidFill>
                  <a:srgbClr val="00B050"/>
                </a:solidFill>
              </a:rPr>
              <a:t>번째 줄부터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ko-KR" altLang="en-US" dirty="0">
                <a:solidFill>
                  <a:srgbClr val="00B050"/>
                </a:solidFill>
              </a:rPr>
              <a:t>번째줄까지</a:t>
            </a:r>
            <a:r>
              <a:rPr lang="en-US" altLang="ko-KR" dirty="0">
                <a:solidFill>
                  <a:srgbClr val="00B050"/>
                </a:solidFill>
              </a:rPr>
              <a:t>, 2</a:t>
            </a:r>
            <a:r>
              <a:rPr lang="ko-KR" altLang="en-US" dirty="0">
                <a:solidFill>
                  <a:srgbClr val="00B050"/>
                </a:solidFill>
              </a:rPr>
              <a:t>번째 열부터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ko-KR" altLang="en-US" dirty="0">
                <a:solidFill>
                  <a:srgbClr val="00B050"/>
                </a:solidFill>
              </a:rPr>
              <a:t>번째 열까지 끊어서 가져옴</a:t>
            </a:r>
          </a:p>
          <a:p>
            <a:r>
              <a:rPr lang="en-US" altLang="ko-KR" dirty="0"/>
              <a:t>for row in ws.iter_rows(min_row=1, max_row=3,min_col=2,max_col=3):</a:t>
            </a:r>
          </a:p>
          <a:p>
            <a:r>
              <a:rPr lang="en-US" altLang="ko-KR" dirty="0"/>
              <a:t>    print(row[0].value,row[1].value)</a:t>
            </a:r>
          </a:p>
          <a:p>
            <a:r>
              <a:rPr lang="en-US" altLang="ko-KR" dirty="0"/>
              <a:t>    #print(row)</a:t>
            </a:r>
          </a:p>
          <a:p>
            <a:endParaRPr lang="en-US" altLang="ko-KR" dirty="0"/>
          </a:p>
          <a:p>
            <a:r>
              <a:rPr lang="en-US" altLang="ko-KR" dirty="0"/>
              <a:t>for col in ws.iter_cols(min_row=1, max_row=3,min_col=2,max_col=3):</a:t>
            </a:r>
          </a:p>
          <a:p>
            <a:r>
              <a:rPr lang="en-US" altLang="ko-KR" dirty="0"/>
              <a:t>    print(col)</a:t>
            </a:r>
          </a:p>
          <a:p>
            <a:r>
              <a:rPr lang="en-US" altLang="ko-KR" dirty="0"/>
              <a:t>   # print(col[0].value, col[1].value)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#min</a:t>
            </a:r>
            <a:r>
              <a:rPr lang="ko-KR" altLang="en-US" dirty="0">
                <a:solidFill>
                  <a:srgbClr val="00B050"/>
                </a:solidFill>
              </a:rPr>
              <a:t>값을 지정하지 않으면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로 시작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#max</a:t>
            </a:r>
            <a:r>
              <a:rPr lang="ko-KR" altLang="en-US" dirty="0">
                <a:solidFill>
                  <a:srgbClr val="00B050"/>
                </a:solidFill>
              </a:rPr>
              <a:t>값을 지정하지 않으면 최대값으로 인식 함으로 항상 값을 지정하지 않아도 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for row in ws.iter_rows(min_row=2)</a:t>
            </a:r>
            <a:r>
              <a:rPr lang="en-US" altLang="ko-KR" dirty="0">
                <a:solidFill>
                  <a:srgbClr val="00B050"/>
                </a:solidFill>
              </a:rPr>
              <a:t>:#</a:t>
            </a:r>
            <a:r>
              <a:rPr lang="ko-KR" altLang="en-US" dirty="0">
                <a:solidFill>
                  <a:srgbClr val="00B050"/>
                </a:solidFill>
              </a:rPr>
              <a:t>두번째 줄부터 모든 데이터를 가지로 오겠다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    print(row)</a:t>
            </a:r>
          </a:p>
          <a:p>
            <a:r>
              <a:rPr lang="en-US" altLang="ko-KR" dirty="0"/>
              <a:t>    print(row[1].value)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9C732A-C275-E1BC-C188-CD08457637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6102" y="2399023"/>
            <a:ext cx="596900" cy="746125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BB3199D-C0A0-FFC5-7BA4-6092F89E9B2C}"/>
              </a:ext>
            </a:extLst>
          </p:cNvPr>
          <p:cNvCxnSpPr/>
          <p:nvPr/>
        </p:nvCxnSpPr>
        <p:spPr>
          <a:xfrm>
            <a:off x="2569029" y="6515100"/>
            <a:ext cx="8749815" cy="17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742C5E-84B4-20C8-80C3-E2C815F43792}"/>
              </a:ext>
            </a:extLst>
          </p:cNvPr>
          <p:cNvCxnSpPr/>
          <p:nvPr/>
        </p:nvCxnSpPr>
        <p:spPr>
          <a:xfrm>
            <a:off x="1712686" y="6172200"/>
            <a:ext cx="4105367" cy="19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77DA9C2-0632-9B9F-329C-64962424D110}"/>
              </a:ext>
            </a:extLst>
          </p:cNvPr>
          <p:cNvCxnSpPr/>
          <p:nvPr/>
        </p:nvCxnSpPr>
        <p:spPr>
          <a:xfrm>
            <a:off x="3773714" y="4815922"/>
            <a:ext cx="6752659" cy="57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2DD45E0-2DA8-F861-B871-C59FD0145DF7}"/>
              </a:ext>
            </a:extLst>
          </p:cNvPr>
          <p:cNvCxnSpPr>
            <a:cxnSpLocks/>
          </p:cNvCxnSpPr>
          <p:nvPr/>
        </p:nvCxnSpPr>
        <p:spPr>
          <a:xfrm>
            <a:off x="1872343" y="4510886"/>
            <a:ext cx="4891314" cy="25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F83D211-0D05-425F-50CA-865FD71A13F6}"/>
              </a:ext>
            </a:extLst>
          </p:cNvPr>
          <p:cNvCxnSpPr/>
          <p:nvPr/>
        </p:nvCxnSpPr>
        <p:spPr>
          <a:xfrm>
            <a:off x="1712686" y="3820597"/>
            <a:ext cx="6228330" cy="11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A55A7D-5FE1-6796-6481-A1430E383377}"/>
              </a:ext>
            </a:extLst>
          </p:cNvPr>
          <p:cNvCxnSpPr/>
          <p:nvPr/>
        </p:nvCxnSpPr>
        <p:spPr>
          <a:xfrm>
            <a:off x="3765369" y="3486995"/>
            <a:ext cx="2678974" cy="3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6D90C3D-5E2B-1D40-C6E6-9F2796EC7581}"/>
              </a:ext>
            </a:extLst>
          </p:cNvPr>
          <p:cNvCxnSpPr/>
          <p:nvPr/>
        </p:nvCxnSpPr>
        <p:spPr>
          <a:xfrm>
            <a:off x="2569029" y="2615748"/>
            <a:ext cx="6313714" cy="11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85C6062-B3B7-9DC7-A483-E9FE17859DC1}"/>
              </a:ext>
            </a:extLst>
          </p:cNvPr>
          <p:cNvCxnSpPr/>
          <p:nvPr/>
        </p:nvCxnSpPr>
        <p:spPr>
          <a:xfrm flipV="1">
            <a:off x="7503886" y="1600200"/>
            <a:ext cx="1612216" cy="154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AD10FD-5C2D-47F4-9483-EFDF228B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3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6E9D664-71AE-61DC-BA62-B0FEB8C3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98" y="1105666"/>
            <a:ext cx="6134100" cy="42481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C4FF2B-FF31-E1C1-2DFC-CF3C2719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86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2149F-FBC7-14D8-EA8C-480F4889A9B4}"/>
              </a:ext>
            </a:extLst>
          </p:cNvPr>
          <p:cNvSpPr txBox="1"/>
          <p:nvPr/>
        </p:nvSpPr>
        <p:spPr>
          <a:xfrm>
            <a:off x="437226" y="400326"/>
            <a:ext cx="783676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wb=Workbook()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새 워크북 생성 저장은 되지 않은 상태</a:t>
            </a:r>
          </a:p>
          <a:p>
            <a:r>
              <a:rPr lang="en-US" altLang="ko-KR" dirty="0"/>
              <a:t>ws=wb.active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현재 활성화된 </a:t>
            </a:r>
            <a:r>
              <a:rPr lang="en-US" altLang="ko-KR" dirty="0">
                <a:solidFill>
                  <a:srgbClr val="00B050"/>
                </a:solidFill>
              </a:rPr>
              <a:t>sheet </a:t>
            </a:r>
            <a:r>
              <a:rPr lang="ko-KR" altLang="en-US" dirty="0">
                <a:solidFill>
                  <a:srgbClr val="00B050"/>
                </a:solidFill>
              </a:rPr>
              <a:t>가져와서 </a:t>
            </a:r>
            <a:r>
              <a:rPr lang="en-US" altLang="ko-KR" dirty="0">
                <a:solidFill>
                  <a:srgbClr val="00B050"/>
                </a:solidFill>
              </a:rPr>
              <a:t>ws </a:t>
            </a:r>
            <a:r>
              <a:rPr lang="ko-KR" altLang="en-US" dirty="0">
                <a:solidFill>
                  <a:srgbClr val="00B050"/>
                </a:solidFill>
              </a:rPr>
              <a:t>저장해서 작업한다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</a:p>
          <a:p>
            <a:r>
              <a:rPr lang="en-US" altLang="ko-KR" dirty="0"/>
              <a:t>ws.title = "pySheet"</a:t>
            </a:r>
            <a:r>
              <a:rPr lang="en-US" altLang="ko-KR" dirty="0">
                <a:solidFill>
                  <a:srgbClr val="00B050"/>
                </a:solidFill>
              </a:rPr>
              <a:t>#sheet </a:t>
            </a:r>
            <a:r>
              <a:rPr lang="ko-KR" altLang="en-US" dirty="0">
                <a:solidFill>
                  <a:srgbClr val="00B050"/>
                </a:solidFill>
              </a:rPr>
              <a:t>의 이름을 변경</a:t>
            </a:r>
          </a:p>
          <a:p>
            <a:r>
              <a:rPr lang="en-US" altLang="ko-KR" dirty="0"/>
              <a:t>wb.save("sample.xlsx")</a:t>
            </a:r>
            <a:r>
              <a:rPr lang="en-US" altLang="ko-KR" dirty="0">
                <a:solidFill>
                  <a:srgbClr val="00B050"/>
                </a:solidFill>
              </a:rPr>
              <a:t>#excel </a:t>
            </a:r>
            <a:r>
              <a:rPr lang="ko-KR" altLang="en-US" dirty="0">
                <a:solidFill>
                  <a:srgbClr val="00B050"/>
                </a:solidFill>
              </a:rPr>
              <a:t>파일을 </a:t>
            </a:r>
            <a:r>
              <a:rPr lang="en-US" altLang="ko-KR" dirty="0">
                <a:solidFill>
                  <a:srgbClr val="00B050"/>
                </a:solidFill>
              </a:rPr>
              <a:t>sample.xlsx </a:t>
            </a:r>
            <a:r>
              <a:rPr lang="ko-KR" altLang="en-US" dirty="0">
                <a:solidFill>
                  <a:srgbClr val="00B050"/>
                </a:solidFill>
              </a:rPr>
              <a:t>로 저장</a:t>
            </a:r>
          </a:p>
          <a:p>
            <a:r>
              <a:rPr lang="en-US" altLang="ko-KR" dirty="0"/>
              <a:t>wb.close()</a:t>
            </a:r>
            <a:r>
              <a:rPr lang="en-US" altLang="ko-KR" dirty="0">
                <a:solidFill>
                  <a:srgbClr val="00B050"/>
                </a:solidFill>
              </a:rPr>
              <a:t>#excel </a:t>
            </a:r>
            <a:r>
              <a:rPr lang="ko-KR" altLang="en-US" dirty="0">
                <a:solidFill>
                  <a:srgbClr val="00B050"/>
                </a:solidFill>
              </a:rPr>
              <a:t>파일을 닫아준다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B56AE-651F-DFF2-95AF-9E7DA8571E52}"/>
              </a:ext>
            </a:extLst>
          </p:cNvPr>
          <p:cNvSpPr txBox="1"/>
          <p:nvPr/>
        </p:nvSpPr>
        <p:spPr>
          <a:xfrm>
            <a:off x="639192" y="2521258"/>
            <a:ext cx="101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같이 코딩을 다하고 실행을 하면 메뉴에 </a:t>
            </a:r>
            <a:r>
              <a:rPr lang="en-US" altLang="ko-KR" dirty="0"/>
              <a:t>sample.xlsx </a:t>
            </a:r>
            <a:r>
              <a:rPr lang="ko-KR" altLang="en-US" dirty="0"/>
              <a:t>라는 파일이 생성된 것을 볼수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C2E1EE-FA68-E94D-1825-39163519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1" y="3010825"/>
            <a:ext cx="2200753" cy="1481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3E1210-FDD7-F7BE-8823-AE80D27217B9}"/>
              </a:ext>
            </a:extLst>
          </p:cNvPr>
          <p:cNvSpPr txBox="1"/>
          <p:nvPr/>
        </p:nvSpPr>
        <p:spPr>
          <a:xfrm>
            <a:off x="3133817" y="3195961"/>
            <a:ext cx="885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sample.xlsx </a:t>
            </a:r>
            <a:r>
              <a:rPr lang="ko-KR" altLang="en-US" dirty="0"/>
              <a:t>위에서 마우스 우클릭후 아래와 같이 메뉴를 선택해서 탐색기로 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72A53E-DE6E-433F-1D47-A29A69318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1" t="21814" r="75332" b="43914"/>
          <a:stretch/>
        </p:blipFill>
        <p:spPr>
          <a:xfrm>
            <a:off x="4722920" y="3943163"/>
            <a:ext cx="4689285" cy="291483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E01D3B-68FF-03FE-C9FF-09D9418C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22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346A0C-23AD-C94D-1052-70DC3BA20DF6}"/>
              </a:ext>
            </a:extLst>
          </p:cNvPr>
          <p:cNvSpPr txBox="1"/>
          <p:nvPr/>
        </p:nvSpPr>
        <p:spPr>
          <a:xfrm>
            <a:off x="577049" y="532660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sample.xlsx </a:t>
            </a:r>
            <a:r>
              <a:rPr lang="ko-KR" altLang="en-US" dirty="0"/>
              <a:t>을 더블클릭 해서 확인해 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71FC07-F7E5-91CB-606D-CA70B127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9" y="982508"/>
            <a:ext cx="3552825" cy="237172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D1F935-54BF-3B8C-3AD2-B9257398D053}"/>
              </a:ext>
            </a:extLst>
          </p:cNvPr>
          <p:cNvSpPr/>
          <p:nvPr/>
        </p:nvSpPr>
        <p:spPr>
          <a:xfrm>
            <a:off x="6161103" y="2450237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2978D2-B450-0893-9488-217B73E26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511" y="2319800"/>
            <a:ext cx="6076950" cy="4295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09C8AE-1A54-CBDA-0643-64E6F3DCF7F9}"/>
              </a:ext>
            </a:extLst>
          </p:cNvPr>
          <p:cNvSpPr txBox="1"/>
          <p:nvPr/>
        </p:nvSpPr>
        <p:spPr>
          <a:xfrm>
            <a:off x="4785065" y="1396470"/>
            <a:ext cx="725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그러면 내용은 없지만 </a:t>
            </a:r>
            <a:r>
              <a:rPr lang="en-US" altLang="ko-KR" dirty="0"/>
              <a:t>sample.xlsx</a:t>
            </a:r>
            <a:r>
              <a:rPr lang="ko-KR" altLang="en-US" dirty="0"/>
              <a:t>파일이름이 나타나고 </a:t>
            </a:r>
            <a:r>
              <a:rPr lang="en-US" altLang="ko-KR" dirty="0"/>
              <a:t>, </a:t>
            </a:r>
            <a:r>
              <a:rPr lang="ko-KR" altLang="en-US" dirty="0"/>
              <a:t>현재 활성화된 시트 이름이 우리가 변경한 </a:t>
            </a:r>
            <a:r>
              <a:rPr lang="en-US" altLang="ko-KR" dirty="0"/>
              <a:t>pySheet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되어 있는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DCBA9-2BCF-8078-2E77-FD086A925C6F}"/>
              </a:ext>
            </a:extLst>
          </p:cNvPr>
          <p:cNvSpPr txBox="1"/>
          <p:nvPr/>
        </p:nvSpPr>
        <p:spPr>
          <a:xfrm>
            <a:off x="230819" y="4669654"/>
            <a:ext cx="46430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Openpyxl</a:t>
            </a:r>
            <a:r>
              <a:rPr lang="ko-KR" altLang="en-US" dirty="0"/>
              <a:t>을 이용해서 워크시트를 생성하고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활성화된 시트를 가져와서 시트 이름을 변경하고</a:t>
            </a:r>
            <a:r>
              <a:rPr lang="en-US" altLang="ko-KR" dirty="0"/>
              <a:t>,</a:t>
            </a:r>
            <a:r>
              <a:rPr lang="ko-KR" altLang="en-US" dirty="0"/>
              <a:t> 파일을 저장하는 것 까지 해보았다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EFD09-ACF6-60E0-918E-A8AE9915A25D}"/>
              </a:ext>
            </a:extLst>
          </p:cNvPr>
          <p:cNvSpPr txBox="1"/>
          <p:nvPr/>
        </p:nvSpPr>
        <p:spPr>
          <a:xfrm>
            <a:off x="349955" y="5700889"/>
            <a:ext cx="44351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엑셀 화면을 우상단 </a:t>
            </a:r>
            <a:r>
              <a:rPr lang="en-US" altLang="ko-KR" dirty="0"/>
              <a:t>x</a:t>
            </a:r>
            <a:r>
              <a:rPr lang="ko-KR" altLang="en-US" dirty="0"/>
              <a:t>를 클릭하여 닫아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DB6B83-40F2-51A0-79B4-44DD769A9F3C}"/>
              </a:ext>
            </a:extLst>
          </p:cNvPr>
          <p:cNvSpPr/>
          <p:nvPr/>
        </p:nvSpPr>
        <p:spPr>
          <a:xfrm>
            <a:off x="10792178" y="2319800"/>
            <a:ext cx="180059" cy="310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5B547-2293-2A56-B86A-A26CD0E8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ECD9AF-A55D-CA6A-3653-DDB87DA47C17}"/>
              </a:ext>
            </a:extLst>
          </p:cNvPr>
          <p:cNvCxnSpPr/>
          <p:nvPr/>
        </p:nvCxnSpPr>
        <p:spPr>
          <a:xfrm>
            <a:off x="4129874" y="1811045"/>
            <a:ext cx="539780" cy="33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3C036A-BD3E-47C4-7AAE-9D3600DBC719}"/>
              </a:ext>
            </a:extLst>
          </p:cNvPr>
          <p:cNvCxnSpPr/>
          <p:nvPr/>
        </p:nvCxnSpPr>
        <p:spPr>
          <a:xfrm flipH="1">
            <a:off x="4447713" y="4199138"/>
            <a:ext cx="550415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6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시트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C4F5A-F214-2C0F-5C5D-BE9B564AD464}"/>
              </a:ext>
            </a:extLst>
          </p:cNvPr>
          <p:cNvSpPr txBox="1"/>
          <p:nvPr/>
        </p:nvSpPr>
        <p:spPr>
          <a:xfrm>
            <a:off x="280578" y="690541"/>
            <a:ext cx="945044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#2_1sheet.py</a:t>
            </a:r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wb=Workbook()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#wb.active : </a:t>
            </a:r>
            <a:r>
              <a:rPr lang="ko-KR" altLang="en-US" dirty="0">
                <a:solidFill>
                  <a:srgbClr val="00B050"/>
                </a:solidFill>
              </a:rPr>
              <a:t>활성화된 시트 가져옴</a:t>
            </a:r>
          </a:p>
          <a:p>
            <a:r>
              <a:rPr lang="en-US" altLang="ko-KR" dirty="0"/>
              <a:t>ws=wb.create_sheet()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새로운 </a:t>
            </a:r>
            <a:r>
              <a:rPr lang="en-US" altLang="ko-KR" dirty="0">
                <a:solidFill>
                  <a:srgbClr val="00B050"/>
                </a:solidFill>
              </a:rPr>
              <a:t>sheet </a:t>
            </a:r>
            <a:r>
              <a:rPr lang="ko-KR" altLang="en-US" dirty="0">
                <a:solidFill>
                  <a:srgbClr val="00B050"/>
                </a:solidFill>
              </a:rPr>
              <a:t>기본이름으로 생성</a:t>
            </a:r>
          </a:p>
          <a:p>
            <a:r>
              <a:rPr lang="en-US" altLang="ko-KR" dirty="0"/>
              <a:t>wb.save("sample.xlsx")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열려있는 </a:t>
            </a:r>
            <a:r>
              <a:rPr lang="en-US" altLang="ko-KR" dirty="0">
                <a:solidFill>
                  <a:srgbClr val="00B050"/>
                </a:solidFill>
              </a:rPr>
              <a:t>sample.xlsx</a:t>
            </a:r>
            <a:r>
              <a:rPr lang="ko-KR" altLang="en-US" dirty="0">
                <a:solidFill>
                  <a:srgbClr val="00B050"/>
                </a:solidFill>
              </a:rPr>
              <a:t>가 있으면 실행시 오류가 남으로 </a:t>
            </a:r>
            <a:r>
              <a:rPr lang="en-US" altLang="ko-KR" dirty="0">
                <a:solidFill>
                  <a:srgbClr val="00B050"/>
                </a:solidFill>
              </a:rPr>
              <a:t>sample.xlsx</a:t>
            </a:r>
            <a:r>
              <a:rPr lang="ko-KR" altLang="en-US" dirty="0">
                <a:solidFill>
                  <a:srgbClr val="00B050"/>
                </a:solidFill>
              </a:rPr>
              <a:t>창을 닫고 실행한다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5A674-9231-474D-F7B6-61EF33027289}"/>
              </a:ext>
            </a:extLst>
          </p:cNvPr>
          <p:cNvSpPr txBox="1"/>
          <p:nvPr/>
        </p:nvSpPr>
        <p:spPr>
          <a:xfrm>
            <a:off x="1529607" y="3979415"/>
            <a:ext cx="432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같이 코딩하고 실행 후 </a:t>
            </a:r>
            <a:r>
              <a:rPr lang="en-US" altLang="ko-KR" dirty="0"/>
              <a:t>ample.xlsx</a:t>
            </a:r>
            <a:r>
              <a:rPr lang="ko-KR" altLang="en-US" dirty="0"/>
              <a:t>을 열어 보면 옆과 같이 기본이름으로 </a:t>
            </a:r>
            <a:r>
              <a:rPr lang="en-US" altLang="ko-KR" dirty="0"/>
              <a:t>sheet1</a:t>
            </a:r>
            <a:r>
              <a:rPr lang="ko-KR" altLang="en-US" dirty="0"/>
              <a:t>가 하나 더 생성 되어 있는 것을 볼수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3A5C85-9E98-462D-41B4-88737162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13" y="2721866"/>
            <a:ext cx="5761887" cy="4136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63AC4D-EB61-B159-C955-18671539AF37}"/>
              </a:ext>
            </a:extLst>
          </p:cNvPr>
          <p:cNvSpPr txBox="1"/>
          <p:nvPr/>
        </p:nvSpPr>
        <p:spPr>
          <a:xfrm>
            <a:off x="1744754" y="316076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새로운 시트 생성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04FBE8-957D-CDE7-A8F8-6EFA861D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C5462D-E551-6419-8538-3B03FB57E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057509" y="5524131"/>
            <a:ext cx="2067213" cy="600159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7A11C191-90E2-14B9-7096-E0488A9017EC}"/>
              </a:ext>
            </a:extLst>
          </p:cNvPr>
          <p:cNvSpPr/>
          <p:nvPr/>
        </p:nvSpPr>
        <p:spPr>
          <a:xfrm>
            <a:off x="3299767" y="5824211"/>
            <a:ext cx="2955301" cy="600159"/>
          </a:xfrm>
          <a:prstGeom prst="wedgeRoundRectCallout">
            <a:avLst>
              <a:gd name="adj1" fmla="val -53433"/>
              <a:gd name="adj2" fmla="val -268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작업 표시줄의 탐색기 창을 바로 띄워서 확인해 </a:t>
            </a:r>
            <a:r>
              <a:rPr lang="ko-KR" altLang="en-US" sz="1400" dirty="0" err="1">
                <a:solidFill>
                  <a:schemeClr val="tx1"/>
                </a:solidFill>
              </a:rPr>
              <a:t>ㅂㄴ다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6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EF1D25-C178-B1A6-578F-85FB58C78019}"/>
              </a:ext>
            </a:extLst>
          </p:cNvPr>
          <p:cNvSpPr txBox="1"/>
          <p:nvPr/>
        </p:nvSpPr>
        <p:spPr>
          <a:xfrm>
            <a:off x="402143" y="320377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시트 이름</a:t>
            </a:r>
            <a:r>
              <a:rPr lang="en-US" altLang="ko-KR" b="1" dirty="0"/>
              <a:t>,</a:t>
            </a:r>
            <a:r>
              <a:rPr lang="ko-KR" altLang="en-US" b="1" dirty="0"/>
              <a:t>색상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45C8C-4EC3-62B6-C7E2-7D97AA0F2381}"/>
              </a:ext>
            </a:extLst>
          </p:cNvPr>
          <p:cNvSpPr txBox="1"/>
          <p:nvPr/>
        </p:nvSpPr>
        <p:spPr>
          <a:xfrm>
            <a:off x="153567" y="964914"/>
            <a:ext cx="531507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#2_1sheet.py</a:t>
            </a:r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wb=Workbook()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#wb.active : </a:t>
            </a:r>
            <a:r>
              <a:rPr lang="ko-KR" altLang="en-US" dirty="0">
                <a:solidFill>
                  <a:srgbClr val="00B050"/>
                </a:solidFill>
              </a:rPr>
              <a:t>활성화된 시트 가져옴</a:t>
            </a:r>
          </a:p>
          <a:p>
            <a:r>
              <a:rPr lang="en-US" altLang="ko-KR" dirty="0"/>
              <a:t>ws=wb.create_sheet()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새로운 </a:t>
            </a:r>
            <a:r>
              <a:rPr lang="en-US" altLang="ko-KR" dirty="0">
                <a:solidFill>
                  <a:srgbClr val="00B050"/>
                </a:solidFill>
              </a:rPr>
              <a:t>sheet </a:t>
            </a:r>
            <a:r>
              <a:rPr lang="ko-KR" altLang="en-US" dirty="0">
                <a:solidFill>
                  <a:srgbClr val="00B050"/>
                </a:solidFill>
              </a:rPr>
              <a:t>기본이름으로 생성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ws.title="MyPySheet" </a:t>
            </a:r>
            <a:r>
              <a:rPr lang="en-US" altLang="ko-KR" dirty="0">
                <a:solidFill>
                  <a:srgbClr val="00B050"/>
                </a:solidFill>
              </a:rPr>
              <a:t>#sheet</a:t>
            </a:r>
            <a:r>
              <a:rPr lang="ko-KR" altLang="en-US" dirty="0">
                <a:solidFill>
                  <a:srgbClr val="00B050"/>
                </a:solidFill>
              </a:rPr>
              <a:t>이름 변경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ws.sheet_properties.tabColor = "00ff00“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#RGB</a:t>
            </a:r>
            <a:r>
              <a:rPr lang="ko-KR" altLang="en-US" dirty="0">
                <a:solidFill>
                  <a:srgbClr val="00B050"/>
                </a:solidFill>
              </a:rPr>
              <a:t>형태로 값을 넣어주면 탭 색상 변경</a:t>
            </a:r>
          </a:p>
          <a:p>
            <a:r>
              <a:rPr lang="en-US" altLang="ko-KR" dirty="0"/>
              <a:t>wb.save("sample.xlsx")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wb.close()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열려있는 </a:t>
            </a:r>
            <a:r>
              <a:rPr lang="en-US" altLang="ko-KR" dirty="0">
                <a:solidFill>
                  <a:srgbClr val="00B050"/>
                </a:solidFill>
              </a:rPr>
              <a:t>ample.xlsx</a:t>
            </a:r>
            <a:r>
              <a:rPr lang="ko-KR" altLang="en-US" dirty="0">
                <a:solidFill>
                  <a:srgbClr val="00B050"/>
                </a:solidFill>
              </a:rPr>
              <a:t>가 있으면 실행시 오류가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남으로 </a:t>
            </a:r>
            <a:r>
              <a:rPr lang="en-US" altLang="ko-KR" dirty="0">
                <a:solidFill>
                  <a:srgbClr val="00B050"/>
                </a:solidFill>
              </a:rPr>
              <a:t>ample.xlsx</a:t>
            </a:r>
            <a:r>
              <a:rPr lang="ko-KR" altLang="en-US" dirty="0">
                <a:solidFill>
                  <a:srgbClr val="00B050"/>
                </a:solidFill>
              </a:rPr>
              <a:t>창을 닫고 실행한다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C2DBEC-B36C-DFDF-3FBB-F39DA434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58" y="1632752"/>
            <a:ext cx="6162675" cy="426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D0D76E-AC55-B269-EED9-958C7CFA3E8B}"/>
              </a:ext>
            </a:extLst>
          </p:cNvPr>
          <p:cNvSpPr txBox="1"/>
          <p:nvPr/>
        </p:nvSpPr>
        <p:spPr>
          <a:xfrm>
            <a:off x="6095999" y="878889"/>
            <a:ext cx="531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옆의 파랑색 코드를 추가하고 실행하면 아래와 같이 변경된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482559-C3FC-F7D2-4B20-D111F815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70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25C2A-821B-74B7-05AF-BD0F7B41C514}"/>
              </a:ext>
            </a:extLst>
          </p:cNvPr>
          <p:cNvSpPr txBox="1"/>
          <p:nvPr/>
        </p:nvSpPr>
        <p:spPr>
          <a:xfrm>
            <a:off x="402143" y="320377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RGB</a:t>
            </a:r>
            <a:r>
              <a:rPr lang="ko-KR" altLang="en-US" b="1" dirty="0"/>
              <a:t>값 알아보기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765622-16AC-F6B0-69B4-F08E301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9" y="771525"/>
            <a:ext cx="4600575" cy="2657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435B6E-05AF-367B-F5E8-0F921AD6C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256" y="972474"/>
            <a:ext cx="5801142" cy="3581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5B8884-90A7-B9C8-EB6B-FB6016CCFB77}"/>
              </a:ext>
            </a:extLst>
          </p:cNvPr>
          <p:cNvSpPr txBox="1"/>
          <p:nvPr/>
        </p:nvSpPr>
        <p:spPr>
          <a:xfrm>
            <a:off x="5601811" y="505043"/>
            <a:ext cx="580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화면을 내려서 아랫부분에 아래와 같이 나타난 부분 클릭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03AB3E-1A64-8A68-18C4-F91BC9FCFF6D}"/>
              </a:ext>
            </a:extLst>
          </p:cNvPr>
          <p:cNvSpPr/>
          <p:nvPr/>
        </p:nvSpPr>
        <p:spPr>
          <a:xfrm>
            <a:off x="1772356" y="874375"/>
            <a:ext cx="553155" cy="299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731DEEB-E7CD-17D5-1ABE-670AA9161671}"/>
              </a:ext>
            </a:extLst>
          </p:cNvPr>
          <p:cNvCxnSpPr>
            <a:stCxn id="2" idx="2"/>
          </p:cNvCxnSpPr>
          <p:nvPr/>
        </p:nvCxnSpPr>
        <p:spPr>
          <a:xfrm>
            <a:off x="2048934" y="1174044"/>
            <a:ext cx="378177" cy="146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FC02A0-5AB4-A34A-27B7-BD639E41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55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5596FE-BB7E-44AD-2879-14DE6A17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36" y="1877744"/>
            <a:ext cx="5946374" cy="4694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C2B1B-7DD9-C91C-52ED-6B46CA45C10C}"/>
              </a:ext>
            </a:extLst>
          </p:cNvPr>
          <p:cNvSpPr txBox="1"/>
          <p:nvPr/>
        </p:nvSpPr>
        <p:spPr>
          <a:xfrm>
            <a:off x="1100830" y="896645"/>
            <a:ext cx="836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번을 이용해서 색상을 고르면 </a:t>
            </a:r>
            <a:r>
              <a:rPr lang="en-US" altLang="ko-KR" dirty="0"/>
              <a:t>3</a:t>
            </a:r>
            <a:r>
              <a:rPr lang="ko-KR" altLang="en-US" dirty="0"/>
              <a:t>번에 해당하는 </a:t>
            </a:r>
            <a:r>
              <a:rPr lang="en-US" altLang="ko-KR" dirty="0"/>
              <a:t>rgb</a:t>
            </a:r>
            <a:r>
              <a:rPr lang="ko-KR" altLang="en-US" dirty="0"/>
              <a:t>값이 나타난다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을 제외한 부분만 복사해서 코드에 붙여 넣으면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E24B5B-9628-785C-89B5-6002D163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77E-F3E1-41CB-8EBA-5A2BB26809E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31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4102</Words>
  <Application>Microsoft Office PowerPoint</Application>
  <PresentationFormat>와이드스크린</PresentationFormat>
  <Paragraphs>481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54</cp:revision>
  <dcterms:created xsi:type="dcterms:W3CDTF">2022-06-11T07:11:52Z</dcterms:created>
  <dcterms:modified xsi:type="dcterms:W3CDTF">2022-12-09T03:10:32Z</dcterms:modified>
</cp:coreProperties>
</file>