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334" r:id="rId3"/>
    <p:sldId id="335" r:id="rId4"/>
    <p:sldId id="336" r:id="rId5"/>
    <p:sldId id="337" r:id="rId6"/>
    <p:sldId id="345" r:id="rId7"/>
    <p:sldId id="346" r:id="rId8"/>
    <p:sldId id="347" r:id="rId9"/>
    <p:sldId id="348" r:id="rId10"/>
    <p:sldId id="349" r:id="rId11"/>
    <p:sldId id="338" r:id="rId12"/>
    <p:sldId id="350" r:id="rId13"/>
    <p:sldId id="339" r:id="rId14"/>
    <p:sldId id="340" r:id="rId15"/>
    <p:sldId id="341" r:id="rId16"/>
    <p:sldId id="342" r:id="rId17"/>
    <p:sldId id="352" r:id="rId18"/>
    <p:sldId id="343" r:id="rId19"/>
    <p:sldId id="351" r:id="rId20"/>
    <p:sldId id="25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52" d="100"/>
          <a:sy n="52" d="100"/>
        </p:scale>
        <p:origin x="5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A56EB-DECD-09B2-A575-E85CC39DB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7737E5-3177-9E8A-6418-9E5EE3D13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48D3-9BFA-4F53-6E17-09911F287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0D87-D1E1-48D2-90AE-58BF711F4A68}" type="datetimeFigureOut">
              <a:rPr lang="ko-KR" altLang="en-US" smtClean="0"/>
              <a:t>2022-12-12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9B40A9-63FD-E257-5CFC-0848DAF4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0DD389-DAC7-30BF-0888-7CF639F4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302-B465-40F0-A090-FD61486EF6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72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F10E-124B-DFF8-D884-8CF1ED01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C2AC15-8A5A-C55F-4F94-D3CF9DF4A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552D4-5756-C222-5AFA-5CF2AF47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0D87-D1E1-48D2-90AE-58BF711F4A68}" type="datetimeFigureOut">
              <a:rPr lang="ko-KR" altLang="en-US" smtClean="0"/>
              <a:t>2022-12-12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D275A-8855-6213-0262-4EB42708D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5B35A1-7B56-B51D-00A8-B352DB9F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302-B465-40F0-A090-FD61486EF6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042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97C694-D2B4-242E-C21B-77DB3D0A6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64E90E-087A-FABD-BFF9-C592EE975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9A7F98-9E5C-20F7-AB4F-6762C14D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0D87-D1E1-48D2-90AE-58BF711F4A68}" type="datetimeFigureOut">
              <a:rPr lang="ko-KR" altLang="en-US" smtClean="0"/>
              <a:t>2022-12-12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1B5EB0-9EAD-4A76-075D-35C38B20E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2C6BD0-1112-A52C-8559-C0E9FD00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302-B465-40F0-A090-FD61486EF6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26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A5376-5930-7315-76EB-87F14854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F2E89A-B616-6F8D-BDA0-5AEF22FFF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2DE72F-3230-0414-915B-BF1C05573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0D87-D1E1-48D2-90AE-58BF711F4A68}" type="datetimeFigureOut">
              <a:rPr lang="ko-KR" altLang="en-US" smtClean="0"/>
              <a:t>2022-12-12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F3A80-FFD1-122E-696E-173051C8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490E90-503E-F783-B96D-19E7CEE3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302-B465-40F0-A090-FD61486EF6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38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AB2D0-8D9E-B3B3-500E-506949F5F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02D777-D567-EEE1-042D-5F111EB99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DE297-B63D-22C8-69BF-F96D9B69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0D87-D1E1-48D2-90AE-58BF711F4A68}" type="datetimeFigureOut">
              <a:rPr lang="ko-KR" altLang="en-US" smtClean="0"/>
              <a:t>2022-12-12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0A7AF2-4566-4934-85B2-A1F92E20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62F8A2-153D-8888-9575-E0D087F0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302-B465-40F0-A090-FD61486EF6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240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59ED0-E93A-0286-0795-FB94408CF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91559D-F45F-0901-1AD8-219A0F90B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831325-584D-404F-A372-0E35C0403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BFCF43-8744-72D5-2372-D0CCDE9D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0D87-D1E1-48D2-90AE-58BF711F4A68}" type="datetimeFigureOut">
              <a:rPr lang="ko-KR" altLang="en-US" smtClean="0"/>
              <a:t>2022-12-12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BC0E8F-63AA-C4CF-90AA-06A0CB17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F9279A-1512-07B2-D01A-96DFACA7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302-B465-40F0-A090-FD61486EF6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86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02B06-1729-18E3-DADB-412FEBE4B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91A79-F345-A6AD-7511-32793898D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BF90E-AFC6-BD7A-61D2-EFAACA092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DD34E8-7B7A-DFE2-D3C5-0FD018F6C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BEA7F1-EAEE-88A7-0FB8-3143CF7F3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793407-C016-7FD2-39D5-DC3F139D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0D87-D1E1-48D2-90AE-58BF711F4A68}" type="datetimeFigureOut">
              <a:rPr lang="ko-KR" altLang="en-US" smtClean="0"/>
              <a:t>2022-12-12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725C36-A6B4-CFF2-3132-A769CA699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7B0B87-0AD8-D325-0508-511E5E69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302-B465-40F0-A090-FD61486EF6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5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F9447-C464-99BB-655E-9B9EDF40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7BCD6E-EEDA-1C5A-EA5A-F5D9FD78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0D87-D1E1-48D2-90AE-58BF711F4A68}" type="datetimeFigureOut">
              <a:rPr lang="ko-KR" altLang="en-US" smtClean="0"/>
              <a:t>2022-12-12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6E4C3C-C3FF-C436-33A4-A9AD0EECE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A8F8EA-16C7-36F9-48E9-B04183B6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302-B465-40F0-A090-FD61486EF6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81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6BE96E-05A6-A09E-1C8A-6065B34B0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0D87-D1E1-48D2-90AE-58BF711F4A68}" type="datetimeFigureOut">
              <a:rPr lang="ko-KR" altLang="en-US" smtClean="0"/>
              <a:t>2022-12-12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F70255-A140-84D4-9967-5272FB06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D25B73-3A3B-53DA-9454-BEC3C641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302-B465-40F0-A090-FD61486EF6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41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04143-D5E0-EA7A-D8C0-719E514B7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F2C97-4AF5-A170-E4E7-21B1D0FC3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1D8FF4-D2BF-2D70-6BB6-42A3F9F67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0C9D81-8AE9-9641-89B5-3F50EF50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0D87-D1E1-48D2-90AE-58BF711F4A68}" type="datetimeFigureOut">
              <a:rPr lang="ko-KR" altLang="en-US" smtClean="0"/>
              <a:t>2022-12-12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5E9EED-2971-3860-EA13-4C1338318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EA501F-9B75-448D-DD5A-3A5FC05B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302-B465-40F0-A090-FD61486EF6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80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4F25A-F55A-9E25-7F79-C7B0130E6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58BA5E-B18A-65DC-C89A-E2F74E85B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7BF855-F190-71FC-7EB7-97F7F5BED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A2EDD8-4EE8-4ADD-4699-2688BC609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60D87-D1E1-48D2-90AE-58BF711F4A68}" type="datetimeFigureOut">
              <a:rPr lang="ko-KR" altLang="en-US" smtClean="0"/>
              <a:t>2022-12-12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9CF3D0-2C2F-1AE6-E1A9-6DD32705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12D95E-86B0-6E99-AACC-BE2898A0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9302-B465-40F0-A090-FD61486EF6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94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22779C-358E-2C15-D291-D9496ED81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E037BF-DCCB-B1EC-55A4-9189F0C20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62715E-BE8B-D785-0819-0DBA827DC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60D87-D1E1-48D2-90AE-58BF711F4A68}" type="datetimeFigureOut">
              <a:rPr lang="ko-KR" altLang="en-US" smtClean="0"/>
              <a:t>2022-12-12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004F0-F788-499B-5BE5-8705012D2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C2BBC0-6A4C-0B44-0950-B59343985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49302-B465-40F0-A090-FD61486EF6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11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2" y="217714"/>
            <a:ext cx="440849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00FF00"/>
                </a:highlight>
              </a:rPr>
              <a:t>찾기</a:t>
            </a:r>
            <a:endParaRPr lang="en-US" altLang="ko-KR" sz="2000" dirty="0">
              <a:highlight>
                <a:srgbClr val="00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155B8C-FDD7-5C0A-5015-6396BDD041A1}"/>
              </a:ext>
            </a:extLst>
          </p:cNvPr>
          <p:cNvSpPr txBox="1"/>
          <p:nvPr/>
        </p:nvSpPr>
        <p:spPr>
          <a:xfrm>
            <a:off x="498451" y="783770"/>
            <a:ext cx="598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값 검색하기 및 변경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4C3461-0EF1-EF79-ABBA-8B5993218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075" y="500742"/>
            <a:ext cx="3676650" cy="1695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230379-E9B6-8DD0-C4C4-041F1CB9A0F3}"/>
              </a:ext>
            </a:extLst>
          </p:cNvPr>
          <p:cNvSpPr txBox="1"/>
          <p:nvPr/>
        </p:nvSpPr>
        <p:spPr>
          <a:xfrm>
            <a:off x="8473440" y="106680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sample.xlsx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55B807-6039-FC52-08C7-EACCB177C53C}"/>
              </a:ext>
            </a:extLst>
          </p:cNvPr>
          <p:cNvSpPr txBox="1"/>
          <p:nvPr/>
        </p:nvSpPr>
        <p:spPr>
          <a:xfrm>
            <a:off x="8982073" y="4661809"/>
            <a:ext cx="24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Sample_change.xlsx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0D6F03-386C-E33F-1C72-CE78EA4E4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399" y="5136728"/>
            <a:ext cx="3343275" cy="14668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7F1E60E-909A-FD36-9809-9B50E235F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1042" y="2608254"/>
            <a:ext cx="3391467" cy="10645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71E3D0-C521-3B65-55FD-2E5EE3C2596F}"/>
              </a:ext>
            </a:extLst>
          </p:cNvPr>
          <p:cNvSpPr txBox="1"/>
          <p:nvPr/>
        </p:nvSpPr>
        <p:spPr>
          <a:xfrm>
            <a:off x="498450" y="1305341"/>
            <a:ext cx="6390029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#1_1search.py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en-US" altLang="ko-KR" dirty="0"/>
              <a:t>from openpyxl import load_workbook</a:t>
            </a:r>
          </a:p>
          <a:p>
            <a:r>
              <a:rPr lang="en-US" altLang="ko-KR" dirty="0"/>
              <a:t>wb=load_workbook("sample.xlsx")</a:t>
            </a:r>
          </a:p>
          <a:p>
            <a:r>
              <a:rPr lang="en-US" altLang="ko-KR" dirty="0"/>
              <a:t>ws=wb.active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국어 과목 점수가 </a:t>
            </a:r>
            <a:r>
              <a:rPr lang="en-US" altLang="ko-KR" dirty="0">
                <a:solidFill>
                  <a:srgbClr val="00B050"/>
                </a:solidFill>
              </a:rPr>
              <a:t>80</a:t>
            </a:r>
            <a:r>
              <a:rPr lang="ko-KR" altLang="en-US" dirty="0">
                <a:solidFill>
                  <a:srgbClr val="00B050"/>
                </a:solidFill>
              </a:rPr>
              <a:t>점 이상인 학생 찾기</a:t>
            </a:r>
          </a:p>
          <a:p>
            <a:r>
              <a:rPr lang="en-US" altLang="ko-KR" dirty="0"/>
              <a:t>for row in </a:t>
            </a:r>
            <a:r>
              <a:rPr lang="en-US" altLang="ko-KR" dirty="0" err="1"/>
              <a:t>ws.iter_rows</a:t>
            </a:r>
            <a:r>
              <a:rPr lang="en-US" altLang="ko-KR" dirty="0"/>
              <a:t>(min_row=2):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번호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국어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영어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수학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if int(row[1].value) &gt;=80: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국어 점수가 </a:t>
            </a:r>
            <a:r>
              <a:rPr lang="en-US" altLang="ko-KR" dirty="0">
                <a:solidFill>
                  <a:srgbClr val="00B050"/>
                </a:solidFill>
              </a:rPr>
              <a:t>80</a:t>
            </a:r>
            <a:r>
              <a:rPr lang="ko-KR" altLang="en-US" dirty="0">
                <a:solidFill>
                  <a:srgbClr val="00B050"/>
                </a:solidFill>
              </a:rPr>
              <a:t>점 이상이면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print(row[0].value,"</a:t>
            </a:r>
            <a:r>
              <a:rPr lang="ko-KR" altLang="en-US" dirty="0"/>
              <a:t>번은 국어 </a:t>
            </a:r>
            <a:r>
              <a:rPr lang="en-US" altLang="ko-KR" dirty="0"/>
              <a:t>80</a:t>
            </a:r>
            <a:r>
              <a:rPr lang="ko-KR" altLang="en-US" dirty="0"/>
              <a:t>점 이상입니다</a:t>
            </a:r>
            <a:r>
              <a:rPr lang="en-US" altLang="ko-KR" dirty="0"/>
              <a:t>.")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영어과목명을 찾아서 컴퓨터 과목으로 변경</a:t>
            </a:r>
          </a:p>
          <a:p>
            <a:r>
              <a:rPr lang="en-US" altLang="ko-KR" dirty="0"/>
              <a:t>for row in </a:t>
            </a:r>
            <a:r>
              <a:rPr lang="en-US" altLang="ko-KR" dirty="0" err="1"/>
              <a:t>ws.iter_rows</a:t>
            </a:r>
            <a:r>
              <a:rPr lang="en-US" altLang="ko-KR" dirty="0"/>
              <a:t>(max_row=1):</a:t>
            </a:r>
          </a:p>
          <a:p>
            <a:r>
              <a:rPr lang="en-US" altLang="ko-KR" dirty="0"/>
              <a:t>    for cell in row:</a:t>
            </a:r>
          </a:p>
          <a:p>
            <a:r>
              <a:rPr lang="en-US" altLang="ko-KR" dirty="0"/>
              <a:t>        if cell.value == "</a:t>
            </a:r>
            <a:r>
              <a:rPr lang="ko-KR" altLang="en-US" dirty="0"/>
              <a:t>영어</a:t>
            </a:r>
            <a:r>
              <a:rPr lang="en-US" altLang="ko-KR" dirty="0"/>
              <a:t>":</a:t>
            </a:r>
          </a:p>
          <a:p>
            <a:r>
              <a:rPr lang="en-US" altLang="ko-KR" dirty="0"/>
              <a:t>            cell.value="</a:t>
            </a:r>
            <a:r>
              <a:rPr lang="ko-KR" altLang="en-US" dirty="0"/>
              <a:t>컴퓨터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wb.save("sample_change.xlsx")</a:t>
            </a:r>
          </a:p>
          <a:p>
            <a:r>
              <a:rPr lang="en-US" altLang="ko-KR" dirty="0"/>
              <a:t>wb.close()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1343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745E423-73DB-B4F6-D647-FEF05285C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07" y="528637"/>
            <a:ext cx="850582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86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2" y="217714"/>
            <a:ext cx="440849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00FF00"/>
                </a:highlight>
              </a:rPr>
              <a:t>셀스타일</a:t>
            </a:r>
            <a:r>
              <a:rPr lang="en-US" altLang="ko-KR" sz="2800" dirty="0">
                <a:highlight>
                  <a:srgbClr val="00FF00"/>
                </a:highlight>
              </a:rPr>
              <a:t>1</a:t>
            </a:r>
            <a:endParaRPr lang="en-US" altLang="ko-KR" sz="2000" dirty="0">
              <a:highlight>
                <a:srgbClr val="00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155B8C-FDD7-5C0A-5015-6396BDD041A1}"/>
              </a:ext>
            </a:extLst>
          </p:cNvPr>
          <p:cNvSpPr txBox="1"/>
          <p:nvPr/>
        </p:nvSpPr>
        <p:spPr>
          <a:xfrm>
            <a:off x="498451" y="783770"/>
            <a:ext cx="598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셀 높이</a:t>
            </a:r>
            <a:r>
              <a:rPr lang="en-US" altLang="ko-KR" b="1" dirty="0"/>
              <a:t>, </a:t>
            </a:r>
            <a:r>
              <a:rPr lang="ko-KR" altLang="en-US" b="1" dirty="0"/>
              <a:t>너비 </a:t>
            </a:r>
            <a:r>
              <a:rPr lang="en-US" altLang="ko-KR" b="1" dirty="0"/>
              <a:t>,</a:t>
            </a:r>
            <a:r>
              <a:rPr lang="ko-KR" altLang="en-US" b="1" dirty="0"/>
              <a:t>폰트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FB2FB0-0072-F901-FE0B-2D8F6F14F415}"/>
              </a:ext>
            </a:extLst>
          </p:cNvPr>
          <p:cNvSpPr txBox="1"/>
          <p:nvPr/>
        </p:nvSpPr>
        <p:spPr>
          <a:xfrm>
            <a:off x="3147163" y="730976"/>
            <a:ext cx="7687849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#6_1cellStyle.py</a:t>
            </a:r>
            <a:endParaRPr lang="en-US" altLang="ko-KR" dirty="0"/>
          </a:p>
          <a:p>
            <a:r>
              <a:rPr lang="en-US" altLang="ko-KR" dirty="0"/>
              <a:t>from openpyxl import load_workbook</a:t>
            </a:r>
          </a:p>
          <a:p>
            <a:r>
              <a:rPr lang="en-US" altLang="ko-KR" dirty="0"/>
              <a:t>wb=load_workbook("sample.xlsx")</a:t>
            </a:r>
          </a:p>
          <a:p>
            <a:r>
              <a:rPr lang="en-US" altLang="ko-KR" dirty="0"/>
              <a:t>ws=wb.active</a:t>
            </a:r>
          </a:p>
          <a:p>
            <a:r>
              <a:rPr lang="en-US" altLang="ko-KR" dirty="0"/>
              <a:t>a1=ws["A1"]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번호</a:t>
            </a:r>
          </a:p>
          <a:p>
            <a:r>
              <a:rPr lang="en-US" altLang="ko-KR" dirty="0"/>
              <a:t>b1=ws["B1"]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국어</a:t>
            </a:r>
          </a:p>
          <a:p>
            <a:r>
              <a:rPr lang="en-US" altLang="ko-KR" dirty="0"/>
              <a:t>c1=ws["C1"]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영어</a:t>
            </a:r>
          </a:p>
          <a:p>
            <a:r>
              <a:rPr lang="en-US" altLang="ko-KR" dirty="0"/>
              <a:t>d1=ws["D1"]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수학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번호의 셀 너비 좁히기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#A</a:t>
            </a:r>
            <a:r>
              <a:rPr lang="ko-KR" altLang="en-US" dirty="0">
                <a:solidFill>
                  <a:srgbClr val="00B050"/>
                </a:solidFill>
              </a:rPr>
              <a:t>열의 너비를 </a:t>
            </a:r>
            <a:r>
              <a:rPr lang="en-US" altLang="ko-KR" dirty="0">
                <a:solidFill>
                  <a:srgbClr val="00B050"/>
                </a:solidFill>
              </a:rPr>
              <a:t>5</a:t>
            </a:r>
            <a:r>
              <a:rPr lang="ko-KR" altLang="en-US" dirty="0">
                <a:solidFill>
                  <a:srgbClr val="00B050"/>
                </a:solidFill>
              </a:rPr>
              <a:t>로 설정</a:t>
            </a:r>
          </a:p>
          <a:p>
            <a:r>
              <a:rPr lang="en-US" altLang="ko-KR" dirty="0" err="1"/>
              <a:t>ws.column_dimensions</a:t>
            </a:r>
            <a:r>
              <a:rPr lang="en-US" altLang="ko-KR" dirty="0"/>
              <a:t>["A"].width=5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#1</a:t>
            </a:r>
            <a:r>
              <a:rPr lang="ko-KR" altLang="en-US" dirty="0">
                <a:solidFill>
                  <a:srgbClr val="00B050"/>
                </a:solidFill>
              </a:rPr>
              <a:t>행의 높이를 </a:t>
            </a:r>
            <a:r>
              <a:rPr lang="en-US" altLang="ko-KR" dirty="0">
                <a:solidFill>
                  <a:srgbClr val="00B050"/>
                </a:solidFill>
              </a:rPr>
              <a:t>50</a:t>
            </a:r>
            <a:r>
              <a:rPr lang="ko-KR" altLang="en-US" dirty="0">
                <a:solidFill>
                  <a:srgbClr val="00B050"/>
                </a:solidFill>
              </a:rPr>
              <a:t>으로 설정</a:t>
            </a:r>
          </a:p>
          <a:p>
            <a:r>
              <a:rPr lang="en-US" altLang="ko-KR" dirty="0" err="1"/>
              <a:t>ws.row_dimensions</a:t>
            </a:r>
            <a:r>
              <a:rPr lang="en-US" altLang="ko-KR" dirty="0"/>
              <a:t>[1].height=50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글자색상 변경 등 스타일 적용을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ko-KR" altLang="en-US" dirty="0">
                <a:solidFill>
                  <a:srgbClr val="00B050"/>
                </a:solidFill>
              </a:rPr>
              <a:t>위해 </a:t>
            </a:r>
            <a:r>
              <a:rPr lang="ko-KR" altLang="en-US" dirty="0" err="1">
                <a:solidFill>
                  <a:srgbClr val="00B050"/>
                </a:solidFill>
              </a:rPr>
              <a:t>임포트</a:t>
            </a:r>
            <a:endParaRPr lang="ko-KR" altLang="en-US" dirty="0">
              <a:solidFill>
                <a:srgbClr val="00B050"/>
              </a:solidFill>
            </a:endParaRPr>
          </a:p>
          <a:p>
            <a:r>
              <a:rPr lang="en-US" altLang="ko-KR" dirty="0"/>
              <a:t>from openpyxl.styles import Font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글자를 빨강</a:t>
            </a:r>
            <a:r>
              <a:rPr lang="en-US" altLang="ko-KR" dirty="0">
                <a:solidFill>
                  <a:srgbClr val="00B050"/>
                </a:solidFill>
              </a:rPr>
              <a:t>,</a:t>
            </a:r>
            <a:r>
              <a:rPr lang="ko-KR" altLang="en-US" dirty="0">
                <a:solidFill>
                  <a:srgbClr val="00B050"/>
                </a:solidFill>
              </a:rPr>
              <a:t>기울임</a:t>
            </a:r>
            <a:r>
              <a:rPr lang="en-US" altLang="ko-KR" dirty="0">
                <a:solidFill>
                  <a:srgbClr val="00B050"/>
                </a:solidFill>
              </a:rPr>
              <a:t>,</a:t>
            </a:r>
            <a:r>
              <a:rPr lang="ko-KR" altLang="en-US" dirty="0">
                <a:solidFill>
                  <a:srgbClr val="00B050"/>
                </a:solidFill>
              </a:rPr>
              <a:t>두껍게</a:t>
            </a:r>
          </a:p>
          <a:p>
            <a:r>
              <a:rPr lang="en-US" altLang="ko-KR" dirty="0"/>
              <a:t>a1.font =Font(color="ff0000", italic=True,bold=True)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핑크보라색</a:t>
            </a:r>
            <a:r>
              <a:rPr lang="en-US" altLang="ko-KR" dirty="0">
                <a:solidFill>
                  <a:srgbClr val="00B050"/>
                </a:solidFill>
              </a:rPr>
              <a:t>,Arial</a:t>
            </a:r>
            <a:r>
              <a:rPr lang="ko-KR" altLang="en-US" dirty="0">
                <a:solidFill>
                  <a:srgbClr val="00B050"/>
                </a:solidFill>
              </a:rPr>
              <a:t>체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취소선</a:t>
            </a:r>
          </a:p>
          <a:p>
            <a:r>
              <a:rPr lang="en-US" altLang="ko-KR" dirty="0"/>
              <a:t>b1.font=Font(color="cc33ff",name="Arial",strike=True)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파란색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크기</a:t>
            </a:r>
            <a:r>
              <a:rPr lang="en-US" altLang="ko-KR" dirty="0">
                <a:solidFill>
                  <a:srgbClr val="00B050"/>
                </a:solidFill>
              </a:rPr>
              <a:t>20,</a:t>
            </a:r>
            <a:r>
              <a:rPr lang="ko-KR" altLang="en-US" dirty="0">
                <a:solidFill>
                  <a:srgbClr val="00B050"/>
                </a:solidFill>
              </a:rPr>
              <a:t>밑줄 적용</a:t>
            </a:r>
          </a:p>
          <a:p>
            <a:r>
              <a:rPr lang="en-US" altLang="ko-KR" dirty="0"/>
              <a:t>c1.font=Font(color="0000ff",size=20, underline="single")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951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155B8C-FDD7-5C0A-5015-6396BDD041A1}"/>
              </a:ext>
            </a:extLst>
          </p:cNvPr>
          <p:cNvSpPr txBox="1"/>
          <p:nvPr/>
        </p:nvSpPr>
        <p:spPr>
          <a:xfrm>
            <a:off x="498451" y="783770"/>
            <a:ext cx="598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테두리선 적용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F5716-80C7-68EB-9D31-FDA39EFE6B96}"/>
              </a:ext>
            </a:extLst>
          </p:cNvPr>
          <p:cNvSpPr txBox="1"/>
          <p:nvPr/>
        </p:nvSpPr>
        <p:spPr>
          <a:xfrm>
            <a:off x="498450" y="1437299"/>
            <a:ext cx="1035243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 …</a:t>
            </a:r>
            <a:r>
              <a:rPr lang="ko-KR" altLang="en-US" dirty="0">
                <a:solidFill>
                  <a:srgbClr val="00B050"/>
                </a:solidFill>
              </a:rPr>
              <a:t>앞코드에 이어서 코딩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셀에 테두리를 적용하기 위해서 </a:t>
            </a:r>
            <a:r>
              <a:rPr lang="en-US" altLang="ko-KR" dirty="0">
                <a:solidFill>
                  <a:srgbClr val="00B050"/>
                </a:solidFill>
              </a:rPr>
              <a:t>Border</a:t>
            </a:r>
            <a:r>
              <a:rPr lang="ko-KR" altLang="en-US" dirty="0">
                <a:solidFill>
                  <a:srgbClr val="00B050"/>
                </a:solidFill>
              </a:rPr>
              <a:t>와 </a:t>
            </a:r>
            <a:r>
              <a:rPr lang="en-US" altLang="ko-KR" dirty="0">
                <a:solidFill>
                  <a:srgbClr val="00B050"/>
                </a:solidFill>
              </a:rPr>
              <a:t>Side</a:t>
            </a:r>
            <a:r>
              <a:rPr lang="ko-KR" altLang="en-US" dirty="0">
                <a:solidFill>
                  <a:srgbClr val="00B050"/>
                </a:solidFill>
              </a:rPr>
              <a:t>임포트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/>
              <a:t>from openpyxl.styles import Border, Side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얇은 테두리 선 적용</a:t>
            </a:r>
          </a:p>
          <a:p>
            <a:r>
              <a:rPr lang="en-US" altLang="ko-KR" dirty="0" err="1"/>
              <a:t>multy_border</a:t>
            </a:r>
            <a:r>
              <a:rPr lang="en-US" altLang="ko-KR" dirty="0"/>
              <a:t>=Border(left=Side(style="thin"),right=Side(style="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dotted</a:t>
            </a:r>
            <a:r>
              <a:rPr lang="en-US" altLang="ko-KR" dirty="0"/>
              <a:t>"),\</a:t>
            </a:r>
          </a:p>
          <a:p>
            <a:r>
              <a:rPr lang="en-US" altLang="ko-KR" dirty="0"/>
              <a:t>    top=Side(style="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thick</a:t>
            </a:r>
            <a:r>
              <a:rPr lang="en-US" altLang="ko-KR" dirty="0"/>
              <a:t>"),bottom=Side(style="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double</a:t>
            </a:r>
            <a:r>
              <a:rPr lang="en-US" altLang="ko-KR" dirty="0"/>
              <a:t>"))</a:t>
            </a:r>
          </a:p>
          <a:p>
            <a:r>
              <a:rPr lang="en-US" altLang="ko-KR" dirty="0" err="1"/>
              <a:t>b1.border</a:t>
            </a:r>
            <a:r>
              <a:rPr lang="en-US" altLang="ko-KR" dirty="0"/>
              <a:t> = </a:t>
            </a:r>
            <a:r>
              <a:rPr lang="en-US" altLang="ko-KR" dirty="0" err="1"/>
              <a:t>multy</a:t>
            </a:r>
            <a:r>
              <a:rPr lang="en-US" altLang="ko-KR" dirty="0"/>
              <a:t> _border</a:t>
            </a:r>
          </a:p>
          <a:p>
            <a:r>
              <a:rPr lang="en-US" altLang="ko-KR" dirty="0" err="1"/>
              <a:t>c1.border</a:t>
            </a:r>
            <a:r>
              <a:rPr lang="en-US" altLang="ko-KR" dirty="0"/>
              <a:t> = </a:t>
            </a:r>
            <a:r>
              <a:rPr lang="en-US" altLang="ko-KR" dirty="0" err="1"/>
              <a:t>multy</a:t>
            </a:r>
            <a:r>
              <a:rPr lang="en-US" altLang="ko-KR" dirty="0"/>
              <a:t> _border</a:t>
            </a:r>
          </a:p>
          <a:p>
            <a:r>
              <a:rPr lang="en-US" altLang="ko-KR" dirty="0" err="1"/>
              <a:t>d1.border</a:t>
            </a:r>
            <a:r>
              <a:rPr lang="en-US" altLang="ko-KR" dirty="0"/>
              <a:t> = </a:t>
            </a:r>
            <a:r>
              <a:rPr lang="en-US" altLang="ko-KR" dirty="0" err="1"/>
              <a:t>multy</a:t>
            </a:r>
            <a:r>
              <a:rPr lang="en-US" altLang="ko-KR" dirty="0"/>
              <a:t> _border</a:t>
            </a:r>
          </a:p>
          <a:p>
            <a:endParaRPr lang="en-US" altLang="ko-KR" dirty="0"/>
          </a:p>
          <a:p>
            <a:r>
              <a:rPr lang="en-US" altLang="ko-KR" dirty="0"/>
              <a:t>wb.save("sample_style.xlsx")</a:t>
            </a:r>
          </a:p>
          <a:p>
            <a:r>
              <a:rPr lang="en-US" altLang="ko-KR" dirty="0"/>
              <a:t>wb.close()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A3370F-7137-97D5-8FBC-9A5344845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115" y="3268922"/>
            <a:ext cx="3603434" cy="2615396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393417-2548-00C9-3E1C-BA55B19D5BC3}"/>
              </a:ext>
            </a:extLst>
          </p:cNvPr>
          <p:cNvSpPr txBox="1"/>
          <p:nvPr/>
        </p:nvSpPr>
        <p:spPr>
          <a:xfrm>
            <a:off x="408432" y="5335566"/>
            <a:ext cx="11375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</a:t>
            </a:r>
            <a:r>
              <a:rPr lang="en-US" altLang="ko-KR" dirty="0" err="1"/>
              <a:t>board_style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0" i="0" dirty="0" err="1">
                <a:solidFill>
                  <a:srgbClr val="60911B"/>
                </a:solidFill>
                <a:effectLst/>
                <a:latin typeface="Source Code Pro" panose="020B0509030403020204" pitchFamily="49" charset="0"/>
              </a:rPr>
              <a:t>dashDot</a:t>
            </a:r>
            <a:r>
              <a:rPr lang="en-US" altLang="ko-KR" b="0" i="0" dirty="0">
                <a:solidFill>
                  <a:srgbClr val="60911B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altLang="ko-KR" b="0" i="0" dirty="0" err="1">
                <a:solidFill>
                  <a:srgbClr val="60911B"/>
                </a:solidFill>
                <a:effectLst/>
                <a:latin typeface="Source Code Pro" panose="020B0509030403020204" pitchFamily="49" charset="0"/>
              </a:rPr>
              <a:t>dashDotDot</a:t>
            </a:r>
            <a:r>
              <a:rPr lang="en-US" altLang="ko-KR" b="0" i="0" dirty="0">
                <a:solidFill>
                  <a:srgbClr val="60911B"/>
                </a:solidFill>
                <a:effectLst/>
                <a:latin typeface="Source Code Pro" panose="020B0509030403020204" pitchFamily="49" charset="0"/>
              </a:rPr>
              <a:t>, dashed, dotted, double, hair, medium, </a:t>
            </a:r>
            <a:r>
              <a:rPr lang="en-US" altLang="ko-KR" b="0" i="0" dirty="0" err="1">
                <a:solidFill>
                  <a:srgbClr val="60911B"/>
                </a:solidFill>
                <a:effectLst/>
                <a:latin typeface="Source Code Pro" panose="020B0509030403020204" pitchFamily="49" charset="0"/>
              </a:rPr>
              <a:t>mediumDashDot</a:t>
            </a:r>
            <a:r>
              <a:rPr lang="en-US" altLang="ko-KR" b="0" i="0" dirty="0">
                <a:solidFill>
                  <a:srgbClr val="60911B"/>
                </a:solidFill>
                <a:effectLst/>
                <a:latin typeface="Source Code Pro" panose="020B0509030403020204" pitchFamily="49" charset="0"/>
              </a:rPr>
              <a:t>,</a:t>
            </a:r>
          </a:p>
          <a:p>
            <a:r>
              <a:rPr lang="en-US" altLang="ko-KR" b="0" i="0" dirty="0" err="1">
                <a:solidFill>
                  <a:srgbClr val="60911B"/>
                </a:solidFill>
                <a:effectLst/>
                <a:latin typeface="Source Code Pro" panose="020B0509030403020204" pitchFamily="49" charset="0"/>
              </a:rPr>
              <a:t>mediumDashDotDot</a:t>
            </a:r>
            <a:r>
              <a:rPr lang="en-US" altLang="ko-KR" dirty="0">
                <a:solidFill>
                  <a:srgbClr val="60911B"/>
                </a:solidFill>
                <a:latin typeface="Source Code Pro" panose="020B0509030403020204" pitchFamily="49" charset="0"/>
              </a:rPr>
              <a:t>, </a:t>
            </a:r>
            <a:r>
              <a:rPr lang="en-US" altLang="ko-KR" b="0" i="0" dirty="0" err="1">
                <a:solidFill>
                  <a:srgbClr val="60911B"/>
                </a:solidFill>
                <a:effectLst/>
                <a:latin typeface="Source Code Pro" panose="020B0509030403020204" pitchFamily="49" charset="0"/>
              </a:rPr>
              <a:t>mediumDashed</a:t>
            </a:r>
            <a:r>
              <a:rPr lang="en-US" altLang="ko-KR" dirty="0">
                <a:solidFill>
                  <a:srgbClr val="60911B"/>
                </a:solidFill>
                <a:latin typeface="Source Code Pro" panose="020B0509030403020204" pitchFamily="49" charset="0"/>
              </a:rPr>
              <a:t>, </a:t>
            </a:r>
            <a:r>
              <a:rPr lang="en-US" altLang="ko-KR" b="0" i="0" dirty="0" err="1">
                <a:solidFill>
                  <a:srgbClr val="60911B"/>
                </a:solidFill>
                <a:effectLst/>
                <a:latin typeface="Source Code Pro" panose="020B0509030403020204" pitchFamily="49" charset="0"/>
              </a:rPr>
              <a:t>slantDashDot</a:t>
            </a:r>
            <a:r>
              <a:rPr lang="en-US" altLang="ko-KR" dirty="0">
                <a:solidFill>
                  <a:srgbClr val="60911B"/>
                </a:solidFill>
                <a:latin typeface="Source Code Pro" panose="020B0509030403020204" pitchFamily="49" charset="0"/>
              </a:rPr>
              <a:t>, </a:t>
            </a:r>
            <a:r>
              <a:rPr lang="en-US" altLang="ko-KR" b="0" i="0" dirty="0">
                <a:solidFill>
                  <a:srgbClr val="60911B"/>
                </a:solidFill>
                <a:effectLst/>
                <a:latin typeface="Source Code Pro" panose="020B0509030403020204" pitchFamily="49" charset="0"/>
              </a:rPr>
              <a:t>thick</a:t>
            </a:r>
            <a:r>
              <a:rPr lang="en-US" altLang="ko-KR" dirty="0">
                <a:solidFill>
                  <a:srgbClr val="60911B"/>
                </a:solidFill>
                <a:latin typeface="Source Code Pro" panose="020B0509030403020204" pitchFamily="49" charset="0"/>
              </a:rPr>
              <a:t>, </a:t>
            </a:r>
            <a:r>
              <a:rPr lang="en-US" altLang="ko-KR" b="0" i="0" dirty="0">
                <a:solidFill>
                  <a:srgbClr val="60911B"/>
                </a:solidFill>
                <a:effectLst/>
                <a:latin typeface="Source Code Pro" panose="020B0509030403020204" pitchFamily="49" charset="0"/>
              </a:rPr>
              <a:t>thin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157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334698" y="33048"/>
            <a:ext cx="440849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00FF00"/>
                </a:highlight>
              </a:rPr>
              <a:t>셀스타일</a:t>
            </a:r>
            <a:r>
              <a:rPr lang="en-US" altLang="ko-KR" sz="2800" dirty="0">
                <a:highlight>
                  <a:srgbClr val="00FF00"/>
                </a:highlight>
              </a:rPr>
              <a:t>2</a:t>
            </a:r>
            <a:endParaRPr lang="en-US" altLang="ko-KR" sz="2000" dirty="0">
              <a:highlight>
                <a:srgbClr val="00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155B8C-FDD7-5C0A-5015-6396BDD041A1}"/>
              </a:ext>
            </a:extLst>
          </p:cNvPr>
          <p:cNvSpPr txBox="1"/>
          <p:nvPr/>
        </p:nvSpPr>
        <p:spPr>
          <a:xfrm>
            <a:off x="2389881" y="165416"/>
            <a:ext cx="598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셀의 배경색</a:t>
            </a:r>
            <a:r>
              <a:rPr lang="en-US" altLang="ko-KR" b="1" dirty="0"/>
              <a:t>, </a:t>
            </a:r>
            <a:r>
              <a:rPr lang="ko-KR" altLang="en-US" b="1" dirty="0"/>
              <a:t>중앙 정렬</a:t>
            </a:r>
            <a:r>
              <a:rPr lang="en-US" altLang="ko-KR" b="1" dirty="0"/>
              <a:t>,</a:t>
            </a:r>
            <a:r>
              <a:rPr lang="ko-KR" altLang="en-US" b="1" dirty="0"/>
              <a:t>틀 고정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57D66ED-322B-A389-791E-8D3272A19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661" y="4988005"/>
            <a:ext cx="3724275" cy="1809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888A60-7B43-345D-3158-A94DBFEAE9B0}"/>
              </a:ext>
            </a:extLst>
          </p:cNvPr>
          <p:cNvSpPr txBox="1"/>
          <p:nvPr/>
        </p:nvSpPr>
        <p:spPr>
          <a:xfrm>
            <a:off x="170672" y="524252"/>
            <a:ext cx="7871038" cy="646330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#6_2cellStyle2.py</a:t>
            </a:r>
          </a:p>
          <a:p>
            <a:r>
              <a:rPr lang="en-US" altLang="ko-KR" dirty="0"/>
              <a:t>from openpyxl import load_workbook</a:t>
            </a:r>
          </a:p>
          <a:p>
            <a:r>
              <a:rPr lang="en-US" altLang="ko-KR" dirty="0"/>
              <a:t>wb=load_workbook("sample.xlsx")</a:t>
            </a:r>
          </a:p>
          <a:p>
            <a:r>
              <a:rPr lang="en-US" altLang="ko-KR" dirty="0"/>
              <a:t>ws=wb.active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셀에 배경색</a:t>
            </a:r>
            <a:r>
              <a:rPr lang="en-US" altLang="ko-KR" dirty="0">
                <a:solidFill>
                  <a:srgbClr val="00B050"/>
                </a:solidFill>
              </a:rPr>
              <a:t>, font,</a:t>
            </a:r>
            <a:r>
              <a:rPr lang="ko-KR" altLang="en-US" dirty="0">
                <a:solidFill>
                  <a:srgbClr val="00B050"/>
                </a:solidFill>
              </a:rPr>
              <a:t> 정렬을  위해 임포트함</a:t>
            </a:r>
          </a:p>
          <a:p>
            <a:r>
              <a:rPr lang="en-US" altLang="ko-KR" dirty="0"/>
              <a:t>from openpyxl.styles import PatternFill, Font, Alignment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각 셀 가운데 정렬 후 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#90</a:t>
            </a:r>
            <a:r>
              <a:rPr lang="ko-KR" altLang="en-US" dirty="0">
                <a:solidFill>
                  <a:srgbClr val="00B050"/>
                </a:solidFill>
              </a:rPr>
              <a:t>점 이상인 셀에 대해서는 초록색 적용</a:t>
            </a:r>
          </a:p>
          <a:p>
            <a:r>
              <a:rPr lang="en-US" altLang="ko-KR" dirty="0"/>
              <a:t>for row in </a:t>
            </a:r>
            <a:r>
              <a:rPr lang="en-US" altLang="ko-KR" dirty="0" err="1"/>
              <a:t>ws.rows</a:t>
            </a:r>
            <a:r>
              <a:rPr lang="en-US" altLang="ko-KR" dirty="0"/>
              <a:t>:    </a:t>
            </a:r>
          </a:p>
          <a:p>
            <a:r>
              <a:rPr lang="en-US" altLang="ko-KR" dirty="0"/>
              <a:t>    for cell in row:</a:t>
            </a:r>
          </a:p>
          <a:p>
            <a:r>
              <a:rPr lang="en-US" altLang="ko-KR" dirty="0"/>
              <a:t>        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각 </a:t>
            </a:r>
            <a:r>
              <a:rPr lang="en-US" altLang="ko-KR" dirty="0">
                <a:solidFill>
                  <a:srgbClr val="00B050"/>
                </a:solidFill>
              </a:rPr>
              <a:t>cell</a:t>
            </a:r>
            <a:r>
              <a:rPr lang="ko-KR" altLang="en-US" dirty="0">
                <a:solidFill>
                  <a:srgbClr val="00B050"/>
                </a:solidFill>
              </a:rPr>
              <a:t>에 대해서 정렬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        </a:t>
            </a:r>
            <a:r>
              <a:rPr lang="en-US" altLang="ko-KR" dirty="0">
                <a:solidFill>
                  <a:srgbClr val="00B050"/>
                </a:solidFill>
              </a:rPr>
              <a:t>#horizontal:</a:t>
            </a:r>
            <a:r>
              <a:rPr lang="ko-KR" altLang="en-US" dirty="0">
                <a:solidFill>
                  <a:srgbClr val="00B050"/>
                </a:solidFill>
              </a:rPr>
              <a:t>가로기준</a:t>
            </a:r>
            <a:r>
              <a:rPr lang="en-US" altLang="ko-KR" dirty="0">
                <a:solidFill>
                  <a:srgbClr val="00B050"/>
                </a:solidFill>
              </a:rPr>
              <a:t>, vertical:</a:t>
            </a:r>
            <a:r>
              <a:rPr lang="ko-KR" altLang="en-US" dirty="0">
                <a:solidFill>
                  <a:srgbClr val="00B050"/>
                </a:solidFill>
              </a:rPr>
              <a:t>세로기준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B050"/>
                </a:solidFill>
              </a:rPr>
              <a:t>#center, </a:t>
            </a:r>
            <a:r>
              <a:rPr lang="en-US" altLang="ko-KR" dirty="0" err="1">
                <a:solidFill>
                  <a:srgbClr val="00B050"/>
                </a:solidFill>
              </a:rPr>
              <a:t>left,right,bottom</a:t>
            </a:r>
            <a:endParaRPr lang="ko-KR" altLang="en-US" dirty="0">
              <a:solidFill>
                <a:srgbClr val="00B050"/>
              </a:solidFill>
            </a:endParaRPr>
          </a:p>
          <a:p>
            <a:r>
              <a:rPr lang="ko-KR" altLang="en-US" dirty="0"/>
              <a:t>        </a:t>
            </a:r>
            <a:r>
              <a:rPr lang="en-US" altLang="ko-KR" dirty="0"/>
              <a:t>cell.alignment = Alignment(horizontal="center", vertical="center")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번호열은 제외하고 점수가 </a:t>
            </a:r>
            <a:r>
              <a:rPr lang="en-US" altLang="ko-KR" dirty="0">
                <a:solidFill>
                  <a:srgbClr val="00B050"/>
                </a:solidFill>
              </a:rPr>
              <a:t>90</a:t>
            </a:r>
            <a:r>
              <a:rPr lang="ko-KR" altLang="en-US" dirty="0">
                <a:solidFill>
                  <a:srgbClr val="00B050"/>
                </a:solidFill>
              </a:rPr>
              <a:t>점 이상인 셀을 초록색으로 변경하기</a:t>
            </a:r>
            <a:endParaRPr lang="en-US" altLang="ko-KR" dirty="0">
              <a:solidFill>
                <a:srgbClr val="00B050"/>
              </a:solidFill>
            </a:endParaRPr>
          </a:p>
          <a:p>
            <a:pPr lvl="1"/>
            <a:r>
              <a:rPr lang="en-US" altLang="ko-KR" dirty="0"/>
              <a:t>   if cell.column == 1 :</a:t>
            </a:r>
            <a:r>
              <a:rPr lang="en-US" altLang="ko-KR" dirty="0">
                <a:solidFill>
                  <a:srgbClr val="00B050"/>
                </a:solidFill>
              </a:rPr>
              <a:t>#A </a:t>
            </a:r>
            <a:r>
              <a:rPr lang="ko-KR" altLang="en-US" dirty="0">
                <a:solidFill>
                  <a:srgbClr val="00B050"/>
                </a:solidFill>
              </a:rPr>
              <a:t>번호열은 제외</a:t>
            </a:r>
          </a:p>
          <a:p>
            <a:r>
              <a:rPr lang="ko-KR" altLang="en-US" dirty="0"/>
              <a:t>            </a:t>
            </a:r>
            <a:r>
              <a:rPr lang="en-US" altLang="ko-KR" dirty="0"/>
              <a:t>continue</a:t>
            </a:r>
          </a:p>
          <a:p>
            <a:r>
              <a:rPr lang="en-US" altLang="ko-KR" dirty="0"/>
              <a:t>        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셀의 자료형이 정수이고 </a:t>
            </a:r>
            <a:r>
              <a:rPr lang="en-US" altLang="ko-KR" dirty="0">
                <a:solidFill>
                  <a:srgbClr val="00B050"/>
                </a:solidFill>
              </a:rPr>
              <a:t>90</a:t>
            </a:r>
            <a:r>
              <a:rPr lang="ko-KR" altLang="en-US" dirty="0">
                <a:solidFill>
                  <a:srgbClr val="00B050"/>
                </a:solidFill>
              </a:rPr>
              <a:t>이상이면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if isinstance(cell.value, int) and cell.value&gt;=90:</a:t>
            </a:r>
          </a:p>
          <a:p>
            <a:r>
              <a:rPr lang="en-US" altLang="ko-KR" dirty="0"/>
              <a:t>            cell.fill = PatternFill(fgColor="00ff00", fill_type="solid")</a:t>
            </a:r>
          </a:p>
          <a:p>
            <a:r>
              <a:rPr lang="en-US" altLang="ko-KR" dirty="0"/>
              <a:t>            cell.font=Font(color="ff0000")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폰트 색상 변경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틀 고정</a:t>
            </a:r>
          </a:p>
          <a:p>
            <a:r>
              <a:rPr lang="en-US" altLang="ko-KR" dirty="0" err="1"/>
              <a:t>ws.freeze_panes</a:t>
            </a:r>
            <a:r>
              <a:rPr lang="en-US" altLang="ko-KR" dirty="0"/>
              <a:t>="</a:t>
            </a:r>
            <a:r>
              <a:rPr lang="en-US" altLang="ko-KR" dirty="0" err="1"/>
              <a:t>B2"</a:t>
            </a:r>
            <a:r>
              <a:rPr lang="en-US" altLang="ko-KR" dirty="0" err="1">
                <a:solidFill>
                  <a:srgbClr val="00B050"/>
                </a:solidFill>
              </a:rPr>
              <a:t>#B2</a:t>
            </a:r>
            <a:r>
              <a:rPr lang="ko-KR" altLang="en-US" dirty="0">
                <a:solidFill>
                  <a:srgbClr val="00B050"/>
                </a:solidFill>
              </a:rPr>
              <a:t>를 기준으로 틀 고정</a:t>
            </a:r>
          </a:p>
          <a:p>
            <a:r>
              <a:rPr lang="en-US" altLang="ko-KR" dirty="0"/>
              <a:t>wb.save("sample_style2.xlsx")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; wb.close()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0D753-CBF8-FAA7-64C0-344C785B56FF}"/>
              </a:ext>
            </a:extLst>
          </p:cNvPr>
          <p:cNvSpPr txBox="1"/>
          <p:nvPr/>
        </p:nvSpPr>
        <p:spPr>
          <a:xfrm>
            <a:off x="8241792" y="974312"/>
            <a:ext cx="329184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fill_type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{'</a:t>
            </a:r>
            <a:r>
              <a:rPr lang="ko-KR" altLang="en-US" dirty="0" err="1"/>
              <a:t>darkHorizontal</a:t>
            </a:r>
            <a:r>
              <a:rPr lang="ko-KR" altLang="en-US" dirty="0"/>
              <a:t>', '</a:t>
            </a:r>
            <a:r>
              <a:rPr lang="ko-KR" altLang="en-US" dirty="0" err="1"/>
              <a:t>solid</a:t>
            </a:r>
            <a:r>
              <a:rPr lang="ko-KR" altLang="en-US" dirty="0"/>
              <a:t>', '</a:t>
            </a:r>
            <a:r>
              <a:rPr lang="ko-KR" altLang="en-US" dirty="0" err="1"/>
              <a:t>darkGrid</a:t>
            </a:r>
            <a:r>
              <a:rPr lang="ko-KR" altLang="en-US" dirty="0"/>
              <a:t>', '</a:t>
            </a:r>
            <a:r>
              <a:rPr lang="ko-KR" altLang="en-US" dirty="0" err="1"/>
              <a:t>mediumGray</a:t>
            </a:r>
            <a:r>
              <a:rPr lang="ko-KR" altLang="en-US" dirty="0"/>
              <a:t>', '</a:t>
            </a:r>
            <a:r>
              <a:rPr lang="ko-KR" altLang="en-US" dirty="0" err="1"/>
              <a:t>gray125</a:t>
            </a:r>
            <a:r>
              <a:rPr lang="ko-KR" altLang="en-US" dirty="0"/>
              <a:t>', '</a:t>
            </a:r>
            <a:r>
              <a:rPr lang="ko-KR" altLang="en-US" dirty="0" err="1"/>
              <a:t>lightGray</a:t>
            </a:r>
            <a:r>
              <a:rPr lang="ko-KR" altLang="en-US" dirty="0"/>
              <a:t>', </a:t>
            </a:r>
          </a:p>
          <a:p>
            <a:r>
              <a:rPr lang="ko-KR" altLang="en-US" dirty="0"/>
              <a:t>'</a:t>
            </a:r>
            <a:r>
              <a:rPr lang="ko-KR" altLang="en-US" dirty="0" err="1"/>
              <a:t>darkGray</a:t>
            </a:r>
            <a:r>
              <a:rPr lang="ko-KR" altLang="en-US" dirty="0"/>
              <a:t>', '</a:t>
            </a:r>
            <a:r>
              <a:rPr lang="ko-KR" altLang="en-US" dirty="0" err="1"/>
              <a:t>lightHorizontal</a:t>
            </a:r>
            <a:r>
              <a:rPr lang="ko-KR" altLang="en-US" dirty="0"/>
              <a:t>', '</a:t>
            </a:r>
            <a:r>
              <a:rPr lang="ko-KR" altLang="en-US" dirty="0" err="1"/>
              <a:t>lightTrellis</a:t>
            </a:r>
            <a:r>
              <a:rPr lang="ko-KR" altLang="en-US" dirty="0"/>
              <a:t>', '</a:t>
            </a:r>
            <a:r>
              <a:rPr lang="ko-KR" altLang="en-US" dirty="0" err="1"/>
              <a:t>lightVertical</a:t>
            </a:r>
            <a:r>
              <a:rPr lang="ko-KR" altLang="en-US" dirty="0"/>
              <a:t>', '</a:t>
            </a:r>
            <a:r>
              <a:rPr lang="ko-KR" altLang="en-US" dirty="0" err="1"/>
              <a:t>lightGrid</a:t>
            </a:r>
            <a:r>
              <a:rPr lang="ko-KR" altLang="en-US" dirty="0"/>
              <a:t>', '</a:t>
            </a:r>
            <a:r>
              <a:rPr lang="ko-KR" altLang="en-US" dirty="0" err="1"/>
              <a:t>lightUp</a:t>
            </a:r>
            <a:r>
              <a:rPr lang="ko-KR" altLang="en-US" dirty="0"/>
              <a:t>', '</a:t>
            </a:r>
            <a:r>
              <a:rPr lang="ko-KR" altLang="en-US" dirty="0" err="1"/>
              <a:t>darkVertical</a:t>
            </a:r>
            <a:r>
              <a:rPr lang="ko-KR" altLang="en-US" dirty="0"/>
              <a:t>', '</a:t>
            </a:r>
            <a:r>
              <a:rPr lang="ko-KR" altLang="en-US" dirty="0" err="1"/>
              <a:t>lightDown</a:t>
            </a:r>
            <a:r>
              <a:rPr lang="ko-KR" altLang="en-US" dirty="0"/>
              <a:t>', '</a:t>
            </a:r>
            <a:r>
              <a:rPr lang="ko-KR" altLang="en-US" dirty="0" err="1"/>
              <a:t>darkTrellis</a:t>
            </a:r>
            <a:r>
              <a:rPr lang="ko-KR" altLang="en-US" dirty="0"/>
              <a:t>', '</a:t>
            </a:r>
            <a:r>
              <a:rPr lang="ko-KR" altLang="en-US" dirty="0" err="1"/>
              <a:t>gray0625</a:t>
            </a:r>
            <a:r>
              <a:rPr lang="ko-KR" altLang="en-US" dirty="0"/>
              <a:t>', '</a:t>
            </a:r>
            <a:r>
              <a:rPr lang="ko-KR" altLang="en-US" dirty="0" err="1"/>
              <a:t>darkDown</a:t>
            </a:r>
            <a:r>
              <a:rPr lang="ko-KR" altLang="en-US" dirty="0"/>
              <a:t>', '</a:t>
            </a:r>
            <a:r>
              <a:rPr lang="ko-KR" altLang="en-US" dirty="0" err="1"/>
              <a:t>darkUp</a:t>
            </a:r>
            <a:r>
              <a:rPr lang="ko-KR" altLang="en-US" dirty="0"/>
              <a:t>'}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FBAFB47-24E3-C5AB-1DE9-41F76A151FD9}"/>
              </a:ext>
            </a:extLst>
          </p:cNvPr>
          <p:cNvCxnSpPr/>
          <p:nvPr/>
        </p:nvCxnSpPr>
        <p:spPr>
          <a:xfrm flipV="1">
            <a:off x="6559296" y="3755906"/>
            <a:ext cx="1682496" cy="1828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798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2" y="217714"/>
            <a:ext cx="440849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00FF00"/>
                </a:highlight>
              </a:rPr>
              <a:t>수식</a:t>
            </a:r>
            <a:endParaRPr lang="en-US" altLang="ko-KR" sz="2000" dirty="0">
              <a:highlight>
                <a:srgbClr val="00FF00"/>
              </a:highlight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A36E3F8-8D15-8B9E-EB8F-AE60AE264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2" y="4464616"/>
            <a:ext cx="4029075" cy="1962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F572A7-9853-2C82-9128-19FC418DC217}"/>
              </a:ext>
            </a:extLst>
          </p:cNvPr>
          <p:cNvSpPr txBox="1"/>
          <p:nvPr/>
        </p:nvSpPr>
        <p:spPr>
          <a:xfrm>
            <a:off x="4475606" y="58846"/>
            <a:ext cx="7536853" cy="61863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#7_1calculation.py  </a:t>
            </a:r>
            <a:r>
              <a:rPr lang="ko-KR" altLang="en-US" dirty="0">
                <a:solidFill>
                  <a:srgbClr val="00B050"/>
                </a:solidFill>
              </a:rPr>
              <a:t>날짜정보와 계산 과련 기능 실습해보기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/>
              <a:t>from openpyxl import Workbook</a:t>
            </a:r>
          </a:p>
          <a:p>
            <a:r>
              <a:rPr lang="en-US" altLang="ko-KR" dirty="0"/>
              <a:t>wb = Workbook()</a:t>
            </a:r>
          </a:p>
          <a:p>
            <a:r>
              <a:rPr lang="en-US" altLang="ko-KR" dirty="0"/>
              <a:t>ws = wb.active</a:t>
            </a:r>
          </a:p>
          <a:p>
            <a:endParaRPr lang="en-US" altLang="ko-KR" dirty="0"/>
          </a:p>
          <a:p>
            <a:r>
              <a:rPr lang="en-US" altLang="ko-KR" dirty="0"/>
              <a:t>import datetime 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날짜정보를 가져오기 위해 임포트 함</a:t>
            </a:r>
          </a:p>
          <a:p>
            <a:r>
              <a:rPr lang="en-US" altLang="ko-KR" dirty="0"/>
              <a:t>ws["A1"] =datetime.datetime.today()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오늘 날짜 정보를 </a:t>
            </a:r>
            <a:r>
              <a:rPr lang="en-US" altLang="ko-KR" dirty="0">
                <a:solidFill>
                  <a:srgbClr val="00B050"/>
                </a:solidFill>
              </a:rPr>
              <a:t>A1</a:t>
            </a:r>
            <a:r>
              <a:rPr lang="ko-KR" altLang="en-US" dirty="0">
                <a:solidFill>
                  <a:srgbClr val="00B050"/>
                </a:solidFill>
              </a:rPr>
              <a:t>셀에 넣는다</a:t>
            </a:r>
          </a:p>
          <a:p>
            <a:r>
              <a:rPr lang="en-US" altLang="ko-KR" dirty="0" err="1"/>
              <a:t>ws.column_dimensions</a:t>
            </a:r>
            <a:r>
              <a:rPr lang="en-US" altLang="ko-KR" dirty="0"/>
              <a:t>["A"].width=20</a:t>
            </a:r>
          </a:p>
          <a:p>
            <a:r>
              <a:rPr lang="en-US" altLang="ko-KR" dirty="0"/>
              <a:t>ws["A2"] = "=SUM(11,12,13)"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합</a:t>
            </a:r>
          </a:p>
          <a:p>
            <a:r>
              <a:rPr lang="en-US" altLang="ko-KR" dirty="0"/>
              <a:t>ws["A3"] ="=AVERAGE(11,12,13)"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평균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정렬하기</a:t>
            </a:r>
          </a:p>
          <a:p>
            <a:r>
              <a:rPr lang="en-US" altLang="ko-KR" dirty="0"/>
              <a:t>from openpyxl.styles import Alignment</a:t>
            </a:r>
            <a:r>
              <a:rPr lang="en-US" altLang="ko-KR" dirty="0">
                <a:solidFill>
                  <a:srgbClr val="00B050"/>
                </a:solidFill>
              </a:rPr>
              <a:t> #</a:t>
            </a:r>
            <a:r>
              <a:rPr lang="ko-KR" altLang="en-US" dirty="0">
                <a:solidFill>
                  <a:srgbClr val="00B050"/>
                </a:solidFill>
              </a:rPr>
              <a:t>정렬을 위해 임포트</a:t>
            </a:r>
          </a:p>
          <a:p>
            <a:r>
              <a:rPr lang="en-US" altLang="ko-KR" dirty="0"/>
              <a:t>ws["B1"] = 10</a:t>
            </a:r>
          </a:p>
          <a:p>
            <a:r>
              <a:rPr lang="en-US" altLang="ko-KR" dirty="0"/>
              <a:t>ws["B2"] = 20</a:t>
            </a:r>
          </a:p>
          <a:p>
            <a:r>
              <a:rPr lang="en-US" altLang="ko-KR" dirty="0"/>
              <a:t>ws["B3"] = 30</a:t>
            </a:r>
          </a:p>
          <a:p>
            <a:r>
              <a:rPr lang="en-US" altLang="ko-KR" dirty="0"/>
              <a:t>ws["A4"].alignment = Alignment(horizontal="right") </a:t>
            </a:r>
          </a:p>
          <a:p>
            <a:r>
              <a:rPr lang="en-US" altLang="ko-KR" dirty="0"/>
              <a:t>ws["A4"]="B1~B3 </a:t>
            </a:r>
            <a:r>
              <a:rPr lang="ko-KR" altLang="en-US" dirty="0"/>
              <a:t>합계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ws["B4"] = "=SUM(B1:B3)"</a:t>
            </a:r>
          </a:p>
          <a:p>
            <a:r>
              <a:rPr lang="en-US" altLang="ko-KR" dirty="0"/>
              <a:t>ws["A5"].alignment = Alignment(horizontal="right") </a:t>
            </a:r>
          </a:p>
          <a:p>
            <a:r>
              <a:rPr lang="en-US" altLang="ko-KR" dirty="0"/>
              <a:t>ws["A5"] ="B1~B3 </a:t>
            </a:r>
            <a:r>
              <a:rPr lang="ko-KR" altLang="en-US" dirty="0"/>
              <a:t>평균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ws["B5"] ="=AVERAGE(B1:B3)"</a:t>
            </a:r>
          </a:p>
          <a:p>
            <a:r>
              <a:rPr lang="en-US" altLang="ko-KR" dirty="0"/>
              <a:t>wb.save("sample_calculation.xlsx")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; wb.close()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BABA893-ABE9-B201-4280-E5F07FC85AA7}"/>
              </a:ext>
            </a:extLst>
          </p:cNvPr>
          <p:cNvCxnSpPr/>
          <p:nvPr/>
        </p:nvCxnSpPr>
        <p:spPr>
          <a:xfrm flipV="1">
            <a:off x="2029216" y="4672208"/>
            <a:ext cx="864296" cy="773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89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526623" y="-59796"/>
            <a:ext cx="440849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00FF00"/>
                </a:highlight>
              </a:rPr>
              <a:t>수식</a:t>
            </a:r>
            <a:r>
              <a:rPr lang="en-US" altLang="ko-KR" sz="2800" dirty="0">
                <a:highlight>
                  <a:srgbClr val="00FF00"/>
                </a:highlight>
              </a:rPr>
              <a:t>(</a:t>
            </a:r>
            <a:r>
              <a:rPr lang="ko-KR" altLang="en-US" sz="2800" dirty="0">
                <a:highlight>
                  <a:srgbClr val="00FF00"/>
                </a:highlight>
              </a:rPr>
              <a:t>데이터 전용</a:t>
            </a:r>
            <a:r>
              <a:rPr lang="en-US" altLang="ko-KR" sz="2800" dirty="0">
                <a:highlight>
                  <a:srgbClr val="00FF00"/>
                </a:highlight>
              </a:rPr>
              <a:t>)</a:t>
            </a:r>
            <a:endParaRPr lang="en-US" altLang="ko-KR" sz="2000" dirty="0">
              <a:highlight>
                <a:srgbClr val="00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155B8C-FDD7-5C0A-5015-6396BDD041A1}"/>
              </a:ext>
            </a:extLst>
          </p:cNvPr>
          <p:cNvSpPr txBox="1"/>
          <p:nvPr/>
        </p:nvSpPr>
        <p:spPr>
          <a:xfrm>
            <a:off x="3471349" y="-34074"/>
            <a:ext cx="598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수식이 있을 경우 계산된 값 가져오기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B69BBF-8BA1-1BE4-F2B3-022D9C32C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527" y="1153102"/>
            <a:ext cx="2975133" cy="12291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34C2EB-E6E7-7B4E-8904-E591685E9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1165" y="1680606"/>
            <a:ext cx="3023590" cy="11112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EF460F-DE34-81F8-8231-025E85B4C86F}"/>
              </a:ext>
            </a:extLst>
          </p:cNvPr>
          <p:cNvSpPr txBox="1"/>
          <p:nvPr/>
        </p:nvSpPr>
        <p:spPr>
          <a:xfrm>
            <a:off x="8795393" y="866778"/>
            <a:ext cx="2975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아래에 </a:t>
            </a:r>
            <a:r>
              <a:rPr lang="en-US" altLang="ko-KR" sz="1200" dirty="0"/>
              <a:t>none</a:t>
            </a:r>
            <a:r>
              <a:rPr lang="ko-KR" altLang="en-US" sz="1200" dirty="0"/>
              <a:t>라고 나타나는 것은 엑셀을 화면에 나타나게 하고 저장을 하지 않아 계산된 값이 저장되지 않아서 이다</a:t>
            </a:r>
            <a:r>
              <a:rPr lang="en-US" altLang="ko-KR" sz="1200" dirty="0"/>
              <a:t>. </a:t>
            </a:r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2567523-A3EA-CFEA-91B4-A6CE4C02A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5905" y="2921415"/>
            <a:ext cx="2228850" cy="20713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2F898F-4000-8A01-538B-5CFFD3736891}"/>
              </a:ext>
            </a:extLst>
          </p:cNvPr>
          <p:cNvSpPr txBox="1"/>
          <p:nvPr/>
        </p:nvSpPr>
        <p:spPr>
          <a:xfrm>
            <a:off x="6855147" y="4148941"/>
            <a:ext cx="262045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엑셀파일을 저장하기를 한 후 다시 실행시켜보면 정상적으로 값이 출력된다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EC00B4C-86E0-42FE-1028-8DF394D94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6239" y="5628838"/>
            <a:ext cx="3398271" cy="12291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E60A864-E306-EFD8-A4AF-65E0579711F2}"/>
              </a:ext>
            </a:extLst>
          </p:cNvPr>
          <p:cNvSpPr txBox="1"/>
          <p:nvPr/>
        </p:nvSpPr>
        <p:spPr>
          <a:xfrm>
            <a:off x="267873" y="702525"/>
            <a:ext cx="8503292" cy="61863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#7_2calculation_data_only.py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 </a:t>
            </a:r>
            <a:r>
              <a:rPr lang="en-US" altLang="ko-KR" dirty="0"/>
              <a:t>from openpyxl import load_workbook</a:t>
            </a:r>
          </a:p>
          <a:p>
            <a:r>
              <a:rPr lang="en-US" altLang="ko-KR" dirty="0"/>
              <a:t># wb=load_workbook("sample_calculation.xlsx")</a:t>
            </a:r>
          </a:p>
          <a:p>
            <a:r>
              <a:rPr lang="en-US" altLang="ko-KR" dirty="0"/>
              <a:t># ws=wb.active</a:t>
            </a:r>
          </a:p>
          <a:p>
            <a:r>
              <a:rPr lang="en-US" altLang="ko-KR" dirty="0"/>
              <a:t># rows=ws[</a:t>
            </a:r>
            <a:r>
              <a:rPr lang="en-US" altLang="ko-KR" dirty="0" err="1"/>
              <a:t>1:ws.max_row</a:t>
            </a:r>
            <a:r>
              <a:rPr lang="en-US" altLang="ko-KR" dirty="0"/>
              <a:t>]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 # #</a:t>
            </a:r>
            <a:r>
              <a:rPr lang="ko-KR" altLang="en-US" dirty="0">
                <a:solidFill>
                  <a:srgbClr val="00B050"/>
                </a:solidFill>
              </a:rPr>
              <a:t>수식 그대로 가져옴</a:t>
            </a:r>
          </a:p>
          <a:p>
            <a:r>
              <a:rPr lang="en-US" altLang="ko-KR" dirty="0"/>
              <a:t># for row in rows:</a:t>
            </a:r>
          </a:p>
          <a:p>
            <a:r>
              <a:rPr lang="en-US" altLang="ko-KR" dirty="0"/>
              <a:t>#     for cell in row:</a:t>
            </a:r>
          </a:p>
          <a:p>
            <a:r>
              <a:rPr lang="en-US" altLang="ko-KR" dirty="0"/>
              <a:t>#         print(cell.value, end=" ")</a:t>
            </a:r>
          </a:p>
          <a:p>
            <a:r>
              <a:rPr lang="en-US" altLang="ko-KR" dirty="0"/>
              <a:t>#     print()</a:t>
            </a:r>
          </a:p>
          <a:p>
            <a:endParaRPr lang="en-US" altLang="ko-KR" dirty="0"/>
          </a:p>
          <a:p>
            <a:r>
              <a:rPr lang="en-US" altLang="ko-KR" dirty="0"/>
              <a:t>from openpyxl import load_workbook</a:t>
            </a:r>
          </a:p>
          <a:p>
            <a:r>
              <a:rPr lang="en-US" altLang="ko-KR" dirty="0"/>
              <a:t>wb=load_workbook("sample_calculation.xlsx",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data_only</a:t>
            </a:r>
            <a:r>
              <a:rPr lang="en-US" altLang="ko-KR" dirty="0">
                <a:solidFill>
                  <a:srgbClr val="FF0000"/>
                </a:solidFill>
              </a:rPr>
              <a:t>=True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ws=</a:t>
            </a:r>
            <a:r>
              <a:rPr lang="en-US" altLang="ko-KR" dirty="0" err="1"/>
              <a:t>wb.active</a:t>
            </a:r>
            <a:endParaRPr lang="en-US" altLang="ko-KR" dirty="0"/>
          </a:p>
          <a:p>
            <a:r>
              <a:rPr lang="en-US" altLang="ko-KR" dirty="0"/>
              <a:t>rows=ws[</a:t>
            </a:r>
            <a:r>
              <a:rPr lang="en-US" altLang="ko-KR" dirty="0" err="1"/>
              <a:t>1:ws.max_row</a:t>
            </a:r>
            <a:r>
              <a:rPr lang="en-US" altLang="ko-KR" dirty="0"/>
              <a:t>]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 #</a:t>
            </a:r>
            <a:r>
              <a:rPr lang="ko-KR" altLang="en-US" dirty="0">
                <a:solidFill>
                  <a:srgbClr val="00B050"/>
                </a:solidFill>
              </a:rPr>
              <a:t>수식이 아닌 실제 데이터를 그대로 가져옴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#evaluate(</a:t>
            </a:r>
            <a:r>
              <a:rPr lang="ko-KR" altLang="en-US" dirty="0">
                <a:solidFill>
                  <a:srgbClr val="00B050"/>
                </a:solidFill>
              </a:rPr>
              <a:t>엑셀에서 직접저장</a:t>
            </a:r>
            <a:r>
              <a:rPr lang="en-US" altLang="ko-KR" dirty="0">
                <a:solidFill>
                  <a:srgbClr val="00B050"/>
                </a:solidFill>
              </a:rPr>
              <a:t>) </a:t>
            </a:r>
            <a:r>
              <a:rPr lang="ko-KR" altLang="en-US" dirty="0">
                <a:solidFill>
                  <a:srgbClr val="00B050"/>
                </a:solidFill>
              </a:rPr>
              <a:t>되지 않은 상태의 데이터는</a:t>
            </a:r>
            <a:r>
              <a:rPr lang="en-US" altLang="ko-KR" dirty="0">
                <a:solidFill>
                  <a:srgbClr val="00B050"/>
                </a:solidFill>
              </a:rPr>
              <a:t>None </a:t>
            </a:r>
            <a:r>
              <a:rPr lang="ko-KR" altLang="en-US" dirty="0">
                <a:solidFill>
                  <a:srgbClr val="00B050"/>
                </a:solidFill>
              </a:rPr>
              <a:t>라고 표시</a:t>
            </a:r>
          </a:p>
          <a:p>
            <a:r>
              <a:rPr lang="en-US" altLang="ko-KR" dirty="0"/>
              <a:t>for row in rows:</a:t>
            </a:r>
          </a:p>
          <a:p>
            <a:r>
              <a:rPr lang="en-US" altLang="ko-KR" dirty="0"/>
              <a:t>    for cell in row:</a:t>
            </a:r>
          </a:p>
          <a:p>
            <a:r>
              <a:rPr lang="en-US" altLang="ko-KR" dirty="0"/>
              <a:t>        print(cell.value, end=" ")</a:t>
            </a:r>
          </a:p>
          <a:p>
            <a:r>
              <a:rPr lang="en-US" altLang="ko-KR" dirty="0"/>
              <a:t>    print()</a:t>
            </a:r>
          </a:p>
          <a:p>
            <a:r>
              <a:rPr lang="en-US" altLang="ko-KR" dirty="0"/>
              <a:t>wb.close()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440EAC6-3828-A6AD-CE25-546F72DAC93A}"/>
              </a:ext>
            </a:extLst>
          </p:cNvPr>
          <p:cNvCxnSpPr>
            <a:cxnSpLocks/>
          </p:cNvCxnSpPr>
          <p:nvPr/>
        </p:nvCxnSpPr>
        <p:spPr>
          <a:xfrm flipV="1">
            <a:off x="2906038" y="2116899"/>
            <a:ext cx="2530258" cy="804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7C3922C-0A59-22E6-EDD6-0E1BE82D6BC2}"/>
              </a:ext>
            </a:extLst>
          </p:cNvPr>
          <p:cNvCxnSpPr>
            <a:cxnSpLocks/>
          </p:cNvCxnSpPr>
          <p:nvPr/>
        </p:nvCxnSpPr>
        <p:spPr>
          <a:xfrm flipV="1">
            <a:off x="3566160" y="2302032"/>
            <a:ext cx="5205005" cy="3693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C033250-259F-5347-078F-A98F5AEB421F}"/>
              </a:ext>
            </a:extLst>
          </p:cNvPr>
          <p:cNvCxnSpPr>
            <a:cxnSpLocks/>
          </p:cNvCxnSpPr>
          <p:nvPr/>
        </p:nvCxnSpPr>
        <p:spPr>
          <a:xfrm flipV="1">
            <a:off x="1502229" y="6243419"/>
            <a:ext cx="4964010" cy="183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484BEF7-1737-18DA-E366-DABC3CA404F0}"/>
              </a:ext>
            </a:extLst>
          </p:cNvPr>
          <p:cNvCxnSpPr>
            <a:cxnSpLocks/>
          </p:cNvCxnSpPr>
          <p:nvPr/>
        </p:nvCxnSpPr>
        <p:spPr>
          <a:xfrm flipV="1">
            <a:off x="1865376" y="4698073"/>
            <a:ext cx="4989771" cy="55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479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2" y="217714"/>
            <a:ext cx="440849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00FF00"/>
                </a:highlight>
              </a:rPr>
              <a:t>셀 병합</a:t>
            </a:r>
            <a:endParaRPr lang="en-US" altLang="ko-KR" sz="2000" dirty="0">
              <a:highlight>
                <a:srgbClr val="00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96B7A4-DAA3-29AE-AC58-3B55350BEBF0}"/>
              </a:ext>
            </a:extLst>
          </p:cNvPr>
          <p:cNvSpPr txBox="1"/>
          <p:nvPr/>
        </p:nvSpPr>
        <p:spPr>
          <a:xfrm>
            <a:off x="446532" y="1062231"/>
            <a:ext cx="10756956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#8_1merge.py</a:t>
            </a:r>
          </a:p>
          <a:p>
            <a:r>
              <a:rPr lang="en-US" altLang="ko-KR" dirty="0"/>
              <a:t>from openpyxl import Workbook</a:t>
            </a:r>
          </a:p>
          <a:p>
            <a:r>
              <a:rPr lang="en-US" altLang="ko-KR" dirty="0"/>
              <a:t>wb=Workbook()</a:t>
            </a:r>
          </a:p>
          <a:p>
            <a:r>
              <a:rPr lang="en-US" altLang="ko-KR" dirty="0"/>
              <a:t>ws=wb.active</a:t>
            </a:r>
          </a:p>
          <a:p>
            <a:endParaRPr lang="en-US" altLang="ko-KR" dirty="0"/>
          </a:p>
          <a:p>
            <a:r>
              <a:rPr lang="en-US" altLang="ko-KR" dirty="0" err="1"/>
              <a:t>ws.merge_cells</a:t>
            </a:r>
            <a:r>
              <a:rPr lang="en-US" altLang="ko-KR" dirty="0"/>
              <a:t>("</a:t>
            </a:r>
            <a:r>
              <a:rPr lang="en-US" altLang="ko-KR" dirty="0" err="1"/>
              <a:t>B2:D3</a:t>
            </a:r>
            <a:r>
              <a:rPr lang="en-US" altLang="ko-KR" dirty="0"/>
              <a:t>")</a:t>
            </a:r>
            <a:r>
              <a:rPr lang="en-US" altLang="ko-KR" dirty="0">
                <a:solidFill>
                  <a:srgbClr val="00B050"/>
                </a:solidFill>
              </a:rPr>
              <a:t>#B2</a:t>
            </a:r>
            <a:r>
              <a:rPr lang="ko-KR" altLang="en-US" dirty="0">
                <a:solidFill>
                  <a:srgbClr val="00B050"/>
                </a:solidFill>
              </a:rPr>
              <a:t>부터 </a:t>
            </a:r>
            <a:r>
              <a:rPr lang="en-US" altLang="ko-KR" dirty="0">
                <a:solidFill>
                  <a:srgbClr val="00B050"/>
                </a:solidFill>
              </a:rPr>
              <a:t>D3</a:t>
            </a:r>
            <a:r>
              <a:rPr lang="ko-KR" altLang="en-US" dirty="0">
                <a:solidFill>
                  <a:srgbClr val="00B050"/>
                </a:solidFill>
              </a:rPr>
              <a:t>까지 </a:t>
            </a:r>
            <a:r>
              <a:rPr lang="ko-KR" altLang="en-US" dirty="0">
                <a:solidFill>
                  <a:srgbClr val="FF0000"/>
                </a:solidFill>
              </a:rPr>
              <a:t>병합</a:t>
            </a:r>
          </a:p>
          <a:p>
            <a:r>
              <a:rPr lang="en-US" altLang="ko-KR" dirty="0"/>
              <a:t>ws["B2"]="merged cell"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from openpyxl.styles import Alignment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ws["B2"].alignment = Alignment(horizontal="center", vertical="center")</a:t>
            </a:r>
          </a:p>
          <a:p>
            <a:endParaRPr lang="en-US" altLang="ko-KR" dirty="0"/>
          </a:p>
          <a:p>
            <a:r>
              <a:rPr lang="en-US" altLang="ko-KR" dirty="0"/>
              <a:t>wb.save("sample_merge.xlsx"); </a:t>
            </a:r>
            <a:r>
              <a:rPr lang="en-US" altLang="ko-KR" dirty="0" err="1"/>
              <a:t>wb.close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6289B0-99FB-4AD2-8F91-2FBF7255F0F6}"/>
              </a:ext>
            </a:extLst>
          </p:cNvPr>
          <p:cNvSpPr txBox="1"/>
          <p:nvPr/>
        </p:nvSpPr>
        <p:spPr>
          <a:xfrm>
            <a:off x="566803" y="4232743"/>
            <a:ext cx="609391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#8_2unMerge.py</a:t>
            </a:r>
          </a:p>
          <a:p>
            <a:r>
              <a:rPr lang="en-US" altLang="ko-KR" dirty="0"/>
              <a:t>from openpyxl import load_workbook</a:t>
            </a:r>
          </a:p>
          <a:p>
            <a:r>
              <a:rPr lang="en-US" altLang="ko-KR" dirty="0"/>
              <a:t>wb=load_workbook("sample_merge.xlsx")</a:t>
            </a:r>
          </a:p>
          <a:p>
            <a:r>
              <a:rPr lang="en-US" altLang="ko-KR" dirty="0"/>
              <a:t>ws=wb.active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#B2:D3</a:t>
            </a:r>
            <a:r>
              <a:rPr lang="ko-KR" altLang="en-US" dirty="0">
                <a:solidFill>
                  <a:srgbClr val="00B050"/>
                </a:solidFill>
              </a:rPr>
              <a:t>까지 병합된 셀 </a:t>
            </a:r>
            <a:r>
              <a:rPr lang="ko-KR" altLang="en-US" dirty="0">
                <a:solidFill>
                  <a:srgbClr val="FF0000"/>
                </a:solidFill>
              </a:rPr>
              <a:t>해제</a:t>
            </a:r>
          </a:p>
          <a:p>
            <a:r>
              <a:rPr lang="en-US" altLang="ko-KR" dirty="0"/>
              <a:t>ws.unmerge_cells("B2:D3")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ws.column_dimensions["B"].width = 20</a:t>
            </a:r>
            <a:endParaRPr lang="en-US" altLang="ko-KR" dirty="0"/>
          </a:p>
          <a:p>
            <a:r>
              <a:rPr lang="en-US" altLang="ko-KR" dirty="0"/>
              <a:t>wb.save("sample_unmerge.xlsx"); </a:t>
            </a:r>
            <a:r>
              <a:rPr lang="en-US" altLang="ko-KR" dirty="0" err="1"/>
              <a:t>wb.close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1F07F8-508F-A7D4-2BC7-57521E03B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234" y="1031040"/>
            <a:ext cx="3991532" cy="151468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96717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1FF8DF6-A92B-583F-85B7-891C23103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821" y="95794"/>
            <a:ext cx="7029023" cy="685800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29B8FE2-41E4-F4C8-0F58-121CBF5C3124}"/>
              </a:ext>
            </a:extLst>
          </p:cNvPr>
          <p:cNvSpPr txBox="1">
            <a:spLocks/>
          </p:cNvSpPr>
          <p:nvPr/>
        </p:nvSpPr>
        <p:spPr>
          <a:xfrm>
            <a:off x="105156" y="95794"/>
            <a:ext cx="440849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00FF00"/>
                </a:highlight>
              </a:rPr>
              <a:t>이미지 삽입</a:t>
            </a:r>
            <a:endParaRPr lang="en-US" altLang="ko-KR" sz="2000" dirty="0">
              <a:highlight>
                <a:srgbClr val="00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2682D-ABB1-6D49-D57C-343589571C09}"/>
              </a:ext>
            </a:extLst>
          </p:cNvPr>
          <p:cNvSpPr txBox="1"/>
          <p:nvPr/>
        </p:nvSpPr>
        <p:spPr>
          <a:xfrm>
            <a:off x="105156" y="855847"/>
            <a:ext cx="598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그림판으로 이미지 하나를 만들어 저장한다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5613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DB1FE5C-9C22-C961-4FA7-488068C00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51" y="1349826"/>
            <a:ext cx="3381375" cy="3038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45D138-3946-3136-D24C-58C4250FB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073" y="222027"/>
            <a:ext cx="4313129" cy="27824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97D3BD2-4256-1463-DABE-019AF99EC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965" y="3633013"/>
            <a:ext cx="4914900" cy="26003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F4B83BA-7DD2-F861-B258-0CA96B398221}"/>
              </a:ext>
            </a:extLst>
          </p:cNvPr>
          <p:cNvCxnSpPr/>
          <p:nvPr/>
        </p:nvCxnSpPr>
        <p:spPr>
          <a:xfrm flipV="1">
            <a:off x="3493341" y="2517732"/>
            <a:ext cx="1066133" cy="423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E7F1D5E-D6F9-E558-782D-B359C10690A8}"/>
              </a:ext>
            </a:extLst>
          </p:cNvPr>
          <p:cNvCxnSpPr/>
          <p:nvPr/>
        </p:nvCxnSpPr>
        <p:spPr>
          <a:xfrm>
            <a:off x="7052153" y="3106455"/>
            <a:ext cx="0" cy="32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2651A6DC-9BB6-BBDD-29E5-FDCEBF3E4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4826" y="5350717"/>
            <a:ext cx="1905000" cy="73342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4A5D739-1055-5C3F-D147-F3863AE3DBB7}"/>
              </a:ext>
            </a:extLst>
          </p:cNvPr>
          <p:cNvCxnSpPr>
            <a:cxnSpLocks/>
          </p:cNvCxnSpPr>
          <p:nvPr/>
        </p:nvCxnSpPr>
        <p:spPr>
          <a:xfrm flipH="1">
            <a:off x="4026407" y="5350717"/>
            <a:ext cx="1422415" cy="36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065970A-10BB-7D39-6E91-F7E8A5C672DF}"/>
              </a:ext>
            </a:extLst>
          </p:cNvPr>
          <p:cNvCxnSpPr/>
          <p:nvPr/>
        </p:nvCxnSpPr>
        <p:spPr>
          <a:xfrm flipV="1">
            <a:off x="6096000" y="341376"/>
            <a:ext cx="2901696" cy="10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A78C64D-584D-E16E-C1A8-4A1FECC6FCA4}"/>
              </a:ext>
            </a:extLst>
          </p:cNvPr>
          <p:cNvCxnSpPr>
            <a:cxnSpLocks/>
          </p:cNvCxnSpPr>
          <p:nvPr/>
        </p:nvCxnSpPr>
        <p:spPr>
          <a:xfrm flipH="1">
            <a:off x="6230112" y="438912"/>
            <a:ext cx="2840736" cy="749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B09AE402-BC41-FB39-3C80-7FC9247EE549}"/>
              </a:ext>
            </a:extLst>
          </p:cNvPr>
          <p:cNvSpPr/>
          <p:nvPr/>
        </p:nvSpPr>
        <p:spPr>
          <a:xfrm>
            <a:off x="405822" y="338289"/>
            <a:ext cx="2955301" cy="353553"/>
          </a:xfrm>
          <a:prstGeom prst="wedgeRoundRectCallout">
            <a:avLst>
              <a:gd name="adj1" fmla="val -51437"/>
              <a:gd name="adj2" fmla="val 4820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</a:rPr>
              <a:t>파일</a:t>
            </a: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이미지</a:t>
            </a:r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크기조정 </a:t>
            </a:r>
          </a:p>
        </p:txBody>
      </p:sp>
    </p:spTree>
    <p:extLst>
      <p:ext uri="{BB962C8B-B14F-4D97-AF65-F5344CB8AC3E}">
        <p14:creationId xmlns:p14="http://schemas.microsoft.com/office/powerpoint/2010/main" val="770022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2" y="217714"/>
            <a:ext cx="440849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00FF00"/>
                </a:highlight>
              </a:rPr>
              <a:t>이미지 삽입</a:t>
            </a:r>
            <a:endParaRPr lang="en-US" altLang="ko-KR" sz="2000" dirty="0">
              <a:highlight>
                <a:srgbClr val="00FF00"/>
              </a:highligh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69B2E2-065C-9F40-70B7-E73E8AAE0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937" y="2300614"/>
            <a:ext cx="4410075" cy="381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FE7CA4-139C-8C39-FD91-0262DBFFEAE0}"/>
              </a:ext>
            </a:extLst>
          </p:cNvPr>
          <p:cNvSpPr txBox="1"/>
          <p:nvPr/>
        </p:nvSpPr>
        <p:spPr>
          <a:xfrm>
            <a:off x="178496" y="1443841"/>
            <a:ext cx="6093912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#9_image.py</a:t>
            </a:r>
          </a:p>
          <a:p>
            <a:r>
              <a:rPr lang="en-US" altLang="ko-KR" dirty="0"/>
              <a:t>from openpyxl import Workbook</a:t>
            </a:r>
          </a:p>
          <a:p>
            <a:r>
              <a:rPr lang="en-US" altLang="ko-KR" dirty="0"/>
              <a:t>from openpyxl.drawing.image import Image</a:t>
            </a:r>
          </a:p>
          <a:p>
            <a:r>
              <a:rPr lang="en-US" altLang="ko-KR" dirty="0"/>
              <a:t>wb=Workbook()</a:t>
            </a:r>
          </a:p>
          <a:p>
            <a:r>
              <a:rPr lang="en-US" altLang="ko-KR" dirty="0"/>
              <a:t>ws = wb.active</a:t>
            </a:r>
          </a:p>
          <a:p>
            <a:endParaRPr lang="en-US" altLang="ko-KR" dirty="0"/>
          </a:p>
          <a:p>
            <a:r>
              <a:rPr lang="en-US" altLang="ko-KR" dirty="0"/>
              <a:t>img = Image("img1.png")</a:t>
            </a:r>
          </a:p>
          <a:p>
            <a:r>
              <a:rPr lang="en-US" altLang="ko-KR" dirty="0"/>
              <a:t>ws.add_image(img, "B2")</a:t>
            </a:r>
          </a:p>
          <a:p>
            <a:endParaRPr lang="en-US" altLang="ko-KR" dirty="0"/>
          </a:p>
          <a:p>
            <a:r>
              <a:rPr lang="en-US" altLang="ko-KR" dirty="0"/>
              <a:t>wb.save("sample_img.xlsx")</a:t>
            </a:r>
          </a:p>
          <a:p>
            <a:r>
              <a:rPr lang="en-US" altLang="ko-KR" dirty="0"/>
              <a:t>wb.close()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#ImportError ; You must install pillow to fetch image....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위와 같이 에러 메세지가 나타나면 터미널 창에서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 pip install pillow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 </a:t>
            </a:r>
            <a:r>
              <a:rPr lang="ko-KR" altLang="en-US" dirty="0">
                <a:solidFill>
                  <a:srgbClr val="00B050"/>
                </a:solidFill>
              </a:rPr>
              <a:t>해서 </a:t>
            </a:r>
            <a:r>
              <a:rPr lang="en-US" altLang="ko-KR" dirty="0">
                <a:solidFill>
                  <a:srgbClr val="00B050"/>
                </a:solidFill>
              </a:rPr>
              <a:t>pillow</a:t>
            </a:r>
            <a:r>
              <a:rPr lang="ko-KR" altLang="en-US" dirty="0">
                <a:solidFill>
                  <a:srgbClr val="00B050"/>
                </a:solidFill>
              </a:rPr>
              <a:t>를 설치 해주면 된다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8A9547-9B32-FA0A-853F-CD4DFE066A32}"/>
              </a:ext>
            </a:extLst>
          </p:cNvPr>
          <p:cNvSpPr txBox="1"/>
          <p:nvPr/>
        </p:nvSpPr>
        <p:spPr>
          <a:xfrm>
            <a:off x="178496" y="955040"/>
            <a:ext cx="1183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터미널 창에서 </a:t>
            </a:r>
            <a:r>
              <a:rPr lang="en-US" altLang="ko-KR" dirty="0">
                <a:solidFill>
                  <a:srgbClr val="00B050"/>
                </a:solidFill>
              </a:rPr>
              <a:t>pip install pillow </a:t>
            </a:r>
            <a:r>
              <a:rPr lang="ko-KR" altLang="en-US" dirty="0"/>
              <a:t>명령을 실행하여 </a:t>
            </a:r>
            <a:r>
              <a:rPr lang="en-US" altLang="ko-KR" dirty="0"/>
              <a:t>pillow</a:t>
            </a:r>
            <a:r>
              <a:rPr lang="ko-KR" altLang="en-US" dirty="0"/>
              <a:t>를 설치해 준다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046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2" y="217714"/>
            <a:ext cx="440849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00FF00"/>
                </a:highlight>
              </a:rPr>
              <a:t>삽입</a:t>
            </a:r>
            <a:endParaRPr lang="en-US" altLang="ko-KR" sz="2000" dirty="0">
              <a:highlight>
                <a:srgbClr val="00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155B8C-FDD7-5C0A-5015-6396BDD041A1}"/>
              </a:ext>
            </a:extLst>
          </p:cNvPr>
          <p:cNvSpPr txBox="1"/>
          <p:nvPr/>
        </p:nvSpPr>
        <p:spPr>
          <a:xfrm>
            <a:off x="498451" y="783770"/>
            <a:ext cx="598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빈 행과 열 삽입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993EF8-9D92-6785-87A4-56F83F8D0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435" y="3429001"/>
            <a:ext cx="4786369" cy="23164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C6F907-08AB-FAE7-2F5D-B69A59740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772" y="783770"/>
            <a:ext cx="3305175" cy="1476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9FD11C-F48F-492B-F5B6-5D16AD443356}"/>
              </a:ext>
            </a:extLst>
          </p:cNvPr>
          <p:cNvSpPr txBox="1"/>
          <p:nvPr/>
        </p:nvSpPr>
        <p:spPr>
          <a:xfrm>
            <a:off x="8571339" y="196724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sample.xlsx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F7C5ED-A5B8-5E37-7526-0462AFD7D515}"/>
              </a:ext>
            </a:extLst>
          </p:cNvPr>
          <p:cNvSpPr txBox="1"/>
          <p:nvPr/>
        </p:nvSpPr>
        <p:spPr>
          <a:xfrm>
            <a:off x="8085772" y="2734711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Sample_insert.xlsx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642F0E-07AE-EAD9-C030-9E2BC41234C2}"/>
              </a:ext>
            </a:extLst>
          </p:cNvPr>
          <p:cNvSpPr txBox="1"/>
          <p:nvPr/>
        </p:nvSpPr>
        <p:spPr>
          <a:xfrm>
            <a:off x="445341" y="1521957"/>
            <a:ext cx="6096000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#2_1insert.py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from openpyxl import load_workbook</a:t>
            </a:r>
          </a:p>
          <a:p>
            <a:r>
              <a:rPr lang="en-US" altLang="ko-KR" dirty="0"/>
              <a:t>wb=load_workbook("sample.xlsx")</a:t>
            </a:r>
          </a:p>
          <a:p>
            <a:r>
              <a:rPr lang="en-US" altLang="ko-KR" dirty="0"/>
              <a:t>ws=wb.active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빈 줄 삽입하기</a:t>
            </a:r>
          </a:p>
          <a:p>
            <a:r>
              <a:rPr lang="en-US" altLang="ko-KR" dirty="0" err="1"/>
              <a:t>ws.insert_rows</a:t>
            </a:r>
            <a:r>
              <a:rPr lang="en-US" altLang="ko-KR" dirty="0"/>
              <a:t>(3</a:t>
            </a:r>
            <a:r>
              <a:rPr lang="en-US" altLang="ko-KR" dirty="0">
                <a:solidFill>
                  <a:srgbClr val="00B050"/>
                </a:solidFill>
              </a:rPr>
              <a:t>)#3</a:t>
            </a:r>
            <a:r>
              <a:rPr lang="ko-KR" altLang="en-US" dirty="0">
                <a:solidFill>
                  <a:srgbClr val="00B050"/>
                </a:solidFill>
              </a:rPr>
              <a:t>번째 줄에 한 줄 빈줄 삽입</a:t>
            </a:r>
          </a:p>
          <a:p>
            <a:r>
              <a:rPr lang="en-US" altLang="ko-KR" dirty="0" err="1"/>
              <a:t>ws.insert_rows</a:t>
            </a:r>
            <a:r>
              <a:rPr lang="en-US" altLang="ko-KR" dirty="0"/>
              <a:t>(2,3</a:t>
            </a:r>
            <a:r>
              <a:rPr lang="en-US" altLang="ko-KR" dirty="0">
                <a:solidFill>
                  <a:srgbClr val="00B050"/>
                </a:solidFill>
              </a:rPr>
              <a:t>)#2</a:t>
            </a:r>
            <a:r>
              <a:rPr lang="ko-KR" altLang="en-US" dirty="0">
                <a:solidFill>
                  <a:srgbClr val="00B050"/>
                </a:solidFill>
              </a:rPr>
              <a:t>번째 줄에 </a:t>
            </a:r>
            <a:r>
              <a:rPr lang="en-US" altLang="ko-KR" dirty="0">
                <a:solidFill>
                  <a:srgbClr val="00B050"/>
                </a:solidFill>
              </a:rPr>
              <a:t>3</a:t>
            </a:r>
            <a:r>
              <a:rPr lang="ko-KR" altLang="en-US" dirty="0">
                <a:solidFill>
                  <a:srgbClr val="00B050"/>
                </a:solidFill>
              </a:rPr>
              <a:t>줄 빈 줄 삽입</a:t>
            </a:r>
          </a:p>
          <a:p>
            <a:r>
              <a:rPr lang="en-US" altLang="ko-KR" dirty="0" err="1"/>
              <a:t>ws.insert_cols</a:t>
            </a:r>
            <a:r>
              <a:rPr lang="en-US" altLang="ko-KR" dirty="0"/>
              <a:t>(2</a:t>
            </a:r>
            <a:r>
              <a:rPr lang="en-US" altLang="ko-KR" dirty="0">
                <a:solidFill>
                  <a:srgbClr val="00B050"/>
                </a:solidFill>
              </a:rPr>
              <a:t>)#B</a:t>
            </a:r>
            <a:r>
              <a:rPr lang="ko-KR" altLang="en-US" dirty="0">
                <a:solidFill>
                  <a:srgbClr val="00B050"/>
                </a:solidFill>
              </a:rPr>
              <a:t>열에 빈 열 추가</a:t>
            </a:r>
          </a:p>
          <a:p>
            <a:r>
              <a:rPr lang="en-US" altLang="ko-KR" dirty="0" err="1"/>
              <a:t>ws.insert_cols</a:t>
            </a:r>
            <a:r>
              <a:rPr lang="en-US" altLang="ko-KR" dirty="0"/>
              <a:t>(1,3)</a:t>
            </a:r>
            <a:r>
              <a:rPr lang="en-US" altLang="ko-KR" dirty="0">
                <a:solidFill>
                  <a:srgbClr val="00B050"/>
                </a:solidFill>
              </a:rPr>
              <a:t>#A</a:t>
            </a:r>
            <a:r>
              <a:rPr lang="ko-KR" altLang="en-US" dirty="0">
                <a:solidFill>
                  <a:srgbClr val="00B050"/>
                </a:solidFill>
              </a:rPr>
              <a:t>열에 빈 열 </a:t>
            </a:r>
            <a:r>
              <a:rPr lang="en-US" altLang="ko-KR" dirty="0">
                <a:solidFill>
                  <a:srgbClr val="00B050"/>
                </a:solidFill>
              </a:rPr>
              <a:t>3</a:t>
            </a:r>
            <a:r>
              <a:rPr lang="ko-KR" altLang="en-US" dirty="0">
                <a:solidFill>
                  <a:srgbClr val="00B050"/>
                </a:solidFill>
              </a:rPr>
              <a:t>개 추가</a:t>
            </a:r>
          </a:p>
          <a:p>
            <a:endParaRPr lang="ko-KR" altLang="en-US" dirty="0"/>
          </a:p>
          <a:p>
            <a:r>
              <a:rPr lang="en-US" altLang="ko-KR" dirty="0"/>
              <a:t>wb.save("sample_inster.xlsx“)</a:t>
            </a:r>
          </a:p>
          <a:p>
            <a:r>
              <a:rPr lang="en-US" altLang="ko-KR" dirty="0" err="1"/>
              <a:t>wb.close</a:t>
            </a:r>
            <a:r>
              <a:rPr lang="en-US" altLang="ko-KR" dirty="0"/>
              <a:t>()</a:t>
            </a:r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350FBB3E-3617-AAA9-7ADF-CC4CA89FDDAA}"/>
              </a:ext>
            </a:extLst>
          </p:cNvPr>
          <p:cNvSpPr/>
          <p:nvPr/>
        </p:nvSpPr>
        <p:spPr>
          <a:xfrm>
            <a:off x="2834941" y="3015063"/>
            <a:ext cx="5038418" cy="413936"/>
          </a:xfrm>
          <a:prstGeom prst="wedgeRoundRectCallout">
            <a:avLst>
              <a:gd name="adj1" fmla="val -52026"/>
              <a:gd name="adj2" fmla="val 5186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</a:rPr>
              <a:t>헷갈릴수</a:t>
            </a:r>
            <a:r>
              <a:rPr lang="ko-KR" altLang="en-US" sz="1400" dirty="0">
                <a:solidFill>
                  <a:schemeClr val="tx1"/>
                </a:solidFill>
              </a:rPr>
              <a:t> 있음으로  주석처리 하면서 한 </a:t>
            </a:r>
            <a:r>
              <a:rPr lang="ko-KR" altLang="en-US" sz="1400" dirty="0" err="1">
                <a:solidFill>
                  <a:schemeClr val="tx1"/>
                </a:solidFill>
              </a:rPr>
              <a:t>줄씩만</a:t>
            </a:r>
            <a:r>
              <a:rPr lang="ko-KR" altLang="en-US" sz="1400" dirty="0">
                <a:solidFill>
                  <a:schemeClr val="tx1"/>
                </a:solidFill>
              </a:rPr>
              <a:t> 실행 후 확인하면   알기 쉽다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799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E0B21-5A2D-E845-2130-4DABE1657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768" y="1427162"/>
            <a:ext cx="9144000" cy="23876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l"/>
            <a:r>
              <a:rPr lang="ko-KR" altLang="en-US" sz="3100" dirty="0"/>
              <a:t>다음 시간에는 구글의 </a:t>
            </a:r>
            <a:r>
              <a:rPr lang="en-US" altLang="ko-KR" sz="3100" dirty="0"/>
              <a:t>emil</a:t>
            </a:r>
            <a:r>
              <a:rPr lang="ko-KR" altLang="en-US" sz="3100" dirty="0"/>
              <a:t>을 사용하여 사무자동화 수업을 할 것입니다</a:t>
            </a:r>
            <a:r>
              <a:rPr lang="en-US" altLang="ko-KR" sz="3100" dirty="0"/>
              <a:t>.</a:t>
            </a:r>
            <a:br>
              <a:rPr lang="en-US" altLang="ko-KR" sz="3100" dirty="0"/>
            </a:br>
            <a:r>
              <a:rPr lang="ko-KR" altLang="en-US" sz="3100" dirty="0"/>
              <a:t>구글에 자신의 계정이 없으신 분들은  만들어서 </a:t>
            </a:r>
            <a:r>
              <a:rPr lang="en-US" altLang="ko-KR" sz="3100" dirty="0"/>
              <a:t>emil</a:t>
            </a:r>
            <a:r>
              <a:rPr lang="ko-KR" altLang="en-US" sz="3100" dirty="0"/>
              <a:t>을 이용할수 있도록 준비해 오시기 바랍니다</a:t>
            </a:r>
            <a:r>
              <a:rPr lang="en-US" altLang="ko-KR" sz="3100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609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2" y="217714"/>
            <a:ext cx="440849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00FF00"/>
                </a:highlight>
              </a:rPr>
              <a:t>삭제</a:t>
            </a:r>
            <a:endParaRPr lang="en-US" altLang="ko-KR" sz="2000" dirty="0">
              <a:highlight>
                <a:srgbClr val="00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155B8C-FDD7-5C0A-5015-6396BDD041A1}"/>
              </a:ext>
            </a:extLst>
          </p:cNvPr>
          <p:cNvSpPr txBox="1"/>
          <p:nvPr/>
        </p:nvSpPr>
        <p:spPr>
          <a:xfrm>
            <a:off x="498451" y="783770"/>
            <a:ext cx="598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행과 열 삭제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D86AA4-2882-5B6B-8FE5-7260401AB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510" y="4555807"/>
            <a:ext cx="2628900" cy="1343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31E4DD2-AF38-8A59-829A-1D507074C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474" y="1935479"/>
            <a:ext cx="3790290" cy="16930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646BD9-1405-2F38-1A67-996B0B1CFACE}"/>
              </a:ext>
            </a:extLst>
          </p:cNvPr>
          <p:cNvSpPr txBox="1"/>
          <p:nvPr/>
        </p:nvSpPr>
        <p:spPr>
          <a:xfrm>
            <a:off x="8571339" y="1163307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sample.xlsx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C2B3529-813D-67C7-2CC9-251ECF73EFA7}"/>
              </a:ext>
            </a:extLst>
          </p:cNvPr>
          <p:cNvCxnSpPr/>
          <p:nvPr/>
        </p:nvCxnSpPr>
        <p:spPr>
          <a:xfrm>
            <a:off x="7717872" y="2910980"/>
            <a:ext cx="383376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176874D-5A37-D0CD-3CD0-176B46AC1834}"/>
              </a:ext>
            </a:extLst>
          </p:cNvPr>
          <p:cNvCxnSpPr>
            <a:cxnSpLocks/>
          </p:cNvCxnSpPr>
          <p:nvPr/>
        </p:nvCxnSpPr>
        <p:spPr>
          <a:xfrm>
            <a:off x="7717872" y="2371828"/>
            <a:ext cx="4081646" cy="3316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7A1EA1-CB2C-5A53-9351-59CD7032DFF7}"/>
              </a:ext>
            </a:extLst>
          </p:cNvPr>
          <p:cNvCxnSpPr/>
          <p:nvPr/>
        </p:nvCxnSpPr>
        <p:spPr>
          <a:xfrm>
            <a:off x="7717872" y="2630466"/>
            <a:ext cx="408164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C936296-0AED-4207-64F8-8D657F5CD9A3}"/>
              </a:ext>
            </a:extLst>
          </p:cNvPr>
          <p:cNvCxnSpPr/>
          <p:nvPr/>
        </p:nvCxnSpPr>
        <p:spPr>
          <a:xfrm>
            <a:off x="9432099" y="1778638"/>
            <a:ext cx="0" cy="20596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5E1AFFF-DA63-44E1-AB7C-F8762FF27A5D}"/>
              </a:ext>
            </a:extLst>
          </p:cNvPr>
          <p:cNvCxnSpPr/>
          <p:nvPr/>
        </p:nvCxnSpPr>
        <p:spPr>
          <a:xfrm>
            <a:off x="8768219" y="1746059"/>
            <a:ext cx="0" cy="232984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6E1DDCB-FD97-F818-D14E-C08ABC20FD23}"/>
              </a:ext>
            </a:extLst>
          </p:cNvPr>
          <p:cNvCxnSpPr/>
          <p:nvPr/>
        </p:nvCxnSpPr>
        <p:spPr>
          <a:xfrm>
            <a:off x="10171134" y="1778638"/>
            <a:ext cx="0" cy="20596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10BC35-5C84-3570-DF5D-1BB03A614BCF}"/>
              </a:ext>
            </a:extLst>
          </p:cNvPr>
          <p:cNvSpPr txBox="1"/>
          <p:nvPr/>
        </p:nvSpPr>
        <p:spPr>
          <a:xfrm>
            <a:off x="8661415" y="3819303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Sample_delete.xlsx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44A6A6-805D-A06E-5AB9-E7FAC9ACF3C5}"/>
              </a:ext>
            </a:extLst>
          </p:cNvPr>
          <p:cNvSpPr txBox="1"/>
          <p:nvPr/>
        </p:nvSpPr>
        <p:spPr>
          <a:xfrm>
            <a:off x="446533" y="1504889"/>
            <a:ext cx="6941178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#3_1delete.py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from openpyxl import load_workbook</a:t>
            </a:r>
          </a:p>
          <a:p>
            <a:r>
              <a:rPr lang="en-US" altLang="ko-KR" dirty="0"/>
              <a:t>wb=load_workbook("sample.xlsx")</a:t>
            </a:r>
          </a:p>
          <a:p>
            <a:r>
              <a:rPr lang="en-US" altLang="ko-KR" dirty="0"/>
              <a:t>ws=wb.active</a:t>
            </a:r>
          </a:p>
          <a:p>
            <a:endParaRPr lang="en-US" altLang="ko-KR" dirty="0"/>
          </a:p>
          <a:p>
            <a:r>
              <a:rPr lang="en-US" altLang="ko-KR" dirty="0" err="1"/>
              <a:t>ws.delete_rows</a:t>
            </a:r>
            <a:r>
              <a:rPr lang="en-US" altLang="ko-KR" dirty="0"/>
              <a:t>(3)</a:t>
            </a:r>
            <a:r>
              <a:rPr lang="en-US" altLang="ko-KR" dirty="0">
                <a:solidFill>
                  <a:srgbClr val="00B050"/>
                </a:solidFill>
              </a:rPr>
              <a:t>#3</a:t>
            </a:r>
            <a:r>
              <a:rPr lang="ko-KR" altLang="en-US" dirty="0">
                <a:solidFill>
                  <a:srgbClr val="00B050"/>
                </a:solidFill>
              </a:rPr>
              <a:t>번째 줄 삭제</a:t>
            </a:r>
          </a:p>
          <a:p>
            <a:r>
              <a:rPr lang="en-US" altLang="ko-KR" dirty="0" err="1"/>
              <a:t>ws.delete_rows</a:t>
            </a:r>
            <a:r>
              <a:rPr lang="en-US" altLang="ko-KR" dirty="0"/>
              <a:t>(1,2)</a:t>
            </a:r>
            <a:r>
              <a:rPr lang="en-US" altLang="ko-KR" dirty="0">
                <a:solidFill>
                  <a:srgbClr val="00B050"/>
                </a:solidFill>
              </a:rPr>
              <a:t>#1</a:t>
            </a:r>
            <a:r>
              <a:rPr lang="ko-KR" altLang="en-US" dirty="0">
                <a:solidFill>
                  <a:srgbClr val="00B050"/>
                </a:solidFill>
              </a:rPr>
              <a:t>번째줄로 부터 </a:t>
            </a:r>
            <a:r>
              <a:rPr lang="en-US" altLang="ko-KR" dirty="0">
                <a:solidFill>
                  <a:srgbClr val="00B050"/>
                </a:solidFill>
              </a:rPr>
              <a:t>2</a:t>
            </a:r>
            <a:r>
              <a:rPr lang="ko-KR" altLang="en-US" dirty="0">
                <a:solidFill>
                  <a:srgbClr val="00B050"/>
                </a:solidFill>
              </a:rPr>
              <a:t>줄 삭제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 err="1"/>
              <a:t>ws.delete_cols</a:t>
            </a:r>
            <a:r>
              <a:rPr lang="en-US" altLang="ko-KR" dirty="0"/>
              <a:t>(2)</a:t>
            </a:r>
            <a:r>
              <a:rPr lang="en-US" altLang="ko-KR" dirty="0">
                <a:solidFill>
                  <a:srgbClr val="00B050"/>
                </a:solidFill>
              </a:rPr>
              <a:t>#2</a:t>
            </a:r>
            <a:r>
              <a:rPr lang="ko-KR" altLang="en-US" dirty="0">
                <a:solidFill>
                  <a:srgbClr val="00B050"/>
                </a:solidFill>
              </a:rPr>
              <a:t>번째칼럼 국어 열 삭제</a:t>
            </a:r>
          </a:p>
          <a:p>
            <a:r>
              <a:rPr lang="en-US" altLang="ko-KR" dirty="0" err="1"/>
              <a:t>ws.delete_cols</a:t>
            </a:r>
            <a:r>
              <a:rPr lang="en-US" altLang="ko-KR" dirty="0"/>
              <a:t>(1,2)</a:t>
            </a:r>
            <a:r>
              <a:rPr lang="en-US" altLang="ko-KR" dirty="0">
                <a:solidFill>
                  <a:srgbClr val="00B050"/>
                </a:solidFill>
              </a:rPr>
              <a:t>#1</a:t>
            </a:r>
            <a:r>
              <a:rPr lang="ko-KR" altLang="en-US" dirty="0">
                <a:solidFill>
                  <a:srgbClr val="00B050"/>
                </a:solidFill>
              </a:rPr>
              <a:t>번째 칼럼부터 </a:t>
            </a:r>
            <a:r>
              <a:rPr lang="en-US" altLang="ko-KR" dirty="0">
                <a:solidFill>
                  <a:srgbClr val="00B050"/>
                </a:solidFill>
              </a:rPr>
              <a:t>2</a:t>
            </a:r>
            <a:r>
              <a:rPr lang="ko-KR" altLang="en-US" dirty="0">
                <a:solidFill>
                  <a:srgbClr val="00B050"/>
                </a:solidFill>
              </a:rPr>
              <a:t>칼럼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ko-KR" altLang="en-US" dirty="0">
                <a:solidFill>
                  <a:srgbClr val="00B050"/>
                </a:solidFill>
              </a:rPr>
              <a:t>번호</a:t>
            </a:r>
            <a:r>
              <a:rPr lang="en-US" altLang="ko-KR" dirty="0">
                <a:solidFill>
                  <a:srgbClr val="00B050"/>
                </a:solidFill>
              </a:rPr>
              <a:t>,</a:t>
            </a:r>
            <a:r>
              <a:rPr lang="ko-KR" altLang="en-US" dirty="0">
                <a:solidFill>
                  <a:srgbClr val="00B050"/>
                </a:solidFill>
              </a:rPr>
              <a:t>영어칼럼 삭제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wb.save("sample_delete.xlsx")</a:t>
            </a:r>
          </a:p>
          <a:p>
            <a:r>
              <a:rPr lang="en-US" altLang="ko-KR" dirty="0"/>
              <a:t>wb.close()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4473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2" y="217714"/>
            <a:ext cx="440849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00FF00"/>
                </a:highlight>
              </a:rPr>
              <a:t>이동</a:t>
            </a:r>
            <a:endParaRPr lang="en-US" altLang="ko-KR" sz="2000" dirty="0">
              <a:highlight>
                <a:srgbClr val="00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155B8C-FDD7-5C0A-5015-6396BDD041A1}"/>
              </a:ext>
            </a:extLst>
          </p:cNvPr>
          <p:cNvSpPr txBox="1"/>
          <p:nvPr/>
        </p:nvSpPr>
        <p:spPr>
          <a:xfrm>
            <a:off x="498451" y="783770"/>
            <a:ext cx="598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일정범위를 다른 위치로 이동 및 값 넣기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C7790C-ED68-BCAC-2B1B-F1FB7708A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238" y="3429000"/>
            <a:ext cx="4200525" cy="26955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1B615D2-2686-BFD6-548B-6E1C00B4C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772" y="783770"/>
            <a:ext cx="3305175" cy="14763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37C2F2-7875-C449-9226-16FFB7CCFA2F}"/>
              </a:ext>
            </a:extLst>
          </p:cNvPr>
          <p:cNvSpPr txBox="1"/>
          <p:nvPr/>
        </p:nvSpPr>
        <p:spPr>
          <a:xfrm>
            <a:off x="8571339" y="196724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sample.xlsx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DE1A3E-1170-34A4-E219-91A9C4EDD9ED}"/>
              </a:ext>
            </a:extLst>
          </p:cNvPr>
          <p:cNvSpPr txBox="1"/>
          <p:nvPr/>
        </p:nvSpPr>
        <p:spPr>
          <a:xfrm>
            <a:off x="8571339" y="2816751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Sample_move.xlsx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9A9F104-17FD-AB8A-CEA2-862320CDCE5E}"/>
              </a:ext>
            </a:extLst>
          </p:cNvPr>
          <p:cNvCxnSpPr/>
          <p:nvPr/>
        </p:nvCxnSpPr>
        <p:spPr>
          <a:xfrm>
            <a:off x="9857984" y="4008329"/>
            <a:ext cx="576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EE2D1D0-C9D0-9B41-A40D-825B598426A5}"/>
              </a:ext>
            </a:extLst>
          </p:cNvPr>
          <p:cNvCxnSpPr>
            <a:cxnSpLocks/>
          </p:cNvCxnSpPr>
          <p:nvPr/>
        </p:nvCxnSpPr>
        <p:spPr>
          <a:xfrm flipH="1">
            <a:off x="8085772" y="4008326"/>
            <a:ext cx="485567" cy="1027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5C235D-7374-EE55-C7F9-469E8C1D2D3F}"/>
              </a:ext>
            </a:extLst>
          </p:cNvPr>
          <p:cNvSpPr/>
          <p:nvPr/>
        </p:nvSpPr>
        <p:spPr>
          <a:xfrm>
            <a:off x="8912556" y="3832963"/>
            <a:ext cx="576197" cy="175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351524-2BBA-30F9-7775-EA1144277D63}"/>
              </a:ext>
            </a:extLst>
          </p:cNvPr>
          <p:cNvSpPr txBox="1"/>
          <p:nvPr/>
        </p:nvSpPr>
        <p:spPr>
          <a:xfrm>
            <a:off x="120228" y="1488053"/>
            <a:ext cx="6368003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#4_1move.py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/>
              <a:t>from openpyxl import load_workbook</a:t>
            </a:r>
          </a:p>
          <a:p>
            <a:r>
              <a:rPr lang="en-US" altLang="ko-KR" dirty="0"/>
              <a:t>wb=load_workbook("sample.xlsx")</a:t>
            </a:r>
          </a:p>
          <a:p>
            <a:r>
              <a:rPr lang="en-US" altLang="ko-KR" dirty="0"/>
              <a:t>ws=wb.active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#3</a:t>
            </a:r>
            <a:r>
              <a:rPr lang="ko-KR" altLang="en-US" dirty="0">
                <a:solidFill>
                  <a:srgbClr val="00B050"/>
                </a:solidFill>
              </a:rPr>
              <a:t>열에 컴퓨터 과목을 삽입하기 위하여 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영어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수학 과목을 한 칸 옆으로 옮김</a:t>
            </a:r>
          </a:p>
          <a:p>
            <a:r>
              <a:rPr lang="en-US" altLang="ko-KR" dirty="0" err="1"/>
              <a:t>ws.move_range</a:t>
            </a:r>
            <a:r>
              <a:rPr lang="en-US" altLang="ko-KR" dirty="0"/>
              <a:t>("C1:D5",rows=0,cols=1)</a:t>
            </a:r>
          </a:p>
          <a:p>
            <a:r>
              <a:rPr lang="en-US" altLang="ko-KR" dirty="0"/>
              <a:t>ws["C1"].value="</a:t>
            </a:r>
            <a:r>
              <a:rPr lang="ko-KR" altLang="en-US" dirty="0"/>
              <a:t>컴퓨터</a:t>
            </a:r>
            <a:r>
              <a:rPr lang="en-US" altLang="ko-KR" dirty="0"/>
              <a:t>"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국어과목명과 점수를 번호 아래로 이동</a:t>
            </a:r>
          </a:p>
          <a:p>
            <a:r>
              <a:rPr lang="en-US" altLang="ko-KR" dirty="0" err="1"/>
              <a:t>ws.move_range</a:t>
            </a:r>
            <a:r>
              <a:rPr lang="en-US" altLang="ko-KR" dirty="0"/>
              <a:t>("B1:B5",rows=5,cols=-1)</a:t>
            </a:r>
          </a:p>
          <a:p>
            <a:r>
              <a:rPr lang="en-US" altLang="ko-KR" dirty="0"/>
              <a:t>wb.save("sample_move.xlsx")</a:t>
            </a:r>
          </a:p>
          <a:p>
            <a:r>
              <a:rPr lang="en-US" altLang="ko-KR" dirty="0"/>
              <a:t>wb.close()</a:t>
            </a:r>
          </a:p>
        </p:txBody>
      </p:sp>
    </p:spTree>
    <p:extLst>
      <p:ext uri="{BB962C8B-B14F-4D97-AF65-F5344CB8AC3E}">
        <p14:creationId xmlns:p14="http://schemas.microsoft.com/office/powerpoint/2010/main" val="167523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412EC70-6C3E-12F1-CAD0-C60BFB7706B8}"/>
              </a:ext>
            </a:extLst>
          </p:cNvPr>
          <p:cNvSpPr txBox="1">
            <a:spLocks/>
          </p:cNvSpPr>
          <p:nvPr/>
        </p:nvSpPr>
        <p:spPr>
          <a:xfrm>
            <a:off x="446532" y="217714"/>
            <a:ext cx="4408496" cy="56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dirty="0">
                <a:highlight>
                  <a:srgbClr val="00FF00"/>
                </a:highlight>
              </a:rPr>
              <a:t>차트</a:t>
            </a:r>
            <a:endParaRPr lang="en-US" altLang="ko-KR" sz="2000" dirty="0">
              <a:highlight>
                <a:srgbClr val="00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155B8C-FDD7-5C0A-5015-6396BDD041A1}"/>
              </a:ext>
            </a:extLst>
          </p:cNvPr>
          <p:cNvSpPr txBox="1"/>
          <p:nvPr/>
        </p:nvSpPr>
        <p:spPr>
          <a:xfrm>
            <a:off x="498451" y="783770"/>
            <a:ext cx="598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BarChart</a:t>
            </a:r>
            <a:r>
              <a:rPr lang="ko-KR" altLang="en-US" b="1" dirty="0"/>
              <a:t>생성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DDB190-F082-65A5-A627-F7AD76445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780" y="3943350"/>
            <a:ext cx="8477250" cy="2914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6050AE-8400-026A-E11A-460C262B2941}"/>
              </a:ext>
            </a:extLst>
          </p:cNvPr>
          <p:cNvSpPr txBox="1"/>
          <p:nvPr/>
        </p:nvSpPr>
        <p:spPr>
          <a:xfrm>
            <a:off x="2528711" y="217714"/>
            <a:ext cx="7919039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#5_1barChart.py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/>
              <a:t>from openpyxl import load_workbook</a:t>
            </a:r>
          </a:p>
          <a:p>
            <a:r>
              <a:rPr lang="en-US" altLang="ko-KR" dirty="0"/>
              <a:t>wb=load_workbook("sample.xlsx")</a:t>
            </a:r>
          </a:p>
          <a:p>
            <a:r>
              <a:rPr lang="en-US" altLang="ko-KR" dirty="0"/>
              <a:t>ws=wb.active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Reference:</a:t>
            </a:r>
            <a:r>
              <a:rPr lang="ko-KR" altLang="en-US" dirty="0">
                <a:solidFill>
                  <a:srgbClr val="00B050"/>
                </a:solidFill>
              </a:rPr>
              <a:t>차트를 생성할 범위를 지정해주기 위해서 임포트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/>
              <a:t>from openpyxl.chart import BarChart, Reference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#B2:D5</a:t>
            </a:r>
            <a:r>
              <a:rPr lang="ko-KR" altLang="en-US" dirty="0">
                <a:solidFill>
                  <a:srgbClr val="00B050"/>
                </a:solidFill>
              </a:rPr>
              <a:t>까지의 데이터를 차트로 생성</a:t>
            </a:r>
          </a:p>
          <a:p>
            <a:r>
              <a:rPr lang="en-US" altLang="ko-KR" dirty="0"/>
              <a:t>bar_value=Reference(</a:t>
            </a:r>
            <a:r>
              <a:rPr lang="en-US" altLang="ko-KR" dirty="0" err="1"/>
              <a:t>ws</a:t>
            </a:r>
            <a:r>
              <a:rPr lang="en-US" altLang="ko-KR" dirty="0"/>
              <a:t>, </a:t>
            </a:r>
            <a:r>
              <a:rPr lang="en-US" altLang="ko-KR" dirty="0" err="1"/>
              <a:t>min_row</a:t>
            </a:r>
            <a:r>
              <a:rPr lang="en-US" altLang="ko-KR" dirty="0"/>
              <a:t>=2,max_row=5,min_col=2,max_col=4)</a:t>
            </a:r>
          </a:p>
          <a:p>
            <a:r>
              <a:rPr lang="en-US" altLang="ko-KR" dirty="0"/>
              <a:t>bar_chart=BarChart()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차트종류 설정</a:t>
            </a:r>
            <a:r>
              <a:rPr lang="en-US" altLang="ko-KR" dirty="0">
                <a:solidFill>
                  <a:srgbClr val="00B050"/>
                </a:solidFill>
              </a:rPr>
              <a:t>(Bar, Line,Pie..)</a:t>
            </a:r>
          </a:p>
          <a:p>
            <a:r>
              <a:rPr lang="en-US" altLang="ko-KR" dirty="0"/>
              <a:t>bar_chart.add_data(bar_value)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차트에 데이터 추가</a:t>
            </a:r>
          </a:p>
          <a:p>
            <a:r>
              <a:rPr lang="en-US" altLang="ko-KR" dirty="0" err="1"/>
              <a:t>ws.add_chart</a:t>
            </a:r>
            <a:r>
              <a:rPr lang="en-US" altLang="ko-KR" dirty="0"/>
              <a:t>(</a:t>
            </a:r>
            <a:r>
              <a:rPr lang="en-US" altLang="ko-KR" dirty="0" err="1"/>
              <a:t>bar_chart</a:t>
            </a:r>
            <a:r>
              <a:rPr lang="en-US" altLang="ko-KR" dirty="0"/>
              <a:t>, "E1")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차트를 </a:t>
            </a:r>
            <a:r>
              <a:rPr lang="en-US" altLang="ko-KR" dirty="0">
                <a:solidFill>
                  <a:srgbClr val="00B050"/>
                </a:solidFill>
              </a:rPr>
              <a:t>“E1”</a:t>
            </a:r>
            <a:r>
              <a:rPr lang="ko-KR" altLang="en-US" dirty="0">
                <a:solidFill>
                  <a:srgbClr val="00B050"/>
                </a:solidFill>
              </a:rPr>
              <a:t>위치에 넣음</a:t>
            </a:r>
          </a:p>
          <a:p>
            <a:r>
              <a:rPr lang="en-US" altLang="ko-KR" dirty="0"/>
              <a:t>wb.save("sample_BarChart.xlsx")</a:t>
            </a:r>
          </a:p>
          <a:p>
            <a:r>
              <a:rPr lang="en-US" altLang="ko-KR" dirty="0" err="1"/>
              <a:t>wb.close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6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155B8C-FDD7-5C0A-5015-6396BDD041A1}"/>
              </a:ext>
            </a:extLst>
          </p:cNvPr>
          <p:cNvSpPr txBox="1"/>
          <p:nvPr/>
        </p:nvSpPr>
        <p:spPr>
          <a:xfrm>
            <a:off x="498451" y="783770"/>
            <a:ext cx="598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LineChart</a:t>
            </a:r>
            <a:r>
              <a:rPr lang="ko-KR" altLang="en-US" b="1" dirty="0"/>
              <a:t>생성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E53700-3EFB-C2DC-4DBB-368460ACEF9C}"/>
              </a:ext>
            </a:extLst>
          </p:cNvPr>
          <p:cNvSpPr txBox="1"/>
          <p:nvPr/>
        </p:nvSpPr>
        <p:spPr>
          <a:xfrm>
            <a:off x="498451" y="1392590"/>
            <a:ext cx="10228003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#5_2lineChart.py</a:t>
            </a:r>
          </a:p>
          <a:p>
            <a:r>
              <a:rPr lang="en-US" altLang="ko-KR" dirty="0"/>
              <a:t>from openpyxl import load_workbook</a:t>
            </a:r>
          </a:p>
          <a:p>
            <a:r>
              <a:rPr lang="en-US" altLang="ko-KR" dirty="0"/>
              <a:t>wb=load_workbook("sample.xlsx")</a:t>
            </a:r>
          </a:p>
          <a:p>
            <a:r>
              <a:rPr lang="en-US" altLang="ko-KR" dirty="0"/>
              <a:t>ws=wb.active</a:t>
            </a:r>
          </a:p>
          <a:p>
            <a:r>
              <a:rPr lang="en-US" altLang="ko-KR" dirty="0"/>
              <a:t>from openpyxl.chart import </a:t>
            </a:r>
            <a:r>
              <a:rPr lang="en-US" altLang="ko-KR" dirty="0">
                <a:solidFill>
                  <a:srgbClr val="FF0000"/>
                </a:solidFill>
              </a:rPr>
              <a:t>LineChart</a:t>
            </a:r>
            <a:r>
              <a:rPr lang="en-US" altLang="ko-KR" dirty="0"/>
              <a:t>, Reference</a:t>
            </a:r>
          </a:p>
          <a:p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계열</a:t>
            </a:r>
            <a:r>
              <a:rPr lang="en-US" altLang="ko-KR" dirty="0">
                <a:solidFill>
                  <a:srgbClr val="00B050"/>
                </a:solidFill>
              </a:rPr>
              <a:t>1..</a:t>
            </a:r>
            <a:r>
              <a:rPr lang="ko-KR" altLang="en-US" dirty="0">
                <a:solidFill>
                  <a:srgbClr val="00B050"/>
                </a:solidFill>
              </a:rPr>
              <a:t>대신 과목명을 넣기 위해 </a:t>
            </a:r>
            <a:r>
              <a:rPr lang="en-US" altLang="ko-KR" dirty="0">
                <a:solidFill>
                  <a:srgbClr val="00B050"/>
                </a:solidFill>
              </a:rPr>
              <a:t>1</a:t>
            </a:r>
            <a:r>
              <a:rPr lang="ko-KR" altLang="en-US" dirty="0">
                <a:solidFill>
                  <a:srgbClr val="00B050"/>
                </a:solidFill>
              </a:rPr>
              <a:t>라인도 범위에 넣어 준다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line</a:t>
            </a:r>
            <a:r>
              <a:rPr lang="en-US" altLang="ko-KR" dirty="0"/>
              <a:t>_value=Reference(</a:t>
            </a:r>
            <a:r>
              <a:rPr lang="en-US" altLang="ko-KR" dirty="0" err="1"/>
              <a:t>ws,</a:t>
            </a:r>
            <a:r>
              <a:rPr lang="en-US" altLang="ko-KR" dirty="0" err="1">
                <a:solidFill>
                  <a:srgbClr val="FF0000"/>
                </a:solidFill>
              </a:rPr>
              <a:t>min_row</a:t>
            </a:r>
            <a:r>
              <a:rPr lang="en-US" altLang="ko-KR" dirty="0">
                <a:solidFill>
                  <a:srgbClr val="FF0000"/>
                </a:solidFill>
              </a:rPr>
              <a:t>=1</a:t>
            </a:r>
            <a:r>
              <a:rPr lang="en-US" altLang="ko-KR" dirty="0"/>
              <a:t>,max_row=5,min_col=2,max_col=4)</a:t>
            </a:r>
          </a:p>
          <a:p>
            <a:r>
              <a:rPr lang="en-US" altLang="ko-KR" dirty="0"/>
              <a:t>line_chart=LineChart()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사용할 차트종류</a:t>
            </a:r>
          </a:p>
          <a:p>
            <a:r>
              <a:rPr lang="en-US" altLang="ko-KR" dirty="0"/>
              <a:t>line_chart.add_data(line_value,titles_from_data=True)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과목명 사용할 것임</a:t>
            </a:r>
          </a:p>
          <a:p>
            <a:r>
              <a:rPr lang="en-US" altLang="ko-KR" dirty="0"/>
              <a:t>line_chart.title="</a:t>
            </a:r>
            <a:r>
              <a:rPr lang="ko-KR" altLang="en-US" dirty="0"/>
              <a:t>성적표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line_chart.style=10 </a:t>
            </a:r>
            <a:r>
              <a:rPr lang="en-US" altLang="ko-KR" dirty="0">
                <a:solidFill>
                  <a:srgbClr val="00B050"/>
                </a:solidFill>
              </a:rPr>
              <a:t>#</a:t>
            </a:r>
            <a:r>
              <a:rPr lang="ko-KR" altLang="en-US" dirty="0">
                <a:solidFill>
                  <a:srgbClr val="00B050"/>
                </a:solidFill>
              </a:rPr>
              <a:t>미리 정의된 스타일을 적용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 err="1"/>
              <a:t>line_chart.y_axis.title</a:t>
            </a:r>
            <a:r>
              <a:rPr lang="en-US" altLang="ko-KR" dirty="0"/>
              <a:t> = "</a:t>
            </a:r>
            <a:r>
              <a:rPr lang="ko-KR" altLang="en-US" dirty="0"/>
              <a:t>점수</a:t>
            </a:r>
            <a:r>
              <a:rPr lang="en-US" altLang="ko-KR" dirty="0"/>
              <a:t>" </a:t>
            </a:r>
            <a:r>
              <a:rPr lang="en-US" altLang="ko-KR" dirty="0">
                <a:solidFill>
                  <a:srgbClr val="00B050"/>
                </a:solidFill>
              </a:rPr>
              <a:t>#y</a:t>
            </a:r>
            <a:r>
              <a:rPr lang="ko-KR" altLang="en-US" dirty="0">
                <a:solidFill>
                  <a:srgbClr val="00B050"/>
                </a:solidFill>
              </a:rPr>
              <a:t>축의 제목</a:t>
            </a:r>
          </a:p>
          <a:p>
            <a:r>
              <a:rPr lang="en-US" altLang="ko-KR" dirty="0"/>
              <a:t>line_chart.x_axis.title = "</a:t>
            </a:r>
            <a:r>
              <a:rPr lang="ko-KR" altLang="en-US" dirty="0"/>
              <a:t>번호</a:t>
            </a:r>
            <a:r>
              <a:rPr lang="en-US" altLang="ko-KR" dirty="0"/>
              <a:t>" </a:t>
            </a:r>
            <a:r>
              <a:rPr lang="en-US" altLang="ko-KR" dirty="0">
                <a:solidFill>
                  <a:srgbClr val="00B050"/>
                </a:solidFill>
              </a:rPr>
              <a:t>#x</a:t>
            </a:r>
            <a:r>
              <a:rPr lang="ko-KR" altLang="en-US" dirty="0">
                <a:solidFill>
                  <a:srgbClr val="00B050"/>
                </a:solidFill>
              </a:rPr>
              <a:t>축의 제목</a:t>
            </a:r>
          </a:p>
          <a:p>
            <a:r>
              <a:rPr lang="en-US" altLang="ko-KR" dirty="0" err="1"/>
              <a:t>ws.add_chart</a:t>
            </a:r>
            <a:r>
              <a:rPr lang="en-US" altLang="ko-KR" dirty="0"/>
              <a:t>(line_chart, "E1")</a:t>
            </a:r>
          </a:p>
          <a:p>
            <a:endParaRPr lang="en-US" altLang="ko-KR" dirty="0"/>
          </a:p>
          <a:p>
            <a:r>
              <a:rPr lang="en-US" altLang="ko-KR" dirty="0"/>
              <a:t>wb.save("sample_lineChart.xlsx")</a:t>
            </a:r>
          </a:p>
          <a:p>
            <a:r>
              <a:rPr lang="en-US" altLang="ko-KR" dirty="0" err="1"/>
              <a:t>wb.close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52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155B8C-FDD7-5C0A-5015-6396BDD041A1}"/>
              </a:ext>
            </a:extLst>
          </p:cNvPr>
          <p:cNvSpPr txBox="1"/>
          <p:nvPr/>
        </p:nvSpPr>
        <p:spPr>
          <a:xfrm>
            <a:off x="498451" y="783770"/>
            <a:ext cx="598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앞 코드 실행결과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BA4A81-5CEA-B684-C979-242DD1431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05000"/>
            <a:ext cx="10180530" cy="339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44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5C842B-AACE-ABAA-71C6-A8D8CF2820D0}"/>
              </a:ext>
            </a:extLst>
          </p:cNvPr>
          <p:cNvSpPr txBox="1"/>
          <p:nvPr/>
        </p:nvSpPr>
        <p:spPr>
          <a:xfrm>
            <a:off x="914399" y="942346"/>
            <a:ext cx="418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항상 크롬 브라우저로 검색합니다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F1022D-BBFB-4F21-F031-38A2AAE99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76" y="2094719"/>
            <a:ext cx="7019925" cy="3143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2FFDCC-F396-67CA-6B82-2357730FF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425" y="745113"/>
            <a:ext cx="3838575" cy="54102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123892E-663E-91CE-720C-FAD131C33399}"/>
              </a:ext>
            </a:extLst>
          </p:cNvPr>
          <p:cNvCxnSpPr/>
          <p:nvPr/>
        </p:nvCxnSpPr>
        <p:spPr>
          <a:xfrm>
            <a:off x="7164888" y="3429000"/>
            <a:ext cx="1188537" cy="817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4E1AE91-4904-FCA1-8B3F-AA557F099600}"/>
              </a:ext>
            </a:extLst>
          </p:cNvPr>
          <p:cNvSpPr txBox="1"/>
          <p:nvPr/>
        </p:nvSpPr>
        <p:spPr>
          <a:xfrm>
            <a:off x="133003" y="333355"/>
            <a:ext cx="924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차트에 대한 자세한 정보를 볼 수 있는 곳 검색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150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52111C-65BE-2458-2E5E-B33137B59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74" y="232384"/>
            <a:ext cx="767715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848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2160</Words>
  <Application>Microsoft Office PowerPoint</Application>
  <PresentationFormat>와이드스크린</PresentationFormat>
  <Paragraphs>272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Consolas</vt:lpstr>
      <vt:lpstr>Source Code Pro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다음 시간에는 구글의 emil을 사용하여 사무자동화 수업을 할 것입니다. 구글에 자신의 계정이 없으신 분들은  만들어서 emil을 이용할수 있도록 준비해 오시기 바랍니다.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박해옥</dc:creator>
  <cp:lastModifiedBy>박해옥</cp:lastModifiedBy>
  <cp:revision>42</cp:revision>
  <dcterms:created xsi:type="dcterms:W3CDTF">2022-06-14T04:31:46Z</dcterms:created>
  <dcterms:modified xsi:type="dcterms:W3CDTF">2022-12-12T07:08:54Z</dcterms:modified>
</cp:coreProperties>
</file>