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56" r:id="rId3"/>
    <p:sldId id="299" r:id="rId4"/>
    <p:sldId id="274" r:id="rId5"/>
    <p:sldId id="258" r:id="rId6"/>
    <p:sldId id="332" r:id="rId7"/>
    <p:sldId id="259" r:id="rId8"/>
    <p:sldId id="260" r:id="rId9"/>
    <p:sldId id="333" r:id="rId10"/>
    <p:sldId id="261" r:id="rId11"/>
    <p:sldId id="339" r:id="rId12"/>
    <p:sldId id="262" r:id="rId13"/>
    <p:sldId id="340" r:id="rId14"/>
    <p:sldId id="276" r:id="rId15"/>
    <p:sldId id="341" r:id="rId16"/>
    <p:sldId id="277" r:id="rId17"/>
    <p:sldId id="342" r:id="rId18"/>
    <p:sldId id="278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655" autoAdjust="0"/>
    <p:restoredTop sz="94660"/>
  </p:normalViewPr>
  <p:slideViewPr>
    <p:cSldViewPr snapToGrid="0">
      <p:cViewPr varScale="1">
        <p:scale>
          <a:sx n="57" d="100"/>
          <a:sy n="57" d="100"/>
        </p:scale>
        <p:origin x="77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01350D-94AD-AC22-E321-3B405C46B2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79E4E7-83AC-02E6-C226-99CBDEE7CD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BCB0ED-7E08-8C3A-D2DA-B9ADB1773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BFC3-FD0B-4E03-AC37-C71CC1AF0031}" type="datetimeFigureOut">
              <a:rPr lang="ko-KR" altLang="en-US" smtClean="0"/>
              <a:t>2022-11-25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9DF993-11DD-AF6F-F687-512BDF2F3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DEC06D-BE99-DEC0-1984-5D9C7E2B0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81E9-7B48-4F5E-B529-523FAD6BBE2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9603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5B9077-36E1-8275-CE4B-F28A7F340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913F6E-4448-85EB-3109-08EAC6EEA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F96D4B-46CA-4F80-16A0-CE253B82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BFC3-FD0B-4E03-AC37-C71CC1AF0031}" type="datetimeFigureOut">
              <a:rPr lang="ko-KR" altLang="en-US" smtClean="0"/>
              <a:t>2022-11-25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0FD0ED-97BD-955F-9983-6B4BCD79F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677B46-4F6D-CBA6-58DE-685C32874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81E9-7B48-4F5E-B529-523FAD6BBE2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2151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329E09-3E4E-D210-F84B-AD83AD3417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DE8745-19B2-0B5C-A3AD-A25D04357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A0EEB6-615F-094A-E8A7-40420FB11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BFC3-FD0B-4E03-AC37-C71CC1AF0031}" type="datetimeFigureOut">
              <a:rPr lang="ko-KR" altLang="en-US" smtClean="0"/>
              <a:t>2022-11-25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725A36-A03D-F71D-85FD-C01295975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D552CF-4543-3FAC-8F0E-17DC71B7C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81E9-7B48-4F5E-B529-523FAD6BBE2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986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663B5-B4B3-CF67-612D-213CA81DD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B38972-E9E8-04B9-1069-7DA8657C6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55E052-5A69-3700-60D4-BEF41506D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BFC3-FD0B-4E03-AC37-C71CC1AF0031}" type="datetimeFigureOut">
              <a:rPr lang="ko-KR" altLang="en-US" smtClean="0"/>
              <a:t>2022-11-25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045F23-01BC-4620-ECA3-CCCB54601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5ABCFA-2690-3A08-95B8-20E9E0B00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81E9-7B48-4F5E-B529-523FAD6BBE2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2910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6C945F-8C86-43DD-29B2-0BED7C650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71FE64-7159-DCA3-040F-C494F84B8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4D4D4C-3C1B-4D9D-E221-9C211076A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BFC3-FD0B-4E03-AC37-C71CC1AF0031}" type="datetimeFigureOut">
              <a:rPr lang="ko-KR" altLang="en-US" smtClean="0"/>
              <a:t>2022-11-25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457650-43D6-DD3A-8E2E-34F00E7C9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03B192-31CB-06C2-9B34-CD63010A7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81E9-7B48-4F5E-B529-523FAD6BBE2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8836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E84C11-C4B8-46D0-CCCA-B8430AF37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A03490-AA38-ABDB-7182-ED61B1ABB6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402641-014A-2761-3653-F424A1255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91EF44-57B6-63CD-4B19-E6E0F028F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BFC3-FD0B-4E03-AC37-C71CC1AF0031}" type="datetimeFigureOut">
              <a:rPr lang="ko-KR" altLang="en-US" smtClean="0"/>
              <a:t>2022-11-25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16ABE6-E982-A79A-4337-D025023DA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EC9749-1770-88B7-9B00-34DE9AD80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81E9-7B48-4F5E-B529-523FAD6BBE2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600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17F4D-83EF-0C7C-2128-FD73D6398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DED65A-2B04-452B-EE5F-8F82C723E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FBED54-FA5A-8B8F-7E0C-F8F041A7D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5E76DF-1DC7-0ACA-F967-18525E8B0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C3E725-BB1F-D0F4-7A9B-B71CBF0B49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4AF6D6-FCCF-A100-09CE-64411A21B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BFC3-FD0B-4E03-AC37-C71CC1AF0031}" type="datetimeFigureOut">
              <a:rPr lang="ko-KR" altLang="en-US" smtClean="0"/>
              <a:t>2022-11-25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E54D502-8855-6BE2-8562-0967CE385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E938D4-795F-D81C-B4A8-9F8AC80FB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81E9-7B48-4F5E-B529-523FAD6BBE2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6712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2DE3C-4F09-C6F6-D124-AF5FF287F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899945-83D7-2FA0-5F42-75F3BAED0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BFC3-FD0B-4E03-AC37-C71CC1AF0031}" type="datetimeFigureOut">
              <a:rPr lang="ko-KR" altLang="en-US" smtClean="0"/>
              <a:t>2022-11-25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6D7B03-BA50-BDBC-7FD9-70E5CFAFD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3CB9BF-9327-D754-985F-BE29B4153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81E9-7B48-4F5E-B529-523FAD6BBE2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515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E0DF2D-B1C9-DF16-966A-50E3FC4EC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BFC3-FD0B-4E03-AC37-C71CC1AF0031}" type="datetimeFigureOut">
              <a:rPr lang="ko-KR" altLang="en-US" smtClean="0"/>
              <a:t>2022-11-25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4A3BFB-3831-CD50-95E7-3676703E4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961AAE-0F0B-DBB8-42C6-3ABC3D6E6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81E9-7B48-4F5E-B529-523FAD6BBE2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05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407399-B10E-762E-A328-C4AB39922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97CF10-5F73-7FFC-F93C-9EDA22787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5E3D1A-CF9A-7EAB-57E2-C80FBCCFB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3FD154-C530-93A0-9585-37FA09C2F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BFC3-FD0B-4E03-AC37-C71CC1AF0031}" type="datetimeFigureOut">
              <a:rPr lang="ko-KR" altLang="en-US" smtClean="0"/>
              <a:t>2022-11-25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2C7685-9A83-BA0D-C11C-4412F77F5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F2706A-034E-65D1-C0B2-4F8CC9E0E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81E9-7B48-4F5E-B529-523FAD6BBE2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5638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3971A-961F-E363-FB73-F0D1241D4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ADDD410-B09C-9B63-1018-E49B446EAA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4F45E6-3BAA-FECC-EB97-3AFB89774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30F328-F0DA-8A02-AA36-30ABEA46A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BFC3-FD0B-4E03-AC37-C71CC1AF0031}" type="datetimeFigureOut">
              <a:rPr lang="ko-KR" altLang="en-US" smtClean="0"/>
              <a:t>2022-11-25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008F53-CCF9-05CB-60CA-3CAFA5FE1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D34A8A-04D5-125F-9E8B-132D11490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81E9-7B48-4F5E-B529-523FAD6BBE2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7022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928790A-789A-3941-3387-C34343AF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EAF3E8-8C37-3EDE-887B-43388E451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3D1A71-C76B-216D-40E6-48D2C8C60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BBFC3-FD0B-4E03-AC37-C71CC1AF0031}" type="datetimeFigureOut">
              <a:rPr lang="ko-KR" altLang="en-US" smtClean="0"/>
              <a:t>2022-11-25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59365-C69B-58F8-36A9-AD016AAD3C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9CFCF5-FB80-33C0-D95D-477A1D9E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F81E9-7B48-4F5E-B529-523FAD6BBE2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7344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AF0DA7-B965-537C-F42F-47BE51CCE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269" y="1"/>
            <a:ext cx="10515600" cy="2032376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highlight>
                  <a:srgbClr val="FFFF00"/>
                </a:highlight>
              </a:rPr>
              <a:t>실습</a:t>
            </a:r>
            <a:r>
              <a:rPr lang="en-US" altLang="ko-KR" sz="2000" b="1" dirty="0">
                <a:highlight>
                  <a:srgbClr val="FFFF00"/>
                </a:highlight>
              </a:rPr>
              <a:t>1</a:t>
            </a:r>
            <a:r>
              <a:rPr lang="en-US" altLang="ko-KR" sz="2000" dirty="0">
                <a:highlight>
                  <a:srgbClr val="FFFF00"/>
                </a:highlight>
              </a:rPr>
              <a:t>-</a:t>
            </a:r>
            <a:r>
              <a:rPr lang="ko-KR" altLang="en-US" sz="2000" dirty="0">
                <a:highlight>
                  <a:srgbClr val="FFFF00"/>
                </a:highlight>
              </a:rPr>
              <a:t>문제</a:t>
            </a:r>
            <a:r>
              <a:rPr lang="en-US" altLang="ko-KR" sz="2000" dirty="0">
                <a:highlight>
                  <a:srgbClr val="FFFF00"/>
                </a:highlight>
              </a:rPr>
              <a:t>1</a:t>
            </a:r>
            <a:br>
              <a:rPr lang="en-US" altLang="ko-KR" sz="2800" dirty="0"/>
            </a:br>
            <a:r>
              <a:rPr lang="ko-KR" altLang="en-US" sz="1800" dirty="0"/>
              <a:t>밑변의 길이와 높이를 입력 받아 아래와 같은 사각형의 넓이를 구하시오</a:t>
            </a:r>
            <a:br>
              <a:rPr lang="en-US" altLang="ko-KR" sz="1800" dirty="0"/>
            </a:br>
            <a:r>
              <a:rPr lang="en-US" altLang="ko-KR" sz="1800" dirty="0"/>
              <a:t>(</a:t>
            </a:r>
            <a:r>
              <a:rPr lang="ko-KR" altLang="en-US" sz="1800" dirty="0"/>
              <a:t>사각형 넓이 구하는 공식 </a:t>
            </a:r>
            <a:r>
              <a:rPr lang="en-US" altLang="ko-KR" sz="1800" dirty="0"/>
              <a:t>: </a:t>
            </a:r>
            <a:r>
              <a:rPr lang="ko-KR" altLang="en-US" sz="1800" dirty="0"/>
              <a:t>밑변길이</a:t>
            </a:r>
            <a:r>
              <a:rPr lang="en-US" altLang="ko-KR" sz="1800" dirty="0"/>
              <a:t>*</a:t>
            </a:r>
            <a:r>
              <a:rPr lang="ko-KR" altLang="en-US" sz="1800" dirty="0"/>
              <a:t>높이</a:t>
            </a:r>
            <a:r>
              <a:rPr lang="en-US" altLang="ko-KR" sz="1800" dirty="0"/>
              <a:t>)</a:t>
            </a:r>
            <a:br>
              <a:rPr lang="en-US" altLang="ko-KR" sz="1800" dirty="0"/>
            </a:br>
            <a:endParaRPr lang="ko-KR" altLang="en-US" sz="1800" dirty="0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979D9E47-BDCA-5970-0DBB-6821F56AAE8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721923"/>
          <a:ext cx="167132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660">
                  <a:extLst>
                    <a:ext uri="{9D8B030D-6E8A-4147-A177-3AD203B41FA5}">
                      <a16:colId xmlns:a16="http://schemas.microsoft.com/office/drawing/2014/main" val="2085574139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1715508150"/>
                    </a:ext>
                  </a:extLst>
                </a:gridCol>
              </a:tblGrid>
              <a:tr h="3961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사각형너비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사각형 높이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688644"/>
                  </a:ext>
                </a:extLst>
              </a:tr>
              <a:tr h="2672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336841"/>
                  </a:ext>
                </a:extLst>
              </a:tr>
              <a:tr h="2672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760343"/>
                  </a:ext>
                </a:extLst>
              </a:tr>
              <a:tr h="2672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528738"/>
                  </a:ext>
                </a:extLst>
              </a:tr>
              <a:tr h="2672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652790"/>
                  </a:ext>
                </a:extLst>
              </a:tr>
              <a:tr h="2672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60743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8C21C5D-69E0-5646-D73F-E95C98903F2F}"/>
              </a:ext>
            </a:extLst>
          </p:cNvPr>
          <p:cNvSpPr txBox="1"/>
          <p:nvPr/>
        </p:nvSpPr>
        <p:spPr>
          <a:xfrm>
            <a:off x="3147467" y="2157968"/>
            <a:ext cx="70706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변수</a:t>
            </a:r>
            <a:r>
              <a:rPr lang="en-US" altLang="ko-KR" dirty="0"/>
              <a:t>: width, height</a:t>
            </a:r>
          </a:p>
          <a:p>
            <a:r>
              <a:rPr lang="ko-KR" altLang="en-US" dirty="0"/>
              <a:t>변수값을 변경시 마다 넓이가 다르게 구해지짐</a:t>
            </a:r>
            <a:endParaRPr lang="en-US" altLang="ko-KR" dirty="0"/>
          </a:p>
          <a:p>
            <a:r>
              <a:rPr lang="ko-KR" altLang="en-US" sz="2400" dirty="0"/>
              <a:t> </a:t>
            </a:r>
            <a:endParaRPr lang="en-US" altLang="ko-KR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95F0D5-6263-D98B-F55E-E70EF195F45E}"/>
              </a:ext>
            </a:extLst>
          </p:cNvPr>
          <p:cNvSpPr txBox="1"/>
          <p:nvPr/>
        </p:nvSpPr>
        <p:spPr>
          <a:xfrm>
            <a:off x="3253946" y="3122141"/>
            <a:ext cx="7933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화면에 출력된 결과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CD8D5C-0122-1621-A922-E8A4BF3D3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516" y="3461951"/>
            <a:ext cx="8359468" cy="319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302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4C1F6-7F10-6DAA-E257-C3C97B4BC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5675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실습</a:t>
            </a:r>
            <a:r>
              <a:rPr lang="en-US" altLang="ko-KR" sz="2400" dirty="0"/>
              <a:t>2_</a:t>
            </a:r>
            <a:r>
              <a:rPr lang="ko-KR" altLang="en-US" sz="2400" dirty="0"/>
              <a:t>문제</a:t>
            </a:r>
            <a:r>
              <a:rPr lang="en-US" altLang="ko-KR" sz="2400" dirty="0"/>
              <a:t>5_</a:t>
            </a:r>
            <a:r>
              <a:rPr lang="ko-KR" altLang="en-US" sz="2400" dirty="0"/>
              <a:t>정답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B38885-8479-7925-2421-FF21FBF2914A}"/>
              </a:ext>
            </a:extLst>
          </p:cNvPr>
          <p:cNvSpPr txBox="1"/>
          <p:nvPr/>
        </p:nvSpPr>
        <p:spPr>
          <a:xfrm>
            <a:off x="410278" y="1320800"/>
            <a:ext cx="6099048" cy="3477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000" dirty="0" err="1"/>
              <a:t>mon</a:t>
            </a:r>
            <a:r>
              <a:rPr lang="ko-KR" altLang="en-US" sz="2000" dirty="0"/>
              <a:t> = </a:t>
            </a:r>
            <a:r>
              <a:rPr lang="ko-KR" altLang="en-US" sz="2000" dirty="0" err="1"/>
              <a:t>int</a:t>
            </a:r>
            <a:r>
              <a:rPr lang="ko-KR" altLang="en-US" sz="2000" dirty="0"/>
              <a:t>(input("현재의 월을 입력(정수) :"))</a:t>
            </a:r>
          </a:p>
          <a:p>
            <a:r>
              <a:rPr lang="ko-KR" altLang="en-US" sz="2000" dirty="0" err="1"/>
              <a:t>if</a:t>
            </a:r>
            <a:r>
              <a:rPr lang="ko-KR" altLang="en-US" sz="2000" dirty="0"/>
              <a:t> </a:t>
            </a:r>
            <a:r>
              <a:rPr lang="ko-KR" altLang="en-US" sz="2000" dirty="0" err="1"/>
              <a:t>mon</a:t>
            </a:r>
            <a:r>
              <a:rPr lang="ko-KR" altLang="en-US" sz="2000" dirty="0"/>
              <a:t>==3 or mon==4 or mon==5 :</a:t>
            </a:r>
          </a:p>
          <a:p>
            <a:r>
              <a:rPr lang="ko-KR" altLang="en-US" sz="2000" dirty="0"/>
              <a:t>    print("봄입니다.")</a:t>
            </a:r>
          </a:p>
          <a:p>
            <a:r>
              <a:rPr lang="ko-KR" altLang="en-US" sz="2000" dirty="0"/>
              <a:t>elif mon==6 or mon==7 or mon==8 :</a:t>
            </a:r>
          </a:p>
          <a:p>
            <a:r>
              <a:rPr lang="ko-KR" altLang="en-US" sz="2000" dirty="0"/>
              <a:t>    print("여름입니다.")</a:t>
            </a:r>
          </a:p>
          <a:p>
            <a:r>
              <a:rPr lang="ko-KR" altLang="en-US" sz="2000" dirty="0"/>
              <a:t>elif mon==9 or mon==10 or mon==11 :</a:t>
            </a:r>
          </a:p>
          <a:p>
            <a:r>
              <a:rPr lang="ko-KR" altLang="en-US" sz="2000" dirty="0"/>
              <a:t>    print("가을입니다.")</a:t>
            </a:r>
          </a:p>
          <a:p>
            <a:r>
              <a:rPr lang="ko-KR" altLang="en-US" sz="2000" dirty="0"/>
              <a:t>elif mon==12 or mon==1 or mon==2 :</a:t>
            </a:r>
          </a:p>
          <a:p>
            <a:r>
              <a:rPr lang="ko-KR" altLang="en-US" sz="2000" dirty="0"/>
              <a:t>     print("겨울입니다.")</a:t>
            </a:r>
          </a:p>
          <a:p>
            <a:r>
              <a:rPr lang="ko-KR" altLang="en-US" sz="2000" dirty="0"/>
              <a:t>else :</a:t>
            </a:r>
          </a:p>
          <a:p>
            <a:r>
              <a:rPr lang="ko-KR" altLang="en-US" sz="2000" dirty="0"/>
              <a:t>    print("잘못된 입력 입니다. 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9E3AE5-835D-D146-10C7-C9FF5B290198}"/>
              </a:ext>
            </a:extLst>
          </p:cNvPr>
          <p:cNvSpPr txBox="1"/>
          <p:nvPr/>
        </p:nvSpPr>
        <p:spPr>
          <a:xfrm>
            <a:off x="6895499" y="2079867"/>
            <a:ext cx="4072128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현재의 월을 입력(정수) :1</a:t>
            </a:r>
          </a:p>
          <a:p>
            <a:r>
              <a:rPr lang="ko-KR" altLang="en-US" dirty="0"/>
              <a:t>겨울입니다.</a:t>
            </a:r>
          </a:p>
          <a:p>
            <a:endParaRPr lang="ko-KR" altLang="en-US" dirty="0"/>
          </a:p>
          <a:p>
            <a:r>
              <a:rPr lang="ko-KR" altLang="en-US" dirty="0"/>
              <a:t>현재의 월을 입력(정수) :3</a:t>
            </a:r>
          </a:p>
          <a:p>
            <a:r>
              <a:rPr lang="ko-KR" altLang="en-US" dirty="0"/>
              <a:t>봄입니다.</a:t>
            </a:r>
          </a:p>
          <a:p>
            <a:endParaRPr lang="ko-KR" altLang="en-US" dirty="0"/>
          </a:p>
          <a:p>
            <a:r>
              <a:rPr lang="ko-KR" altLang="en-US" dirty="0"/>
              <a:t>현재의 월을 입력(정수) :7</a:t>
            </a:r>
          </a:p>
          <a:p>
            <a:r>
              <a:rPr lang="ko-KR" altLang="en-US" dirty="0"/>
              <a:t>여름입니다.</a:t>
            </a:r>
          </a:p>
          <a:p>
            <a:endParaRPr lang="ko-KR" altLang="en-US" dirty="0"/>
          </a:p>
          <a:p>
            <a:r>
              <a:rPr lang="ko-KR" altLang="en-US" dirty="0"/>
              <a:t>현재의 월을 입력(정수) :9</a:t>
            </a:r>
          </a:p>
          <a:p>
            <a:r>
              <a:rPr lang="ko-KR" altLang="en-US" dirty="0"/>
              <a:t>가을입니다.</a:t>
            </a:r>
          </a:p>
          <a:p>
            <a:endParaRPr lang="ko-KR" altLang="en-US" dirty="0"/>
          </a:p>
          <a:p>
            <a:r>
              <a:rPr lang="ko-KR" altLang="en-US" dirty="0"/>
              <a:t>현재의 월을 입력(정수) :13</a:t>
            </a:r>
          </a:p>
          <a:p>
            <a:r>
              <a:rPr lang="ko-KR" altLang="en-US" dirty="0"/>
              <a:t>잘못된 입력 입니다.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E531843-3EB5-8D63-4706-623AB05DC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586" y="993868"/>
            <a:ext cx="3269318" cy="32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568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E14FEE-88C1-84C6-8A62-40F1B7DE6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2733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highlight>
                  <a:srgbClr val="FFFF00"/>
                </a:highlight>
              </a:rPr>
              <a:t>실습</a:t>
            </a:r>
            <a:r>
              <a:rPr lang="en-US" altLang="ko-KR" sz="2800" dirty="0">
                <a:highlight>
                  <a:srgbClr val="FFFF00"/>
                </a:highlight>
              </a:rPr>
              <a:t>3</a:t>
            </a:r>
            <a:r>
              <a:rPr lang="en-US" altLang="ko-KR" sz="2800" dirty="0"/>
              <a:t>-</a:t>
            </a:r>
            <a:r>
              <a:rPr lang="ko-KR" altLang="en-US" sz="2800" dirty="0">
                <a:highlight>
                  <a:srgbClr val="FFFF00"/>
                </a:highlight>
              </a:rPr>
              <a:t>문제</a:t>
            </a:r>
            <a:r>
              <a:rPr lang="en-US" altLang="ko-KR" sz="2800" dirty="0">
                <a:highlight>
                  <a:srgbClr val="FFFF00"/>
                </a:highlight>
              </a:rPr>
              <a:t>1</a:t>
            </a:r>
            <a:br>
              <a:rPr lang="en-US" altLang="ko-KR" sz="2800" dirty="0"/>
            </a:br>
            <a:endParaRPr lang="ko-KR" altLang="en-US" sz="2800" dirty="0">
              <a:highlight>
                <a:srgbClr val="FFFF00"/>
              </a:highligh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14A6F6-A4E5-6132-563D-690BD0028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0000"/>
            <a:ext cx="9888330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20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443BB24-4D89-9AA2-C1AE-676856A10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5675"/>
          </a:xfrm>
        </p:spPr>
        <p:txBody>
          <a:bodyPr>
            <a:normAutofit fontScale="90000"/>
          </a:bodyPr>
          <a:lstStyle/>
          <a:p>
            <a:r>
              <a:rPr lang="ko-KR" altLang="en-US" sz="2700" dirty="0"/>
              <a:t>실습</a:t>
            </a:r>
            <a:r>
              <a:rPr lang="en-US" altLang="ko-KR" sz="2700" dirty="0"/>
              <a:t>3-</a:t>
            </a:r>
            <a:r>
              <a:rPr lang="ko-KR" altLang="en-US" sz="2700" dirty="0"/>
              <a:t>문제</a:t>
            </a:r>
            <a:r>
              <a:rPr lang="en-US" altLang="ko-KR" sz="2700" dirty="0"/>
              <a:t>1_</a:t>
            </a:r>
            <a:r>
              <a:rPr lang="ko-KR" altLang="en-US" sz="2700" dirty="0"/>
              <a:t>정답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7FD3EC-4676-EE34-BEDB-76F2A0D25006}"/>
              </a:ext>
            </a:extLst>
          </p:cNvPr>
          <p:cNvSpPr txBox="1"/>
          <p:nvPr/>
        </p:nvSpPr>
        <p:spPr>
          <a:xfrm>
            <a:off x="655320" y="1252101"/>
            <a:ext cx="8250936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200" dirty="0"/>
              <a:t>num=int(input("합계를 원하는 숫자 입력 :"))</a:t>
            </a:r>
          </a:p>
          <a:p>
            <a:endParaRPr lang="ko-KR" altLang="en-US" sz="2200" dirty="0"/>
          </a:p>
          <a:p>
            <a:r>
              <a:rPr lang="ko-KR" altLang="en-US" sz="2200" dirty="0"/>
              <a:t>i=1</a:t>
            </a:r>
          </a:p>
          <a:p>
            <a:r>
              <a:rPr lang="ko-KR" altLang="en-US" sz="2200" dirty="0"/>
              <a:t>hap = 0</a:t>
            </a:r>
          </a:p>
          <a:p>
            <a:r>
              <a:rPr lang="ko-KR" altLang="en-US" sz="2200" dirty="0"/>
              <a:t>while i &lt;= num:</a:t>
            </a:r>
          </a:p>
          <a:p>
            <a:r>
              <a:rPr lang="ko-KR" altLang="en-US" sz="2200" dirty="0"/>
              <a:t>    hap=hap+i</a:t>
            </a:r>
          </a:p>
          <a:p>
            <a:r>
              <a:rPr lang="ko-KR" altLang="en-US" sz="2200" dirty="0"/>
              <a:t>    i=i+1</a:t>
            </a:r>
          </a:p>
          <a:p>
            <a:endParaRPr lang="ko-KR" altLang="en-US" sz="2200" dirty="0"/>
          </a:p>
          <a:p>
            <a:r>
              <a:rPr lang="ko-KR" altLang="en-US" sz="2200" dirty="0"/>
              <a:t>print("1부터 {}까지의 합은 : {} 이다".format(num,hap))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5C5A42-5E2B-5E56-ED4E-0A285FA3D118}"/>
              </a:ext>
            </a:extLst>
          </p:cNvPr>
          <p:cNvSpPr txBox="1"/>
          <p:nvPr/>
        </p:nvSpPr>
        <p:spPr>
          <a:xfrm>
            <a:off x="3634740" y="5282733"/>
            <a:ext cx="6099048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/>
              <a:t>&lt;</a:t>
            </a:r>
            <a:r>
              <a:rPr lang="ko-KR" altLang="en-US" sz="2000" dirty="0"/>
              <a:t>실행결과</a:t>
            </a:r>
            <a:r>
              <a:rPr lang="en-US" altLang="ko-KR" sz="2000" dirty="0"/>
              <a:t>&gt;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r>
              <a:rPr lang="ko-KR" altLang="en-US" sz="2000" dirty="0"/>
              <a:t>합계를 원하는 숫자 입력:55</a:t>
            </a:r>
          </a:p>
          <a:p>
            <a:r>
              <a:rPr lang="ko-KR" altLang="en-US" sz="2000" dirty="0"/>
              <a:t>1부터 55까지의 합은 1540입니다.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903733-B103-7CEB-BF81-DC57AE4F8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712" y="842962"/>
            <a:ext cx="3197345" cy="40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989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14F4947-536A-84C2-B9C7-AE780C377A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070"/>
          <a:stretch/>
        </p:blipFill>
        <p:spPr>
          <a:xfrm>
            <a:off x="929493" y="1058516"/>
            <a:ext cx="10012172" cy="17488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4D9462-7983-5F34-48F6-3F967EDE2CDF}"/>
              </a:ext>
            </a:extLst>
          </p:cNvPr>
          <p:cNvSpPr txBox="1"/>
          <p:nvPr/>
        </p:nvSpPr>
        <p:spPr>
          <a:xfrm>
            <a:off x="1089914" y="36076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highlight>
                  <a:srgbClr val="FFFF00"/>
                </a:highlight>
              </a:rPr>
              <a:t>실습</a:t>
            </a:r>
            <a:r>
              <a:rPr lang="en-US" altLang="ko-KR" sz="2400" dirty="0">
                <a:highlight>
                  <a:srgbClr val="FFFF00"/>
                </a:highlight>
              </a:rPr>
              <a:t>3_</a:t>
            </a:r>
            <a:r>
              <a:rPr lang="ko-KR" altLang="en-US" sz="2400" dirty="0">
                <a:highlight>
                  <a:srgbClr val="FFFF00"/>
                </a:highlight>
              </a:rPr>
              <a:t>문제</a:t>
            </a:r>
            <a:r>
              <a:rPr lang="en-US" altLang="ko-KR" sz="2400" dirty="0">
                <a:highlight>
                  <a:srgbClr val="FFFF00"/>
                </a:highlight>
              </a:rPr>
              <a:t>2</a:t>
            </a:r>
            <a:endParaRPr lang="ko-KR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3A50E6-4B3C-E3E3-CAC3-A6487194AEB3}"/>
              </a:ext>
            </a:extLst>
          </p:cNvPr>
          <p:cNvSpPr txBox="1"/>
          <p:nvPr/>
        </p:nvSpPr>
        <p:spPr>
          <a:xfrm>
            <a:off x="5004188" y="2025908"/>
            <a:ext cx="2679982" cy="4832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출력을 원하는 단을 입력</a:t>
            </a:r>
            <a:r>
              <a:rPr lang="en-US" altLang="ko-KR" sz="1400" dirty="0"/>
              <a:t>:2</a:t>
            </a:r>
          </a:p>
          <a:p>
            <a:r>
              <a:rPr lang="en-US" altLang="ko-KR" sz="1400" dirty="0"/>
              <a:t>*** 2 ***</a:t>
            </a:r>
          </a:p>
          <a:p>
            <a:r>
              <a:rPr lang="en-US" altLang="ko-KR" sz="1400" dirty="0"/>
              <a:t>for</a:t>
            </a:r>
            <a:r>
              <a:rPr lang="ko-KR" altLang="en-US" sz="1400" dirty="0"/>
              <a:t>문을 이용한 구구단</a:t>
            </a:r>
          </a:p>
          <a:p>
            <a:r>
              <a:rPr lang="en-US" altLang="ko-KR" sz="1400" dirty="0"/>
              <a:t>2 X 1 = 2</a:t>
            </a:r>
          </a:p>
          <a:p>
            <a:r>
              <a:rPr lang="en-US" altLang="ko-KR" sz="1400" dirty="0"/>
              <a:t>2 X 2 = 4</a:t>
            </a:r>
          </a:p>
          <a:p>
            <a:r>
              <a:rPr lang="en-US" altLang="ko-KR" sz="1400" dirty="0"/>
              <a:t>2 X 3 = 6</a:t>
            </a:r>
          </a:p>
          <a:p>
            <a:r>
              <a:rPr lang="en-US" altLang="ko-KR" sz="1400" dirty="0"/>
              <a:t>2 X 4 = 8</a:t>
            </a:r>
          </a:p>
          <a:p>
            <a:r>
              <a:rPr lang="en-US" altLang="ko-KR" sz="1400" dirty="0"/>
              <a:t>2 X 5 = 10</a:t>
            </a:r>
          </a:p>
          <a:p>
            <a:r>
              <a:rPr lang="en-US" altLang="ko-KR" sz="1400" dirty="0"/>
              <a:t>2 X 6 = 12</a:t>
            </a:r>
          </a:p>
          <a:p>
            <a:r>
              <a:rPr lang="en-US" altLang="ko-KR" sz="1400" dirty="0"/>
              <a:t>2 X 7 = 14</a:t>
            </a:r>
          </a:p>
          <a:p>
            <a:r>
              <a:rPr lang="en-US" altLang="ko-KR" sz="1400" dirty="0"/>
              <a:t>2 X 8 = 16</a:t>
            </a:r>
          </a:p>
          <a:p>
            <a:r>
              <a:rPr lang="en-US" altLang="ko-KR" sz="1400" dirty="0"/>
              <a:t>2 X 9 = 18</a:t>
            </a:r>
          </a:p>
          <a:p>
            <a:r>
              <a:rPr lang="en-US" altLang="ko-KR" sz="1400" dirty="0"/>
              <a:t>while</a:t>
            </a:r>
            <a:r>
              <a:rPr lang="ko-KR" altLang="en-US" sz="1400" dirty="0"/>
              <a:t>문을 이용한 구구단</a:t>
            </a:r>
          </a:p>
          <a:p>
            <a:r>
              <a:rPr lang="en-US" altLang="ko-KR" sz="1400" dirty="0"/>
              <a:t>2 X 1 = 2</a:t>
            </a:r>
          </a:p>
          <a:p>
            <a:r>
              <a:rPr lang="en-US" altLang="ko-KR" sz="1400" dirty="0"/>
              <a:t>2 X 2 = 4</a:t>
            </a:r>
          </a:p>
          <a:p>
            <a:r>
              <a:rPr lang="en-US" altLang="ko-KR" sz="1400" dirty="0"/>
              <a:t>2 X 3 = 6</a:t>
            </a:r>
          </a:p>
          <a:p>
            <a:r>
              <a:rPr lang="en-US" altLang="ko-KR" sz="1400" dirty="0"/>
              <a:t>2 X 4 = 8</a:t>
            </a:r>
          </a:p>
          <a:p>
            <a:r>
              <a:rPr lang="en-US" altLang="ko-KR" sz="1400" dirty="0"/>
              <a:t>2 X 5 = 10</a:t>
            </a:r>
          </a:p>
          <a:p>
            <a:r>
              <a:rPr lang="en-US" altLang="ko-KR" sz="1400" dirty="0"/>
              <a:t>2 X 6 = 12</a:t>
            </a:r>
          </a:p>
          <a:p>
            <a:r>
              <a:rPr lang="en-US" altLang="ko-KR" sz="1400" dirty="0"/>
              <a:t>2 X 7 = 14</a:t>
            </a:r>
          </a:p>
          <a:p>
            <a:r>
              <a:rPr lang="en-US" altLang="ko-KR" sz="1400" dirty="0"/>
              <a:t>2 X 8 = 16</a:t>
            </a:r>
          </a:p>
          <a:p>
            <a:r>
              <a:rPr lang="en-US" altLang="ko-KR" sz="1400" dirty="0"/>
              <a:t>2 X 9 = 18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20073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17C1EA-52AE-667F-702B-E01AAB515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5675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실습</a:t>
            </a:r>
            <a:r>
              <a:rPr lang="en-US" altLang="ko-KR" sz="2400" dirty="0"/>
              <a:t>3_</a:t>
            </a:r>
            <a:r>
              <a:rPr lang="ko-KR" altLang="en-US" sz="2400" dirty="0"/>
              <a:t>문제</a:t>
            </a:r>
            <a:r>
              <a:rPr lang="en-US" altLang="ko-KR" sz="2400" dirty="0"/>
              <a:t>2_</a:t>
            </a:r>
            <a:r>
              <a:rPr lang="ko-KR" altLang="en-US" sz="2400" dirty="0"/>
              <a:t>정답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C55B26-F3BD-77B8-CBC3-626DC3E14BC8}"/>
              </a:ext>
            </a:extLst>
          </p:cNvPr>
          <p:cNvSpPr txBox="1"/>
          <p:nvPr/>
        </p:nvSpPr>
        <p:spPr>
          <a:xfrm>
            <a:off x="486808" y="1320800"/>
            <a:ext cx="6099048" cy="4154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200" dirty="0"/>
              <a:t>num = int(input("</a:t>
            </a:r>
            <a:r>
              <a:rPr lang="ko-KR" altLang="en-US" sz="2200" dirty="0"/>
              <a:t>출력을 원하는 단을 입력 </a:t>
            </a:r>
            <a:r>
              <a:rPr lang="en-US" altLang="ko-KR" sz="2200" dirty="0"/>
              <a:t>: "))</a:t>
            </a:r>
          </a:p>
          <a:p>
            <a:endParaRPr lang="en-US" altLang="ko-KR" sz="2200" dirty="0"/>
          </a:p>
          <a:p>
            <a:r>
              <a:rPr lang="en-US" altLang="ko-KR" sz="2200" dirty="0"/>
              <a:t>print("***",num,"***")</a:t>
            </a:r>
          </a:p>
          <a:p>
            <a:r>
              <a:rPr lang="en-US" altLang="ko-KR" sz="2200" dirty="0"/>
              <a:t>print("#for</a:t>
            </a:r>
            <a:r>
              <a:rPr lang="ko-KR" altLang="en-US" sz="2200" dirty="0"/>
              <a:t>를 이용한 구구단</a:t>
            </a:r>
            <a:r>
              <a:rPr lang="en-US" altLang="ko-KR" sz="2200" dirty="0"/>
              <a:t>")</a:t>
            </a:r>
          </a:p>
          <a:p>
            <a:r>
              <a:rPr lang="en-US" altLang="ko-KR" sz="2200" dirty="0"/>
              <a:t>for i in range(1,10) :</a:t>
            </a:r>
          </a:p>
          <a:p>
            <a:r>
              <a:rPr lang="en-US" altLang="ko-KR" sz="2200" dirty="0"/>
              <a:t>    print( num ,"*", i ,"=",num*i)</a:t>
            </a:r>
          </a:p>
          <a:p>
            <a:endParaRPr lang="en-US" altLang="ko-KR" sz="2200" dirty="0"/>
          </a:p>
          <a:p>
            <a:r>
              <a:rPr lang="en-US" altLang="ko-KR" sz="2200" dirty="0"/>
              <a:t>print("#while</a:t>
            </a:r>
            <a:r>
              <a:rPr lang="ko-KR" altLang="en-US" sz="2200" dirty="0"/>
              <a:t>을 이용한 구구단</a:t>
            </a:r>
            <a:r>
              <a:rPr lang="en-US" altLang="ko-KR" sz="2200" dirty="0"/>
              <a:t>")</a:t>
            </a:r>
          </a:p>
          <a:p>
            <a:r>
              <a:rPr lang="en-US" altLang="ko-KR" sz="2200" dirty="0"/>
              <a:t>i=1</a:t>
            </a:r>
          </a:p>
          <a:p>
            <a:r>
              <a:rPr lang="en-US" altLang="ko-KR" sz="2200" dirty="0"/>
              <a:t>while i&lt;=9 :</a:t>
            </a:r>
          </a:p>
          <a:p>
            <a:r>
              <a:rPr lang="en-US" altLang="ko-KR" sz="2200" dirty="0"/>
              <a:t>     print( num ,"*", i ,"=",num*i)</a:t>
            </a:r>
          </a:p>
          <a:p>
            <a:r>
              <a:rPr lang="en-US" altLang="ko-KR" sz="2200" dirty="0"/>
              <a:t>     i=i+1</a:t>
            </a:r>
            <a:endParaRPr lang="ko-KR" altLang="en-US" sz="2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F054A3-4F16-EF3E-DC0F-76A0AD39C55A}"/>
              </a:ext>
            </a:extLst>
          </p:cNvPr>
          <p:cNvSpPr txBox="1"/>
          <p:nvPr/>
        </p:nvSpPr>
        <p:spPr>
          <a:xfrm>
            <a:off x="7299088" y="365125"/>
            <a:ext cx="3735324" cy="64633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실행결과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 출원하는 단을 입력:2</a:t>
            </a:r>
          </a:p>
          <a:p>
            <a:r>
              <a:rPr lang="ko-KR" altLang="en-US" dirty="0"/>
              <a:t>*** 2 ***</a:t>
            </a:r>
          </a:p>
          <a:p>
            <a:r>
              <a:rPr lang="ko-KR" altLang="en-US" dirty="0"/>
              <a:t>for문을 이용한 구구단</a:t>
            </a:r>
          </a:p>
          <a:p>
            <a:r>
              <a:rPr lang="ko-KR" altLang="en-US" dirty="0"/>
              <a:t>2 X 1 = 2</a:t>
            </a:r>
          </a:p>
          <a:p>
            <a:r>
              <a:rPr lang="ko-KR" altLang="en-US" dirty="0"/>
              <a:t>2 X 2 = 4</a:t>
            </a:r>
          </a:p>
          <a:p>
            <a:r>
              <a:rPr lang="ko-KR" altLang="en-US" dirty="0"/>
              <a:t>2 X 3 = 6</a:t>
            </a:r>
          </a:p>
          <a:p>
            <a:r>
              <a:rPr lang="ko-KR" altLang="en-US" dirty="0"/>
              <a:t>2 X 4 = 8</a:t>
            </a:r>
          </a:p>
          <a:p>
            <a:r>
              <a:rPr lang="ko-KR" altLang="en-US" dirty="0"/>
              <a:t>2 X 5 = 10</a:t>
            </a:r>
          </a:p>
          <a:p>
            <a:r>
              <a:rPr lang="ko-KR" altLang="en-US" dirty="0"/>
              <a:t>2 X 6 = 12</a:t>
            </a:r>
          </a:p>
          <a:p>
            <a:r>
              <a:rPr lang="ko-KR" altLang="en-US" dirty="0"/>
              <a:t>2 X 7 = 14</a:t>
            </a:r>
          </a:p>
          <a:p>
            <a:r>
              <a:rPr lang="ko-KR" altLang="en-US" dirty="0"/>
              <a:t>2 X 8 = 16</a:t>
            </a:r>
          </a:p>
          <a:p>
            <a:r>
              <a:rPr lang="ko-KR" altLang="en-US" dirty="0"/>
              <a:t>2 X 9 = 18</a:t>
            </a:r>
          </a:p>
          <a:p>
            <a:r>
              <a:rPr lang="ko-KR" altLang="en-US" dirty="0"/>
              <a:t>while문을 이용한 구구단</a:t>
            </a:r>
          </a:p>
          <a:p>
            <a:r>
              <a:rPr lang="ko-KR" altLang="en-US" dirty="0"/>
              <a:t>2 X 1 = 2</a:t>
            </a:r>
          </a:p>
          <a:p>
            <a:r>
              <a:rPr lang="ko-KR" altLang="en-US" dirty="0"/>
              <a:t>2 X 2 = 4</a:t>
            </a:r>
          </a:p>
          <a:p>
            <a:r>
              <a:rPr lang="ko-KR" altLang="en-US" dirty="0"/>
              <a:t>2 X 3 = 6</a:t>
            </a:r>
          </a:p>
          <a:p>
            <a:r>
              <a:rPr lang="ko-KR" altLang="en-US" dirty="0"/>
              <a:t>2 X 4 = 8</a:t>
            </a:r>
          </a:p>
          <a:p>
            <a:r>
              <a:rPr lang="ko-KR" altLang="en-US" dirty="0"/>
              <a:t>2 X 5 = 10</a:t>
            </a:r>
          </a:p>
          <a:p>
            <a:r>
              <a:rPr lang="ko-KR" altLang="en-US" dirty="0"/>
              <a:t>2 X 6 = 12</a:t>
            </a:r>
          </a:p>
          <a:p>
            <a:r>
              <a:rPr lang="ko-KR" altLang="en-US" dirty="0"/>
              <a:t>2 X 7 = 14</a:t>
            </a:r>
          </a:p>
          <a:p>
            <a:r>
              <a:rPr lang="ko-KR" altLang="en-US" dirty="0"/>
              <a:t>2 X 8 = 16</a:t>
            </a:r>
          </a:p>
          <a:p>
            <a:r>
              <a:rPr lang="ko-KR" altLang="en-US" dirty="0"/>
              <a:t>2 X 9 = 18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A8DFF0-A62D-400A-CED5-0CDD93723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468" y="798042"/>
            <a:ext cx="3614620" cy="41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742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1FE1340-2866-7784-3097-EAF0DEE6FB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0903"/>
          <a:stretch/>
        </p:blipFill>
        <p:spPr>
          <a:xfrm>
            <a:off x="1289967" y="2367387"/>
            <a:ext cx="9612066" cy="10616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08AE6B-5D4C-CC09-AAE3-8889F396C7B0}"/>
              </a:ext>
            </a:extLst>
          </p:cNvPr>
          <p:cNvSpPr txBox="1"/>
          <p:nvPr/>
        </p:nvSpPr>
        <p:spPr>
          <a:xfrm>
            <a:off x="1042736" y="84202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highlight>
                  <a:srgbClr val="FFFF00"/>
                </a:highlight>
              </a:rPr>
              <a:t>실습</a:t>
            </a:r>
            <a:r>
              <a:rPr lang="en-US" altLang="ko-KR" sz="2400" dirty="0">
                <a:highlight>
                  <a:srgbClr val="FFFF00"/>
                </a:highlight>
              </a:rPr>
              <a:t>3_</a:t>
            </a:r>
            <a:r>
              <a:rPr lang="ko-KR" altLang="en-US" sz="2400" dirty="0">
                <a:highlight>
                  <a:srgbClr val="FFFF00"/>
                </a:highlight>
              </a:rPr>
              <a:t>문제</a:t>
            </a:r>
            <a:r>
              <a:rPr lang="en-US" altLang="ko-KR" sz="2400" dirty="0">
                <a:highlight>
                  <a:srgbClr val="FFFF00"/>
                </a:highlight>
              </a:rPr>
              <a:t>3</a:t>
            </a:r>
            <a:endParaRPr lang="ko-KR" altLang="en-US" sz="2400" dirty="0"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8FE28A-0A92-79D1-A3F2-6F1F253DBB09}"/>
              </a:ext>
            </a:extLst>
          </p:cNvPr>
          <p:cNvSpPr txBox="1"/>
          <p:nvPr/>
        </p:nvSpPr>
        <p:spPr>
          <a:xfrm>
            <a:off x="1459831" y="1721056"/>
            <a:ext cx="7620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% :</a:t>
            </a:r>
            <a:r>
              <a:rPr lang="ko-KR" altLang="en-US" dirty="0"/>
              <a:t>나머지를 구하는 연산자</a:t>
            </a:r>
            <a:endParaRPr lang="en-US" altLang="ko-KR" dirty="0"/>
          </a:p>
          <a:p>
            <a:r>
              <a:rPr lang="en-US" altLang="ko-KR" dirty="0"/>
              <a:t>Ex)</a:t>
            </a:r>
            <a:r>
              <a:rPr lang="ko-KR" altLang="en-US" dirty="0"/>
              <a:t> </a:t>
            </a:r>
            <a:r>
              <a:rPr lang="en-US" altLang="ko-KR" dirty="0"/>
              <a:t>10%3</a:t>
            </a:r>
            <a:r>
              <a:rPr lang="ko-KR" altLang="en-US" dirty="0"/>
              <a:t>의 결과는 </a:t>
            </a:r>
            <a:r>
              <a:rPr lang="en-US" altLang="ko-KR" dirty="0"/>
              <a:t>1, 9%3</a:t>
            </a:r>
            <a:r>
              <a:rPr lang="ko-KR" altLang="en-US" dirty="0"/>
              <a:t>의 결과는 </a:t>
            </a:r>
            <a:r>
              <a:rPr lang="en-US" altLang="ko-KR" dirty="0"/>
              <a:t>0</a:t>
            </a:r>
            <a:r>
              <a:rPr lang="ko-KR" altLang="en-US" dirty="0"/>
              <a:t>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065FD6-CB99-F008-0184-9463914EB5AC}"/>
              </a:ext>
            </a:extLst>
          </p:cNvPr>
          <p:cNvSpPr txBox="1"/>
          <p:nvPr/>
        </p:nvSpPr>
        <p:spPr>
          <a:xfrm>
            <a:off x="950738" y="1496986"/>
            <a:ext cx="84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참고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54C299-547E-72DE-FE82-738CC9AD6D3A}"/>
              </a:ext>
            </a:extLst>
          </p:cNvPr>
          <p:cNvSpPr txBox="1"/>
          <p:nvPr/>
        </p:nvSpPr>
        <p:spPr>
          <a:xfrm>
            <a:off x="6096000" y="4075331"/>
            <a:ext cx="546150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실행결과 예시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배수 숫자 입력:1</a:t>
            </a:r>
          </a:p>
          <a:p>
            <a:r>
              <a:rPr lang="ko-KR" altLang="en-US" dirty="0"/>
              <a:t>1부터 100까지의 1의 배수의 합은 5050입니다.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배수 숫자 입력</a:t>
            </a:r>
            <a:r>
              <a:rPr lang="en-US" altLang="ko-KR" dirty="0"/>
              <a:t>:11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100</a:t>
            </a:r>
            <a:r>
              <a:rPr lang="ko-KR" altLang="en-US" dirty="0"/>
              <a:t>까지의 </a:t>
            </a:r>
            <a:r>
              <a:rPr lang="en-US" altLang="ko-KR" dirty="0"/>
              <a:t>11</a:t>
            </a:r>
            <a:r>
              <a:rPr lang="ko-KR" altLang="en-US" dirty="0"/>
              <a:t>의 배수의 합은 </a:t>
            </a:r>
            <a:r>
              <a:rPr lang="en-US" altLang="ko-KR" dirty="0"/>
              <a:t>495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8739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46F951-36C5-0F04-39E4-76A35656B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508" y="170677"/>
            <a:ext cx="10515600" cy="955675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실습</a:t>
            </a:r>
            <a:r>
              <a:rPr lang="en-US" altLang="ko-KR" sz="2400" dirty="0"/>
              <a:t>3_</a:t>
            </a:r>
            <a:r>
              <a:rPr lang="ko-KR" altLang="en-US" sz="2400" dirty="0"/>
              <a:t>문제</a:t>
            </a:r>
            <a:r>
              <a:rPr lang="en-US" altLang="ko-KR" sz="2400" dirty="0"/>
              <a:t>3_</a:t>
            </a:r>
            <a:r>
              <a:rPr lang="ko-KR" altLang="en-US" sz="2400" dirty="0"/>
              <a:t>정답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87A8F6-7F6C-5F1B-DCE0-4B77D37ED364}"/>
              </a:ext>
            </a:extLst>
          </p:cNvPr>
          <p:cNvSpPr txBox="1"/>
          <p:nvPr/>
        </p:nvSpPr>
        <p:spPr>
          <a:xfrm>
            <a:off x="635508" y="1320800"/>
            <a:ext cx="5460492" cy="44935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200" dirty="0"/>
              <a:t>num=int(input("</a:t>
            </a:r>
            <a:r>
              <a:rPr lang="ko-KR" altLang="en-US" sz="2200" dirty="0"/>
              <a:t>배수 숫자 입력 </a:t>
            </a:r>
            <a:r>
              <a:rPr lang="en-US" altLang="ko-KR" sz="2200" dirty="0"/>
              <a:t>:"))</a:t>
            </a:r>
          </a:p>
          <a:p>
            <a:endParaRPr lang="en-US" altLang="ko-KR" sz="2200" dirty="0"/>
          </a:p>
          <a:p>
            <a:r>
              <a:rPr lang="en-US" altLang="ko-KR" sz="2200" dirty="0"/>
              <a:t>i=0</a:t>
            </a:r>
          </a:p>
          <a:p>
            <a:r>
              <a:rPr lang="en-US" altLang="ko-KR" sz="2200" dirty="0"/>
              <a:t>sum = 0</a:t>
            </a:r>
          </a:p>
          <a:p>
            <a:endParaRPr lang="en-US" altLang="ko-KR" sz="2200" dirty="0"/>
          </a:p>
          <a:p>
            <a:r>
              <a:rPr lang="en-US" altLang="ko-KR" sz="2200" dirty="0"/>
              <a:t>while </a:t>
            </a:r>
            <a:r>
              <a:rPr lang="en-US" altLang="ko-KR" sz="2200" dirty="0" err="1"/>
              <a:t>i</a:t>
            </a:r>
            <a:r>
              <a:rPr lang="en-US" altLang="ko-KR" sz="2200" dirty="0"/>
              <a:t>&lt;100 :</a:t>
            </a:r>
          </a:p>
          <a:p>
            <a:r>
              <a:rPr lang="en-US" altLang="ko-KR" sz="2200" dirty="0"/>
              <a:t>    i=i+1</a:t>
            </a:r>
          </a:p>
          <a:p>
            <a:r>
              <a:rPr lang="en-US" altLang="ko-KR" sz="2200" dirty="0"/>
              <a:t>    if(i%num) != 0:</a:t>
            </a:r>
          </a:p>
          <a:p>
            <a:r>
              <a:rPr lang="en-US" altLang="ko-KR" sz="2200" dirty="0"/>
              <a:t>        continue</a:t>
            </a:r>
          </a:p>
          <a:p>
            <a:r>
              <a:rPr lang="en-US" altLang="ko-KR" sz="2200" dirty="0"/>
              <a:t>    sum=sum+i </a:t>
            </a:r>
          </a:p>
          <a:p>
            <a:endParaRPr lang="en-US" altLang="ko-KR" sz="2200" dirty="0"/>
          </a:p>
          <a:p>
            <a:r>
              <a:rPr lang="en-US" altLang="ko-KR" sz="2200" dirty="0"/>
              <a:t>print("1</a:t>
            </a:r>
            <a:r>
              <a:rPr lang="ko-KR" altLang="en-US" sz="2200" dirty="0"/>
              <a:t>부터 </a:t>
            </a:r>
            <a:r>
              <a:rPr lang="en-US" altLang="ko-KR" sz="2200" dirty="0"/>
              <a:t>100</a:t>
            </a:r>
            <a:r>
              <a:rPr lang="ko-KR" altLang="en-US" sz="2200" dirty="0"/>
              <a:t>까지의 </a:t>
            </a:r>
            <a:r>
              <a:rPr lang="en-US" altLang="ko-KR" sz="2200" dirty="0"/>
              <a:t>{}</a:t>
            </a:r>
            <a:r>
              <a:rPr lang="ko-KR" altLang="en-US" sz="2200" dirty="0"/>
              <a:t>의 배수의 합 </a:t>
            </a:r>
            <a:r>
              <a:rPr lang="en-US" altLang="ko-KR" sz="2200" dirty="0"/>
              <a:t>:{}".format(num,sum))</a:t>
            </a:r>
            <a:endParaRPr lang="ko-KR" altLang="en-US" sz="2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A5F980-7D54-78D5-2865-17DFB68F1B51}"/>
              </a:ext>
            </a:extLst>
          </p:cNvPr>
          <p:cNvSpPr txBox="1"/>
          <p:nvPr/>
        </p:nvSpPr>
        <p:spPr>
          <a:xfrm>
            <a:off x="6313424" y="4660037"/>
            <a:ext cx="546150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실행결과 예시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배수 숫자 입력:1</a:t>
            </a:r>
          </a:p>
          <a:p>
            <a:r>
              <a:rPr lang="ko-KR" altLang="en-US" dirty="0"/>
              <a:t>1부터 100까지의 1의 배수의 합은 5050입니다.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배수 숫자 입력</a:t>
            </a:r>
            <a:r>
              <a:rPr lang="en-US" altLang="ko-KR" dirty="0"/>
              <a:t>:11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100</a:t>
            </a:r>
            <a:r>
              <a:rPr lang="ko-KR" altLang="en-US" dirty="0"/>
              <a:t>까지의 </a:t>
            </a:r>
            <a:r>
              <a:rPr lang="en-US" altLang="ko-KR" dirty="0"/>
              <a:t>11</a:t>
            </a:r>
            <a:r>
              <a:rPr lang="ko-KR" altLang="en-US" dirty="0"/>
              <a:t>의 배수의 합은 </a:t>
            </a:r>
            <a:r>
              <a:rPr lang="en-US" altLang="ko-KR" dirty="0"/>
              <a:t>495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8D9111-195F-F45A-CC52-F6802340C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603" y="929346"/>
            <a:ext cx="3474153" cy="39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019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9E4340B-8F51-C234-7434-470336394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230" y="2014340"/>
            <a:ext cx="9421540" cy="28293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848A19-9174-F769-BB27-F4195088D734}"/>
              </a:ext>
            </a:extLst>
          </p:cNvPr>
          <p:cNvSpPr txBox="1"/>
          <p:nvPr/>
        </p:nvSpPr>
        <p:spPr>
          <a:xfrm>
            <a:off x="818148" y="95432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highlight>
                  <a:srgbClr val="FFFF00"/>
                </a:highlight>
              </a:rPr>
              <a:t>실습</a:t>
            </a:r>
            <a:r>
              <a:rPr lang="en-US" altLang="ko-KR" sz="2400" dirty="0">
                <a:highlight>
                  <a:srgbClr val="FFFF00"/>
                </a:highlight>
              </a:rPr>
              <a:t>3_</a:t>
            </a:r>
            <a:r>
              <a:rPr lang="ko-KR" altLang="en-US" sz="2400" dirty="0">
                <a:highlight>
                  <a:srgbClr val="FFFF00"/>
                </a:highlight>
              </a:rPr>
              <a:t>문제</a:t>
            </a:r>
            <a:r>
              <a:rPr lang="en-US" altLang="ko-KR" sz="2400" dirty="0">
                <a:highlight>
                  <a:srgbClr val="FFFF00"/>
                </a:highlight>
              </a:rPr>
              <a:t>4</a:t>
            </a:r>
            <a:endParaRPr lang="ko-KR" altLang="en-US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75622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DF2D6-E2C3-FFD5-42FD-25DF703CE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5675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실습</a:t>
            </a:r>
            <a:r>
              <a:rPr lang="en-US" altLang="ko-KR" sz="2400" dirty="0"/>
              <a:t>3_</a:t>
            </a:r>
            <a:r>
              <a:rPr lang="ko-KR" altLang="en-US" sz="2400" dirty="0"/>
              <a:t>문제</a:t>
            </a:r>
            <a:r>
              <a:rPr lang="en-US" altLang="ko-KR" sz="2400" dirty="0"/>
              <a:t>4_</a:t>
            </a:r>
            <a:r>
              <a:rPr lang="ko-KR" altLang="en-US" sz="2400" dirty="0"/>
              <a:t>정답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992200-5ACB-CB7A-B1DF-D725F9ACC797}"/>
              </a:ext>
            </a:extLst>
          </p:cNvPr>
          <p:cNvSpPr txBox="1"/>
          <p:nvPr/>
        </p:nvSpPr>
        <p:spPr>
          <a:xfrm>
            <a:off x="1092708" y="1413118"/>
            <a:ext cx="10515600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ko-KR" altLang="en-US" sz="2200" dirty="0"/>
          </a:p>
          <a:p>
            <a:r>
              <a:rPr lang="ko-KR" altLang="en-US" sz="2200" dirty="0"/>
              <a:t>i=1</a:t>
            </a:r>
          </a:p>
          <a:p>
            <a:r>
              <a:rPr lang="ko-KR" altLang="en-US" sz="2200" dirty="0"/>
              <a:t>print("1~100사이의 수 중에서 2의 배수이면서 3의 배수가 아닌 수 : ",</a:t>
            </a:r>
            <a:r>
              <a:rPr lang="ko-KR" altLang="en-US" sz="2200" dirty="0" err="1"/>
              <a:t>end</a:t>
            </a:r>
            <a:r>
              <a:rPr lang="ko-KR" altLang="en-US" sz="2200" dirty="0"/>
              <a:t>=' ')</a:t>
            </a:r>
          </a:p>
          <a:p>
            <a:endParaRPr lang="ko-KR" altLang="en-US" sz="2200" dirty="0"/>
          </a:p>
          <a:p>
            <a:r>
              <a:rPr lang="ko-KR" altLang="en-US" sz="2200" dirty="0"/>
              <a:t>while i&lt;=100:</a:t>
            </a:r>
          </a:p>
          <a:p>
            <a:r>
              <a:rPr lang="ko-KR" altLang="en-US" sz="2200" dirty="0"/>
              <a:t>    if(i%2==0) and (i%3!=0):</a:t>
            </a:r>
          </a:p>
          <a:p>
            <a:r>
              <a:rPr lang="ko-KR" altLang="en-US" sz="2200" dirty="0"/>
              <a:t>        print(i,end=',')</a:t>
            </a:r>
          </a:p>
          <a:p>
            <a:r>
              <a:rPr lang="ko-KR" altLang="en-US" sz="2200" dirty="0"/>
              <a:t>    i=i+1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83B473-F6A8-7F9E-667B-1924389B7244}"/>
              </a:ext>
            </a:extLst>
          </p:cNvPr>
          <p:cNvSpPr txBox="1"/>
          <p:nvPr/>
        </p:nvSpPr>
        <p:spPr>
          <a:xfrm>
            <a:off x="1371600" y="4691502"/>
            <a:ext cx="103632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1~100사이의 수 중에서 2의 배수이면서 3의 배수가 아닌 수 : 2,4,8,10,14,16,20,22,26,28,32,34,38,40,44,46,50,52,56,58,62,64,68,70,74,76,80,82,86,88,92,94,98,100,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436852-7A22-2816-508F-9947BB5FF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618" y="1109748"/>
            <a:ext cx="3222548" cy="41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949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B97BBDC8-59D8-E29A-FD36-5ADF65DA987D}"/>
              </a:ext>
            </a:extLst>
          </p:cNvPr>
          <p:cNvSpPr txBox="1">
            <a:spLocks/>
          </p:cNvSpPr>
          <p:nvPr/>
        </p:nvSpPr>
        <p:spPr>
          <a:xfrm>
            <a:off x="388620" y="160565"/>
            <a:ext cx="3268980" cy="6458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9600" dirty="0"/>
              <a:t>실습</a:t>
            </a:r>
            <a:r>
              <a:rPr lang="en-US" altLang="ko-KR" sz="9600" dirty="0"/>
              <a:t>1-</a:t>
            </a:r>
            <a:r>
              <a:rPr lang="ko-KR" altLang="en-US" sz="9600" dirty="0"/>
              <a:t>문제</a:t>
            </a:r>
            <a:r>
              <a:rPr lang="en-US" altLang="ko-KR" sz="9600" dirty="0"/>
              <a:t>1-</a:t>
            </a:r>
            <a:r>
              <a:rPr lang="ko-KR" altLang="en-US" sz="9600" dirty="0"/>
              <a:t>정답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42A7AD-D13C-9E2B-2C76-07BE0D51BC92}"/>
              </a:ext>
            </a:extLst>
          </p:cNvPr>
          <p:cNvSpPr txBox="1"/>
          <p:nvPr/>
        </p:nvSpPr>
        <p:spPr>
          <a:xfrm>
            <a:off x="388620" y="889635"/>
            <a:ext cx="1015746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</a:rPr>
              <a:t>#실습1</a:t>
            </a:r>
            <a:r>
              <a:rPr lang="en-US" altLang="ko-KR" dirty="0">
                <a:solidFill>
                  <a:srgbClr val="00B050"/>
                </a:solidFill>
              </a:rPr>
              <a:t>-1</a:t>
            </a:r>
            <a:endParaRPr lang="ko-KR" altLang="en-US" dirty="0">
              <a:solidFill>
                <a:srgbClr val="00B050"/>
              </a:solidFill>
            </a:endParaRPr>
          </a:p>
          <a:p>
            <a:r>
              <a:rPr lang="ko-KR" altLang="en-US" dirty="0"/>
              <a:t>width=int(input("밑변의 길이 : "))</a:t>
            </a:r>
          </a:p>
          <a:p>
            <a:r>
              <a:rPr lang="ko-KR" altLang="en-US" dirty="0"/>
              <a:t>heigh=int(input("높이 : "))</a:t>
            </a:r>
          </a:p>
          <a:p>
            <a:r>
              <a:rPr lang="ko-KR" altLang="en-US" dirty="0"/>
              <a:t>area = width * heigh</a:t>
            </a:r>
          </a:p>
          <a:p>
            <a:r>
              <a:rPr lang="ko-KR" altLang="en-US" dirty="0"/>
              <a:t>print("밑변길이가 {}이고 높이가{}인 사각형의 넓이는{}입니다."\</a:t>
            </a:r>
          </a:p>
          <a:p>
            <a:r>
              <a:rPr lang="ko-KR" altLang="en-US" dirty="0"/>
              <a:t>    .format(width,heigh,area)   )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#"\“다음 줄에 이어서 코딩할 수 있게 해준다.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4C6A0B-6F95-B2E7-B6FF-B4B1A82F8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954" y="160565"/>
            <a:ext cx="378142" cy="3714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7D40FF-8CDD-529A-8D1E-428E245E056B}"/>
              </a:ext>
            </a:extLst>
          </p:cNvPr>
          <p:cNvSpPr txBox="1"/>
          <p:nvPr/>
        </p:nvSpPr>
        <p:spPr>
          <a:xfrm>
            <a:off x="3657600" y="114162"/>
            <a:ext cx="7848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키보드상의 </a:t>
            </a:r>
            <a:r>
              <a:rPr lang="en-US" altLang="ko-KR" dirty="0"/>
              <a:t>\</a:t>
            </a:r>
            <a:r>
              <a:rPr lang="ko-KR" altLang="en-US" dirty="0"/>
              <a:t>을 입력하면       로 나타나기도 함으로 둘은 같은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BF4C11-9665-BFB5-F044-8BF76BEE75A9}"/>
              </a:ext>
            </a:extLst>
          </p:cNvPr>
          <p:cNvSpPr txBox="1"/>
          <p:nvPr/>
        </p:nvSpPr>
        <p:spPr>
          <a:xfrm>
            <a:off x="243965" y="2986969"/>
            <a:ext cx="3268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실행결과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55E016-7E1F-1EE7-0096-411410089CCF}"/>
              </a:ext>
            </a:extLst>
          </p:cNvPr>
          <p:cNvSpPr txBox="1"/>
          <p:nvPr/>
        </p:nvSpPr>
        <p:spPr>
          <a:xfrm>
            <a:off x="87002" y="3396649"/>
            <a:ext cx="574687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밑변의 길이 </a:t>
            </a:r>
            <a:r>
              <a:rPr lang="en-US" altLang="ko-KR" dirty="0"/>
              <a:t>: 2</a:t>
            </a:r>
          </a:p>
          <a:p>
            <a:r>
              <a:rPr lang="ko-KR" altLang="en-US" dirty="0"/>
              <a:t>높이 </a:t>
            </a:r>
            <a:r>
              <a:rPr lang="en-US" altLang="ko-KR" dirty="0"/>
              <a:t>: 2</a:t>
            </a:r>
          </a:p>
          <a:p>
            <a:r>
              <a:rPr lang="ko-KR" altLang="en-US" dirty="0"/>
              <a:t>밑변길이가 </a:t>
            </a:r>
            <a:r>
              <a:rPr lang="en-US" altLang="ko-KR" dirty="0"/>
              <a:t>2</a:t>
            </a:r>
            <a:r>
              <a:rPr lang="ko-KR" altLang="en-US" dirty="0"/>
              <a:t>이고 높이가</a:t>
            </a:r>
            <a:r>
              <a:rPr lang="en-US" altLang="ko-KR" dirty="0"/>
              <a:t>2</a:t>
            </a:r>
            <a:r>
              <a:rPr lang="ko-KR" altLang="en-US" dirty="0"/>
              <a:t>인 사각형의 넓이는</a:t>
            </a:r>
            <a:r>
              <a:rPr lang="en-US" altLang="ko-KR" dirty="0"/>
              <a:t>4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510778-FEB0-B69F-B4EE-5F38B9C504C8}"/>
              </a:ext>
            </a:extLst>
          </p:cNvPr>
          <p:cNvSpPr txBox="1"/>
          <p:nvPr/>
        </p:nvSpPr>
        <p:spPr>
          <a:xfrm>
            <a:off x="87002" y="4344506"/>
            <a:ext cx="574687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밑변의 길이 </a:t>
            </a:r>
            <a:r>
              <a:rPr lang="en-US" altLang="ko-KR" dirty="0"/>
              <a:t>: 3</a:t>
            </a:r>
          </a:p>
          <a:p>
            <a:r>
              <a:rPr lang="ko-KR" altLang="en-US" dirty="0"/>
              <a:t>높이 </a:t>
            </a:r>
            <a:r>
              <a:rPr lang="en-US" altLang="ko-KR" dirty="0"/>
              <a:t>: 3</a:t>
            </a:r>
          </a:p>
          <a:p>
            <a:r>
              <a:rPr lang="ko-KR" altLang="en-US" dirty="0"/>
              <a:t>밑변길이가 </a:t>
            </a:r>
            <a:r>
              <a:rPr lang="en-US" altLang="ko-KR" dirty="0"/>
              <a:t>3</a:t>
            </a:r>
            <a:r>
              <a:rPr lang="ko-KR" altLang="en-US" dirty="0"/>
              <a:t>이고 높이가</a:t>
            </a:r>
            <a:r>
              <a:rPr lang="en-US" altLang="ko-KR" dirty="0"/>
              <a:t>3</a:t>
            </a:r>
            <a:r>
              <a:rPr lang="ko-KR" altLang="en-US" dirty="0"/>
              <a:t>인 사각형의 넓이는</a:t>
            </a:r>
            <a:r>
              <a:rPr lang="en-US" altLang="ko-KR" dirty="0"/>
              <a:t>9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D8FDCE-EF71-EF77-8D2C-59A2D9DB78C2}"/>
              </a:ext>
            </a:extLst>
          </p:cNvPr>
          <p:cNvSpPr txBox="1"/>
          <p:nvPr/>
        </p:nvSpPr>
        <p:spPr>
          <a:xfrm>
            <a:off x="87002" y="5518511"/>
            <a:ext cx="587488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밑변의 길이 </a:t>
            </a:r>
            <a:r>
              <a:rPr lang="en-US" altLang="ko-KR" dirty="0"/>
              <a:t>: 4</a:t>
            </a:r>
          </a:p>
          <a:p>
            <a:r>
              <a:rPr lang="ko-KR" altLang="en-US" dirty="0"/>
              <a:t>높이 </a:t>
            </a:r>
            <a:r>
              <a:rPr lang="en-US" altLang="ko-KR" dirty="0"/>
              <a:t>: 4</a:t>
            </a:r>
          </a:p>
          <a:p>
            <a:r>
              <a:rPr lang="ko-KR" altLang="en-US" dirty="0"/>
              <a:t>밑변길이가 </a:t>
            </a:r>
            <a:r>
              <a:rPr lang="en-US" altLang="ko-KR" dirty="0"/>
              <a:t>4</a:t>
            </a:r>
            <a:r>
              <a:rPr lang="ko-KR" altLang="en-US" dirty="0"/>
              <a:t>이고 높이가</a:t>
            </a:r>
            <a:r>
              <a:rPr lang="en-US" altLang="ko-KR" dirty="0"/>
              <a:t>4</a:t>
            </a:r>
            <a:r>
              <a:rPr lang="ko-KR" altLang="en-US" dirty="0"/>
              <a:t>인 사각형의 넓이는</a:t>
            </a:r>
            <a:r>
              <a:rPr lang="en-US" altLang="ko-KR" dirty="0"/>
              <a:t>16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6435E7-F0F9-D111-E91E-4B2DF4BFE451}"/>
              </a:ext>
            </a:extLst>
          </p:cNvPr>
          <p:cNvSpPr txBox="1"/>
          <p:nvPr/>
        </p:nvSpPr>
        <p:spPr>
          <a:xfrm>
            <a:off x="6186050" y="3265710"/>
            <a:ext cx="591894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밑변의 길이 </a:t>
            </a:r>
            <a:r>
              <a:rPr lang="en-US" altLang="ko-KR" dirty="0"/>
              <a:t>: 5</a:t>
            </a:r>
          </a:p>
          <a:p>
            <a:r>
              <a:rPr lang="ko-KR" altLang="en-US" dirty="0"/>
              <a:t>높이 </a:t>
            </a:r>
            <a:r>
              <a:rPr lang="en-US" altLang="ko-KR" dirty="0"/>
              <a:t>: 5</a:t>
            </a:r>
          </a:p>
          <a:p>
            <a:r>
              <a:rPr lang="ko-KR" altLang="en-US" dirty="0"/>
              <a:t>밑변길이가 </a:t>
            </a:r>
            <a:r>
              <a:rPr lang="en-US" altLang="ko-KR" dirty="0"/>
              <a:t>5</a:t>
            </a:r>
            <a:r>
              <a:rPr lang="ko-KR" altLang="en-US" dirty="0"/>
              <a:t>이고 높이가</a:t>
            </a:r>
            <a:r>
              <a:rPr lang="en-US" altLang="ko-KR" dirty="0"/>
              <a:t>5</a:t>
            </a:r>
            <a:r>
              <a:rPr lang="ko-KR" altLang="en-US" dirty="0"/>
              <a:t>인 사각형의 넓이는</a:t>
            </a:r>
            <a:r>
              <a:rPr lang="en-US" altLang="ko-KR" dirty="0"/>
              <a:t>25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4754DC-A34A-4459-6581-67825B304607}"/>
              </a:ext>
            </a:extLst>
          </p:cNvPr>
          <p:cNvSpPr txBox="1"/>
          <p:nvPr/>
        </p:nvSpPr>
        <p:spPr>
          <a:xfrm>
            <a:off x="6092952" y="4595181"/>
            <a:ext cx="591894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밑변의 길이 </a:t>
            </a:r>
            <a:r>
              <a:rPr lang="en-US" altLang="ko-KR" dirty="0"/>
              <a:t>: 6</a:t>
            </a:r>
          </a:p>
          <a:p>
            <a:r>
              <a:rPr lang="ko-KR" altLang="en-US" dirty="0"/>
              <a:t>높이 </a:t>
            </a:r>
            <a:r>
              <a:rPr lang="en-US" altLang="ko-KR" dirty="0"/>
              <a:t>: 6</a:t>
            </a:r>
          </a:p>
          <a:p>
            <a:r>
              <a:rPr lang="ko-KR" altLang="en-US" dirty="0"/>
              <a:t>밑변길이가 </a:t>
            </a:r>
            <a:r>
              <a:rPr lang="en-US" altLang="ko-KR" dirty="0"/>
              <a:t>6</a:t>
            </a:r>
            <a:r>
              <a:rPr lang="ko-KR" altLang="en-US" dirty="0"/>
              <a:t>이고 높이가</a:t>
            </a:r>
            <a:r>
              <a:rPr lang="en-US" altLang="ko-KR" dirty="0"/>
              <a:t>6</a:t>
            </a:r>
            <a:r>
              <a:rPr lang="ko-KR" altLang="en-US" dirty="0"/>
              <a:t>인 사각형의 넓이는</a:t>
            </a:r>
            <a:r>
              <a:rPr lang="en-US" altLang="ko-KR" dirty="0"/>
              <a:t>36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2BA1B63-0D09-E0F7-8F94-55EA88BD6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516" y="665055"/>
            <a:ext cx="2857899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690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AF0DA7-B965-537C-F42F-47BE51CCE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2733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highlight>
                  <a:srgbClr val="FFFF00"/>
                </a:highlight>
              </a:rPr>
              <a:t>실습</a:t>
            </a:r>
            <a:r>
              <a:rPr lang="en-US" altLang="ko-KR" sz="2800" dirty="0">
                <a:highlight>
                  <a:srgbClr val="FFFF00"/>
                </a:highlight>
              </a:rPr>
              <a:t>2</a:t>
            </a:r>
            <a:r>
              <a:rPr lang="ko-KR" altLang="en-US" sz="2800" dirty="0">
                <a:highlight>
                  <a:srgbClr val="FFFF00"/>
                </a:highlight>
              </a:rPr>
              <a:t> 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166982-7ADB-056F-F049-B55DA083D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3177"/>
            <a:ext cx="10515600" cy="49359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>
                <a:highlight>
                  <a:srgbClr val="FFFF00"/>
                </a:highlight>
              </a:rPr>
              <a:t>문제</a:t>
            </a:r>
            <a:r>
              <a:rPr lang="en-US" altLang="ko-KR" sz="2000" dirty="0">
                <a:highlight>
                  <a:srgbClr val="FFFF00"/>
                </a:highlight>
              </a:rPr>
              <a:t>1</a:t>
            </a:r>
            <a:r>
              <a:rPr lang="en-US" altLang="ko-KR" sz="2000" dirty="0"/>
              <a:t>:</a:t>
            </a:r>
            <a:r>
              <a:rPr lang="ko-KR" altLang="en-US" sz="2000" dirty="0"/>
              <a:t>사용자로부터 평점을 입력 받아 평점을 출력하고</a:t>
            </a:r>
            <a:r>
              <a:rPr lang="en-US" altLang="ko-KR" sz="2000" dirty="0"/>
              <a:t>, </a:t>
            </a:r>
            <a:r>
              <a:rPr lang="ko-KR" altLang="en-US" sz="2000" dirty="0"/>
              <a:t>입력된 평점이 </a:t>
            </a:r>
            <a:r>
              <a:rPr lang="en-US" altLang="ko-KR" sz="2000" dirty="0"/>
              <a:t>4.2</a:t>
            </a:r>
            <a:r>
              <a:rPr lang="ko-KR" altLang="en-US" sz="2000" dirty="0"/>
              <a:t>이상이면</a:t>
            </a:r>
            <a:r>
              <a:rPr lang="en-US" altLang="ko-KR" sz="2000" dirty="0"/>
              <a:t>”</a:t>
            </a:r>
            <a:r>
              <a:rPr lang="ko-KR" altLang="en-US" sz="2000" dirty="0"/>
              <a:t>해외연수 기회 부여</a:t>
            </a:r>
            <a:r>
              <a:rPr lang="en-US" altLang="ko-KR" sz="2000" dirty="0"/>
              <a:t>＂</a:t>
            </a:r>
            <a:r>
              <a:rPr lang="ko-KR" altLang="en-US" sz="2000" dirty="0"/>
              <a:t>를 출력하는 프로그램을 작성 하시오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FB2011-C164-0338-6E32-FBCF1D0C4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08" y="1716188"/>
            <a:ext cx="10450383" cy="290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598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4DD25C-6941-9E6C-D022-1168BFEC3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5675"/>
          </a:xfrm>
        </p:spPr>
        <p:txBody>
          <a:bodyPr>
            <a:normAutofit fontScale="90000"/>
          </a:bodyPr>
          <a:lstStyle/>
          <a:p>
            <a:r>
              <a:rPr lang="ko-KR" altLang="en-US" sz="2700" dirty="0"/>
              <a:t>실습</a:t>
            </a:r>
            <a:r>
              <a:rPr lang="en-US" altLang="ko-KR" sz="2700" dirty="0"/>
              <a:t>2_</a:t>
            </a:r>
            <a:r>
              <a:rPr lang="ko-KR" altLang="en-US" sz="2700" dirty="0"/>
              <a:t>문제</a:t>
            </a:r>
            <a:r>
              <a:rPr lang="en-US" altLang="ko-KR" sz="2700" dirty="0"/>
              <a:t>1-</a:t>
            </a:r>
            <a:r>
              <a:rPr lang="ko-KR" altLang="en-US" sz="2700" dirty="0"/>
              <a:t>정답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9B055D-7C9F-FCE4-A646-946D2266E978}"/>
              </a:ext>
            </a:extLst>
          </p:cNvPr>
          <p:cNvSpPr txBox="1"/>
          <p:nvPr/>
        </p:nvSpPr>
        <p:spPr>
          <a:xfrm>
            <a:off x="562356" y="1180236"/>
            <a:ext cx="6917436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400" dirty="0" err="1"/>
              <a:t>score</a:t>
            </a:r>
            <a:r>
              <a:rPr lang="ko-KR" altLang="en-US" sz="2400" dirty="0"/>
              <a:t> = </a:t>
            </a:r>
            <a:r>
              <a:rPr lang="ko-KR" altLang="en-US" sz="2400" dirty="0" err="1"/>
              <a:t>float</a:t>
            </a:r>
            <a:r>
              <a:rPr lang="ko-KR" altLang="en-US" sz="2400" dirty="0"/>
              <a:t>(input("</a:t>
            </a:r>
            <a:r>
              <a:rPr lang="ko-KR" altLang="en-US" sz="2400" b="1" dirty="0" err="1"/>
              <a:t>Enter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you</a:t>
            </a:r>
            <a:r>
              <a:rPr lang="en-US" altLang="ko-KR" sz="2400" b="1" dirty="0"/>
              <a:t>r</a:t>
            </a:r>
            <a:r>
              <a:rPr lang="ko-KR" altLang="en-US" sz="2400" b="1" dirty="0"/>
              <a:t> score : "))</a:t>
            </a:r>
          </a:p>
          <a:p>
            <a:endParaRPr lang="ko-KR" altLang="en-US" sz="2400" dirty="0"/>
          </a:p>
          <a:p>
            <a:r>
              <a:rPr lang="ko-KR" altLang="en-US" sz="2400" dirty="0" err="1"/>
              <a:t>if</a:t>
            </a:r>
            <a:r>
              <a:rPr lang="ko-KR" altLang="en-US" sz="2400" dirty="0"/>
              <a:t> </a:t>
            </a:r>
            <a:r>
              <a:rPr lang="ko-KR" altLang="en-US" sz="2400" dirty="0" err="1"/>
              <a:t>score</a:t>
            </a:r>
            <a:r>
              <a:rPr lang="ko-KR" altLang="en-US" sz="2400" dirty="0"/>
              <a:t> &gt;= 4.2 :</a:t>
            </a:r>
          </a:p>
          <a:p>
            <a:r>
              <a:rPr lang="ko-KR" altLang="en-US" sz="2400" dirty="0"/>
              <a:t>    print("당신의 평점은 :",score)</a:t>
            </a:r>
          </a:p>
          <a:p>
            <a:r>
              <a:rPr lang="ko-KR" altLang="en-US" sz="2400" dirty="0"/>
              <a:t>    print("해외연수 기회 부여")</a:t>
            </a:r>
          </a:p>
          <a:p>
            <a:endParaRPr lang="ko-KR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E35C58-50D7-38CD-A99A-C40D1D13B870}"/>
              </a:ext>
            </a:extLst>
          </p:cNvPr>
          <p:cNvSpPr txBox="1"/>
          <p:nvPr/>
        </p:nvSpPr>
        <p:spPr>
          <a:xfrm>
            <a:off x="3525012" y="3646439"/>
            <a:ext cx="7828788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dirty="0"/>
              <a:t>&lt;</a:t>
            </a:r>
            <a:r>
              <a:rPr lang="ko-KR" altLang="en-US" sz="2400" dirty="0"/>
              <a:t>실행결과</a:t>
            </a:r>
            <a:r>
              <a:rPr lang="en-US" altLang="ko-KR" sz="2400" dirty="0"/>
              <a:t>&gt;</a:t>
            </a:r>
          </a:p>
          <a:p>
            <a:r>
              <a:rPr lang="ko-KR" altLang="en-US" sz="2400" dirty="0" err="1"/>
              <a:t>Enter</a:t>
            </a:r>
            <a:r>
              <a:rPr lang="ko-KR" altLang="en-US" sz="2400" dirty="0"/>
              <a:t> </a:t>
            </a:r>
            <a:r>
              <a:rPr lang="ko-KR" altLang="en-US" sz="2400" dirty="0" err="1"/>
              <a:t>you</a:t>
            </a:r>
            <a:r>
              <a:rPr lang="en-US" altLang="ko-KR" sz="2400" dirty="0"/>
              <a:t>r</a:t>
            </a:r>
            <a:r>
              <a:rPr lang="ko-KR" altLang="en-US" sz="2400" dirty="0"/>
              <a:t> score :4.1</a:t>
            </a:r>
          </a:p>
          <a:p>
            <a:endParaRPr lang="en-US" altLang="ko-KR" sz="2400" dirty="0"/>
          </a:p>
          <a:p>
            <a:r>
              <a:rPr lang="ko-KR" altLang="en-US" sz="2400" dirty="0" err="1"/>
              <a:t>Enter</a:t>
            </a:r>
            <a:r>
              <a:rPr lang="ko-KR" altLang="en-US" sz="2400" dirty="0"/>
              <a:t> </a:t>
            </a:r>
            <a:r>
              <a:rPr lang="ko-KR" altLang="en-US" sz="2400" dirty="0" err="1"/>
              <a:t>you</a:t>
            </a:r>
            <a:r>
              <a:rPr lang="en-US" altLang="ko-KR" sz="2400" dirty="0"/>
              <a:t>r</a:t>
            </a:r>
            <a:r>
              <a:rPr lang="ko-KR" altLang="en-US" sz="2400" dirty="0"/>
              <a:t> score :4.2</a:t>
            </a:r>
          </a:p>
          <a:p>
            <a:r>
              <a:rPr lang="ko-KR" altLang="en-US" sz="2400" dirty="0"/>
              <a:t>당신의 평점은 : 4.2</a:t>
            </a:r>
          </a:p>
          <a:p>
            <a:r>
              <a:rPr lang="ko-KR" altLang="en-US" sz="2400" dirty="0"/>
              <a:t>해외 연수 기회 부여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CC4FAE-E90C-8D9E-B4BA-2332F4D7B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800" y="612316"/>
            <a:ext cx="3891063" cy="58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161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B391BB91-40C8-22CA-BD5C-0D478ED4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46" y="2382839"/>
            <a:ext cx="10515600" cy="955675"/>
          </a:xfrm>
        </p:spPr>
        <p:txBody>
          <a:bodyPr>
            <a:normAutofit fontScale="90000"/>
          </a:bodyPr>
          <a:lstStyle/>
          <a:p>
            <a:r>
              <a:rPr lang="ko-KR" altLang="en-US" sz="2700" dirty="0"/>
              <a:t>실습</a:t>
            </a:r>
            <a:r>
              <a:rPr lang="en-US" altLang="ko-KR" sz="2700" dirty="0"/>
              <a:t>2_</a:t>
            </a:r>
            <a:r>
              <a:rPr lang="ko-KR" altLang="en-US" sz="2700" dirty="0"/>
              <a:t>문제</a:t>
            </a:r>
            <a:r>
              <a:rPr lang="en-US" altLang="ko-KR" sz="2700" dirty="0"/>
              <a:t>2-</a:t>
            </a:r>
            <a:r>
              <a:rPr lang="ko-KR" altLang="en-US" sz="2700" dirty="0"/>
              <a:t>정답</a:t>
            </a:r>
            <a:br>
              <a:rPr lang="en-US" altLang="ko-KR" dirty="0">
                <a:highlight>
                  <a:srgbClr val="FFFF00"/>
                </a:highlight>
              </a:rPr>
            </a:b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4EF95F-D760-664F-4F71-745A9417DF9C}"/>
              </a:ext>
            </a:extLst>
          </p:cNvPr>
          <p:cNvSpPr txBox="1"/>
          <p:nvPr/>
        </p:nvSpPr>
        <p:spPr>
          <a:xfrm>
            <a:off x="155746" y="2752675"/>
            <a:ext cx="10176974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400" dirty="0"/>
              <a:t>num1=int(input("첫번째 숫자 입력"))</a:t>
            </a:r>
          </a:p>
          <a:p>
            <a:r>
              <a:rPr lang="ko-KR" altLang="en-US" sz="2400" dirty="0"/>
              <a:t>num2=int(input("두번째 숫자 입력"))</a:t>
            </a:r>
          </a:p>
          <a:p>
            <a:r>
              <a:rPr lang="ko-KR" altLang="en-US" sz="2400" dirty="0"/>
              <a:t>if num1&gt;num2:</a:t>
            </a:r>
          </a:p>
          <a:p>
            <a:r>
              <a:rPr lang="ko-KR" altLang="en-US" sz="2400" dirty="0"/>
              <a:t>    print("두 수중에 큰 수는",num1,"이고 작은수는",num2,"이다")</a:t>
            </a:r>
          </a:p>
          <a:p>
            <a:r>
              <a:rPr lang="ko-KR" altLang="en-US" sz="2400" dirty="0"/>
              <a:t>else:</a:t>
            </a:r>
          </a:p>
          <a:p>
            <a:r>
              <a:rPr lang="ko-KR" altLang="en-US" sz="2400" dirty="0"/>
              <a:t>    print("두 수중에 큰 수는",num2,"이고 작은수는",num1,"이다")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E97F22-80BB-12CA-296D-7700C6F9E389}"/>
              </a:ext>
            </a:extLst>
          </p:cNvPr>
          <p:cNvSpPr txBox="1"/>
          <p:nvPr/>
        </p:nvSpPr>
        <p:spPr>
          <a:xfrm>
            <a:off x="3287268" y="5118863"/>
            <a:ext cx="704545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/>
              <a:t>&lt;</a:t>
            </a:r>
            <a:r>
              <a:rPr lang="ko-KR" altLang="en-US" sz="2400" dirty="0"/>
              <a:t>실행결과</a:t>
            </a:r>
            <a:r>
              <a:rPr lang="en-US" altLang="ko-KR" sz="2400" dirty="0"/>
              <a:t>&gt;</a:t>
            </a:r>
          </a:p>
          <a:p>
            <a:r>
              <a:rPr lang="ko-KR" altLang="en-US" sz="2400" dirty="0"/>
              <a:t>첫번째 숫자 입력 :50</a:t>
            </a:r>
          </a:p>
          <a:p>
            <a:r>
              <a:rPr lang="ko-KR" altLang="en-US" sz="2400" dirty="0"/>
              <a:t>두번째 숫자 입력 :51</a:t>
            </a:r>
          </a:p>
          <a:p>
            <a:r>
              <a:rPr lang="ko-KR" altLang="en-US" sz="2400" dirty="0"/>
              <a:t>두 수중에 큰 수는 51 이고 작 은수는 50 이다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E11F74-B173-4938-C5C3-09CE9733AAD5}"/>
              </a:ext>
            </a:extLst>
          </p:cNvPr>
          <p:cNvSpPr txBox="1"/>
          <p:nvPr/>
        </p:nvSpPr>
        <p:spPr>
          <a:xfrm>
            <a:off x="155746" y="46713"/>
            <a:ext cx="9973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문제</a:t>
            </a:r>
            <a:r>
              <a:rPr lang="en-US" altLang="ko-KR" dirty="0">
                <a:highlight>
                  <a:srgbClr val="FFFF00"/>
                </a:highlight>
              </a:rPr>
              <a:t>2</a:t>
            </a:r>
            <a:r>
              <a:rPr lang="en-US" altLang="ko-KR" dirty="0"/>
              <a:t>:</a:t>
            </a:r>
            <a:r>
              <a:rPr lang="ko-KR" altLang="en-US" dirty="0"/>
              <a:t>두개의 서로 다른 숫자를 입력받아   큰 수와 작은 수를 출력하는 프로그램을 작성 하시오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66AF62B-F970-3DE4-906D-DD95B66C4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92" y="473909"/>
            <a:ext cx="10116962" cy="173379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23A1BD2-B7B0-E599-C5DD-84EAE08B4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0790" y="2382839"/>
            <a:ext cx="2958684" cy="36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908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2E4F93-EF37-7E24-EBD8-A0C936FF3FAB}"/>
              </a:ext>
            </a:extLst>
          </p:cNvPr>
          <p:cNvSpPr txBox="1"/>
          <p:nvPr/>
        </p:nvSpPr>
        <p:spPr>
          <a:xfrm>
            <a:off x="585926" y="603682"/>
            <a:ext cx="111237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실습</a:t>
            </a:r>
            <a:r>
              <a:rPr lang="en-US" altLang="ko-KR" dirty="0">
                <a:highlight>
                  <a:srgbClr val="FFFF00"/>
                </a:highlight>
              </a:rPr>
              <a:t>2_</a:t>
            </a:r>
            <a:r>
              <a:rPr lang="ko-KR" altLang="en-US" dirty="0">
                <a:highlight>
                  <a:srgbClr val="FFFF00"/>
                </a:highlight>
              </a:rPr>
              <a:t>문제</a:t>
            </a:r>
            <a:r>
              <a:rPr lang="en-US" altLang="ko-KR" dirty="0">
                <a:highlight>
                  <a:srgbClr val="FFFF00"/>
                </a:highlight>
              </a:rPr>
              <a:t>3</a:t>
            </a:r>
            <a:r>
              <a:rPr lang="en-US" altLang="ko-KR" dirty="0"/>
              <a:t>:</a:t>
            </a:r>
            <a:r>
              <a:rPr lang="ko-KR" altLang="en-US" dirty="0"/>
              <a:t>한 과목의 점수를 입력 받아 점수에따라 성적등급을 부여하는 프로그램을 작성하시오</a:t>
            </a:r>
            <a:endParaRPr lang="en-US" altLang="ko-KR" dirty="0"/>
          </a:p>
          <a:p>
            <a:r>
              <a:rPr lang="en-US" altLang="ko-KR" dirty="0"/>
              <a:t>90</a:t>
            </a:r>
            <a:r>
              <a:rPr lang="ko-KR" altLang="en-US" dirty="0"/>
              <a:t>점이상</a:t>
            </a:r>
            <a:r>
              <a:rPr lang="en-US" altLang="ko-KR" dirty="0"/>
              <a:t>:A , 90</a:t>
            </a:r>
            <a:r>
              <a:rPr lang="ko-KR" altLang="en-US" dirty="0"/>
              <a:t>점 미만 </a:t>
            </a:r>
            <a:r>
              <a:rPr lang="en-US" altLang="ko-KR" dirty="0"/>
              <a:t>80</a:t>
            </a:r>
            <a:r>
              <a:rPr lang="ko-KR" altLang="en-US" dirty="0"/>
              <a:t>점 이상</a:t>
            </a:r>
            <a:r>
              <a:rPr lang="en-US" altLang="ko-KR" dirty="0"/>
              <a:t>;B,  80</a:t>
            </a:r>
            <a:r>
              <a:rPr lang="ko-KR" altLang="en-US" dirty="0"/>
              <a:t>점 미만 </a:t>
            </a:r>
            <a:r>
              <a:rPr lang="en-US" altLang="ko-KR" dirty="0"/>
              <a:t>70</a:t>
            </a:r>
            <a:r>
              <a:rPr lang="ko-KR" altLang="en-US" dirty="0"/>
              <a:t>점이상</a:t>
            </a:r>
            <a:r>
              <a:rPr lang="en-US" altLang="ko-KR" dirty="0"/>
              <a:t>:C,  70</a:t>
            </a:r>
            <a:r>
              <a:rPr lang="ko-KR" altLang="en-US" dirty="0"/>
              <a:t>점 미만</a:t>
            </a:r>
            <a:r>
              <a:rPr lang="en-US" altLang="ko-KR" dirty="0"/>
              <a:t>60</a:t>
            </a:r>
            <a:r>
              <a:rPr lang="ko-KR" altLang="en-US" dirty="0"/>
              <a:t>점이상</a:t>
            </a:r>
            <a:r>
              <a:rPr lang="en-US" altLang="ko-KR" dirty="0"/>
              <a:t>:D,  60</a:t>
            </a:r>
            <a:r>
              <a:rPr lang="ko-KR" altLang="en-US" dirty="0"/>
              <a:t>점 미만</a:t>
            </a:r>
            <a:r>
              <a:rPr lang="en-US" altLang="ko-KR" dirty="0"/>
              <a:t>:F</a:t>
            </a:r>
          </a:p>
          <a:p>
            <a:r>
              <a:rPr lang="en-US" altLang="ko-KR" dirty="0"/>
              <a:t>If ~elif~else</a:t>
            </a:r>
            <a:r>
              <a:rPr lang="ko-KR" altLang="en-US" dirty="0"/>
              <a:t>문을 이용하여 작성헤 보세요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BE91B08-461D-3C79-130B-FA91C25CC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06" y="2014340"/>
            <a:ext cx="10040751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577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A56003E0-F517-E2BE-857A-BAF874715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5675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실습</a:t>
            </a:r>
            <a:r>
              <a:rPr lang="en-US" altLang="ko-KR" sz="2400" dirty="0"/>
              <a:t>2_</a:t>
            </a:r>
            <a:r>
              <a:rPr lang="ko-KR" altLang="en-US" sz="2400" dirty="0"/>
              <a:t>문제</a:t>
            </a:r>
            <a:r>
              <a:rPr lang="en-US" altLang="ko-KR" sz="2400" dirty="0"/>
              <a:t>3-</a:t>
            </a:r>
            <a:r>
              <a:rPr lang="ko-KR" altLang="en-US" sz="2400" dirty="0"/>
              <a:t>정답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9E1841-399A-1A5E-7758-7081DEECFB05}"/>
              </a:ext>
            </a:extLst>
          </p:cNvPr>
          <p:cNvSpPr txBox="1"/>
          <p:nvPr/>
        </p:nvSpPr>
        <p:spPr>
          <a:xfrm>
            <a:off x="838200" y="1320800"/>
            <a:ext cx="6099048" cy="4154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400" dirty="0"/>
              <a:t>score = int(input("점수를 입력하세요 : "))</a:t>
            </a:r>
          </a:p>
          <a:p>
            <a:r>
              <a:rPr lang="ko-KR" altLang="en-US" sz="2400" dirty="0"/>
              <a:t>if 90 &lt;= score  :</a:t>
            </a:r>
          </a:p>
          <a:p>
            <a:r>
              <a:rPr lang="ko-KR" altLang="en-US" sz="2400" dirty="0"/>
              <a:t>    print("A학점 입니다")</a:t>
            </a:r>
          </a:p>
          <a:p>
            <a:r>
              <a:rPr lang="ko-KR" altLang="en-US" sz="2400" dirty="0"/>
              <a:t>elif 80 &lt;= score :</a:t>
            </a:r>
          </a:p>
          <a:p>
            <a:r>
              <a:rPr lang="ko-KR" altLang="en-US" sz="2400" dirty="0"/>
              <a:t>    print("B학점 입니다")</a:t>
            </a:r>
          </a:p>
          <a:p>
            <a:r>
              <a:rPr lang="ko-KR" altLang="en-US" sz="2400" dirty="0"/>
              <a:t>elif 70 &lt;= score :</a:t>
            </a:r>
          </a:p>
          <a:p>
            <a:r>
              <a:rPr lang="ko-KR" altLang="en-US" sz="2400" dirty="0"/>
              <a:t>    print("c학점 입니다")</a:t>
            </a:r>
          </a:p>
          <a:p>
            <a:r>
              <a:rPr lang="ko-KR" altLang="en-US" sz="2400" dirty="0"/>
              <a:t>elif 60 &lt;= score :</a:t>
            </a:r>
          </a:p>
          <a:p>
            <a:r>
              <a:rPr lang="ko-KR" altLang="en-US" sz="2400" dirty="0"/>
              <a:t>    print("D학점 입니다")</a:t>
            </a:r>
          </a:p>
          <a:p>
            <a:r>
              <a:rPr lang="en-US" altLang="ko-KR" sz="2400" dirty="0"/>
              <a:t>else:</a:t>
            </a:r>
            <a:endParaRPr lang="ko-KR" altLang="en-US" sz="2400" dirty="0"/>
          </a:p>
          <a:p>
            <a:r>
              <a:rPr lang="ko-KR" altLang="en-US" sz="2400" dirty="0"/>
              <a:t>    print("F학점 입니다")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4D0E82-5B48-2055-66A0-24D88BD00839}"/>
              </a:ext>
            </a:extLst>
          </p:cNvPr>
          <p:cNvSpPr txBox="1"/>
          <p:nvPr/>
        </p:nvSpPr>
        <p:spPr>
          <a:xfrm>
            <a:off x="7336536" y="3734483"/>
            <a:ext cx="4017264" cy="2215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dirty="0"/>
          </a:p>
          <a:p>
            <a:r>
              <a:rPr lang="en-US" altLang="ko-KR" sz="2000" dirty="0"/>
              <a:t>&lt;</a:t>
            </a:r>
            <a:r>
              <a:rPr lang="ko-KR" altLang="en-US" sz="2000" dirty="0"/>
              <a:t>실행결과</a:t>
            </a:r>
            <a:r>
              <a:rPr lang="en-US" altLang="ko-KR" sz="2000" dirty="0"/>
              <a:t>&gt;</a:t>
            </a:r>
          </a:p>
          <a:p>
            <a:r>
              <a:rPr lang="ko-KR" altLang="en-US" sz="2000" dirty="0"/>
              <a:t>점수를 입력하세요 : 81</a:t>
            </a:r>
          </a:p>
          <a:p>
            <a:r>
              <a:rPr lang="ko-KR" altLang="en-US" sz="2000" dirty="0"/>
              <a:t>B학점 입니다</a:t>
            </a:r>
            <a:endParaRPr lang="en-US" altLang="ko-KR" sz="2000" dirty="0"/>
          </a:p>
          <a:p>
            <a:endParaRPr lang="ko-KR" altLang="en-US" sz="2000" dirty="0"/>
          </a:p>
          <a:p>
            <a:r>
              <a:rPr lang="ko-KR" altLang="en-US" sz="2000" dirty="0"/>
              <a:t>점수를 입력하세요 : 59</a:t>
            </a:r>
          </a:p>
          <a:p>
            <a:r>
              <a:rPr lang="ko-KR" altLang="en-US" sz="2000" dirty="0"/>
              <a:t>F학점 입니다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C45B17-81A5-7B3D-7B94-FD97F76C6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172" y="842962"/>
            <a:ext cx="3510222" cy="32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442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5AE4BB49-331E-D0F8-9AF0-B19B14715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5675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실습</a:t>
            </a:r>
            <a:r>
              <a:rPr lang="en-US" altLang="ko-KR" sz="2400" dirty="0"/>
              <a:t>2_</a:t>
            </a:r>
            <a:r>
              <a:rPr lang="ko-KR" altLang="en-US" sz="2400" dirty="0"/>
              <a:t>문제</a:t>
            </a:r>
            <a:r>
              <a:rPr lang="en-US" altLang="ko-KR" sz="2400" dirty="0"/>
              <a:t>4_</a:t>
            </a:r>
            <a:r>
              <a:rPr lang="ko-KR" altLang="en-US" sz="2400" dirty="0"/>
              <a:t>정답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D0D4E4-F8DC-1F56-5CD4-185596835767}"/>
              </a:ext>
            </a:extLst>
          </p:cNvPr>
          <p:cNvSpPr txBox="1"/>
          <p:nvPr/>
        </p:nvSpPr>
        <p:spPr>
          <a:xfrm>
            <a:off x="838200" y="1320800"/>
            <a:ext cx="6099048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score = int(input("점수를 입력하세요 : "))</a:t>
            </a:r>
          </a:p>
          <a:p>
            <a:r>
              <a:rPr lang="ko-KR" altLang="en-US" dirty="0"/>
              <a:t>if 60 &lt;= score  :</a:t>
            </a:r>
          </a:p>
          <a:p>
            <a:r>
              <a:rPr lang="ko-KR" altLang="en-US" dirty="0"/>
              <a:t>    if 70 &lt;= score :</a:t>
            </a:r>
          </a:p>
          <a:p>
            <a:r>
              <a:rPr lang="ko-KR" altLang="en-US" dirty="0"/>
              <a:t>        if 80 &lt;= score :</a:t>
            </a:r>
          </a:p>
          <a:p>
            <a:r>
              <a:rPr lang="ko-KR" altLang="en-US" dirty="0"/>
              <a:t>            if 90 &lt;= score:</a:t>
            </a:r>
          </a:p>
          <a:p>
            <a:r>
              <a:rPr lang="ko-KR" altLang="en-US" dirty="0"/>
              <a:t>                print("A학점 입니다")</a:t>
            </a:r>
          </a:p>
          <a:p>
            <a:r>
              <a:rPr lang="ko-KR" altLang="en-US" dirty="0"/>
              <a:t>            else:</a:t>
            </a:r>
          </a:p>
          <a:p>
            <a:r>
              <a:rPr lang="ko-KR" altLang="en-US" dirty="0"/>
              <a:t>                print("B학점 입니다")</a:t>
            </a:r>
          </a:p>
          <a:p>
            <a:r>
              <a:rPr lang="ko-KR" altLang="en-US" dirty="0"/>
              <a:t>        else :</a:t>
            </a:r>
          </a:p>
          <a:p>
            <a:r>
              <a:rPr lang="ko-KR" altLang="en-US" dirty="0"/>
              <a:t>            print("C학점 입니다")</a:t>
            </a:r>
          </a:p>
          <a:p>
            <a:r>
              <a:rPr lang="ko-KR" altLang="en-US" dirty="0"/>
              <a:t>    else:</a:t>
            </a:r>
          </a:p>
          <a:p>
            <a:r>
              <a:rPr lang="ko-KR" altLang="en-US" dirty="0"/>
              <a:t>        print("D학점 입니다")</a:t>
            </a:r>
          </a:p>
          <a:p>
            <a:endParaRPr lang="ko-KR" altLang="en-US" dirty="0"/>
          </a:p>
          <a:p>
            <a:r>
              <a:rPr lang="ko-KR" altLang="en-US" dirty="0"/>
              <a:t>else:</a:t>
            </a:r>
          </a:p>
          <a:p>
            <a:r>
              <a:rPr lang="ko-KR" altLang="en-US" dirty="0"/>
              <a:t>    print("F학점 입니다")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9505D8-B216-3034-6F01-F360284ABFD4}"/>
              </a:ext>
            </a:extLst>
          </p:cNvPr>
          <p:cNvSpPr txBox="1"/>
          <p:nvPr/>
        </p:nvSpPr>
        <p:spPr>
          <a:xfrm>
            <a:off x="7467600" y="2010410"/>
            <a:ext cx="3688080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점수를 입력하세요 : 90</a:t>
            </a:r>
          </a:p>
          <a:p>
            <a:r>
              <a:rPr lang="ko-KR" altLang="en-US" dirty="0"/>
              <a:t>A학점 입니다</a:t>
            </a:r>
          </a:p>
          <a:p>
            <a:r>
              <a:rPr lang="ko-KR" altLang="en-US" dirty="0"/>
              <a:t>점수를 입력하세요 : 80</a:t>
            </a:r>
          </a:p>
          <a:p>
            <a:r>
              <a:rPr lang="ko-KR" altLang="en-US" dirty="0"/>
              <a:t>B학점 입니다</a:t>
            </a:r>
          </a:p>
          <a:p>
            <a:endParaRPr lang="ko-KR" altLang="en-US" dirty="0"/>
          </a:p>
          <a:p>
            <a:r>
              <a:rPr lang="ko-KR" altLang="en-US" dirty="0"/>
              <a:t>점수를 입력하세요 : 70</a:t>
            </a:r>
          </a:p>
          <a:p>
            <a:r>
              <a:rPr lang="ko-KR" altLang="en-US" dirty="0"/>
              <a:t>C학점 입니다</a:t>
            </a:r>
          </a:p>
          <a:p>
            <a:endParaRPr lang="ko-KR" altLang="en-US" dirty="0"/>
          </a:p>
          <a:p>
            <a:r>
              <a:rPr lang="ko-KR" altLang="en-US" dirty="0"/>
              <a:t>점수를 입력하세요 : 60</a:t>
            </a:r>
          </a:p>
          <a:p>
            <a:r>
              <a:rPr lang="ko-KR" altLang="en-US" dirty="0"/>
              <a:t>D학점 입니다</a:t>
            </a:r>
          </a:p>
          <a:p>
            <a:endParaRPr lang="ko-KR" altLang="en-US" dirty="0"/>
          </a:p>
          <a:p>
            <a:r>
              <a:rPr lang="ko-KR" altLang="en-US" dirty="0"/>
              <a:t>점수를 입력하세요 : 50</a:t>
            </a:r>
          </a:p>
          <a:p>
            <a:r>
              <a:rPr lang="ko-KR" altLang="en-US" dirty="0"/>
              <a:t>F학점 입니다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3B72EC-9202-3485-1731-70F90C09FEFC}"/>
              </a:ext>
            </a:extLst>
          </p:cNvPr>
          <p:cNvSpPr txBox="1"/>
          <p:nvPr/>
        </p:nvSpPr>
        <p:spPr>
          <a:xfrm>
            <a:off x="456406" y="180459"/>
            <a:ext cx="9357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문제 </a:t>
            </a:r>
            <a:r>
              <a:rPr lang="en-US" altLang="ko-KR" dirty="0">
                <a:highlight>
                  <a:srgbClr val="FFFF00"/>
                </a:highlight>
              </a:rPr>
              <a:t>4</a:t>
            </a:r>
            <a:r>
              <a:rPr lang="en-US" altLang="ko-KR" dirty="0"/>
              <a:t>: </a:t>
            </a:r>
            <a:r>
              <a:rPr lang="ko-KR" altLang="en-US" dirty="0"/>
              <a:t>문제</a:t>
            </a:r>
            <a:r>
              <a:rPr lang="en-US" altLang="ko-KR" dirty="0"/>
              <a:t>3</a:t>
            </a:r>
            <a:r>
              <a:rPr lang="ko-KR" altLang="en-US" dirty="0"/>
              <a:t>을 내포된 </a:t>
            </a:r>
            <a:r>
              <a:rPr lang="en-US" altLang="ko-KR" dirty="0"/>
              <a:t>if</a:t>
            </a:r>
            <a:r>
              <a:rPr lang="ko-KR" altLang="en-US" dirty="0"/>
              <a:t>문을 사용하여 다시 작성해 보세요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7FED8E-3AAA-D290-DEA7-E93193314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270" y="842962"/>
            <a:ext cx="3540983" cy="44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167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A76C5A-8FB4-9E10-7C40-3651876CD40F}"/>
              </a:ext>
            </a:extLst>
          </p:cNvPr>
          <p:cNvSpPr txBox="1"/>
          <p:nvPr/>
        </p:nvSpPr>
        <p:spPr>
          <a:xfrm>
            <a:off x="381740" y="514905"/>
            <a:ext cx="108662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highlight>
                  <a:srgbClr val="FFFF00"/>
                </a:highlight>
              </a:rPr>
              <a:t>문제 </a:t>
            </a:r>
            <a:r>
              <a:rPr lang="en-US" altLang="ko-KR" sz="2400" dirty="0">
                <a:highlight>
                  <a:srgbClr val="FFFF00"/>
                </a:highlight>
              </a:rPr>
              <a:t>5</a:t>
            </a:r>
            <a:r>
              <a:rPr lang="en-US" altLang="ko-KR" dirty="0"/>
              <a:t>: </a:t>
            </a:r>
            <a:r>
              <a:rPr lang="ko-KR" altLang="en-US" dirty="0"/>
              <a:t>현재 월에 해당하는 정수를 입력 받아 계절</a:t>
            </a:r>
            <a:r>
              <a:rPr lang="en-US" altLang="ko-KR" dirty="0"/>
              <a:t>(3,4,5:</a:t>
            </a:r>
            <a:r>
              <a:rPr lang="ko-KR" altLang="en-US" dirty="0"/>
              <a:t>봄 </a:t>
            </a:r>
            <a:r>
              <a:rPr lang="en-US" altLang="ko-KR" dirty="0"/>
              <a:t>6,7,8:</a:t>
            </a:r>
            <a:r>
              <a:rPr lang="ko-KR" altLang="en-US" dirty="0"/>
              <a:t>여름 </a:t>
            </a:r>
            <a:r>
              <a:rPr lang="en-US" altLang="ko-KR" dirty="0"/>
              <a:t>9,10,11:</a:t>
            </a:r>
            <a:r>
              <a:rPr lang="ko-KR" altLang="en-US" dirty="0"/>
              <a:t>가을 </a:t>
            </a:r>
            <a:r>
              <a:rPr lang="en-US" altLang="ko-KR" dirty="0"/>
              <a:t>12,1,2:</a:t>
            </a:r>
            <a:r>
              <a:rPr lang="ko-KR" altLang="en-US" dirty="0"/>
              <a:t>겨울</a:t>
            </a:r>
            <a:r>
              <a:rPr lang="en-US" altLang="ko-KR" dirty="0"/>
              <a:t>)</a:t>
            </a:r>
            <a:r>
              <a:rPr lang="ko-KR" altLang="en-US" dirty="0"/>
              <a:t>을 출력하는 프로그램을 작성하시오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1620B7-8D9E-9A88-AE16-66B831AF2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6957"/>
            <a:ext cx="9316750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973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</TotalTime>
  <Words>1521</Words>
  <Application>Microsoft Office PowerPoint</Application>
  <PresentationFormat>와이드스크린</PresentationFormat>
  <Paragraphs>260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실습1-문제1 밑변의 길이와 높이를 입력 받아 아래와 같은 사각형의 넓이를 구하시오 (사각형 넓이 구하는 공식 : 밑변길이*높이) </vt:lpstr>
      <vt:lpstr>PowerPoint 프레젠테이션</vt:lpstr>
      <vt:lpstr>실습2 </vt:lpstr>
      <vt:lpstr>실습2_문제1-정답 </vt:lpstr>
      <vt:lpstr>실습2_문제2-정답 </vt:lpstr>
      <vt:lpstr>PowerPoint 프레젠테이션</vt:lpstr>
      <vt:lpstr>실습2_문제3-정답</vt:lpstr>
      <vt:lpstr>실습2_문제4_정답</vt:lpstr>
      <vt:lpstr>PowerPoint 프레젠테이션</vt:lpstr>
      <vt:lpstr>실습2_문제5_정답</vt:lpstr>
      <vt:lpstr>실습3-문제1 </vt:lpstr>
      <vt:lpstr>실습3-문제1_정답 </vt:lpstr>
      <vt:lpstr>PowerPoint 프레젠테이션</vt:lpstr>
      <vt:lpstr>실습3_문제2_정답</vt:lpstr>
      <vt:lpstr>PowerPoint 프레젠테이션</vt:lpstr>
      <vt:lpstr>실습3_문제3_정답</vt:lpstr>
      <vt:lpstr>PowerPoint 프레젠테이션</vt:lpstr>
      <vt:lpstr>실습3_문제4_정답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박해옥</dc:creator>
  <cp:lastModifiedBy>박해옥</cp:lastModifiedBy>
  <cp:revision>24</cp:revision>
  <dcterms:created xsi:type="dcterms:W3CDTF">2022-06-02T14:27:18Z</dcterms:created>
  <dcterms:modified xsi:type="dcterms:W3CDTF">2022-11-25T08:36:04Z</dcterms:modified>
</cp:coreProperties>
</file>