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7"/>
  </p:notesMasterIdLst>
  <p:sldIdLst>
    <p:sldId id="304" r:id="rId2"/>
    <p:sldId id="287" r:id="rId3"/>
    <p:sldId id="317" r:id="rId4"/>
    <p:sldId id="318" r:id="rId5"/>
    <p:sldId id="306" r:id="rId6"/>
  </p:sldIdLst>
  <p:sldSz cx="7620000" cy="5715000"/>
  <p:notesSz cx="6865938" cy="99980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E8FB2"/>
    <a:srgbClr val="22BAD8"/>
    <a:srgbClr val="98B8EC"/>
    <a:srgbClr val="D2DEE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93504" autoAdjust="0"/>
  </p:normalViewPr>
  <p:slideViewPr>
    <p:cSldViewPr>
      <p:cViewPr>
        <p:scale>
          <a:sx n="75" d="100"/>
          <a:sy n="75" d="100"/>
        </p:scale>
        <p:origin x="130" y="-43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5490E39-059A-4AB2-AA56-AEB52CA89CD9}" type="datetimeFigureOut">
              <a:rPr lang="ko-KR" altLang="en-US"/>
              <a:pPr>
                <a:defRPr/>
              </a:pPr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49800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25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375" y="9496425"/>
            <a:ext cx="2974975" cy="5000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937E42-D674-4C58-BDEE-A182335A18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1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[BOB7</a:t>
            </a:r>
            <a:r>
              <a:rPr lang="ko-KR" altLang="en-US" dirty="0"/>
              <a:t>기</a:t>
            </a:r>
            <a:r>
              <a:rPr lang="en-US" altLang="ko-KR" dirty="0"/>
              <a:t>]</a:t>
            </a:r>
            <a:r>
              <a:rPr lang="ko-KR" altLang="en-US" dirty="0"/>
              <a:t>차세대금융프로젝트보안솔루션</a:t>
            </a:r>
            <a:r>
              <a:rPr lang="en-US" altLang="ko-KR" dirty="0"/>
              <a:t>_</a:t>
            </a:r>
            <a:r>
              <a:rPr lang="ko-KR" altLang="en-US" dirty="0"/>
              <a:t>임지환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937E42-D674-4C58-BDEE-A182335A18E8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7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937E42-D674-4C58-BDEE-A182335A18E8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9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937E42-D674-4C58-BDEE-A182335A18E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1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935302"/>
            <a:ext cx="6477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001698"/>
            <a:ext cx="5715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75831-E48D-4A61-A489-63231DD9DD89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6A6A4-65BC-4CBF-9935-9BB66F318D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EB89C-4526-4540-9A53-9CB9D9BBE5DD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716BF-BB13-4CC5-8FB1-63BD7EDC89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304271"/>
            <a:ext cx="1643063" cy="48431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304271"/>
            <a:ext cx="4833938" cy="484319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556FD-824E-43AC-A89F-3E8CABA63F27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3FC9F-66EE-4F77-B2D0-8C4CA2009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B319A-1638-42CF-919A-9895C4680056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13D1E-3EEE-493E-B2DD-AF8E64522C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424783"/>
            <a:ext cx="657225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3824554"/>
            <a:ext cx="657225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BA673-271D-4EB9-AC86-B929B0A9F7D5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01F35-7524-4EF0-86BB-0835AD3C1D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21354"/>
            <a:ext cx="3238500" cy="362611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521354"/>
            <a:ext cx="3238500" cy="362611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26086-3683-4CA0-AD9A-77B88A8CD951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2AE03-9BD8-4E95-B8C7-7FF3110059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11046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400969"/>
            <a:ext cx="3223617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087563"/>
            <a:ext cx="3223617" cy="307049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400969"/>
            <a:ext cx="323949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39493" cy="307049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B326C-D0EB-4F51-8411-475DD8D32281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40BBC-A722-456D-990A-0791789B1A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D8E43-354B-4513-863E-3E8CCAF6884E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F898E-EB80-44E4-8246-BD483DC63C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91E57-F990-4297-BAED-F6444E867BFF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E7DB-31F1-4C37-8AC7-320F494E44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604C0-F63F-42D5-8F9A-68A75E1C32FB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93CA1-EFF7-4FAD-964B-E902C6E8A2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rtlCol="0">
            <a:normAutofit/>
          </a:bodyPr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325F-556D-4A16-9560-98A7A8EC0FD6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31491-6FD6-41E4-9F7D-A5CBBDCAF1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304800"/>
            <a:ext cx="65722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520825"/>
            <a:ext cx="657225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5297488"/>
            <a:ext cx="17145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1B79E6-503C-49FF-AD57-778716BA7022}" type="datetime1">
              <a:rPr lang="en-US" altLang="ko-KR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5297488"/>
            <a:ext cx="257175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5297488"/>
            <a:ext cx="17145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027D1FE-AA2F-4072-9DEC-853596DDE9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2" descr="E:\新模板\蓝色的S\未标题-2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defTabSz="760413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defTabSz="760413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88913" indent="-188913" algn="l" defTabSz="760413" rtl="0" eaLnBrk="0" fontAlgn="base" latinLnBrk="1" hangingPunct="0">
        <a:lnSpc>
          <a:spcPct val="90000"/>
        </a:lnSpc>
        <a:spcBef>
          <a:spcPts val="838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569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950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331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1712913" indent="-188913" algn="l" defTabSz="760413" rtl="0" eaLnBrk="0" fontAlgn="base" latinLnBrk="1" hangingPunct="0">
        <a:lnSpc>
          <a:spcPct val="90000"/>
        </a:lnSpc>
        <a:spcBef>
          <a:spcPts val="413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5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E:\新模板\蓝色的S\未标题-3.png"/>
          <p:cNvPicPr>
            <a:picLocks noChangeAspect="1" noChangeArrowheads="1"/>
          </p:cNvPicPr>
          <p:nvPr/>
        </p:nvPicPr>
        <p:blipFill>
          <a:blip r:embed="rId3"/>
          <a:srcRect t="50000" r="50000"/>
          <a:stretch>
            <a:fillRect/>
          </a:stretch>
        </p:blipFill>
        <p:spPr bwMode="auto">
          <a:xfrm>
            <a:off x="0" y="285750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3" descr="E:\新模板\蓝色的S\未标题-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9228"/>
            <a:ext cx="7620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19825" y="1112877"/>
            <a:ext cx="354135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760413" eaLnBrk="1" latinLnBrk="1" hangingPunct="1"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TERM </a:t>
            </a:r>
            <a:r>
              <a:rPr lang="ko-KR" altLang="en-US" sz="3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endParaRPr lang="en-US" altLang="ko-KR" sz="38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defTabSz="760413" eaLnBrk="1" latinLnBrk="1" hangingPunct="1">
              <a:defRPr/>
            </a:pPr>
            <a:endParaRPr lang="en-US" altLang="ko-KR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 defTabSz="760413" eaLnBrk="1" latinLnBrk="1" hangingPunct="1">
              <a:defRPr/>
            </a:pP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자료구조와 알고리즘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1]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490502" y="5210748"/>
            <a:ext cx="41040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0413" eaLnBrk="1" latinLnBrk="1" hangingPunct="1">
              <a:defRPr/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2015112595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산업시스템공학과 정영준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4673600" y="-94828"/>
            <a:ext cx="294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</a:pPr>
            <a:r>
              <a:rPr lang="ko-KR" altLang="en-US" sz="3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zh-CN" altLang="en-US" sz="3000" b="1" dirty="0">
              <a:latin typeface="배달의민족 도현" panose="020B0600000101010101" pitchFamily="50" charset="-127"/>
              <a:ea typeface="나눔고딕OTF Extra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8E7DB-31F1-4C37-8AC7-320F494E4487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/20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4275" y="1345332"/>
            <a:ext cx="67818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아이디어</a:t>
            </a:r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 데이터 테스트 </a:t>
            </a:r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무결성</a:t>
            </a:r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 데이터 테스트 </a:t>
            </a:r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효율성 </a:t>
            </a:r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514350" indent="-514350">
              <a:lnSpc>
                <a:spcPct val="250000"/>
              </a:lnSpc>
              <a:buAutoNum type="arabicPeriod"/>
            </a:pPr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" r="2025"/>
          <a:stretch/>
        </p:blipFill>
        <p:spPr bwMode="auto">
          <a:xfrm>
            <a:off x="3882008" y="1873945"/>
            <a:ext cx="3685413" cy="34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8E7DB-31F1-4C37-8AC7-320F494E4487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/20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4849" y="554489"/>
            <a:ext cx="2677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아이디어</a:t>
            </a:r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168708" y="985292"/>
            <a:ext cx="3631463" cy="364791"/>
            <a:chOff x="409" y="707"/>
            <a:chExt cx="3334" cy="139"/>
          </a:xfrm>
          <a:solidFill>
            <a:schemeClr val="tx2"/>
          </a:solidFill>
        </p:grpSpPr>
        <p:sp>
          <p:nvSpPr>
            <p:cNvPr id="6" name="AutoShape 65"/>
            <p:cNvSpPr>
              <a:spLocks noChangeArrowheads="1"/>
            </p:cNvSpPr>
            <p:nvPr/>
          </p:nvSpPr>
          <p:spPr bwMode="auto">
            <a:xfrm>
              <a:off x="409" y="707"/>
              <a:ext cx="3334" cy="139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4DB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AutoShape 66"/>
            <p:cNvSpPr>
              <a:spLocks noChangeArrowheads="1"/>
            </p:cNvSpPr>
            <p:nvPr/>
          </p:nvSpPr>
          <p:spPr bwMode="auto">
            <a:xfrm>
              <a:off x="447" y="727"/>
              <a:ext cx="3262" cy="100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62000" anchor="ctr"/>
            <a:lstStyle>
              <a:lvl1pPr marL="190500" indent="-190500"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buFontTx/>
                <a:buBlip>
                  <a:blip r:embed="rId4"/>
                </a:buBlip>
              </a:pPr>
              <a:r>
                <a:rPr lang="ko-KR" altLang="en-US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목표 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10%, 20%, 30% </a:t>
              </a:r>
              <a:r>
                <a:rPr lang="ko-KR" altLang="en-US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데이터를 찾는다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 </a:t>
              </a: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10099" y="1614195"/>
            <a:ext cx="3455886" cy="1512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defTabSz="584200">
              <a:spcBef>
                <a:spcPts val="400"/>
              </a:spcBef>
              <a:buSzPct val="75000"/>
              <a:defRPr sz="1200" b="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</a:t>
            </a:r>
            <a:r>
              <a:rPr lang="en-US" altLang="ko-KR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 </a:t>
            </a:r>
            <a:r>
              <a:rPr lang="en-US" altLang="ko-KR" sz="12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Quick_Sort</a:t>
            </a:r>
            <a:r>
              <a:rPr lang="ko-KR" altLang="en-US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en-US" altLang="ko-KR" sz="12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n_th</a:t>
            </a:r>
            <a:r>
              <a:rPr lang="en-US" altLang="ko-KR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element </a:t>
            </a:r>
            <a:r>
              <a:rPr lang="ko-KR" altLang="en-US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r>
              <a:rPr lang="en-US" altLang="ko-KR" sz="12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28600" indent="-228600" defTabSz="584200">
              <a:spcBef>
                <a:spcPts val="400"/>
              </a:spcBef>
              <a:buSzPct val="75000"/>
              <a:buFont typeface="+mj-lt"/>
              <a:buAutoNum type="arabicPeriod"/>
              <a:defRPr sz="1200" b="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Partition 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반환 값과 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30% index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비교</a:t>
            </a:r>
            <a:endParaRPr lang="en-US" altLang="ko-KR" sz="9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28600" indent="-228600" defTabSz="584200">
              <a:spcBef>
                <a:spcPts val="400"/>
              </a:spcBef>
              <a:buSzPct val="75000"/>
              <a:buFont typeface="+mj-lt"/>
              <a:buAutoNum type="arabicPeriod"/>
              <a:defRPr sz="1200" b="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Partition 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반환 값과 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20% index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비교</a:t>
            </a:r>
            <a:endParaRPr lang="en-US" altLang="ko-KR" sz="9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28600" indent="-228600" defTabSz="584200">
              <a:spcBef>
                <a:spcPts val="400"/>
              </a:spcBef>
              <a:buSzPct val="75000"/>
              <a:buFont typeface="+mj-lt"/>
              <a:buAutoNum type="arabicPeriod"/>
              <a:defRPr sz="1200" b="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Partition 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반환 값과 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10% index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비교</a:t>
            </a:r>
            <a:endParaRPr lang="en-US" altLang="ko-KR" sz="9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28600" indent="-228600" defTabSz="584200">
              <a:spcBef>
                <a:spcPts val="400"/>
              </a:spcBef>
              <a:buSzPct val="75000"/>
              <a:buFont typeface="+mj-lt"/>
              <a:buAutoNum type="arabicPeriod"/>
              <a:defRPr sz="1200" b="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Partition 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반환 값과 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index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비교</a:t>
            </a:r>
            <a:endParaRPr lang="en-US" altLang="ko-KR" sz="9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28600" indent="-228600" defTabSz="584200">
              <a:spcBef>
                <a:spcPts val="400"/>
              </a:spcBef>
              <a:buSzPct val="75000"/>
              <a:buFont typeface="+mj-lt"/>
              <a:buAutoNum type="arabicPeriod"/>
              <a:defRPr sz="1200" b="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Partition 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반환 값과 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index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비교</a:t>
            </a:r>
            <a:endParaRPr lang="en-US" altLang="ko-KR" sz="9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28600" indent="-228600" defTabSz="584200">
              <a:spcBef>
                <a:spcPts val="400"/>
              </a:spcBef>
              <a:buSzPct val="75000"/>
              <a:buFont typeface="+mj-lt"/>
              <a:buAutoNum type="arabicPeriod"/>
              <a:defRPr sz="1200" b="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~5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 </a:t>
            </a:r>
            <a:r>
              <a:rPr lang="en-US" altLang="ko-KR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Quick</a:t>
            </a:r>
            <a:r>
              <a:rPr lang="ko-KR" altLang="en-US" sz="9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정렬 </a:t>
            </a:r>
            <a:endParaRPr lang="en-US" altLang="ko-KR" sz="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키워드…">
            <a:extLst>
              <a:ext uri="{FF2B5EF4-FFF2-40B4-BE49-F238E27FC236}">
                <a16:creationId xmlns:a16="http://schemas.microsoft.com/office/drawing/2014/main" id="{A593F1FE-0A24-9F42-BD16-FA632DCFDE82}"/>
              </a:ext>
            </a:extLst>
          </p:cNvPr>
          <p:cNvSpPr txBox="1"/>
          <p:nvPr/>
        </p:nvSpPr>
        <p:spPr>
          <a:xfrm>
            <a:off x="4161531" y="1534365"/>
            <a:ext cx="3224885" cy="3107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defTabSz="584200">
              <a:lnSpc>
                <a:spcPct val="110000"/>
              </a:lnSpc>
              <a:defRPr sz="160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Find </a:t>
            </a:r>
            <a:r>
              <a:rPr lang="ko-KR" altLang="en-US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</a:t>
            </a:r>
            <a:endParaRPr lang="en-US" altLang="ko-KR" sz="14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B4DF64-5DCC-4516-9263-C5B75685D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342" y="4895850"/>
            <a:ext cx="1781175" cy="409575"/>
          </a:xfrm>
          <a:prstGeom prst="rect">
            <a:avLst/>
          </a:prstGeom>
        </p:spPr>
      </p:pic>
      <p:sp>
        <p:nvSpPr>
          <p:cNvPr id="34" name="키워드…">
            <a:extLst>
              <a:ext uri="{FF2B5EF4-FFF2-40B4-BE49-F238E27FC236}">
                <a16:creationId xmlns:a16="http://schemas.microsoft.com/office/drawing/2014/main" id="{4FC964F7-DDFB-406B-BAA2-91B99486E925}"/>
              </a:ext>
            </a:extLst>
          </p:cNvPr>
          <p:cNvSpPr txBox="1"/>
          <p:nvPr/>
        </p:nvSpPr>
        <p:spPr>
          <a:xfrm>
            <a:off x="271472" y="3173936"/>
            <a:ext cx="3224885" cy="3107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defTabSz="584200">
              <a:lnSpc>
                <a:spcPct val="110000"/>
              </a:lnSpc>
              <a:defRPr sz="160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Main </a:t>
            </a:r>
            <a:r>
              <a:rPr lang="ko-KR" altLang="en-US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</a:t>
            </a:r>
            <a:r>
              <a:rPr lang="en-US" altLang="ko-KR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생성</a:t>
            </a:r>
            <a:r>
              <a:rPr lang="en-US" altLang="ko-KR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38" name="양쪽 모서리가 둥근 사각형 133">
            <a:extLst>
              <a:ext uri="{FF2B5EF4-FFF2-40B4-BE49-F238E27FC236}">
                <a16:creationId xmlns:a16="http://schemas.microsoft.com/office/drawing/2014/main" id="{1655B35E-54FC-4667-8B7F-B9E0895238CC}"/>
              </a:ext>
            </a:extLst>
          </p:cNvPr>
          <p:cNvSpPr/>
          <p:nvPr/>
        </p:nvSpPr>
        <p:spPr>
          <a:xfrm rot="20634717">
            <a:off x="3908999" y="1355905"/>
            <a:ext cx="619390" cy="234929"/>
          </a:xfrm>
          <a:prstGeom prst="round2SameRect">
            <a:avLst/>
          </a:prstGeom>
          <a:solidFill>
            <a:srgbClr val="FF0000">
              <a:alpha val="6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254B12D-D3A0-4D90-B24A-AD283873C0FE}"/>
              </a:ext>
            </a:extLst>
          </p:cNvPr>
          <p:cNvCxnSpPr>
            <a:cxnSpLocks/>
          </p:cNvCxnSpPr>
          <p:nvPr/>
        </p:nvCxnSpPr>
        <p:spPr>
          <a:xfrm>
            <a:off x="5031350" y="4297660"/>
            <a:ext cx="237905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A3AC4A2-621C-4A1B-B054-944CF89C1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5" y="3532300"/>
            <a:ext cx="2584040" cy="17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0044A0-8820-4201-AF52-BD1CAA31D6F3}"/>
              </a:ext>
            </a:extLst>
          </p:cNvPr>
          <p:cNvSpPr/>
          <p:nvPr/>
        </p:nvSpPr>
        <p:spPr>
          <a:xfrm>
            <a:off x="274849" y="554489"/>
            <a:ext cx="38090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 데이터 테스트 </a:t>
            </a:r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무결성</a:t>
            </a:r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5" name="Group 64">
            <a:extLst>
              <a:ext uri="{FF2B5EF4-FFF2-40B4-BE49-F238E27FC236}">
                <a16:creationId xmlns:a16="http://schemas.microsoft.com/office/drawing/2014/main" id="{F754E2D1-61AC-4086-8E6C-5BA01F476E92}"/>
              </a:ext>
            </a:extLst>
          </p:cNvPr>
          <p:cNvGrpSpPr>
            <a:grpSpLocks/>
          </p:cNvGrpSpPr>
          <p:nvPr/>
        </p:nvGrpSpPr>
        <p:grpSpPr bwMode="auto">
          <a:xfrm>
            <a:off x="168708" y="985292"/>
            <a:ext cx="3631463" cy="364791"/>
            <a:chOff x="409" y="707"/>
            <a:chExt cx="3334" cy="139"/>
          </a:xfrm>
          <a:solidFill>
            <a:schemeClr val="tx2"/>
          </a:solidFill>
        </p:grpSpPr>
        <p:sp>
          <p:nvSpPr>
            <p:cNvPr id="36" name="AutoShape 65">
              <a:extLst>
                <a:ext uri="{FF2B5EF4-FFF2-40B4-BE49-F238E27FC236}">
                  <a16:creationId xmlns:a16="http://schemas.microsoft.com/office/drawing/2014/main" id="{944AF969-7BCB-4E1C-8BE2-D33AD5CEF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707"/>
              <a:ext cx="3334" cy="139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4DB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AutoShape 66">
              <a:extLst>
                <a:ext uri="{FF2B5EF4-FFF2-40B4-BE49-F238E27FC236}">
                  <a16:creationId xmlns:a16="http://schemas.microsoft.com/office/drawing/2014/main" id="{AC35D785-4A33-4844-9F86-527AA98C2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727"/>
              <a:ext cx="3262" cy="100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62000" anchor="ctr"/>
            <a:lstStyle>
              <a:lvl1pPr marL="190500" indent="-190500"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buFontTx/>
                <a:buBlip>
                  <a:blip r:embed="rId3"/>
                </a:buBlip>
              </a:pPr>
              <a:r>
                <a:rPr lang="ko-KR" altLang="en-US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구간의 첫 번째 값 기준 </a:t>
              </a:r>
              <a:r>
                <a:rPr lang="ko-KR" altLang="en-US" sz="12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무결성</a:t>
              </a:r>
              <a:r>
                <a:rPr lang="ko-KR" altLang="en-US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테스트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</a:p>
          </p:txBody>
        </p:sp>
      </p:grpSp>
      <p:sp>
        <p:nvSpPr>
          <p:cNvPr id="40" name="키워드…">
            <a:extLst>
              <a:ext uri="{FF2B5EF4-FFF2-40B4-BE49-F238E27FC236}">
                <a16:creationId xmlns:a16="http://schemas.microsoft.com/office/drawing/2014/main" id="{6AC3B78D-EF06-4302-AA3E-B14A04A58154}"/>
              </a:ext>
            </a:extLst>
          </p:cNvPr>
          <p:cNvSpPr txBox="1"/>
          <p:nvPr/>
        </p:nvSpPr>
        <p:spPr>
          <a:xfrm>
            <a:off x="416834" y="1456680"/>
            <a:ext cx="3224885" cy="3107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defTabSz="584200">
              <a:lnSpc>
                <a:spcPct val="110000"/>
              </a:lnSpc>
              <a:defRPr sz="1600"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r>
              <a:rPr lang="en-US" altLang="ko-KR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en-US" altLang="ko-KR" sz="1400" b="1" dirty="0" err="1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Value_Check</a:t>
            </a:r>
            <a:r>
              <a:rPr lang="en-US" altLang="ko-KR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</a:t>
            </a:r>
            <a:r>
              <a:rPr lang="en-US" altLang="ko-KR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14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468" y="854482"/>
            <a:ext cx="1148477" cy="62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38" y="841276"/>
            <a:ext cx="1138618" cy="62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73" y="854482"/>
            <a:ext cx="1138617" cy="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01" y="1508021"/>
            <a:ext cx="1138618" cy="58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37" y="1508021"/>
            <a:ext cx="1138617" cy="59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72" y="1491597"/>
            <a:ext cx="1138618" cy="60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97" y="2118402"/>
            <a:ext cx="1138618" cy="59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32" y="2148209"/>
            <a:ext cx="1138617" cy="58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"/>
          <a:stretch/>
        </p:blipFill>
        <p:spPr bwMode="auto">
          <a:xfrm>
            <a:off x="6426073" y="2105499"/>
            <a:ext cx="1188000" cy="6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44" y="2811427"/>
            <a:ext cx="1138619" cy="57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" y="1840147"/>
            <a:ext cx="3640195" cy="106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0044A0-8820-4201-AF52-BD1CAA31D6F3}"/>
              </a:ext>
            </a:extLst>
          </p:cNvPr>
          <p:cNvSpPr/>
          <p:nvPr/>
        </p:nvSpPr>
        <p:spPr>
          <a:xfrm>
            <a:off x="274849" y="2993259"/>
            <a:ext cx="38090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랜덤 데이터 테스트 </a:t>
            </a:r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효율성</a:t>
            </a:r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000" b="1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8" name="Group 64">
            <a:extLst>
              <a:ext uri="{FF2B5EF4-FFF2-40B4-BE49-F238E27FC236}">
                <a16:creationId xmlns:a16="http://schemas.microsoft.com/office/drawing/2014/main" id="{F754E2D1-61AC-4086-8E6C-5BA01F476E92}"/>
              </a:ext>
            </a:extLst>
          </p:cNvPr>
          <p:cNvGrpSpPr>
            <a:grpSpLocks/>
          </p:cNvGrpSpPr>
          <p:nvPr/>
        </p:nvGrpSpPr>
        <p:grpSpPr bwMode="auto">
          <a:xfrm>
            <a:off x="168708" y="3428813"/>
            <a:ext cx="3631463" cy="364791"/>
            <a:chOff x="409" y="707"/>
            <a:chExt cx="3334" cy="139"/>
          </a:xfrm>
          <a:solidFill>
            <a:schemeClr val="tx2"/>
          </a:solidFill>
        </p:grpSpPr>
        <p:sp>
          <p:nvSpPr>
            <p:cNvPr id="29" name="AutoShape 65">
              <a:extLst>
                <a:ext uri="{FF2B5EF4-FFF2-40B4-BE49-F238E27FC236}">
                  <a16:creationId xmlns:a16="http://schemas.microsoft.com/office/drawing/2014/main" id="{944AF969-7BCB-4E1C-8BE2-D33AD5CEF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707"/>
              <a:ext cx="3334" cy="139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rgbClr val="004DBE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AutoShape 66">
              <a:extLst>
                <a:ext uri="{FF2B5EF4-FFF2-40B4-BE49-F238E27FC236}">
                  <a16:creationId xmlns:a16="http://schemas.microsoft.com/office/drawing/2014/main" id="{AC35D785-4A33-4844-9F86-527AA98C2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727"/>
              <a:ext cx="3262" cy="100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62000" anchor="ctr"/>
            <a:lstStyle>
              <a:lvl1pPr marL="190500" indent="-190500"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buFontTx/>
                <a:buBlip>
                  <a:blip r:embed="rId3"/>
                </a:buBlip>
              </a:pPr>
              <a:r>
                <a:rPr lang="ko-KR" altLang="en-US" sz="120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비교할 값의 개수 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N</a:t>
              </a:r>
              <a:r>
                <a:rPr lang="ko-KR" altLang="en-US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</a:t>
              </a:r>
              <a:r>
                <a:rPr lang="en-US" altLang="ko-KR" sz="12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</p:txBody>
        </p:sp>
      </p:grp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45" y="3492976"/>
            <a:ext cx="1188000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5183302" y="3505572"/>
            <a:ext cx="1188000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73" y="3505572"/>
            <a:ext cx="1188000" cy="5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65" y="4050328"/>
            <a:ext cx="1188000" cy="52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37" y="4063783"/>
            <a:ext cx="1188000" cy="48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73" y="4077952"/>
            <a:ext cx="1188000" cy="48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 bwMode="auto">
          <a:xfrm>
            <a:off x="3934365" y="4609307"/>
            <a:ext cx="1188000" cy="48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양쪽 모서리가 둥근 사각형 133">
            <a:extLst>
              <a:ext uri="{FF2B5EF4-FFF2-40B4-BE49-F238E27FC236}">
                <a16:creationId xmlns:a16="http://schemas.microsoft.com/office/drawing/2014/main" id="{1EC43E79-0204-4CA6-864A-18001111A02F}"/>
              </a:ext>
            </a:extLst>
          </p:cNvPr>
          <p:cNvSpPr/>
          <p:nvPr/>
        </p:nvSpPr>
        <p:spPr>
          <a:xfrm rot="20634717">
            <a:off x="164300" y="1368730"/>
            <a:ext cx="619390" cy="234929"/>
          </a:xfrm>
          <a:prstGeom prst="round2SameRect">
            <a:avLst/>
          </a:prstGeom>
          <a:solidFill>
            <a:srgbClr val="FF0000">
              <a:alpha val="6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65260"/>
              </p:ext>
            </p:extLst>
          </p:nvPr>
        </p:nvGraphicFramePr>
        <p:xfrm>
          <a:off x="536208" y="3948363"/>
          <a:ext cx="2742819" cy="113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대상 구간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최소값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최대값</a:t>
                      </a:r>
                      <a:endParaRPr lang="en-US" altLang="ko-KR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30% </a:t>
                      </a:r>
                      <a:r>
                        <a:rPr lang="ko-KR" altLang="en-US" sz="800" dirty="0"/>
                        <a:t>인덱스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20%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인덱스 찾기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N*</a:t>
                      </a:r>
                      <a:r>
                        <a:rPr lang="en-US" altLang="ko-KR" sz="800" baseline="0" dirty="0"/>
                        <a:t>1/3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10% </a:t>
                      </a:r>
                      <a:r>
                        <a:rPr lang="ko-KR" altLang="en-US" sz="800" dirty="0"/>
                        <a:t>인덱스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N*(1/3)*(2/3)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r>
                        <a:rPr lang="ko-KR" altLang="en-US" sz="800" dirty="0"/>
                        <a:t>위 인덱스 찾기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N*(1/3)*(2/3)*(1/2)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78589" y="5111234"/>
            <a:ext cx="66431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시간복잡도는 </a:t>
            </a:r>
            <a:r>
              <a:rPr lang="ko-KR" altLang="en-US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최소 </a:t>
            </a:r>
            <a:r>
              <a:rPr lang="en-US" altLang="ko-KR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O(1) </a:t>
            </a:r>
            <a:r>
              <a:rPr lang="ko-KR" altLang="en-US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최대 </a:t>
            </a:r>
            <a:r>
              <a:rPr lang="en-US" altLang="ko-KR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O(N) </a:t>
            </a:r>
            <a:r>
              <a:rPr lang="ko-KR" altLang="en-US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사이에 특정 값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예상된다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11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l="50000" b="50000"/>
          <a:stretch>
            <a:fillRect/>
          </a:stretch>
        </p:blipFill>
        <p:spPr bwMode="auto">
          <a:xfrm>
            <a:off x="3810000" y="47625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t="50000" r="50000"/>
          <a:stretch>
            <a:fillRect/>
          </a:stretch>
        </p:blipFill>
        <p:spPr bwMode="auto">
          <a:xfrm>
            <a:off x="0" y="285750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l="50000" t="50000"/>
          <a:stretch>
            <a:fillRect/>
          </a:stretch>
        </p:blipFill>
        <p:spPr bwMode="auto">
          <a:xfrm>
            <a:off x="3810000" y="285750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 descr="E:\新模板\蓝色的S\未标题-3.png"/>
          <p:cNvPicPr>
            <a:picLocks noChangeAspect="1" noChangeArrowheads="1"/>
          </p:cNvPicPr>
          <p:nvPr/>
        </p:nvPicPr>
        <p:blipFill>
          <a:blip r:embed="rId2"/>
          <a:srcRect r="50000" b="50000"/>
          <a:stretch>
            <a:fillRect/>
          </a:stretch>
        </p:blipFill>
        <p:spPr bwMode="auto">
          <a:xfrm>
            <a:off x="0" y="476250"/>
            <a:ext cx="381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5" descr="E:\新模板\蓝色的S\未标题-4.png"/>
          <p:cNvPicPr>
            <a:picLocks noChangeAspect="1" noChangeArrowheads="1"/>
          </p:cNvPicPr>
          <p:nvPr/>
        </p:nvPicPr>
        <p:blipFill>
          <a:blip r:embed="rId3"/>
          <a:srcRect r="50000"/>
          <a:stretch>
            <a:fillRect/>
          </a:stretch>
        </p:blipFill>
        <p:spPr bwMode="auto">
          <a:xfrm>
            <a:off x="0" y="47625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5" descr="E:\新模板\蓝色的S\未标题-4.png"/>
          <p:cNvPicPr>
            <a:picLocks noChangeAspect="1" noChangeArrowheads="1"/>
          </p:cNvPicPr>
          <p:nvPr/>
        </p:nvPicPr>
        <p:blipFill>
          <a:blip r:embed="rId3"/>
          <a:srcRect l="50000"/>
          <a:stretch>
            <a:fillRect/>
          </a:stretch>
        </p:blipFill>
        <p:spPr bwMode="auto">
          <a:xfrm>
            <a:off x="3810000" y="47625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2" descr="E:\新模板\蓝色的S\未标题-5.png"/>
          <p:cNvPicPr>
            <a:picLocks noChangeAspect="1" noChangeArrowheads="1"/>
          </p:cNvPicPr>
          <p:nvPr/>
        </p:nvPicPr>
        <p:blipFill>
          <a:blip r:embed="rId4"/>
          <a:srcRect t="50000"/>
          <a:stretch>
            <a:fillRect/>
          </a:stretch>
        </p:blipFill>
        <p:spPr bwMode="auto">
          <a:xfrm>
            <a:off x="0" y="2857500"/>
            <a:ext cx="762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2" descr="E:\新模板\蓝色的S\未标题-5.png"/>
          <p:cNvPicPr>
            <a:picLocks noChangeAspect="1" noChangeArrowheads="1"/>
          </p:cNvPicPr>
          <p:nvPr/>
        </p:nvPicPr>
        <p:blipFill>
          <a:blip r:embed="rId4"/>
          <a:srcRect b="50000"/>
          <a:stretch>
            <a:fillRect/>
          </a:stretch>
        </p:blipFill>
        <p:spPr bwMode="auto">
          <a:xfrm>
            <a:off x="0" y="476250"/>
            <a:ext cx="7620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3" descr="E:\新模板\蓝色的S\未标题-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7625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9" name="TextBox 6"/>
          <p:cNvSpPr txBox="1">
            <a:spLocks noChangeArrowheads="1"/>
          </p:cNvSpPr>
          <p:nvPr/>
        </p:nvSpPr>
        <p:spPr bwMode="auto">
          <a:xfrm>
            <a:off x="1217613" y="1052513"/>
            <a:ext cx="17668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zh-CN" altLang="en-US" sz="4400" b="1" dirty="0">
              <a:solidFill>
                <a:schemeClr val="bg1"/>
              </a:solidFill>
              <a:latin typeface="배달의민족 도현" panose="020B0600000101010101" pitchFamily="50" charset="-127"/>
              <a:ea typeface="나눔고딕OTF ExtraBold" pitchFamily="34" charset="-127"/>
            </a:endParaRPr>
          </a:p>
        </p:txBody>
      </p:sp>
      <p:sp>
        <p:nvSpPr>
          <p:cNvPr id="16396" name="Rectangle 2"/>
          <p:cNvSpPr>
            <a:spLocks noChangeArrowheads="1"/>
          </p:cNvSpPr>
          <p:nvPr/>
        </p:nvSpPr>
        <p:spPr bwMode="auto">
          <a:xfrm>
            <a:off x="2574925" y="3970338"/>
            <a:ext cx="21955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ko-KR" altLang="en-US" sz="32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en-US" altLang="ko-KR" sz="20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C5E0B3"/>
      </a:accent5>
      <a:accent6>
        <a:srgbClr val="757070"/>
      </a:accent6>
      <a:hlink>
        <a:srgbClr val="ADB9CA"/>
      </a:hlink>
      <a:folHlink>
        <a:srgbClr val="323F4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8405</TotalTime>
  <Pages>0</Pages>
  <Words>223</Words>
  <Characters>0</Characters>
  <Application>Microsoft Office PowerPoint</Application>
  <DocSecurity>0</DocSecurity>
  <PresentationFormat>사용자 지정</PresentationFormat>
  <Lines>0</Lines>
  <Paragraphs>50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배달의민족 도현</vt:lpstr>
      <vt:lpstr>Arial</vt:lpstr>
      <vt:lpstr>Calibri</vt:lpstr>
      <vt:lpstr>Calibri Light</vt:lpstr>
      <vt:lpstr>2_Office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kingsoft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</dc:creator>
  <cp:lastModifiedBy>jeongyj789@naver.com</cp:lastModifiedBy>
  <cp:revision>1747</cp:revision>
  <cp:lastPrinted>2014-10-17T06:59:48Z</cp:lastPrinted>
  <dcterms:created xsi:type="dcterms:W3CDTF">2010-06-08T02:33:18Z</dcterms:created>
  <dcterms:modified xsi:type="dcterms:W3CDTF">2020-06-25T04:16:46Z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