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14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84" r:id="rId22"/>
    <p:sldId id="278" r:id="rId23"/>
    <p:sldId id="279" r:id="rId24"/>
    <p:sldId id="280" r:id="rId25"/>
    <p:sldId id="282" r:id="rId26"/>
    <p:sldId id="285" r:id="rId27"/>
    <p:sldId id="283" r:id="rId28"/>
    <p:sldId id="286" r:id="rId29"/>
    <p:sldId id="287" r:id="rId30"/>
    <p:sldId id="288" r:id="rId31"/>
    <p:sldId id="290" r:id="rId32"/>
    <p:sldId id="291" r:id="rId33"/>
    <p:sldId id="292" r:id="rId34"/>
    <p:sldId id="293" r:id="rId35"/>
    <p:sldId id="294" r:id="rId36"/>
    <p:sldId id="311" r:id="rId37"/>
    <p:sldId id="312" r:id="rId38"/>
    <p:sldId id="313" r:id="rId39"/>
    <p:sldId id="314" r:id="rId40"/>
    <p:sldId id="297" r:id="rId41"/>
    <p:sldId id="298" r:id="rId42"/>
    <p:sldId id="302" r:id="rId43"/>
    <p:sldId id="303" r:id="rId44"/>
    <p:sldId id="304" r:id="rId45"/>
    <p:sldId id="305" r:id="rId46"/>
    <p:sldId id="307" r:id="rId47"/>
    <p:sldId id="308" r:id="rId48"/>
    <p:sldId id="315" r:id="rId49"/>
    <p:sldId id="309" r:id="rId50"/>
    <p:sldId id="316" r:id="rId51"/>
    <p:sldId id="310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27" r:id="rId62"/>
    <p:sldId id="328" r:id="rId63"/>
    <p:sldId id="329" r:id="rId64"/>
    <p:sldId id="330" r:id="rId65"/>
    <p:sldId id="331" r:id="rId66"/>
    <p:sldId id="332" r:id="rId67"/>
    <p:sldId id="333" r:id="rId68"/>
    <p:sldId id="334" r:id="rId69"/>
    <p:sldId id="335" r:id="rId70"/>
    <p:sldId id="336" r:id="rId71"/>
    <p:sldId id="337" r:id="rId72"/>
    <p:sldId id="338" r:id="rId73"/>
    <p:sldId id="339" r:id="rId74"/>
    <p:sldId id="340" r:id="rId75"/>
    <p:sldId id="341" r:id="rId76"/>
    <p:sldId id="342" r:id="rId77"/>
    <p:sldId id="343" r:id="rId78"/>
    <p:sldId id="344" r:id="rId79"/>
    <p:sldId id="345" r:id="rId80"/>
    <p:sldId id="346" r:id="rId81"/>
    <p:sldId id="347" r:id="rId82"/>
    <p:sldId id="348" r:id="rId83"/>
    <p:sldId id="349" r:id="rId84"/>
    <p:sldId id="350" r:id="rId85"/>
    <p:sldId id="351" r:id="rId86"/>
    <p:sldId id="352" r:id="rId87"/>
    <p:sldId id="354" r:id="rId88"/>
    <p:sldId id="355" r:id="rId89"/>
    <p:sldId id="356" r:id="rId90"/>
    <p:sldId id="357" r:id="rId91"/>
    <p:sldId id="358" r:id="rId92"/>
    <p:sldId id="359" r:id="rId93"/>
    <p:sldId id="360" r:id="rId94"/>
    <p:sldId id="361" r:id="rId95"/>
    <p:sldId id="363" r:id="rId96"/>
    <p:sldId id="362" r:id="rId97"/>
    <p:sldId id="364" r:id="rId98"/>
    <p:sldId id="365" r:id="rId99"/>
    <p:sldId id="366" r:id="rId100"/>
    <p:sldId id="367" r:id="rId101"/>
    <p:sldId id="368" r:id="rId102"/>
    <p:sldId id="369" r:id="rId103"/>
    <p:sldId id="374" r:id="rId104"/>
    <p:sldId id="375" r:id="rId105"/>
    <p:sldId id="376" r:id="rId106"/>
    <p:sldId id="381" r:id="rId107"/>
    <p:sldId id="382" r:id="rId108"/>
    <p:sldId id="383" r:id="rId109"/>
    <p:sldId id="384" r:id="rId110"/>
    <p:sldId id="377" r:id="rId111"/>
    <p:sldId id="379" r:id="rId112"/>
    <p:sldId id="380" r:id="rId1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203" autoAdjust="0"/>
  </p:normalViewPr>
  <p:slideViewPr>
    <p:cSldViewPr>
      <p:cViewPr>
        <p:scale>
          <a:sx n="100" d="100"/>
          <a:sy n="100" d="100"/>
        </p:scale>
        <p:origin x="-1908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3FC90-D133-48D7-91ED-3104B834D57F}" type="datetimeFigureOut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EB8AE-736A-47FB-BBCE-87B640D81C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73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77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78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79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81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82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84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85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86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88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89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90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91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94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95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96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97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98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99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100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101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102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104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105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107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108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109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111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112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B883F-9253-4D72-925A-FD05A764975C}" type="datetimeFigureOut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BB944-0E38-4B95-B506-DBE9F28526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B883F-9253-4D72-925A-FD05A764975C}" type="datetimeFigureOut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BB944-0E38-4B95-B506-DBE9F28526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B883F-9253-4D72-925A-FD05A764975C}" type="datetimeFigureOut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BB944-0E38-4B95-B506-DBE9F28526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B883F-9253-4D72-925A-FD05A764975C}" type="datetimeFigureOut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BB944-0E38-4B95-B506-DBE9F28526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B883F-9253-4D72-925A-FD05A764975C}" type="datetimeFigureOut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BB944-0E38-4B95-B506-DBE9F28526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B883F-9253-4D72-925A-FD05A764975C}" type="datetimeFigureOut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BB944-0E38-4B95-B506-DBE9F28526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B883F-9253-4D72-925A-FD05A764975C}" type="datetimeFigureOut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BB944-0E38-4B95-B506-DBE9F28526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B883F-9253-4D72-925A-FD05A764975C}" type="datetimeFigureOut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BB944-0E38-4B95-B506-DBE9F28526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B883F-9253-4D72-925A-FD05A764975C}" type="datetimeFigureOut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BB944-0E38-4B95-B506-DBE9F28526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B883F-9253-4D72-925A-FD05A764975C}" type="datetimeFigureOut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BB944-0E38-4B95-B506-DBE9F28526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B883F-9253-4D72-925A-FD05A764975C}" type="datetimeFigureOut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BB944-0E38-4B95-B506-DBE9F28526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B883F-9253-4D72-925A-FD05A764975C}" type="datetimeFigureOut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BB944-0E38-4B95-B506-DBE9F28526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eclipse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technetwork/java/javase/downloads/jdk8-downloads-2133151.html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JAVA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작성자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백살개발자</a:t>
            </a:r>
            <a:endParaRPr lang="en-US" altLang="ko-KR" dirty="0" smtClean="0"/>
          </a:p>
          <a:p>
            <a:r>
              <a:rPr lang="ko-KR" altLang="en-US" dirty="0" smtClean="0"/>
              <a:t>저작권소유자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백살개발자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환경변수 설정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714488"/>
            <a:ext cx="3855677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Stack </a:t>
            </a:r>
            <a:r>
              <a:rPr lang="ko-KR" altLang="en-US" dirty="0" smtClean="0"/>
              <a:t>예제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ko-KR" sz="12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571613"/>
            <a:ext cx="3098516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Queue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200" dirty="0" smtClean="0"/>
              <a:t>Queue: </a:t>
            </a:r>
          </a:p>
          <a:p>
            <a:pPr>
              <a:buNone/>
            </a:pPr>
            <a:r>
              <a:rPr lang="en-US" altLang="ko-KR" sz="1200" dirty="0" smtClean="0"/>
              <a:t>FIFO(First In First Out) </a:t>
            </a:r>
            <a:r>
              <a:rPr lang="ko-KR" altLang="en-US" sz="1200" dirty="0" smtClean="0"/>
              <a:t>선입선출 구조이다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ko-KR" altLang="en-US" sz="1200" dirty="0" smtClean="0"/>
              <a:t>가장 먼저 넣은 값이 가장 먼저 나온다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214414" y="3786190"/>
            <a:ext cx="6286544" cy="71438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	2	3	4	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12" idx="1"/>
          </p:cNvCxnSpPr>
          <p:nvPr/>
        </p:nvCxnSpPr>
        <p:spPr>
          <a:xfrm rot="10800000">
            <a:off x="428596" y="4143380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85720" y="3571876"/>
            <a:ext cx="857256" cy="500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rot="10800000">
            <a:off x="7500958" y="4143380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7643834" y="3571876"/>
            <a:ext cx="857256" cy="500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Queue </a:t>
            </a:r>
            <a:r>
              <a:rPr lang="ko-KR" altLang="en-US" dirty="0" smtClean="0"/>
              <a:t>예제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ko-KR" sz="1200" dirty="0" smtClean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5" y="1643051"/>
            <a:ext cx="5050556" cy="52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804" y="271462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17</a:t>
            </a:r>
            <a:r>
              <a:rPr lang="ko-KR" altLang="en-US" dirty="0" smtClean="0"/>
              <a:t>강 </a:t>
            </a:r>
            <a:r>
              <a:rPr lang="en-US" altLang="ko-KR" dirty="0" smtClean="0"/>
              <a:t>Stream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Stream(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200" dirty="0" smtClean="0"/>
              <a:t>Stream:</a:t>
            </a:r>
          </a:p>
          <a:p>
            <a:pPr>
              <a:buNone/>
            </a:pPr>
            <a:r>
              <a:rPr lang="ko-KR" altLang="en-US" sz="1200" dirty="0" err="1" smtClean="0"/>
              <a:t>스트림은</a:t>
            </a:r>
            <a:r>
              <a:rPr lang="ko-KR" altLang="en-US" sz="1200" dirty="0" smtClean="0"/>
              <a:t> 단일 방향의 흐름을 의미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ko-KR" altLang="en-US" sz="1200" dirty="0" smtClean="0"/>
              <a:t>프로그램이 데이터를 </a:t>
            </a:r>
            <a:r>
              <a:rPr lang="ko-KR" altLang="en-US" sz="1200" dirty="0" err="1" smtClean="0"/>
              <a:t>입력받을</a:t>
            </a:r>
            <a:r>
              <a:rPr lang="ko-KR" altLang="en-US" sz="1200" dirty="0" smtClean="0"/>
              <a:t> 때 사용하는 </a:t>
            </a:r>
            <a:r>
              <a:rPr lang="ko-KR" altLang="en-US" sz="1200" dirty="0" err="1" smtClean="0"/>
              <a:t>입력스트림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ko-KR" altLang="en-US" sz="1200" dirty="0" smtClean="0"/>
              <a:t>프로그램이 데이터를 내보낼 때 사용하는 </a:t>
            </a:r>
            <a:r>
              <a:rPr lang="ko-KR" altLang="en-US" sz="1200" dirty="0" err="1" smtClean="0"/>
              <a:t>출력스트림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ko-KR" altLang="en-US" sz="1200" dirty="0" err="1" smtClean="0"/>
              <a:t>스트림은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단방향이기</a:t>
            </a:r>
            <a:r>
              <a:rPr lang="ko-KR" altLang="en-US" sz="1200" dirty="0" smtClean="0"/>
              <a:t> 때문에 하나의 </a:t>
            </a:r>
            <a:r>
              <a:rPr lang="ko-KR" altLang="en-US" sz="1200" dirty="0" err="1" smtClean="0"/>
              <a:t>스트림이</a:t>
            </a:r>
            <a:r>
              <a:rPr lang="ko-KR" altLang="en-US" sz="1200" dirty="0" smtClean="0"/>
              <a:t> 입력과 출력을 동시에 할 수 없음</a:t>
            </a:r>
            <a:r>
              <a:rPr lang="en-US" altLang="ko-KR" sz="12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Stream(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ko-KR" sz="1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22" y="1595479"/>
            <a:ext cx="3622422" cy="526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804" y="271462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17</a:t>
            </a:r>
            <a:r>
              <a:rPr lang="ko-KR" altLang="en-US" dirty="0" smtClean="0"/>
              <a:t>강 </a:t>
            </a:r>
            <a:r>
              <a:rPr lang="ko-KR" altLang="en-US" dirty="0" err="1" smtClean="0"/>
              <a:t>쓰레드</a:t>
            </a:r>
            <a:r>
              <a:rPr lang="en-US" altLang="ko-KR" dirty="0" smtClean="0"/>
              <a:t>(Thread)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쓰레드</a:t>
            </a:r>
            <a:r>
              <a:rPr lang="en-US" altLang="ko-KR" dirty="0" smtClean="0"/>
              <a:t>(Thread)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200" dirty="0" err="1" smtClean="0"/>
              <a:t>쓰레드</a:t>
            </a:r>
            <a:r>
              <a:rPr lang="en-US" altLang="ko-KR" sz="1200" dirty="0" smtClean="0"/>
              <a:t>:</a:t>
            </a:r>
          </a:p>
          <a:p>
            <a:pPr>
              <a:buNone/>
            </a:pPr>
            <a:r>
              <a:rPr lang="ko-KR" altLang="en-US" sz="1200" dirty="0" smtClean="0"/>
              <a:t>비디오 재생 프로그램은 화면에 동영상을 보여주고 이와 별개로 소리도 나옵니다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ko-KR" altLang="en-US" sz="1200" dirty="0" smtClean="0"/>
              <a:t>이러한 한 개의 프로그램에서 여러 작업을 가능하게 해주는 것 이 </a:t>
            </a:r>
            <a:r>
              <a:rPr lang="ko-KR" altLang="en-US" sz="1200" dirty="0" err="1" smtClean="0"/>
              <a:t>쓰레드입니다</a:t>
            </a:r>
            <a:r>
              <a:rPr lang="en-US" altLang="ko-KR" sz="12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쓰레드</a:t>
            </a:r>
            <a:r>
              <a:rPr lang="ko-KR" altLang="en-US" dirty="0" smtClean="0"/>
              <a:t> 예제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ko-KR" sz="1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0538" y="1571613"/>
            <a:ext cx="2938454" cy="5213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비동기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동기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200" dirty="0" err="1" smtClean="0"/>
              <a:t>비동기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앞서 </a:t>
            </a:r>
            <a:r>
              <a:rPr lang="ko-KR" altLang="en-US" sz="1200" dirty="0" err="1" smtClean="0"/>
              <a:t>쓰레드에서</a:t>
            </a:r>
            <a:r>
              <a:rPr lang="ko-KR" altLang="en-US" sz="1200" dirty="0" smtClean="0"/>
              <a:t> 각자의 작업을 서로 병행하면서 </a:t>
            </a:r>
            <a:r>
              <a:rPr lang="ko-KR" altLang="en-US" sz="1200" dirty="0" err="1" smtClean="0"/>
              <a:t>실행됬죠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ko-KR" altLang="en-US" sz="1200" dirty="0" smtClean="0"/>
              <a:t>이렇듯 다수의 작업에 대해 병렬작업을 진행 하는 것을 의미합니다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smtClean="0"/>
              <a:t>동기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하나하나의 작업을 처리해가는 방식입니다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ko-KR" altLang="en-US" sz="1200" dirty="0" smtClean="0"/>
              <a:t>또 멀티 </a:t>
            </a:r>
            <a:r>
              <a:rPr lang="ko-KR" altLang="en-US" sz="1200" dirty="0" err="1" smtClean="0"/>
              <a:t>쓰레드</a:t>
            </a:r>
            <a:r>
              <a:rPr lang="ko-KR" altLang="en-US" sz="1200" dirty="0" smtClean="0"/>
              <a:t> 환경에서 같은 자원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변수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를 </a:t>
            </a:r>
            <a:r>
              <a:rPr lang="ko-KR" altLang="en-US" sz="1200" dirty="0" err="1" smtClean="0"/>
              <a:t>사용하게되면</a:t>
            </a:r>
            <a:r>
              <a:rPr lang="ko-KR" altLang="en-US" sz="1200" dirty="0" smtClean="0"/>
              <a:t> 그 자원이 다른 </a:t>
            </a:r>
            <a:r>
              <a:rPr lang="ko-KR" altLang="en-US" sz="1200" dirty="0" err="1" smtClean="0"/>
              <a:t>쓰레드가</a:t>
            </a:r>
            <a:r>
              <a:rPr lang="ko-KR" altLang="en-US" sz="1200" dirty="0" smtClean="0"/>
              <a:t> 작업을 끝날 때 까지 기다리는</a:t>
            </a:r>
          </a:p>
          <a:p>
            <a:pPr>
              <a:buNone/>
            </a:pPr>
            <a:r>
              <a:rPr lang="en-US" altLang="ko-KR" sz="1200" dirty="0" smtClean="0"/>
              <a:t>(</a:t>
            </a:r>
            <a:r>
              <a:rPr lang="ko-KR" altLang="en-US" sz="1200" dirty="0" smtClean="0"/>
              <a:t>앞의 내용을 교착상태라고 함</a:t>
            </a:r>
            <a:r>
              <a:rPr lang="en-US" altLang="ko-KR" sz="1200" dirty="0" smtClean="0"/>
              <a:t>.)</a:t>
            </a:r>
            <a:r>
              <a:rPr lang="ko-KR" altLang="en-US" sz="1200" dirty="0" err="1" smtClean="0"/>
              <a:t>동기식작업을</a:t>
            </a:r>
            <a:r>
              <a:rPr lang="ko-KR" altLang="en-US" sz="1200" dirty="0" smtClean="0"/>
              <a:t> 내포 </a:t>
            </a:r>
            <a:r>
              <a:rPr lang="ko-KR" altLang="en-US" sz="1200" dirty="0" err="1" smtClean="0"/>
              <a:t>하게됩니다</a:t>
            </a:r>
            <a:r>
              <a:rPr lang="en-US" altLang="ko-KR" sz="12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환경변수 설정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928934"/>
            <a:ext cx="4000528" cy="3553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직선 화살표 연결선 6"/>
          <p:cNvCxnSpPr/>
          <p:nvPr/>
        </p:nvCxnSpPr>
        <p:spPr>
          <a:xfrm>
            <a:off x="1214414" y="5786454"/>
            <a:ext cx="214314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71472" y="1857364"/>
            <a:ext cx="3857652" cy="928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 변수</a:t>
            </a:r>
            <a:r>
              <a:rPr lang="en-US" altLang="ko-KR" dirty="0" smtClean="0">
                <a:solidFill>
                  <a:schemeClr val="tx1"/>
                </a:solidFill>
              </a:rPr>
              <a:t>(S)</a:t>
            </a:r>
            <a:r>
              <a:rPr lang="ko-KR" altLang="en-US" dirty="0" smtClean="0">
                <a:solidFill>
                  <a:schemeClr val="tx1"/>
                </a:solidFill>
              </a:rPr>
              <a:t>의 새로만들기 클릭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새 시스템변수에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변수 이름</a:t>
            </a:r>
            <a:r>
              <a:rPr lang="en-US" altLang="ko-KR" dirty="0" smtClean="0">
                <a:solidFill>
                  <a:schemeClr val="tx1"/>
                </a:solidFill>
              </a:rPr>
              <a:t>  CLASSPATH</a:t>
            </a:r>
          </a:p>
          <a:p>
            <a:r>
              <a:rPr lang="ko-KR" altLang="en-US" dirty="0" err="1" smtClean="0">
                <a:solidFill>
                  <a:schemeClr val="tx1"/>
                </a:solidFill>
              </a:rPr>
              <a:t>변수값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%</a:t>
            </a:r>
            <a:r>
              <a:rPr lang="en-US" altLang="ko-KR" dirty="0" err="1" smtClean="0">
                <a:solidFill>
                  <a:schemeClr val="tx1"/>
                </a:solidFill>
              </a:rPr>
              <a:t>classpath</a:t>
            </a:r>
            <a:r>
              <a:rPr lang="en-US" altLang="ko-KR" dirty="0" smtClean="0">
                <a:solidFill>
                  <a:schemeClr val="tx1"/>
                </a:solidFill>
              </a:rPr>
              <a:t>%; (</a:t>
            </a:r>
            <a:r>
              <a:rPr lang="ko-KR" altLang="en-US" dirty="0" smtClean="0">
                <a:solidFill>
                  <a:schemeClr val="tx1"/>
                </a:solidFill>
              </a:rPr>
              <a:t>세미콜론필수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입력 후 확인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2891983"/>
            <a:ext cx="3857652" cy="3680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4643438" y="1785926"/>
            <a:ext cx="3857652" cy="928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 변수</a:t>
            </a:r>
            <a:r>
              <a:rPr lang="en-US" altLang="ko-KR" dirty="0" smtClean="0">
                <a:solidFill>
                  <a:schemeClr val="tx1"/>
                </a:solidFill>
              </a:rPr>
              <a:t>(S)</a:t>
            </a:r>
            <a:r>
              <a:rPr lang="ko-KR" altLang="en-US" dirty="0" smtClean="0">
                <a:solidFill>
                  <a:schemeClr val="tx1"/>
                </a:solidFill>
              </a:rPr>
              <a:t>의 새로만들기 클릭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새 시스템변수에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변수 이름</a:t>
            </a:r>
            <a:r>
              <a:rPr lang="en-US" altLang="ko-KR" dirty="0" smtClean="0">
                <a:solidFill>
                  <a:schemeClr val="tx1"/>
                </a:solidFill>
              </a:rPr>
              <a:t>  JAVA_HOME</a:t>
            </a:r>
          </a:p>
          <a:p>
            <a:r>
              <a:rPr lang="ko-KR" altLang="en-US" dirty="0" err="1" smtClean="0">
                <a:solidFill>
                  <a:schemeClr val="tx1"/>
                </a:solidFill>
              </a:rPr>
              <a:t>변수값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JDK</a:t>
            </a:r>
            <a:r>
              <a:rPr lang="ko-KR" altLang="en-US" dirty="0" smtClean="0">
                <a:solidFill>
                  <a:schemeClr val="tx1"/>
                </a:solidFill>
              </a:rPr>
              <a:t>폴더 경로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입력 후 확인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804" y="271462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18</a:t>
            </a:r>
            <a:r>
              <a:rPr lang="ko-KR" altLang="en-US" dirty="0" smtClean="0"/>
              <a:t>강 </a:t>
            </a:r>
            <a:r>
              <a:rPr lang="ko-KR" altLang="en-US" dirty="0" err="1" smtClean="0"/>
              <a:t>싱글톤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싱글톤</a:t>
            </a:r>
            <a:r>
              <a:rPr lang="ko-KR" altLang="en-US" dirty="0" smtClean="0"/>
              <a:t> 패턴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200" dirty="0" err="1" smtClean="0"/>
              <a:t>싱글톤</a:t>
            </a:r>
            <a:r>
              <a:rPr lang="ko-KR" altLang="en-US" sz="1200" dirty="0" smtClean="0"/>
              <a:t> 패턴</a:t>
            </a:r>
            <a:r>
              <a:rPr lang="en-US" altLang="ko-KR" sz="1200" dirty="0" smtClean="0"/>
              <a:t>:</a:t>
            </a:r>
          </a:p>
          <a:p>
            <a:pPr>
              <a:buNone/>
            </a:pPr>
            <a:r>
              <a:rPr lang="ko-KR" altLang="en-US" sz="1200" dirty="0" smtClean="0"/>
              <a:t>디자인패턴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시스템설계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에서 다루는 내용입니다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ko-KR" altLang="en-US" sz="1200" dirty="0" err="1" smtClean="0"/>
              <a:t>싱글톤</a:t>
            </a:r>
            <a:r>
              <a:rPr lang="ko-KR" altLang="en-US" sz="1200" dirty="0" smtClean="0"/>
              <a:t> 패턴은 클래스의 </a:t>
            </a:r>
            <a:r>
              <a:rPr lang="ko-KR" altLang="en-US" sz="1200" dirty="0" err="1" smtClean="0"/>
              <a:t>인스턴스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객체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가 하나만 생성되도록하는 개발방법입니다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ko-KR" altLang="en-US" sz="1200" dirty="0" smtClean="0"/>
              <a:t>사용되는 곳</a:t>
            </a:r>
            <a:r>
              <a:rPr lang="en-US" altLang="ko-KR" sz="1200" dirty="0" smtClean="0"/>
              <a:t>:</a:t>
            </a:r>
          </a:p>
          <a:p>
            <a:pPr>
              <a:buNone/>
            </a:pPr>
            <a:r>
              <a:rPr lang="ko-KR" altLang="en-US" sz="1200" dirty="0" smtClean="0"/>
              <a:t>응용프로그램 개발에서 단일 창만 띄우거나 </a:t>
            </a:r>
            <a:r>
              <a:rPr lang="en-US" altLang="ko-KR" sz="1200" dirty="0" smtClean="0"/>
              <a:t>class</a:t>
            </a:r>
            <a:r>
              <a:rPr lang="ko-KR" altLang="en-US" sz="1200" dirty="0" smtClean="0"/>
              <a:t>의 객체를 생성할 때 사용하거나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,</a:t>
            </a:r>
            <a:r>
              <a:rPr lang="ko-KR" altLang="en-US" sz="1200" dirty="0" smtClean="0"/>
              <a:t>스프링</a:t>
            </a:r>
            <a:r>
              <a:rPr lang="en-US" altLang="ko-KR" sz="1200" dirty="0" smtClean="0"/>
              <a:t>(WEB</a:t>
            </a:r>
            <a:r>
              <a:rPr lang="ko-KR" altLang="en-US" sz="1200" dirty="0" smtClean="0"/>
              <a:t>개발 환경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은 사용자의 요청이 </a:t>
            </a:r>
            <a:r>
              <a:rPr lang="en-US" altLang="ko-KR" sz="1200" dirty="0" smtClean="0"/>
              <a:t>1</a:t>
            </a:r>
            <a:r>
              <a:rPr lang="ko-KR" altLang="en-US" sz="1200" dirty="0" err="1" smtClean="0"/>
              <a:t>만건이</a:t>
            </a:r>
            <a:r>
              <a:rPr lang="ko-KR" altLang="en-US" sz="1200" dirty="0" smtClean="0"/>
              <a:t> 넘어서 그 때 마다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만개의 객체를 생성할 수 없기에</a:t>
            </a: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smtClean="0"/>
              <a:t>하나의 객체를 생성해서 </a:t>
            </a:r>
            <a:r>
              <a:rPr lang="ko-KR" altLang="en-US" sz="1200" dirty="0" err="1" smtClean="0"/>
              <a:t>쓰레드로</a:t>
            </a:r>
            <a:r>
              <a:rPr lang="ko-KR" altLang="en-US" sz="1200" dirty="0" smtClean="0"/>
              <a:t> 공유하는 </a:t>
            </a:r>
            <a:r>
              <a:rPr lang="ko-KR" altLang="en-US" sz="1200" dirty="0" err="1" smtClean="0"/>
              <a:t>싱글톤</a:t>
            </a:r>
            <a:r>
              <a:rPr lang="ko-KR" altLang="en-US" sz="1200" dirty="0" smtClean="0"/>
              <a:t> 패턴과 비슷한 방식을 사용합니다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endParaRPr lang="en-US" altLang="ko-KR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싱글톤</a:t>
            </a:r>
            <a:r>
              <a:rPr lang="ko-KR" altLang="en-US" dirty="0" smtClean="0"/>
              <a:t> 패턴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endParaRPr lang="en-US" altLang="ko-KR" sz="1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643050"/>
            <a:ext cx="427672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환경변수 설정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214414" y="5284800"/>
            <a:ext cx="214314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71472" y="1928802"/>
            <a:ext cx="8001056" cy="928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 변수 중 </a:t>
            </a:r>
            <a:r>
              <a:rPr lang="en-US" altLang="ko-KR" dirty="0" smtClean="0">
                <a:solidFill>
                  <a:schemeClr val="tx1"/>
                </a:solidFill>
              </a:rPr>
              <a:t>Path</a:t>
            </a:r>
            <a:r>
              <a:rPr lang="ko-KR" altLang="en-US" dirty="0" smtClean="0">
                <a:solidFill>
                  <a:schemeClr val="tx1"/>
                </a:solidFill>
              </a:rPr>
              <a:t>변수를 선택 후 </a:t>
            </a:r>
            <a:r>
              <a:rPr lang="en-US" altLang="ko-KR" b="1" dirty="0" smtClean="0">
                <a:solidFill>
                  <a:schemeClr val="tx1"/>
                </a:solidFill>
              </a:rPr>
              <a:t>”</a:t>
            </a:r>
            <a:r>
              <a:rPr lang="ko-KR" altLang="en-US" b="1" dirty="0" smtClean="0">
                <a:solidFill>
                  <a:schemeClr val="tx1"/>
                </a:solidFill>
              </a:rPr>
              <a:t>편집</a:t>
            </a:r>
            <a:r>
              <a:rPr lang="en-US" altLang="ko-KR" b="1" dirty="0" smtClean="0">
                <a:solidFill>
                  <a:schemeClr val="tx1"/>
                </a:solidFill>
              </a:rPr>
              <a:t>”</a:t>
            </a:r>
            <a:r>
              <a:rPr lang="ko-KR" altLang="en-US" dirty="0" smtClean="0">
                <a:solidFill>
                  <a:schemeClr val="tx1"/>
                </a:solidFill>
              </a:rPr>
              <a:t>버튼을 클릭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기존의 </a:t>
            </a:r>
            <a:r>
              <a:rPr lang="en-US" altLang="ko-KR" dirty="0" smtClean="0">
                <a:solidFill>
                  <a:schemeClr val="tx1"/>
                </a:solidFill>
              </a:rPr>
              <a:t>Path</a:t>
            </a:r>
            <a:r>
              <a:rPr lang="ko-KR" altLang="en-US" dirty="0" smtClean="0">
                <a:solidFill>
                  <a:schemeClr val="tx1"/>
                </a:solidFill>
              </a:rPr>
              <a:t>변수 값은 변경되지 않게 주의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그대로 놔두고 </a:t>
            </a:r>
            <a:r>
              <a:rPr lang="en-US" altLang="ko-KR" dirty="0" smtClean="0">
                <a:solidFill>
                  <a:schemeClr val="tx1"/>
                </a:solidFill>
              </a:rPr>
              <a:t>%JAVA_HOME%\bin;</a:t>
            </a:r>
            <a:r>
              <a:rPr lang="ko-KR" altLang="en-US" dirty="0" smtClean="0">
                <a:solidFill>
                  <a:schemeClr val="tx1"/>
                </a:solidFill>
              </a:rPr>
              <a:t>를 끝 또는 앞에 추가해줍니다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윈 </a:t>
            </a:r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r>
              <a:rPr lang="ko-KR" altLang="en-US" dirty="0" err="1" smtClean="0">
                <a:solidFill>
                  <a:schemeClr val="tx1"/>
                </a:solidFill>
              </a:rPr>
              <a:t>의경우</a:t>
            </a:r>
            <a:r>
              <a:rPr lang="en-US" altLang="ko-KR" dirty="0" smtClean="0">
                <a:solidFill>
                  <a:schemeClr val="tx1"/>
                </a:solidFill>
              </a:rPr>
              <a:t>:</a:t>
            </a:r>
            <a:r>
              <a:rPr lang="ko-KR" altLang="en-US" dirty="0" smtClean="0">
                <a:solidFill>
                  <a:schemeClr val="tx1"/>
                </a:solidFill>
              </a:rPr>
              <a:t>편집 </a:t>
            </a:r>
            <a:r>
              <a:rPr lang="ko-KR" altLang="en-US" dirty="0" err="1" smtClean="0">
                <a:solidFill>
                  <a:schemeClr val="tx1"/>
                </a:solidFill>
              </a:rPr>
              <a:t>클릭후</a:t>
            </a:r>
            <a:r>
              <a:rPr lang="ko-KR" altLang="en-US" dirty="0" smtClean="0">
                <a:solidFill>
                  <a:schemeClr val="tx1"/>
                </a:solidFill>
              </a:rPr>
              <a:t> 새로 만들기로 </a:t>
            </a:r>
            <a:r>
              <a:rPr lang="en-US" altLang="ko-KR" dirty="0" smtClean="0">
                <a:solidFill>
                  <a:schemeClr val="tx1"/>
                </a:solidFill>
              </a:rPr>
              <a:t>%JAVA_HOME%\bin</a:t>
            </a:r>
            <a:r>
              <a:rPr lang="ko-KR" altLang="en-US" dirty="0" smtClean="0">
                <a:solidFill>
                  <a:schemeClr val="tx1"/>
                </a:solidFill>
              </a:rPr>
              <a:t>추가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000372"/>
            <a:ext cx="3714776" cy="3345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JDK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환경변수 설정 확인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214414" y="5284800"/>
            <a:ext cx="214314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71472" y="1857364"/>
            <a:ext cx="8001056" cy="928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err="1" smtClean="0">
                <a:solidFill>
                  <a:schemeClr val="tx1"/>
                </a:solidFill>
              </a:rPr>
              <a:t>윈도우키</a:t>
            </a:r>
            <a:r>
              <a:rPr lang="en-US" altLang="ko-KR" dirty="0" smtClean="0">
                <a:solidFill>
                  <a:schemeClr val="tx1"/>
                </a:solidFill>
              </a:rPr>
              <a:t>+R” </a:t>
            </a:r>
            <a:r>
              <a:rPr lang="ko-KR" altLang="en-US" dirty="0" smtClean="0">
                <a:solidFill>
                  <a:schemeClr val="tx1"/>
                </a:solidFill>
              </a:rPr>
              <a:t>단축키를 눌러 </a:t>
            </a:r>
            <a:r>
              <a:rPr lang="en-US" altLang="ko-KR" dirty="0" smtClean="0">
                <a:solidFill>
                  <a:schemeClr val="tx1"/>
                </a:solidFill>
              </a:rPr>
              <a:t>CMD</a:t>
            </a:r>
            <a:r>
              <a:rPr lang="ko-KR" altLang="en-US" dirty="0" smtClean="0">
                <a:solidFill>
                  <a:schemeClr val="tx1"/>
                </a:solidFill>
              </a:rPr>
              <a:t>를 입력하고 확인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CMD </a:t>
            </a:r>
            <a:r>
              <a:rPr lang="ko-KR" altLang="en-US" dirty="0" smtClean="0">
                <a:solidFill>
                  <a:schemeClr val="tx1"/>
                </a:solidFill>
              </a:rPr>
              <a:t>명령 프롬프트를 띄우고 환경변수가 정상적으로 설정이 되어있다면 현재 폴더가 </a:t>
            </a:r>
            <a:r>
              <a:rPr lang="ko-KR" altLang="en-US" dirty="0" err="1" smtClean="0">
                <a:solidFill>
                  <a:schemeClr val="tx1"/>
                </a:solidFill>
              </a:rPr>
              <a:t>어디에있든</a:t>
            </a:r>
            <a:r>
              <a:rPr lang="ko-KR" altLang="en-US" dirty="0" smtClean="0">
                <a:solidFill>
                  <a:schemeClr val="tx1"/>
                </a:solidFill>
              </a:rPr>
              <a:t> 상관없이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“java –version”</a:t>
            </a:r>
            <a:r>
              <a:rPr lang="ko-KR" altLang="en-US" dirty="0" err="1" smtClean="0">
                <a:solidFill>
                  <a:schemeClr val="tx1"/>
                </a:solidFill>
              </a:rPr>
              <a:t>입력시</a:t>
            </a:r>
            <a:r>
              <a:rPr lang="ko-KR" altLang="en-US" dirty="0" smtClean="0">
                <a:solidFill>
                  <a:schemeClr val="tx1"/>
                </a:solidFill>
              </a:rPr>
              <a:t> 자바버전이 출력됩니다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en-US" altLang="ko-KR" dirty="0" err="1" smtClean="0">
                <a:solidFill>
                  <a:schemeClr val="tx1"/>
                </a:solidFill>
              </a:rPr>
              <a:t>javac</a:t>
            </a:r>
            <a:r>
              <a:rPr lang="en-US" altLang="ko-KR" dirty="0" smtClean="0">
                <a:solidFill>
                  <a:schemeClr val="tx1"/>
                </a:solidFill>
              </a:rPr>
              <a:t>”</a:t>
            </a:r>
            <a:r>
              <a:rPr lang="ko-KR" altLang="en-US" dirty="0" err="1" smtClean="0">
                <a:solidFill>
                  <a:schemeClr val="tx1"/>
                </a:solidFill>
              </a:rPr>
              <a:t>입력시</a:t>
            </a:r>
            <a:r>
              <a:rPr lang="ko-KR" altLang="en-US" dirty="0" smtClean="0">
                <a:solidFill>
                  <a:schemeClr val="tx1"/>
                </a:solidFill>
              </a:rPr>
              <a:t> 자바 컴파일옵션이 출력됩니다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928934"/>
            <a:ext cx="684847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직사각형 8"/>
          <p:cNvSpPr/>
          <p:nvPr/>
        </p:nvSpPr>
        <p:spPr>
          <a:xfrm>
            <a:off x="7286644" y="4000504"/>
            <a:ext cx="1714512" cy="1143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여기서 저는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Openjdk</a:t>
            </a:r>
            <a:r>
              <a:rPr lang="ko-KR" altLang="en-US" sz="1400" dirty="0" smtClean="0">
                <a:solidFill>
                  <a:schemeClr val="tx1"/>
                </a:solidFill>
              </a:rPr>
              <a:t>상용버전 사용으로 여러분들과 틀리게 나올 수 있습니다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Java version</a:t>
            </a:r>
            <a:r>
              <a:rPr lang="ko-KR" altLang="en-US" sz="1400" dirty="0" smtClean="0">
                <a:solidFill>
                  <a:schemeClr val="tx1"/>
                </a:solidFill>
              </a:rPr>
              <a:t>에 대해 나오면 정상입니다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이클립스설치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800" dirty="0" err="1" smtClean="0"/>
              <a:t>이클립스란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JAVA</a:t>
            </a:r>
            <a:r>
              <a:rPr lang="ko-KR" altLang="en-US" sz="1800" dirty="0" smtClean="0"/>
              <a:t>작성을 도와주는 편집기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r>
              <a:rPr lang="en-US" sz="1800" dirty="0" smtClean="0">
                <a:hlinkClick r:id="rId2"/>
              </a:rPr>
              <a:t>https://www.eclipse.org/</a:t>
            </a:r>
            <a:endParaRPr lang="en-US" sz="1800" dirty="0" smtClean="0"/>
          </a:p>
          <a:p>
            <a:pPr>
              <a:buNone/>
            </a:pPr>
            <a:endParaRPr lang="en-US" altLang="ko-KR" sz="1800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643182"/>
            <a:ext cx="7399800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사각형 설명선 6"/>
          <p:cNvSpPr/>
          <p:nvPr/>
        </p:nvSpPr>
        <p:spPr>
          <a:xfrm>
            <a:off x="7000892" y="2428868"/>
            <a:ext cx="857256" cy="357190"/>
          </a:xfrm>
          <a:prstGeom prst="wedge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클릭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이클립스설치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ko-KR" sz="1800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357430"/>
            <a:ext cx="828027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사각형 설명선 7"/>
          <p:cNvSpPr/>
          <p:nvPr/>
        </p:nvSpPr>
        <p:spPr>
          <a:xfrm>
            <a:off x="1500166" y="4357694"/>
            <a:ext cx="1214446" cy="428628"/>
          </a:xfrm>
          <a:prstGeom prst="wedgeRectCallout">
            <a:avLst>
              <a:gd name="adj1" fmla="val 19951"/>
              <a:gd name="adj2" fmla="val -6861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클릭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이클립스설치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ko-KR" sz="1800" dirty="0" smtClean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382" y="1714488"/>
            <a:ext cx="8898774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사각형 설명선 8"/>
          <p:cNvSpPr/>
          <p:nvPr/>
        </p:nvSpPr>
        <p:spPr>
          <a:xfrm>
            <a:off x="4786314" y="1714488"/>
            <a:ext cx="1857388" cy="500066"/>
          </a:xfrm>
          <a:prstGeom prst="wedgeRectCallout">
            <a:avLst>
              <a:gd name="adj1" fmla="val 21218"/>
              <a:gd name="adj2" fmla="val 8345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64bit</a:t>
            </a:r>
            <a:r>
              <a:rPr lang="ko-KR" altLang="en-US" dirty="0" smtClean="0"/>
              <a:t>사용자</a:t>
            </a:r>
            <a:endParaRPr lang="ko-KR" altLang="en-US" dirty="0"/>
          </a:p>
        </p:txBody>
      </p:sp>
      <p:sp>
        <p:nvSpPr>
          <p:cNvPr id="10" name="사각형 설명선 9"/>
          <p:cNvSpPr/>
          <p:nvPr/>
        </p:nvSpPr>
        <p:spPr>
          <a:xfrm>
            <a:off x="4857752" y="4357694"/>
            <a:ext cx="1857388" cy="500066"/>
          </a:xfrm>
          <a:prstGeom prst="wedgeRectCallout">
            <a:avLst>
              <a:gd name="adj1" fmla="val 75577"/>
              <a:gd name="adj2" fmla="val 1044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32bit</a:t>
            </a:r>
            <a:r>
              <a:rPr lang="ko-KR" altLang="en-US" dirty="0" smtClean="0"/>
              <a:t>사용자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이클립스실행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357562"/>
            <a:ext cx="7215238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571472" y="1643050"/>
            <a:ext cx="6858048" cy="157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1.</a:t>
            </a:r>
            <a:r>
              <a:rPr lang="ko-KR" altLang="en-US" dirty="0" smtClean="0">
                <a:solidFill>
                  <a:schemeClr val="tx1"/>
                </a:solidFill>
              </a:rPr>
              <a:t>다운이 완료되면 압축을 풀어준다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2.eclipse</a:t>
            </a:r>
            <a:r>
              <a:rPr lang="ko-KR" altLang="en-US" dirty="0" smtClean="0">
                <a:solidFill>
                  <a:schemeClr val="tx1"/>
                </a:solidFill>
              </a:rPr>
              <a:t>파일을 마우스 오른쪽 클릭 후 </a:t>
            </a:r>
            <a:r>
              <a:rPr lang="ko-KR" altLang="en-US" dirty="0" err="1" smtClean="0">
                <a:solidFill>
                  <a:schemeClr val="tx1"/>
                </a:solidFill>
              </a:rPr>
              <a:t>바로가기를</a:t>
            </a:r>
            <a:r>
              <a:rPr lang="ko-KR" altLang="en-US" dirty="0" smtClean="0">
                <a:solidFill>
                  <a:schemeClr val="tx1"/>
                </a:solidFill>
              </a:rPr>
              <a:t> 만든다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3.</a:t>
            </a:r>
            <a:r>
              <a:rPr lang="ko-KR" altLang="en-US" dirty="0" smtClean="0">
                <a:solidFill>
                  <a:schemeClr val="tx1"/>
                </a:solidFill>
              </a:rPr>
              <a:t>그 후 바탕화면으로 해당 </a:t>
            </a:r>
            <a:r>
              <a:rPr lang="ko-KR" altLang="en-US" dirty="0" err="1" smtClean="0">
                <a:solidFill>
                  <a:schemeClr val="tx1"/>
                </a:solidFill>
              </a:rPr>
              <a:t>바로가기를</a:t>
            </a:r>
            <a:r>
              <a:rPr lang="ko-KR" altLang="en-US" dirty="0" smtClean="0">
                <a:solidFill>
                  <a:schemeClr val="tx1"/>
                </a:solidFill>
              </a:rPr>
              <a:t> 위치시킨다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4.</a:t>
            </a:r>
            <a:r>
              <a:rPr lang="ko-KR" altLang="en-US" dirty="0" smtClean="0">
                <a:solidFill>
                  <a:schemeClr val="tx1"/>
                </a:solidFill>
              </a:rPr>
              <a:t>실행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사각형 설명선 5"/>
          <p:cNvSpPr/>
          <p:nvPr/>
        </p:nvSpPr>
        <p:spPr>
          <a:xfrm>
            <a:off x="1714480" y="4786322"/>
            <a:ext cx="2214578" cy="428628"/>
          </a:xfrm>
          <a:prstGeom prst="wedgeRectCallout">
            <a:avLst>
              <a:gd name="adj1" fmla="val -73055"/>
              <a:gd name="adj2" fmla="val 1583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바로가기만들</a:t>
            </a:r>
            <a:r>
              <a:rPr lang="ko-KR" altLang="en-US" dirty="0" smtClean="0"/>
              <a:t> 파일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이클립스실행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7158" y="1643050"/>
            <a:ext cx="4643470" cy="157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프로젝트를 저장하고 사용할 경로선택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714620"/>
            <a:ext cx="4929222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이클립스실행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7158" y="785794"/>
            <a:ext cx="4643470" cy="157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>
                <a:solidFill>
                  <a:schemeClr val="tx1"/>
                </a:solidFill>
              </a:rPr>
              <a:t>이클립스의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JRE</a:t>
            </a:r>
            <a:r>
              <a:rPr lang="ko-KR" altLang="en-US" sz="1600" dirty="0" smtClean="0">
                <a:solidFill>
                  <a:schemeClr val="tx1"/>
                </a:solidFill>
              </a:rPr>
              <a:t>정상 설정확인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[Window</a:t>
            </a:r>
            <a:r>
              <a:rPr lang="ko-KR" altLang="en-US" sz="1600" dirty="0" smtClean="0">
                <a:solidFill>
                  <a:schemeClr val="tx1"/>
                </a:solidFill>
              </a:rPr>
              <a:t>메뉴</a:t>
            </a:r>
            <a:r>
              <a:rPr lang="en-US" altLang="ko-KR" sz="1600" dirty="0" smtClean="0">
                <a:solidFill>
                  <a:schemeClr val="tx1"/>
                </a:solidFill>
              </a:rPr>
              <a:t>]-&gt;Preferences-&gt;JAVA-&gt;Installed JRES</a:t>
            </a:r>
            <a:r>
              <a:rPr lang="ko-KR" altLang="en-US" sz="1600" dirty="0" smtClean="0">
                <a:solidFill>
                  <a:schemeClr val="tx1"/>
                </a:solidFill>
              </a:rPr>
              <a:t>의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jre</a:t>
            </a:r>
            <a:r>
              <a:rPr lang="ko-KR" altLang="en-US" sz="1600" dirty="0" smtClean="0">
                <a:solidFill>
                  <a:schemeClr val="tx1"/>
                </a:solidFill>
              </a:rPr>
              <a:t>정상표기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928802"/>
            <a:ext cx="7286029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사각형 설명선 8"/>
          <p:cNvSpPr/>
          <p:nvPr/>
        </p:nvSpPr>
        <p:spPr>
          <a:xfrm>
            <a:off x="3357554" y="3786190"/>
            <a:ext cx="1928826" cy="142876"/>
          </a:xfrm>
          <a:prstGeom prst="wedgeRectCallout">
            <a:avLst>
              <a:gd name="adj1" fmla="val -54166"/>
              <a:gd name="adj2" fmla="val -1083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설치한 </a:t>
            </a:r>
            <a:r>
              <a:rPr lang="en-US" altLang="ko-KR" sz="1200" dirty="0" err="1" smtClean="0"/>
              <a:t>jre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804" y="271462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1</a:t>
            </a:r>
            <a:r>
              <a:rPr lang="ko-KR" altLang="en-US" dirty="0" smtClean="0"/>
              <a:t>강 자바언어 설명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</a:t>
            </a:r>
            <a:r>
              <a:rPr lang="ko-KR" altLang="en-US" dirty="0" err="1" smtClean="0"/>
              <a:t>첫프로젝트</a:t>
            </a:r>
            <a:r>
              <a:rPr lang="en-US" altLang="ko-KR" dirty="0" smtClean="0"/>
              <a:t>(HELLOWORLD)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7158" y="1071546"/>
            <a:ext cx="4643470" cy="1285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프로그램의 시작은 </a:t>
            </a:r>
            <a:r>
              <a:rPr lang="en-US" altLang="ko-KR" sz="1600" dirty="0" smtClean="0">
                <a:solidFill>
                  <a:schemeClr val="tx1"/>
                </a:solidFill>
              </a:rPr>
              <a:t>main</a:t>
            </a:r>
            <a:r>
              <a:rPr lang="ko-KR" altLang="en-US" sz="1600" dirty="0" smtClean="0">
                <a:solidFill>
                  <a:schemeClr val="tx1"/>
                </a:solidFill>
              </a:rPr>
              <a:t>에서부터 시작한다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928813"/>
            <a:ext cx="3319962" cy="4643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804" y="271462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강 변수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200" dirty="0" smtClean="0"/>
              <a:t>변수는 값을 저장할 수 있는 메모리공간을 의미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smtClean="0"/>
              <a:t>다음의 </a:t>
            </a:r>
            <a:r>
              <a:rPr lang="en-US" altLang="ko-KR" sz="1200" dirty="0" err="1" smtClean="0"/>
              <a:t>var</a:t>
            </a:r>
            <a:r>
              <a:rPr lang="ko-KR" altLang="en-US" sz="1200" dirty="0" smtClean="0"/>
              <a:t>과 </a:t>
            </a:r>
            <a:r>
              <a:rPr lang="en-US" altLang="ko-KR" sz="1200" dirty="0" err="1" smtClean="0"/>
              <a:t>str</a:t>
            </a:r>
            <a:r>
              <a:rPr lang="ko-KR" altLang="en-US" sz="1200" dirty="0" smtClean="0"/>
              <a:t>이 변수에 해당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ko-KR" altLang="en-US" sz="1200" dirty="0" smtClean="0"/>
              <a:t>변수 선언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;</a:t>
            </a:r>
          </a:p>
          <a:p>
            <a:pPr>
              <a:buNone/>
            </a:pPr>
            <a:r>
              <a:rPr lang="en-US" altLang="ko-KR" sz="1200" dirty="0" smtClean="0"/>
              <a:t>	        String </a:t>
            </a:r>
            <a:r>
              <a:rPr lang="en-US" altLang="ko-KR" sz="1200" dirty="0" err="1" smtClean="0"/>
              <a:t>str</a:t>
            </a:r>
            <a:r>
              <a:rPr lang="en-US" altLang="ko-KR" sz="1200" dirty="0" smtClean="0"/>
              <a:t>;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smtClean="0"/>
              <a:t>변수의 </a:t>
            </a:r>
            <a:r>
              <a:rPr lang="ko-KR" altLang="en-US" sz="1200" dirty="0" err="1" smtClean="0"/>
              <a:t>선언및</a:t>
            </a:r>
            <a:r>
              <a:rPr lang="ko-KR" altLang="en-US" sz="1200" dirty="0" smtClean="0"/>
              <a:t> 초기화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= 10;</a:t>
            </a:r>
          </a:p>
          <a:p>
            <a:pPr>
              <a:buNone/>
            </a:pPr>
            <a:r>
              <a:rPr lang="en-US" altLang="ko-KR" sz="1200" dirty="0" smtClean="0"/>
              <a:t>		            String </a:t>
            </a:r>
            <a:r>
              <a:rPr lang="en-US" altLang="ko-KR" sz="1200" dirty="0" err="1" smtClean="0"/>
              <a:t>str</a:t>
            </a:r>
            <a:r>
              <a:rPr lang="en-US" altLang="ko-KR" sz="1200" dirty="0" smtClean="0"/>
              <a:t> = “</a:t>
            </a:r>
            <a:r>
              <a:rPr lang="ko-KR" altLang="en-US" sz="1200" dirty="0" smtClean="0"/>
              <a:t>문자를 저장하는 변수</a:t>
            </a:r>
            <a:r>
              <a:rPr lang="en-US" altLang="ko-KR" sz="1200" dirty="0" smtClean="0"/>
              <a:t>”;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smtClean="0"/>
              <a:t>변수이름은 아무거나 가능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그러나 예외사항은 아래와 같음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1. _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$</a:t>
            </a:r>
            <a:r>
              <a:rPr lang="ko-KR" altLang="en-US" sz="1200" dirty="0" smtClean="0"/>
              <a:t>문자 이외의 특수문자의 사용불가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2. </a:t>
            </a:r>
            <a:r>
              <a:rPr lang="ko-KR" altLang="en-US" sz="1200" dirty="0" smtClean="0"/>
              <a:t>숫자로 시작할 수 없음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3. </a:t>
            </a:r>
            <a:r>
              <a:rPr lang="ko-KR" altLang="en-US" sz="1200" dirty="0" smtClean="0"/>
              <a:t>자바의 예약된 키워드는 </a:t>
            </a:r>
            <a:r>
              <a:rPr lang="ko-KR" altLang="en-US" sz="1200" dirty="0" err="1" smtClean="0"/>
              <a:t>변수명으로</a:t>
            </a:r>
            <a:r>
              <a:rPr lang="ko-KR" altLang="en-US" sz="1200" dirty="0" smtClean="0"/>
              <a:t> 사용불가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ex(</a:t>
            </a:r>
            <a:r>
              <a:rPr lang="en-US" altLang="ko-KR" sz="1200" dirty="0" err="1" smtClean="0"/>
              <a:t>int,String,long,float,double,class,for,while,if</a:t>
            </a:r>
            <a:r>
              <a:rPr lang="en-US" altLang="ko-KR" sz="1200" dirty="0" smtClean="0"/>
              <a:t>)</a:t>
            </a:r>
          </a:p>
          <a:p>
            <a:pPr>
              <a:buNone/>
            </a:pPr>
            <a:endParaRPr lang="en-US" altLang="ko-KR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200" dirty="0" smtClean="0"/>
              <a:t>다음의 </a:t>
            </a:r>
            <a:r>
              <a:rPr lang="en-US" altLang="ko-KR" sz="1200" dirty="0" err="1" smtClean="0"/>
              <a:t>int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String</a:t>
            </a:r>
            <a:r>
              <a:rPr lang="ko-KR" altLang="en-US" sz="1200" dirty="0" smtClean="0"/>
              <a:t>이 자료형에 해당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ko-KR" altLang="en-US" sz="1200" dirty="0" smtClean="0"/>
              <a:t>변수 선언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;</a:t>
            </a:r>
          </a:p>
          <a:p>
            <a:pPr>
              <a:buNone/>
            </a:pPr>
            <a:r>
              <a:rPr lang="en-US" altLang="ko-KR" sz="1200" dirty="0" smtClean="0"/>
              <a:t>	        String </a:t>
            </a:r>
            <a:r>
              <a:rPr lang="en-US" altLang="ko-KR" sz="1200" dirty="0" err="1" smtClean="0"/>
              <a:t>str</a:t>
            </a:r>
            <a:r>
              <a:rPr lang="en-US" altLang="ko-KR" sz="1200" dirty="0" smtClean="0"/>
              <a:t>;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smtClean="0"/>
              <a:t>정수형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-2,147,483,648</a:t>
            </a:r>
            <a:r>
              <a:rPr lang="ko-KR" altLang="en-US" sz="1200" dirty="0" smtClean="0"/>
              <a:t>이상</a:t>
            </a:r>
            <a:r>
              <a:rPr lang="en-US" altLang="ko-KR" sz="1200" dirty="0" smtClean="0"/>
              <a:t> ~ 2,147,438,647</a:t>
            </a:r>
            <a:r>
              <a:rPr lang="ko-KR" altLang="en-US" sz="1200" dirty="0" smtClean="0"/>
              <a:t>이하만 저장 가능</a:t>
            </a:r>
            <a:r>
              <a:rPr lang="en-US" altLang="ko-KR" sz="1200" dirty="0" smtClean="0"/>
              <a:t>. </a:t>
            </a:r>
          </a:p>
          <a:p>
            <a:pPr>
              <a:buNone/>
            </a:pPr>
            <a:r>
              <a:rPr lang="ko-KR" altLang="en-US" sz="1200" dirty="0" smtClean="0"/>
              <a:t>          은행관련업무 또는 </a:t>
            </a:r>
            <a:r>
              <a:rPr lang="ko-KR" altLang="en-US" sz="1200" dirty="0" err="1" smtClean="0"/>
              <a:t>돈관련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업무시</a:t>
            </a:r>
            <a:r>
              <a:rPr lang="ko-KR" altLang="en-US" sz="1200" dirty="0" smtClean="0"/>
              <a:t> 범위를 초과할 수 있으며</a:t>
            </a:r>
            <a:r>
              <a:rPr lang="en-US" altLang="ko-KR" sz="1200" dirty="0" smtClean="0"/>
              <a:t>,</a:t>
            </a:r>
          </a:p>
          <a:p>
            <a:pPr>
              <a:buNone/>
            </a:pPr>
            <a:r>
              <a:rPr lang="en-US" altLang="ko-KR" sz="1200" dirty="0" smtClean="0"/>
              <a:t>          </a:t>
            </a:r>
            <a:r>
              <a:rPr lang="ko-KR" altLang="en-US" sz="1200" dirty="0" smtClean="0"/>
              <a:t>초과시 </a:t>
            </a:r>
            <a:r>
              <a:rPr lang="ko-KR" altLang="en-US" sz="1200" dirty="0" err="1" smtClean="0"/>
              <a:t>랜덤한</a:t>
            </a:r>
            <a:r>
              <a:rPr lang="ko-KR" altLang="en-US" sz="1200" dirty="0" smtClean="0"/>
              <a:t> 값이 들어가거나 </a:t>
            </a:r>
            <a:r>
              <a:rPr lang="ko-KR" altLang="en-US" sz="1200" dirty="0" err="1" smtClean="0"/>
              <a:t>오류가난다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          long -9,223,372,036,854,775,808</a:t>
            </a:r>
            <a:r>
              <a:rPr lang="ko-KR" altLang="en-US" sz="1200" dirty="0" smtClean="0"/>
              <a:t>이상</a:t>
            </a:r>
            <a:r>
              <a:rPr lang="en-US" altLang="ko-KR" sz="1200" dirty="0" smtClean="0"/>
              <a:t> ~ +9,223,372,036,854,775,807</a:t>
            </a:r>
            <a:r>
              <a:rPr lang="ko-KR" altLang="en-US" sz="1200" dirty="0" smtClean="0"/>
              <a:t>이하만 저장 가능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          short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-32,768~32,767</a:t>
            </a:r>
          </a:p>
          <a:p>
            <a:pPr>
              <a:buNone/>
            </a:pPr>
            <a:r>
              <a:rPr lang="en-US" altLang="ko-KR" sz="1200" dirty="0" smtClean="0"/>
              <a:t>          byte -128~127</a:t>
            </a:r>
          </a:p>
          <a:p>
            <a:pPr>
              <a:buNone/>
            </a:pPr>
            <a:r>
              <a:rPr lang="ko-KR" altLang="en-US" sz="1200" dirty="0" smtClean="0"/>
              <a:t>논리형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boolean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true,false</a:t>
            </a:r>
            <a:r>
              <a:rPr lang="ko-KR" altLang="en-US" sz="1200" dirty="0" smtClean="0"/>
              <a:t>라는 참 거짓의 상태를 저장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ko-KR" altLang="en-US" sz="1200" dirty="0" smtClean="0"/>
              <a:t>문자형</a:t>
            </a:r>
            <a:r>
              <a:rPr lang="en-US" altLang="ko-KR" sz="1200" dirty="0" smtClean="0"/>
              <a:t>: char 1</a:t>
            </a:r>
            <a:r>
              <a:rPr lang="ko-KR" altLang="en-US" sz="1200" dirty="0" smtClean="0"/>
              <a:t>개의 문자</a:t>
            </a: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err="1" smtClean="0"/>
              <a:t>문자열형</a:t>
            </a:r>
            <a:r>
              <a:rPr lang="en-US" altLang="ko-KR" sz="1200" dirty="0" smtClean="0"/>
              <a:t>:String </a:t>
            </a:r>
            <a:r>
              <a:rPr lang="ko-KR" altLang="en-US" sz="1200" dirty="0" smtClean="0"/>
              <a:t>여러 문자를 저장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ko-KR" altLang="en-US" sz="1200" dirty="0" err="1" smtClean="0"/>
              <a:t>실수형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float,double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소수점이있는</a:t>
            </a:r>
            <a:r>
              <a:rPr lang="ko-KR" altLang="en-US" sz="1200" dirty="0" smtClean="0"/>
              <a:t> 실수를 저장 할 수 있다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smtClean="0"/>
              <a:t>사용자 정의 </a:t>
            </a:r>
            <a:r>
              <a:rPr lang="ko-KR" altLang="en-US" sz="1200" dirty="0" err="1" smtClean="0"/>
              <a:t>자료형</a:t>
            </a:r>
            <a:r>
              <a:rPr lang="en-US" altLang="ko-KR" sz="1200" dirty="0" smtClean="0"/>
              <a:t>:</a:t>
            </a:r>
          </a:p>
          <a:p>
            <a:pPr>
              <a:buNone/>
            </a:pPr>
            <a:r>
              <a:rPr lang="en-US" altLang="ko-KR" sz="1200" dirty="0" smtClean="0"/>
              <a:t>Class </a:t>
            </a:r>
            <a:r>
              <a:rPr lang="en-US" altLang="ko-KR" sz="1200" dirty="0" err="1" smtClean="0"/>
              <a:t>mycar</a:t>
            </a:r>
            <a:r>
              <a:rPr lang="en-US" altLang="ko-KR" sz="1200" dirty="0" smtClean="0"/>
              <a:t>{</a:t>
            </a:r>
          </a:p>
          <a:p>
            <a:pPr>
              <a:buNone/>
            </a:pPr>
            <a:r>
              <a:rPr lang="en-US" altLang="ko-KR" sz="1200" dirty="0" smtClean="0"/>
              <a:t>} </a:t>
            </a:r>
          </a:p>
          <a:p>
            <a:pPr>
              <a:buNone/>
            </a:pPr>
            <a:r>
              <a:rPr lang="ko-KR" altLang="en-US" sz="1200" dirty="0" smtClean="0"/>
              <a:t>클래스 </a:t>
            </a:r>
            <a:r>
              <a:rPr lang="ko-KR" altLang="en-US" sz="1200" dirty="0" err="1" smtClean="0"/>
              <a:t>생성후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Mycar</a:t>
            </a:r>
            <a:r>
              <a:rPr lang="ko-KR" altLang="en-US" sz="1200" dirty="0" smtClean="0"/>
              <a:t>라는 자료형 변수를 만들 수 있다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err="1" smtClean="0"/>
              <a:t>Mycar</a:t>
            </a:r>
            <a:r>
              <a:rPr lang="en-US" altLang="ko-KR" sz="1200" dirty="0" smtClean="0"/>
              <a:t> supercar1;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9" y="1571612"/>
            <a:ext cx="3818758" cy="52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형변환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800" dirty="0" smtClean="0"/>
              <a:t>지원하는 종류일 경우 다른 </a:t>
            </a:r>
            <a:r>
              <a:rPr lang="ko-KR" altLang="en-US" sz="1800" dirty="0" err="1" smtClean="0"/>
              <a:t>자료형으로</a:t>
            </a:r>
            <a:r>
              <a:rPr lang="ko-KR" altLang="en-US" sz="1800" dirty="0" smtClean="0"/>
              <a:t> 변경이 가능하다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214554"/>
            <a:ext cx="56388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804" y="271462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강 연산자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400" dirty="0" smtClean="0"/>
              <a:t>[</a:t>
            </a:r>
            <a:r>
              <a:rPr lang="ko-KR" altLang="en-US" sz="1400" dirty="0" err="1" smtClean="0"/>
              <a:t>단항연산자</a:t>
            </a:r>
            <a:r>
              <a:rPr lang="en-US" altLang="ko-KR" sz="1400" dirty="0" smtClean="0"/>
              <a:t>]</a:t>
            </a:r>
          </a:p>
          <a:p>
            <a:pPr>
              <a:buNone/>
            </a:pPr>
            <a:r>
              <a:rPr lang="ko-KR" altLang="en-US" sz="1400" dirty="0" err="1" smtClean="0"/>
              <a:t>피연산자를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a,b,c</a:t>
            </a:r>
            <a:r>
              <a:rPr lang="ko-KR" altLang="en-US" sz="1400" dirty="0" smtClean="0"/>
              <a:t>의 변수로가정</a:t>
            </a:r>
            <a:r>
              <a:rPr lang="en-US" altLang="ko-KR" sz="1400" dirty="0" smtClean="0"/>
              <a:t>.</a:t>
            </a:r>
          </a:p>
          <a:p>
            <a:pPr>
              <a:buNone/>
            </a:pPr>
            <a:r>
              <a:rPr lang="en-US" altLang="ko-KR" sz="1400" dirty="0" smtClean="0"/>
              <a:t>EX)+a,-a,++a,--</a:t>
            </a:r>
            <a:r>
              <a:rPr lang="en-US" altLang="ko-KR" sz="1400" dirty="0" err="1" smtClean="0"/>
              <a:t>a,!a</a:t>
            </a:r>
            <a:endParaRPr lang="en-US" altLang="ko-KR" sz="1400" dirty="0" smtClean="0"/>
          </a:p>
          <a:p>
            <a:pPr>
              <a:buNone/>
            </a:pPr>
            <a:r>
              <a:rPr lang="ko-KR" altLang="en-US" sz="1400" dirty="0" smtClean="0"/>
              <a:t>연산에 필요한 항이 </a:t>
            </a:r>
            <a:r>
              <a:rPr lang="ko-KR" altLang="en-US" sz="1400" dirty="0" err="1" smtClean="0"/>
              <a:t>한개</a:t>
            </a:r>
            <a:r>
              <a:rPr lang="en-US" altLang="ko-KR" sz="1400" dirty="0" smtClean="0"/>
              <a:t>.</a:t>
            </a:r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/>
              <a:t>[</a:t>
            </a:r>
            <a:r>
              <a:rPr lang="ko-KR" altLang="en-US" sz="1400" dirty="0" smtClean="0"/>
              <a:t>이항연산자</a:t>
            </a:r>
            <a:r>
              <a:rPr lang="en-US" altLang="ko-KR" sz="1400" dirty="0" smtClean="0"/>
              <a:t>]</a:t>
            </a:r>
          </a:p>
          <a:p>
            <a:pPr>
              <a:buNone/>
            </a:pPr>
            <a:r>
              <a:rPr lang="ko-KR" altLang="en-US" sz="1400" dirty="0" err="1" smtClean="0"/>
              <a:t>피연산자를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a,b,c</a:t>
            </a:r>
            <a:r>
              <a:rPr lang="ko-KR" altLang="en-US" sz="1400" dirty="0" smtClean="0"/>
              <a:t>의 변수로가정</a:t>
            </a:r>
            <a:r>
              <a:rPr lang="en-US" altLang="ko-KR" sz="1400" dirty="0" smtClean="0"/>
              <a:t>.</a:t>
            </a:r>
          </a:p>
          <a:p>
            <a:pPr>
              <a:buNone/>
            </a:pPr>
            <a:r>
              <a:rPr lang="en-US" altLang="ko-KR" sz="1400" dirty="0" smtClean="0"/>
              <a:t>EX)a= b – c, a -= b, a += b, a *= b</a:t>
            </a:r>
          </a:p>
          <a:p>
            <a:pPr>
              <a:buNone/>
            </a:pPr>
            <a:r>
              <a:rPr lang="en-US" altLang="ko-KR" sz="1400" dirty="0" smtClean="0"/>
              <a:t>b-c</a:t>
            </a:r>
            <a:r>
              <a:rPr lang="ko-KR" altLang="en-US" sz="1400" dirty="0" smtClean="0"/>
              <a:t>계산 후 </a:t>
            </a:r>
            <a:r>
              <a:rPr lang="en-US" altLang="ko-KR" sz="1400" dirty="0" smtClean="0"/>
              <a:t>a=(b-c</a:t>
            </a:r>
            <a:r>
              <a:rPr lang="ko-KR" altLang="en-US" sz="1400" dirty="0" smtClean="0"/>
              <a:t>결과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대입</a:t>
            </a:r>
            <a:r>
              <a:rPr lang="en-US" altLang="ko-KR" sz="1400" dirty="0" smtClean="0"/>
              <a:t>.</a:t>
            </a:r>
          </a:p>
          <a:p>
            <a:pPr>
              <a:buNone/>
            </a:pPr>
            <a:r>
              <a:rPr lang="ko-KR" altLang="en-US" sz="1400" dirty="0" smtClean="0"/>
              <a:t>연산에 필요한 항이 </a:t>
            </a:r>
            <a:r>
              <a:rPr lang="ko-KR" altLang="en-US" sz="1400" dirty="0" err="1" smtClean="0"/>
              <a:t>두개</a:t>
            </a: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/>
              <a:t>[</a:t>
            </a:r>
            <a:r>
              <a:rPr lang="ko-KR" altLang="en-US" sz="1400" dirty="0" err="1" smtClean="0"/>
              <a:t>삼항연산자</a:t>
            </a:r>
            <a:r>
              <a:rPr lang="en-US" altLang="ko-KR" sz="1400" dirty="0" smtClean="0"/>
              <a:t>]</a:t>
            </a:r>
          </a:p>
          <a:p>
            <a:pPr>
              <a:buNone/>
            </a:pPr>
            <a:r>
              <a:rPr lang="ko-KR" altLang="en-US" sz="1400" dirty="0" err="1" smtClean="0"/>
              <a:t>피연산자를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a,b,c</a:t>
            </a:r>
            <a:r>
              <a:rPr lang="ko-KR" altLang="en-US" sz="1400" dirty="0" smtClean="0"/>
              <a:t>의 변수로가정</a:t>
            </a:r>
            <a:r>
              <a:rPr lang="en-US" altLang="ko-KR" sz="1400" dirty="0" smtClean="0"/>
              <a:t>.</a:t>
            </a:r>
          </a:p>
          <a:p>
            <a:pPr>
              <a:buNone/>
            </a:pPr>
            <a:r>
              <a:rPr lang="en-US" altLang="ko-KR" sz="1400" dirty="0" smtClean="0"/>
              <a:t>EX)(</a:t>
            </a:r>
            <a:r>
              <a:rPr lang="ko-KR" altLang="en-US" sz="1400" dirty="0" err="1" smtClean="0"/>
              <a:t>조건식</a:t>
            </a:r>
            <a:r>
              <a:rPr lang="en-US" altLang="ko-KR" sz="1400" dirty="0" smtClean="0"/>
              <a:t>)? A:B</a:t>
            </a:r>
          </a:p>
          <a:p>
            <a:pPr>
              <a:buNone/>
            </a:pPr>
            <a:r>
              <a:rPr lang="ko-KR" altLang="en-US" sz="1400" dirty="0" err="1" smtClean="0"/>
              <a:t>조건식에</a:t>
            </a:r>
            <a:r>
              <a:rPr lang="ko-KR" altLang="en-US" sz="1400" dirty="0" smtClean="0"/>
              <a:t> 따라 </a:t>
            </a:r>
            <a:r>
              <a:rPr lang="en-US" altLang="ko-KR" sz="1400" dirty="0" smtClean="0"/>
              <a:t>A</a:t>
            </a:r>
            <a:r>
              <a:rPr lang="ko-KR" altLang="en-US" sz="1400" dirty="0" smtClean="0"/>
              <a:t>또는 </a:t>
            </a:r>
            <a:r>
              <a:rPr lang="en-US" altLang="ko-KR" sz="1400" dirty="0" smtClean="0"/>
              <a:t>B</a:t>
            </a:r>
            <a:r>
              <a:rPr lang="ko-KR" altLang="en-US" sz="1400" dirty="0" smtClean="0"/>
              <a:t>중 하나의결과 반환</a:t>
            </a:r>
            <a:r>
              <a:rPr lang="en-US" altLang="ko-KR" sz="1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대입연산자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400" dirty="0" smtClean="0"/>
              <a:t>[</a:t>
            </a:r>
            <a:r>
              <a:rPr lang="ko-KR" altLang="en-US" sz="1400" dirty="0" smtClean="0"/>
              <a:t>대입연산자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=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에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대하여</a:t>
            </a:r>
            <a:r>
              <a:rPr lang="en-US" altLang="ko-KR" sz="1400" dirty="0" smtClean="0"/>
              <a:t>]</a:t>
            </a:r>
          </a:p>
          <a:p>
            <a:pPr>
              <a:buNone/>
            </a:pPr>
            <a:r>
              <a:rPr lang="en-US" altLang="ko-KR" sz="1400" dirty="0" smtClean="0"/>
              <a:t>=</a:t>
            </a:r>
            <a:r>
              <a:rPr lang="ko-KR" altLang="en-US" sz="1400" dirty="0" smtClean="0"/>
              <a:t>는 변수에 값을 저장하기위한 연산자이다</a:t>
            </a:r>
            <a:r>
              <a:rPr lang="en-US" altLang="ko-KR" sz="1400" dirty="0" smtClean="0"/>
              <a:t>.</a:t>
            </a:r>
          </a:p>
          <a:p>
            <a:pPr>
              <a:buNone/>
            </a:pPr>
            <a:r>
              <a:rPr lang="en-US" altLang="ko-KR" sz="1400" dirty="0" smtClean="0"/>
              <a:t>=</a:t>
            </a:r>
            <a:r>
              <a:rPr lang="ko-KR" altLang="en-US" sz="1400" dirty="0" smtClean="0"/>
              <a:t>다음에 값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변수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다른 연산식이 올 수 있다</a:t>
            </a:r>
            <a:r>
              <a:rPr lang="en-US" altLang="ko-KR" sz="1400" dirty="0" smtClean="0"/>
              <a:t>.</a:t>
            </a:r>
          </a:p>
          <a:p>
            <a:pPr>
              <a:buNone/>
            </a:pPr>
            <a:r>
              <a:rPr lang="en-US" altLang="ko-KR" sz="1400" dirty="0" smtClean="0"/>
              <a:t>EX)</a:t>
            </a:r>
            <a:endParaRPr lang="ko-KR" alt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928934"/>
            <a:ext cx="458152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산술연산자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400" dirty="0" smtClean="0"/>
              <a:t>[</a:t>
            </a:r>
            <a:r>
              <a:rPr lang="en-US" altLang="ko-KR" sz="1400" dirty="0" smtClean="0">
                <a:solidFill>
                  <a:srgbClr val="00B050"/>
                </a:solidFill>
              </a:rPr>
              <a:t>+,-,*,/,%</a:t>
            </a:r>
            <a:r>
              <a:rPr lang="en-US" altLang="ko-KR" sz="1400" dirty="0" smtClean="0"/>
              <a:t>]</a:t>
            </a:r>
          </a:p>
          <a:p>
            <a:pPr>
              <a:buNone/>
            </a:pPr>
            <a:r>
              <a:rPr lang="ko-KR" altLang="en-US" sz="1400" dirty="0" smtClean="0"/>
              <a:t>숫자의 사칙연산 및 나머지연산에 사용되며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자주 사용된다</a:t>
            </a:r>
            <a:r>
              <a:rPr lang="en-US" altLang="ko-KR" sz="1400" dirty="0" smtClean="0"/>
              <a:t>.</a:t>
            </a:r>
          </a:p>
          <a:p>
            <a:pPr>
              <a:buNone/>
            </a:pPr>
            <a:r>
              <a:rPr lang="en-US" altLang="ko-KR" sz="1400" dirty="0" smtClean="0"/>
              <a:t>EX)</a:t>
            </a:r>
            <a:endParaRPr lang="ko-KR" altLang="en-US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428868"/>
            <a:ext cx="4676775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언어별 주된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800" dirty="0" smtClean="0"/>
              <a:t>JAVA(SPRING) -&gt; </a:t>
            </a:r>
            <a:r>
              <a:rPr lang="ko-KR" altLang="en-US" sz="2800" dirty="0" err="1" smtClean="0"/>
              <a:t>웹개발</a:t>
            </a:r>
            <a:r>
              <a:rPr lang="en-US" altLang="ko-KR" sz="2800" dirty="0" smtClean="0"/>
              <a:t>,</a:t>
            </a:r>
            <a:r>
              <a:rPr lang="ko-KR" altLang="en-US" sz="2800" dirty="0" err="1" smtClean="0"/>
              <a:t>모바일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안드로이드</a:t>
            </a:r>
            <a:r>
              <a:rPr lang="ko-KR" altLang="en-US" sz="2800" dirty="0" smtClean="0"/>
              <a:t> 개발</a:t>
            </a:r>
            <a:r>
              <a:rPr lang="en-US" altLang="ko-KR" sz="2800" dirty="0"/>
              <a:t>.</a:t>
            </a:r>
            <a:endParaRPr lang="en-US" altLang="ko-KR" sz="2800" dirty="0" smtClean="0"/>
          </a:p>
          <a:p>
            <a:pPr>
              <a:buNone/>
            </a:pPr>
            <a:r>
              <a:rPr lang="en-US" altLang="ko-KR" sz="2800" dirty="0" smtClean="0"/>
              <a:t>C                 -&gt; .exe </a:t>
            </a:r>
            <a:r>
              <a:rPr lang="ko-KR" altLang="en-US" sz="2800" dirty="0" smtClean="0"/>
              <a:t>응용프로그램 개발</a:t>
            </a:r>
            <a:r>
              <a:rPr lang="en-US" altLang="ko-KR" sz="2800" dirty="0" smtClean="0"/>
              <a:t>.</a:t>
            </a:r>
          </a:p>
          <a:p>
            <a:pPr>
              <a:buNone/>
            </a:pPr>
            <a:r>
              <a:rPr lang="en-US" altLang="ko-KR" sz="2800" dirty="0" smtClean="0"/>
              <a:t>PYTHON       -&gt; </a:t>
            </a:r>
            <a:r>
              <a:rPr lang="ko-KR" altLang="en-US" sz="2800" dirty="0" smtClean="0"/>
              <a:t>외국 기업 </a:t>
            </a:r>
            <a:endParaRPr lang="en-US" altLang="ko-KR" sz="2800" dirty="0" smtClean="0"/>
          </a:p>
          <a:p>
            <a:pPr>
              <a:buNone/>
            </a:pP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증감연산자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400" dirty="0" smtClean="0"/>
              <a:t>[</a:t>
            </a:r>
            <a:r>
              <a:rPr lang="en-US" altLang="ko-KR" sz="1400" dirty="0" smtClean="0">
                <a:solidFill>
                  <a:srgbClr val="00B050"/>
                </a:solidFill>
              </a:rPr>
              <a:t>++,--</a:t>
            </a:r>
            <a:r>
              <a:rPr lang="en-US" altLang="ko-KR" sz="1400" dirty="0" smtClean="0"/>
              <a:t>]</a:t>
            </a:r>
          </a:p>
          <a:p>
            <a:pPr>
              <a:buNone/>
            </a:pPr>
            <a:r>
              <a:rPr lang="en-US" altLang="ko-KR" sz="1400" dirty="0" smtClean="0"/>
              <a:t>++:</a:t>
            </a:r>
            <a:r>
              <a:rPr lang="ko-KR" altLang="en-US" sz="1400" dirty="0" smtClean="0"/>
              <a:t>숫자의</a:t>
            </a:r>
            <a:r>
              <a:rPr lang="en-US" altLang="ko-KR" sz="1400" dirty="0" smtClean="0"/>
              <a:t> 1</a:t>
            </a:r>
            <a:r>
              <a:rPr lang="ko-KR" altLang="en-US" sz="1400" dirty="0" smtClean="0"/>
              <a:t>증가</a:t>
            </a:r>
            <a:r>
              <a:rPr lang="en-US" altLang="ko-KR" sz="1400" dirty="0" smtClean="0"/>
              <a:t>. a= a+1;</a:t>
            </a:r>
            <a:r>
              <a:rPr lang="ko-KR" altLang="en-US" sz="1400" dirty="0" smtClean="0"/>
              <a:t>과 같음</a:t>
            </a:r>
            <a:r>
              <a:rPr lang="en-US" altLang="ko-KR" sz="1400" dirty="0" smtClean="0"/>
              <a:t>. </a:t>
            </a:r>
          </a:p>
          <a:p>
            <a:pPr>
              <a:buNone/>
            </a:pPr>
            <a:r>
              <a:rPr lang="en-US" altLang="ko-KR" sz="1400" dirty="0" smtClean="0"/>
              <a:t>--  :</a:t>
            </a:r>
            <a:r>
              <a:rPr lang="ko-KR" altLang="en-US" sz="1400" dirty="0" smtClean="0"/>
              <a:t>숫자의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감소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a= a-1;</a:t>
            </a:r>
            <a:r>
              <a:rPr lang="ko-KR" altLang="en-US" sz="1400" dirty="0" smtClean="0"/>
              <a:t>과 같음</a:t>
            </a:r>
            <a:r>
              <a:rPr lang="en-US" altLang="ko-KR" sz="1400" dirty="0" smtClean="0"/>
              <a:t>.</a:t>
            </a:r>
          </a:p>
          <a:p>
            <a:pPr>
              <a:buNone/>
            </a:pPr>
            <a:r>
              <a:rPr lang="en-US" altLang="ko-KR" sz="1400" dirty="0" smtClean="0"/>
              <a:t>EX)</a:t>
            </a:r>
            <a:endParaRPr lang="ko-KR" altLang="en-US" sz="14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857497"/>
            <a:ext cx="3544750" cy="4000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복합 대입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400" dirty="0" smtClean="0"/>
              <a:t>[</a:t>
            </a:r>
            <a:r>
              <a:rPr lang="en-US" altLang="ko-KR" sz="1400" dirty="0" smtClean="0">
                <a:solidFill>
                  <a:srgbClr val="00B050"/>
                </a:solidFill>
              </a:rPr>
              <a:t>+=,-=,*=,/=,%=,&amp;=,|=,^=,&lt;&lt;=,&gt;&gt;=,&gt;&gt;&gt;=</a:t>
            </a:r>
            <a:r>
              <a:rPr lang="en-US" altLang="ko-KR" sz="1400" dirty="0" smtClean="0"/>
              <a:t>]</a:t>
            </a:r>
          </a:p>
          <a:p>
            <a:pPr>
              <a:buNone/>
            </a:pPr>
            <a:r>
              <a:rPr lang="en-US" altLang="ko-KR" sz="1400" dirty="0" smtClean="0"/>
              <a:t>EX)</a:t>
            </a:r>
            <a:endParaRPr lang="ko-KR" altLang="en-US" sz="1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357431"/>
            <a:ext cx="4905375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비교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400" dirty="0" smtClean="0"/>
              <a:t>[</a:t>
            </a:r>
            <a:r>
              <a:rPr lang="en-US" altLang="ko-KR" sz="1400" dirty="0" smtClean="0">
                <a:solidFill>
                  <a:srgbClr val="00B050"/>
                </a:solidFill>
              </a:rPr>
              <a:t>==,!=,&gt;,&lt;,&gt;=,&lt;=,</a:t>
            </a:r>
            <a:r>
              <a:rPr lang="en-US" altLang="ko-KR" sz="1400" dirty="0" err="1" smtClean="0">
                <a:solidFill>
                  <a:srgbClr val="00B050"/>
                </a:solidFill>
              </a:rPr>
              <a:t>instanceof</a:t>
            </a:r>
            <a:r>
              <a:rPr lang="en-US" altLang="ko-KR" sz="1400" dirty="0" smtClean="0"/>
              <a:t>]</a:t>
            </a:r>
          </a:p>
          <a:p>
            <a:pPr>
              <a:buNone/>
            </a:pPr>
            <a:r>
              <a:rPr lang="ko-KR" altLang="en-US" sz="1400" dirty="0" err="1" smtClean="0"/>
              <a:t>값의비교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/>
              <a:t>EX)</a:t>
            </a:r>
            <a:endParaRPr lang="ko-KR" alt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500306"/>
            <a:ext cx="3881447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조건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400" dirty="0" smtClean="0"/>
              <a:t>[</a:t>
            </a:r>
            <a:r>
              <a:rPr lang="en-US" altLang="ko-KR" sz="1400" dirty="0" smtClean="0">
                <a:solidFill>
                  <a:srgbClr val="00B050"/>
                </a:solidFill>
              </a:rPr>
              <a:t>(</a:t>
            </a:r>
            <a:r>
              <a:rPr lang="ko-KR" altLang="en-US" sz="1400" dirty="0" err="1" smtClean="0">
                <a:solidFill>
                  <a:srgbClr val="00B050"/>
                </a:solidFill>
              </a:rPr>
              <a:t>조건식</a:t>
            </a:r>
            <a:r>
              <a:rPr lang="en-US" altLang="ko-KR" sz="1400" dirty="0" smtClean="0">
                <a:solidFill>
                  <a:srgbClr val="00B050"/>
                </a:solidFill>
              </a:rPr>
              <a:t>) ? A : B</a:t>
            </a:r>
            <a:r>
              <a:rPr lang="en-US" altLang="ko-KR" sz="1400" dirty="0" smtClean="0"/>
              <a:t>]</a:t>
            </a:r>
          </a:p>
          <a:p>
            <a:pPr>
              <a:buNone/>
            </a:pPr>
            <a:r>
              <a:rPr lang="ko-KR" altLang="en-US" sz="1400" dirty="0" smtClean="0"/>
              <a:t>조건식이 참</a:t>
            </a:r>
            <a:r>
              <a:rPr lang="en-US" altLang="ko-KR" sz="1400" dirty="0" smtClean="0"/>
              <a:t>(TRUE)</a:t>
            </a:r>
            <a:r>
              <a:rPr lang="ko-KR" altLang="en-US" sz="1400" dirty="0" smtClean="0"/>
              <a:t>이면 </a:t>
            </a:r>
            <a:r>
              <a:rPr lang="en-US" altLang="ko-KR" sz="1400" dirty="0" smtClean="0"/>
              <a:t>A, </a:t>
            </a:r>
            <a:r>
              <a:rPr lang="ko-KR" altLang="en-US" sz="1400" dirty="0" smtClean="0"/>
              <a:t>거짓</a:t>
            </a:r>
            <a:r>
              <a:rPr lang="en-US" altLang="ko-KR" sz="1400" dirty="0" smtClean="0"/>
              <a:t>(FALSE)</a:t>
            </a:r>
            <a:r>
              <a:rPr lang="ko-KR" altLang="en-US" sz="1400" dirty="0" smtClean="0"/>
              <a:t>이면 </a:t>
            </a:r>
            <a:r>
              <a:rPr lang="en-US" altLang="ko-KR" sz="1400" dirty="0" smtClean="0"/>
              <a:t>B</a:t>
            </a:r>
            <a:r>
              <a:rPr lang="ko-KR" altLang="en-US" sz="1400" dirty="0" smtClean="0"/>
              <a:t>를 결과로 준다</a:t>
            </a:r>
            <a:r>
              <a:rPr lang="en-US" altLang="ko-KR" sz="1400" dirty="0" smtClean="0"/>
              <a:t>.</a:t>
            </a:r>
          </a:p>
          <a:p>
            <a:pPr>
              <a:buNone/>
            </a:pPr>
            <a:r>
              <a:rPr lang="en-US" altLang="ko-KR" sz="1400" smtClean="0"/>
              <a:t>EX)</a:t>
            </a: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ko-KR" altLang="en-US" sz="1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500306"/>
            <a:ext cx="510540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400" dirty="0" smtClean="0"/>
              <a:t>[</a:t>
            </a:r>
            <a:r>
              <a:rPr lang="en-US" altLang="ko-KR" sz="1400" dirty="0" smtClean="0">
                <a:solidFill>
                  <a:srgbClr val="00B050"/>
                </a:solidFill>
              </a:rPr>
              <a:t>!,&amp;&amp;,||</a:t>
            </a:r>
            <a:r>
              <a:rPr lang="en-US" altLang="ko-KR" sz="1400" dirty="0" smtClean="0"/>
              <a:t>]</a:t>
            </a:r>
          </a:p>
          <a:p>
            <a:pPr>
              <a:buNone/>
            </a:pPr>
            <a:r>
              <a:rPr lang="en-US" altLang="ko-KR" sz="1400" dirty="0" smtClean="0"/>
              <a:t>!(NOT</a:t>
            </a:r>
            <a:r>
              <a:rPr lang="ko-KR" altLang="en-US" sz="1400" dirty="0" smtClean="0"/>
              <a:t>논리부정</a:t>
            </a:r>
            <a:r>
              <a:rPr lang="en-US" altLang="ko-KR" sz="1400" dirty="0" smtClean="0"/>
              <a:t>)  :!true</a:t>
            </a:r>
            <a:r>
              <a:rPr lang="ko-KR" altLang="en-US" sz="1400" dirty="0" smtClean="0"/>
              <a:t>연산의 결과 </a:t>
            </a:r>
            <a:r>
              <a:rPr lang="en-US" altLang="ko-KR" sz="1400" dirty="0" smtClean="0"/>
              <a:t>false.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!false</a:t>
            </a:r>
            <a:r>
              <a:rPr lang="ko-KR" altLang="en-US" sz="1400" dirty="0" smtClean="0"/>
              <a:t>연산의 결과 </a:t>
            </a:r>
            <a:r>
              <a:rPr lang="en-US" altLang="ko-KR" sz="1400" dirty="0" smtClean="0"/>
              <a:t>true.</a:t>
            </a:r>
          </a:p>
          <a:p>
            <a:pPr>
              <a:buNone/>
            </a:pPr>
            <a:r>
              <a:rPr lang="en-US" altLang="ko-KR" sz="1400" dirty="0" smtClean="0"/>
              <a:t>&amp;&amp;(AND</a:t>
            </a:r>
            <a:r>
              <a:rPr lang="ko-KR" altLang="en-US" sz="1400" dirty="0" smtClean="0"/>
              <a:t>논리곱</a:t>
            </a:r>
            <a:r>
              <a:rPr lang="en-US" altLang="ko-KR" sz="1400" dirty="0" smtClean="0"/>
              <a:t>):true&amp;&amp;true</a:t>
            </a:r>
            <a:r>
              <a:rPr lang="ko-KR" altLang="en-US" sz="1400" dirty="0" smtClean="0"/>
              <a:t>일 경우만 </a:t>
            </a:r>
            <a:r>
              <a:rPr lang="en-US" altLang="ko-KR" sz="1400" dirty="0" smtClean="0"/>
              <a:t>true,</a:t>
            </a:r>
            <a:r>
              <a:rPr lang="ko-KR" altLang="en-US" sz="1400" dirty="0" err="1" smtClean="0"/>
              <a:t>그외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true&amp;&amp;false, false&amp;&amp;false, false&amp;&amp;false</a:t>
            </a:r>
            <a:r>
              <a:rPr lang="ko-KR" altLang="en-US" sz="1400" dirty="0" smtClean="0"/>
              <a:t>의 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/>
              <a:t>                      </a:t>
            </a:r>
            <a:r>
              <a:rPr lang="ko-KR" altLang="en-US" sz="1400" dirty="0" smtClean="0"/>
              <a:t>결과는 </a:t>
            </a:r>
            <a:r>
              <a:rPr lang="en-US" altLang="ko-KR" sz="1400" dirty="0" smtClean="0"/>
              <a:t>false (true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true</a:t>
            </a:r>
            <a:r>
              <a:rPr lang="ko-KR" altLang="en-US" sz="1400" dirty="0" smtClean="0"/>
              <a:t>이면 </a:t>
            </a:r>
            <a:r>
              <a:rPr lang="en-US" altLang="ko-KR" sz="1400" dirty="0" smtClean="0"/>
              <a:t>true)</a:t>
            </a:r>
          </a:p>
          <a:p>
            <a:pPr>
              <a:buNone/>
            </a:pPr>
            <a:r>
              <a:rPr lang="en-US" altLang="ko-KR" sz="1400" dirty="0" smtClean="0"/>
              <a:t>||(OR</a:t>
            </a:r>
            <a:r>
              <a:rPr lang="ko-KR" altLang="en-US" sz="1400" dirty="0" smtClean="0"/>
              <a:t>논리합</a:t>
            </a:r>
            <a:r>
              <a:rPr lang="en-US" altLang="ko-KR" sz="1400" dirty="0" smtClean="0"/>
              <a:t>)      :false||false</a:t>
            </a:r>
            <a:r>
              <a:rPr lang="ko-KR" altLang="en-US" sz="1400" dirty="0" smtClean="0"/>
              <a:t>일 경우만 </a:t>
            </a:r>
            <a:r>
              <a:rPr lang="en-US" altLang="ko-KR" sz="1400" dirty="0" smtClean="0"/>
              <a:t>false,</a:t>
            </a:r>
            <a:r>
              <a:rPr lang="ko-KR" altLang="en-US" sz="1400" dirty="0" err="1" smtClean="0"/>
              <a:t>그외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true||true, true||false, false||true</a:t>
            </a:r>
            <a:r>
              <a:rPr lang="ko-KR" altLang="en-US" sz="1400" dirty="0" smtClean="0"/>
              <a:t>의 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/>
              <a:t>                      </a:t>
            </a:r>
            <a:r>
              <a:rPr lang="ko-KR" altLang="en-US" sz="1400" dirty="0" smtClean="0"/>
              <a:t>결과는 </a:t>
            </a:r>
            <a:r>
              <a:rPr lang="en-US" altLang="ko-KR" sz="1400" dirty="0" smtClean="0"/>
              <a:t>true (</a:t>
            </a:r>
            <a:r>
              <a:rPr lang="ko-KR" altLang="en-US" sz="1400" dirty="0" smtClean="0"/>
              <a:t>하나라도 </a:t>
            </a:r>
            <a:r>
              <a:rPr lang="en-US" altLang="ko-KR" sz="1400" dirty="0" smtClean="0"/>
              <a:t>true</a:t>
            </a:r>
            <a:r>
              <a:rPr lang="ko-KR" altLang="en-US" sz="1400" dirty="0" smtClean="0"/>
              <a:t>이면 </a:t>
            </a:r>
            <a:r>
              <a:rPr lang="en-US" altLang="ko-KR" sz="1400" dirty="0" smtClean="0"/>
              <a:t>true)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214686"/>
            <a:ext cx="3214710" cy="3543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400" dirty="0" smtClean="0"/>
              <a:t>[</a:t>
            </a:r>
            <a:r>
              <a:rPr lang="en-US" altLang="ko-KR" sz="1400" dirty="0" smtClean="0">
                <a:solidFill>
                  <a:srgbClr val="00B050"/>
                </a:solidFill>
              </a:rPr>
              <a:t>&amp;,|,^,~</a:t>
            </a:r>
            <a:r>
              <a:rPr lang="en-US" altLang="ko-KR" sz="1400" dirty="0" smtClean="0"/>
              <a:t>]</a:t>
            </a:r>
          </a:p>
          <a:p>
            <a:pPr>
              <a:buNone/>
            </a:pPr>
            <a:r>
              <a:rPr lang="en-US" altLang="ko-KR" sz="1400" dirty="0" smtClean="0"/>
              <a:t>&amp;:</a:t>
            </a:r>
            <a:r>
              <a:rPr lang="ko-KR" altLang="en-US" sz="1400" dirty="0" smtClean="0"/>
              <a:t>두 비트 모두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일 경우에만 </a:t>
            </a:r>
            <a:r>
              <a:rPr lang="en-US" altLang="ko-KR" sz="1400" dirty="0" smtClean="0"/>
              <a:t>1</a:t>
            </a:r>
          </a:p>
          <a:p>
            <a:pPr>
              <a:buNone/>
            </a:pPr>
            <a:r>
              <a:rPr lang="en-US" altLang="ko-KR" sz="1400" dirty="0" smtClean="0"/>
              <a:t>|  :</a:t>
            </a:r>
            <a:r>
              <a:rPr lang="ko-KR" altLang="en-US" sz="1400" dirty="0" smtClean="0"/>
              <a:t>두 </a:t>
            </a:r>
            <a:r>
              <a:rPr lang="ko-KR" altLang="en-US" sz="1400" dirty="0" err="1" smtClean="0"/>
              <a:t>비트중</a:t>
            </a:r>
            <a:r>
              <a:rPr lang="ko-KR" altLang="en-US" sz="1400" dirty="0" smtClean="0"/>
              <a:t> 하나만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이여도 </a:t>
            </a:r>
            <a:r>
              <a:rPr lang="en-US" altLang="ko-KR" sz="1400" dirty="0" smtClean="0"/>
              <a:t>1</a:t>
            </a:r>
          </a:p>
          <a:p>
            <a:pPr>
              <a:buNone/>
            </a:pPr>
            <a:r>
              <a:rPr lang="en-US" altLang="ko-KR" sz="1400" dirty="0" smtClean="0"/>
              <a:t>^ :</a:t>
            </a:r>
            <a:r>
              <a:rPr lang="ko-KR" altLang="en-US" sz="1400" dirty="0" smtClean="0"/>
              <a:t>두 </a:t>
            </a:r>
            <a:r>
              <a:rPr lang="ko-KR" altLang="en-US" sz="1400" dirty="0" err="1" smtClean="0"/>
              <a:t>비트중</a:t>
            </a:r>
            <a:r>
              <a:rPr lang="ko-KR" altLang="en-US" sz="1400" dirty="0" smtClean="0"/>
              <a:t> 하나만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이고 다른하나가</a:t>
            </a:r>
            <a:r>
              <a:rPr lang="en-US" altLang="ko-KR" sz="1400" dirty="0" smtClean="0"/>
              <a:t>0</a:t>
            </a:r>
            <a:r>
              <a:rPr lang="ko-KR" altLang="en-US" sz="1400" dirty="0" err="1" smtClean="0"/>
              <a:t>일때</a:t>
            </a:r>
            <a:r>
              <a:rPr lang="ko-KR" altLang="en-US" sz="1400" dirty="0" smtClean="0"/>
              <a:t> 계산결과</a:t>
            </a:r>
            <a:r>
              <a:rPr lang="en-US" altLang="ko-KR" sz="1400" dirty="0" smtClean="0"/>
              <a:t>1, 1^1</a:t>
            </a:r>
            <a:r>
              <a:rPr lang="ko-KR" altLang="en-US" sz="1400" dirty="0" smtClean="0"/>
              <a:t>또는 </a:t>
            </a:r>
            <a:r>
              <a:rPr lang="en-US" altLang="ko-KR" sz="1400" dirty="0" smtClean="0"/>
              <a:t>0^0</a:t>
            </a:r>
            <a:r>
              <a:rPr lang="ko-KR" altLang="en-US" sz="1400" dirty="0" smtClean="0"/>
              <a:t>은 계산결과</a:t>
            </a:r>
            <a:r>
              <a:rPr lang="en-US" altLang="ko-KR" sz="1400" dirty="0" smtClean="0"/>
              <a:t>0</a:t>
            </a:r>
          </a:p>
          <a:p>
            <a:pPr>
              <a:buNone/>
            </a:pPr>
            <a:r>
              <a:rPr lang="ko-KR" altLang="en-US" sz="1400" dirty="0" smtClean="0"/>
              <a:t>비트 연산자는 그림에 효과를 주거나</a:t>
            </a:r>
            <a:r>
              <a:rPr lang="en-US" altLang="ko-KR" sz="1400" dirty="0" smtClean="0"/>
              <a:t>,</a:t>
            </a:r>
            <a:r>
              <a:rPr lang="ko-KR" altLang="en-US" sz="1400" dirty="0" err="1" smtClean="0"/>
              <a:t>전자또는</a:t>
            </a:r>
            <a:r>
              <a:rPr lang="ko-KR" altLang="en-US" sz="1400" dirty="0" smtClean="0"/>
              <a:t> 전기시스템의 회로구성이 논리적</a:t>
            </a:r>
            <a:r>
              <a:rPr lang="en-US" altLang="ko-KR" sz="1400" dirty="0" smtClean="0"/>
              <a:t>AND</a:t>
            </a:r>
            <a:r>
              <a:rPr lang="ko-KR" altLang="en-US" sz="1400" dirty="0" err="1" smtClean="0"/>
              <a:t>게이트등</a:t>
            </a:r>
            <a:r>
              <a:rPr lang="ko-KR" altLang="en-US" sz="1400" dirty="0" smtClean="0"/>
              <a:t> 하드웨어적인 요소가 논리연산으로 계산을 하기 때문에 </a:t>
            </a:r>
            <a:r>
              <a:rPr lang="ko-KR" altLang="en-US" sz="1400" dirty="0" err="1" smtClean="0"/>
              <a:t>시스템프로그램개발등</a:t>
            </a:r>
            <a:r>
              <a:rPr lang="ko-KR" altLang="en-US" sz="1400" dirty="0" smtClean="0"/>
              <a:t> 특수한 환경에 </a:t>
            </a:r>
            <a:r>
              <a:rPr lang="ko-KR" altLang="en-US" sz="1400" dirty="0" err="1" smtClean="0"/>
              <a:t>주로사용</a:t>
            </a:r>
            <a:r>
              <a:rPr lang="en-US" altLang="ko-KR" sz="1400" dirty="0" smtClean="0"/>
              <a:t>.</a:t>
            </a:r>
          </a:p>
          <a:p>
            <a:pPr>
              <a:buNone/>
            </a:pPr>
            <a:endParaRPr lang="en-US" altLang="ko-KR" sz="14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3" y="3143248"/>
            <a:ext cx="3571900" cy="3723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804" y="271462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4</a:t>
            </a:r>
            <a:r>
              <a:rPr lang="ko-KR" altLang="en-US" dirty="0" smtClean="0"/>
              <a:t>강 배열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배열이란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400" dirty="0" smtClean="0"/>
              <a:t>동일한 타입의 값이 많을 때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많은 변수를 선언하는 것 대신에</a:t>
            </a:r>
            <a:r>
              <a:rPr lang="en-US" altLang="ko-KR" sz="1400" dirty="0" smtClean="0"/>
              <a:t>.</a:t>
            </a:r>
          </a:p>
          <a:p>
            <a:pPr>
              <a:buNone/>
            </a:pPr>
            <a:r>
              <a:rPr lang="ko-KR" altLang="en-US" sz="1400" dirty="0" smtClean="0"/>
              <a:t>많은 변수를 하나의 변수에 저장하고 사용 가능하게 해준다</a:t>
            </a:r>
            <a:r>
              <a:rPr lang="en-US" altLang="ko-KR" sz="1400" dirty="0" smtClean="0"/>
              <a:t>.</a:t>
            </a:r>
          </a:p>
          <a:p>
            <a:pPr>
              <a:buNone/>
            </a:pPr>
            <a:endParaRPr lang="en-US" altLang="ko-K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ko-KR" sz="14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643050"/>
            <a:ext cx="2783826" cy="52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차원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400" dirty="0" smtClean="0"/>
              <a:t>배열에는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차원 배열</a:t>
            </a:r>
            <a:r>
              <a:rPr lang="en-US" altLang="ko-KR" sz="1400" dirty="0" smtClean="0"/>
              <a:t>,2</a:t>
            </a:r>
            <a:r>
              <a:rPr lang="ko-KR" altLang="en-US" sz="1400" dirty="0" smtClean="0"/>
              <a:t>차원배열</a:t>
            </a:r>
            <a:r>
              <a:rPr lang="en-US" altLang="ko-KR" sz="1400" dirty="0" smtClean="0"/>
              <a:t>, 3</a:t>
            </a:r>
            <a:r>
              <a:rPr lang="ko-KR" altLang="en-US" sz="1400" dirty="0" smtClean="0"/>
              <a:t>차원배열</a:t>
            </a:r>
            <a:r>
              <a:rPr lang="en-US" altLang="ko-KR" sz="1400" dirty="0" smtClean="0"/>
              <a:t>,4</a:t>
            </a:r>
            <a:r>
              <a:rPr lang="ko-KR" altLang="en-US" sz="1400" dirty="0" smtClean="0"/>
              <a:t>차원배열</a:t>
            </a:r>
            <a:r>
              <a:rPr lang="en-US" altLang="ko-KR" sz="1400" dirty="0" smtClean="0"/>
              <a:t>…</a:t>
            </a:r>
          </a:p>
          <a:p>
            <a:pPr>
              <a:buNone/>
            </a:pPr>
            <a:r>
              <a:rPr lang="en-US" altLang="ko-KR" sz="1400" dirty="0" smtClean="0"/>
              <a:t>1</a:t>
            </a:r>
            <a:r>
              <a:rPr lang="ko-KR" altLang="en-US" sz="1400" dirty="0" smtClean="0"/>
              <a:t>차원배열이 많이 사용되며</a:t>
            </a:r>
            <a:r>
              <a:rPr lang="en-US" altLang="ko-KR" sz="1400" dirty="0" smtClean="0"/>
              <a:t>, 2</a:t>
            </a:r>
            <a:r>
              <a:rPr lang="ko-KR" altLang="en-US" sz="1400" dirty="0" smtClean="0"/>
              <a:t>차원배열은 종종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차원배열은 가끔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차원배열부터 거의 사용을 </a:t>
            </a:r>
            <a:r>
              <a:rPr lang="ko-KR" altLang="en-US" sz="1400" dirty="0" err="1" smtClean="0"/>
              <a:t>안함</a:t>
            </a:r>
            <a:r>
              <a:rPr lang="en-US" altLang="ko-KR" sz="1400" dirty="0" smtClean="0"/>
              <a:t>.</a:t>
            </a:r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/>
              <a:t>2</a:t>
            </a:r>
            <a:r>
              <a:rPr lang="ko-KR" altLang="en-US" sz="1400" dirty="0" smtClean="0"/>
              <a:t>차원배열은 행과 열로서 불려지기도 한다</a:t>
            </a:r>
            <a:r>
              <a:rPr lang="en-US" altLang="ko-KR" sz="1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JVM,JRE,JDK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2800" dirty="0" smtClean="0"/>
              <a:t>소스코드 컴파일       </a:t>
            </a:r>
            <a:r>
              <a:rPr lang="en-US" altLang="ko-KR" sz="2800" dirty="0" smtClean="0"/>
              <a:t>-&gt; (.class)</a:t>
            </a:r>
            <a:r>
              <a:rPr lang="ko-KR" altLang="en-US" sz="2800" dirty="0" smtClean="0"/>
              <a:t>바이</a:t>
            </a:r>
            <a:r>
              <a:rPr lang="ko-KR" altLang="en-US" sz="2800" dirty="0" smtClean="0"/>
              <a:t>트</a:t>
            </a:r>
            <a:r>
              <a:rPr lang="ko-KR" altLang="en-US" sz="2800" dirty="0" smtClean="0"/>
              <a:t>코드생성</a:t>
            </a:r>
            <a:endParaRPr lang="en-US" altLang="ko-KR" sz="2800" dirty="0" smtClean="0"/>
          </a:p>
          <a:p>
            <a:pPr>
              <a:buNone/>
            </a:pPr>
            <a:endParaRPr lang="en-US" altLang="ko-KR" sz="2800" dirty="0"/>
          </a:p>
          <a:p>
            <a:pPr>
              <a:buNone/>
            </a:pPr>
            <a:endParaRPr lang="en-US" altLang="ko-KR" sz="2800" dirty="0" smtClean="0"/>
          </a:p>
          <a:p>
            <a:pPr>
              <a:buNone/>
            </a:pPr>
            <a:endParaRPr lang="en-US" altLang="ko-KR" sz="2800" dirty="0"/>
          </a:p>
          <a:p>
            <a:pPr>
              <a:buNone/>
            </a:pPr>
            <a:endParaRPr lang="en-US" altLang="ko-KR" sz="2800" dirty="0" smtClean="0"/>
          </a:p>
          <a:p>
            <a:pPr>
              <a:buNone/>
            </a:pPr>
            <a:endParaRPr lang="en-US" altLang="ko-KR" sz="28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285992"/>
            <a:ext cx="3714776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5000628" y="2500306"/>
            <a:ext cx="3357586" cy="2214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01000100000 01000100000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01000100000 01000100000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01000100000 01000100000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01000100000 01000100000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01000100000 01000100000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01000100000 01000100000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01000100000 01000100000</a:t>
            </a:r>
            <a:endParaRPr lang="ko-KR" altLang="en-US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2910" y="4572008"/>
            <a:ext cx="4071966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JDK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85852" y="4786322"/>
            <a:ext cx="2928958" cy="1071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JRE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28794" y="5072074"/>
            <a:ext cx="1928826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JVM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00596" y="4572008"/>
            <a:ext cx="4143404" cy="1428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JVM: </a:t>
            </a:r>
            <a:r>
              <a:rPr lang="ko-KR" altLang="en-US" sz="1200" dirty="0" smtClean="0">
                <a:solidFill>
                  <a:schemeClr val="tx1"/>
                </a:solidFill>
              </a:rPr>
              <a:t>바이트코드</a:t>
            </a:r>
            <a:r>
              <a:rPr lang="en-US" altLang="ko-KR" sz="1200" dirty="0" smtClean="0">
                <a:solidFill>
                  <a:schemeClr val="tx1"/>
                </a:solidFill>
              </a:rPr>
              <a:t>(.class)</a:t>
            </a:r>
            <a:r>
              <a:rPr lang="ko-KR" altLang="en-US" sz="1200" dirty="0" smtClean="0">
                <a:solidFill>
                  <a:schemeClr val="tx1"/>
                </a:solidFill>
              </a:rPr>
              <a:t>를 읽고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검증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실행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동일한 실행환경을 보장 받는다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JRE: JVM</a:t>
            </a:r>
            <a:r>
              <a:rPr lang="ko-KR" altLang="en-US" sz="1200" dirty="0" smtClean="0">
                <a:solidFill>
                  <a:schemeClr val="tx1"/>
                </a:solidFill>
              </a:rPr>
              <a:t>에 자바라이브러리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기타 파일들을 가지고 있음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자바를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실행하기위한</a:t>
            </a:r>
            <a:r>
              <a:rPr lang="ko-KR" altLang="en-US" sz="1200" dirty="0" smtClean="0">
                <a:solidFill>
                  <a:schemeClr val="tx1"/>
                </a:solidFill>
              </a:rPr>
              <a:t> 프로그램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JDK:JRE,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컴파일러등</a:t>
            </a:r>
            <a:r>
              <a:rPr lang="ko-KR" altLang="en-US" sz="1200" dirty="0" smtClean="0">
                <a:solidFill>
                  <a:schemeClr val="tx1"/>
                </a:solidFill>
              </a:rPr>
              <a:t> 개발도구를 포함하는 프로그램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 err="1" smtClean="0">
                <a:solidFill>
                  <a:schemeClr val="tx1"/>
                </a:solidFill>
              </a:rPr>
              <a:t>오라클사의</a:t>
            </a:r>
            <a:r>
              <a:rPr lang="ko-KR" altLang="en-US" sz="1200" dirty="0" smtClean="0">
                <a:solidFill>
                  <a:schemeClr val="tx1"/>
                </a:solidFill>
              </a:rPr>
              <a:t> 유료</a:t>
            </a:r>
            <a:r>
              <a:rPr lang="en-US" altLang="ko-KR" sz="1200" dirty="0" smtClean="0">
                <a:solidFill>
                  <a:schemeClr val="tx1"/>
                </a:solidFill>
              </a:rPr>
              <a:t>JDK</a:t>
            </a:r>
            <a:r>
              <a:rPr lang="ko-KR" altLang="en-US" sz="1200" dirty="0" smtClean="0">
                <a:solidFill>
                  <a:schemeClr val="tx1"/>
                </a:solidFill>
              </a:rPr>
              <a:t>와 오픈소스 무료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openJDK</a:t>
            </a:r>
            <a:r>
              <a:rPr lang="ko-KR" altLang="en-US" sz="1200" dirty="0" smtClean="0">
                <a:solidFill>
                  <a:schemeClr val="tx1"/>
                </a:solidFill>
              </a:rPr>
              <a:t>가있다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804" y="271462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5</a:t>
            </a:r>
            <a:r>
              <a:rPr lang="ko-KR" altLang="en-US" dirty="0" smtClean="0"/>
              <a:t>강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ko-KR" altLang="en-US" sz="1200" dirty="0" err="1" smtClean="0"/>
              <a:t>조건문이란</a:t>
            </a:r>
            <a:r>
              <a:rPr lang="en-US" altLang="ko-KR" sz="1200" dirty="0" smtClean="0"/>
              <a:t>:</a:t>
            </a:r>
          </a:p>
          <a:p>
            <a:pPr>
              <a:buNone/>
            </a:pPr>
            <a:r>
              <a:rPr lang="ko-KR" altLang="en-US" sz="1200" dirty="0" smtClean="0"/>
              <a:t>앞서 배운 연산자를 이용해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a&lt;b , a&lt;=b, a&gt;b, a&gt;=b, a==b, a!=b</a:t>
            </a:r>
            <a:r>
              <a:rPr lang="ko-KR" altLang="en-US" sz="1200" dirty="0" smtClean="0"/>
              <a:t>와 같은비교를 통해 참 또는 거짓을 얻을 수 있었죠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ko-KR" altLang="en-US" sz="1200" dirty="0" smtClean="0"/>
              <a:t>이러한 참 거짓 을 통해 코드를 선택적으로 실행이 가능한 </a:t>
            </a:r>
            <a:r>
              <a:rPr lang="ko-KR" altLang="en-US" sz="1200" dirty="0" err="1" smtClean="0"/>
              <a:t>조건문입니다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smtClean="0"/>
              <a:t>조건문의 종류</a:t>
            </a:r>
            <a:r>
              <a:rPr lang="en-US" altLang="ko-KR" sz="1200" dirty="0" smtClean="0"/>
              <a:t>:if</a:t>
            </a:r>
            <a:r>
              <a:rPr lang="ko-KR" altLang="en-US" sz="1200" dirty="0" smtClean="0"/>
              <a:t>문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if,else,else</a:t>
            </a:r>
            <a:r>
              <a:rPr lang="en-US" altLang="ko-KR" sz="1200" dirty="0" smtClean="0"/>
              <a:t> if),switch</a:t>
            </a:r>
            <a:r>
              <a:rPr lang="ko-KR" altLang="en-US" sz="1200" dirty="0" smtClean="0"/>
              <a:t>문</a:t>
            </a:r>
            <a:endParaRPr lang="en-US" altLang="ko-KR" sz="1200" dirty="0" smtClean="0"/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EX)IF</a:t>
            </a:r>
            <a:r>
              <a:rPr lang="ko-KR" altLang="en-US" sz="1200" dirty="0" smtClean="0"/>
              <a:t>문의 작성</a:t>
            </a:r>
            <a:r>
              <a:rPr lang="en-US" altLang="ko-KR" sz="1200" dirty="0" smtClean="0"/>
              <a:t>.  if</a:t>
            </a:r>
            <a:r>
              <a:rPr lang="ko-KR" altLang="en-US" sz="1200" dirty="0" smtClean="0"/>
              <a:t>는 꼭 사용해야됨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나머지는 필수가 아님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if(</a:t>
            </a:r>
            <a:r>
              <a:rPr lang="ko-KR" altLang="en-US" sz="1200" dirty="0" smtClean="0"/>
              <a:t>가격</a:t>
            </a:r>
            <a:r>
              <a:rPr lang="en-US" altLang="ko-KR" sz="1200" dirty="0" smtClean="0"/>
              <a:t>&lt;5000)</a:t>
            </a:r>
          </a:p>
          <a:p>
            <a:pPr>
              <a:buNone/>
            </a:pPr>
            <a:r>
              <a:rPr lang="en-US" altLang="ko-KR" sz="1200" dirty="0" smtClean="0"/>
              <a:t>{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}</a:t>
            </a:r>
          </a:p>
          <a:p>
            <a:pPr>
              <a:buNone/>
            </a:pPr>
            <a:r>
              <a:rPr lang="en-US" altLang="ko-KR" sz="1200" dirty="0" smtClean="0"/>
              <a:t>else if(</a:t>
            </a:r>
            <a:r>
              <a:rPr lang="ko-KR" altLang="en-US" sz="1200" dirty="0" smtClean="0"/>
              <a:t>가격</a:t>
            </a:r>
            <a:r>
              <a:rPr lang="en-US" altLang="ko-KR" sz="1200" dirty="0" smtClean="0"/>
              <a:t>&lt;7000)</a:t>
            </a:r>
          </a:p>
          <a:p>
            <a:pPr>
              <a:buNone/>
            </a:pPr>
            <a:r>
              <a:rPr lang="en-US" altLang="ko-KR" sz="1200" dirty="0" smtClean="0"/>
              <a:t>{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}</a:t>
            </a:r>
          </a:p>
          <a:p>
            <a:pPr>
              <a:buNone/>
            </a:pPr>
            <a:r>
              <a:rPr lang="en-US" altLang="ko-KR" sz="1200" dirty="0" smtClean="0"/>
              <a:t>else if(</a:t>
            </a:r>
            <a:r>
              <a:rPr lang="ko-KR" altLang="en-US" sz="1200" dirty="0" smtClean="0"/>
              <a:t>가격</a:t>
            </a:r>
            <a:r>
              <a:rPr lang="en-US" altLang="ko-KR" sz="1200" dirty="0" smtClean="0"/>
              <a:t>&lt;9000)</a:t>
            </a:r>
          </a:p>
          <a:p>
            <a:pPr>
              <a:buNone/>
            </a:pPr>
            <a:r>
              <a:rPr lang="en-US" altLang="ko-KR" sz="1200" dirty="0" smtClean="0"/>
              <a:t>{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}</a:t>
            </a:r>
          </a:p>
          <a:p>
            <a:pPr>
              <a:buNone/>
            </a:pPr>
            <a:r>
              <a:rPr lang="en-US" altLang="ko-KR" sz="1200" dirty="0" smtClean="0"/>
              <a:t>else</a:t>
            </a:r>
          </a:p>
          <a:p>
            <a:pPr>
              <a:buNone/>
            </a:pPr>
            <a:r>
              <a:rPr lang="en-US" altLang="ko-KR" sz="1200" dirty="0" smtClean="0"/>
              <a:t>{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  <a:r>
              <a:rPr lang="ko-KR" altLang="en-US" dirty="0" err="1" smtClean="0"/>
              <a:t>조건문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ko-KR" sz="1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643050"/>
            <a:ext cx="3429024" cy="52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  <a:r>
              <a:rPr lang="ko-KR" altLang="en-US" dirty="0" err="1" smtClean="0"/>
              <a:t>조건문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200" dirty="0" smtClean="0"/>
              <a:t>If</a:t>
            </a:r>
            <a:r>
              <a:rPr lang="ko-KR" altLang="en-US" sz="1200" dirty="0" smtClean="0"/>
              <a:t>하나와 </a:t>
            </a:r>
            <a:r>
              <a:rPr lang="en-US" altLang="ko-KR" sz="1200" dirty="0" smtClean="0"/>
              <a:t>else</a:t>
            </a:r>
            <a:r>
              <a:rPr lang="ko-KR" altLang="en-US" sz="1200" dirty="0" smtClean="0"/>
              <a:t>하나로 구성된 경우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간단하게 </a:t>
            </a:r>
            <a:r>
              <a:rPr lang="ko-KR" altLang="en-US" sz="1200" dirty="0" err="1" smtClean="0"/>
              <a:t>조건문</a:t>
            </a:r>
            <a:r>
              <a:rPr lang="ko-KR" altLang="en-US" sz="1200" dirty="0" smtClean="0"/>
              <a:t> 사용하기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981199"/>
            <a:ext cx="5572164" cy="4901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SWITCH</a:t>
            </a:r>
            <a:r>
              <a:rPr lang="ko-KR" altLang="en-US" dirty="0" err="1" smtClean="0"/>
              <a:t>조건문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200" dirty="0" smtClean="0"/>
              <a:t>SWITCH</a:t>
            </a:r>
            <a:r>
              <a:rPr lang="ko-KR" altLang="en-US" sz="1200" dirty="0" smtClean="0"/>
              <a:t>문은 많은 코드들 중 하나를 선택해서 </a:t>
            </a:r>
            <a:r>
              <a:rPr lang="ko-KR" altLang="en-US" sz="1200" dirty="0" err="1" smtClean="0"/>
              <a:t>실행하게된다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endParaRPr lang="en-US" altLang="ko-KR" sz="12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928803"/>
            <a:ext cx="5857916" cy="4898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804" y="271462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6</a:t>
            </a:r>
            <a:r>
              <a:rPr lang="ko-KR" altLang="en-US" dirty="0" smtClean="0"/>
              <a:t>강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200" dirty="0" err="1" smtClean="0"/>
              <a:t>반복문이란</a:t>
            </a:r>
            <a:r>
              <a:rPr lang="en-US" altLang="ko-KR" sz="1200" dirty="0" smtClean="0"/>
              <a:t>:</a:t>
            </a:r>
          </a:p>
          <a:p>
            <a:pPr>
              <a:buNone/>
            </a:pPr>
            <a:r>
              <a:rPr lang="ko-KR" altLang="en-US" sz="1200" dirty="0" err="1" smtClean="0"/>
              <a:t>반복문을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사용하지않고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을 더하고 출력하는 코드를 작성한다고 했을 때 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0</a:t>
            </a:r>
            <a:r>
              <a:rPr lang="ko-KR" altLang="en-US" sz="1200" dirty="0" smtClean="0"/>
              <a:t>부터 시작해서 </a:t>
            </a:r>
            <a:r>
              <a:rPr lang="en-US" altLang="ko-KR" sz="1200" dirty="0" smtClean="0"/>
              <a:t>1000</a:t>
            </a:r>
            <a:r>
              <a:rPr lang="ko-KR" altLang="en-US" sz="1200" dirty="0" smtClean="0"/>
              <a:t>까지 진행한다고하면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이러한 코드를 </a:t>
            </a:r>
            <a:r>
              <a:rPr lang="en-US" altLang="ko-KR" sz="1200" dirty="0" smtClean="0"/>
              <a:t>1000</a:t>
            </a:r>
            <a:r>
              <a:rPr lang="ko-KR" altLang="en-US" sz="1200" dirty="0" smtClean="0"/>
              <a:t>번 </a:t>
            </a:r>
            <a:r>
              <a:rPr lang="ko-KR" altLang="en-US" sz="1200" dirty="0" err="1" smtClean="0"/>
              <a:t>적어야합니다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ko-KR" altLang="en-US" sz="1200" dirty="0" err="1" smtClean="0"/>
              <a:t>반복문은</a:t>
            </a:r>
            <a:r>
              <a:rPr lang="ko-KR" altLang="en-US" sz="1200" dirty="0" smtClean="0"/>
              <a:t> 이러한 반복해서 어떤 작업을 하고자 할 때 간단하게 표현할 수 있습니다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smtClean="0"/>
              <a:t>반복문의 종류</a:t>
            </a:r>
            <a:r>
              <a:rPr lang="en-US" altLang="ko-KR" sz="1200" dirty="0" smtClean="0"/>
              <a:t>: while, </a:t>
            </a:r>
            <a:r>
              <a:rPr lang="en-US" altLang="ko-KR" sz="1200" dirty="0" err="1" smtClean="0"/>
              <a:t>do&amp;while</a:t>
            </a:r>
            <a:r>
              <a:rPr lang="en-US" altLang="ko-KR" sz="1200" dirty="0" smtClean="0"/>
              <a:t>, for, </a:t>
            </a:r>
            <a:r>
              <a:rPr lang="en-US" sz="1200" dirty="0" err="1" smtClean="0"/>
              <a:t>for&amp;each</a:t>
            </a:r>
            <a:endParaRPr lang="en-US" sz="1200" dirty="0" smtClean="0"/>
          </a:p>
          <a:p>
            <a:pPr>
              <a:buNone/>
            </a:pPr>
            <a:endParaRPr lang="en-US" altLang="ko-KR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200" dirty="0" smtClean="0"/>
              <a:t>while:</a:t>
            </a:r>
            <a:r>
              <a:rPr lang="ko-KR" altLang="en-US" sz="1200" dirty="0" smtClean="0"/>
              <a:t>조건이 </a:t>
            </a:r>
            <a:r>
              <a:rPr lang="ko-KR" altLang="en-US" sz="1200" dirty="0" err="1" smtClean="0"/>
              <a:t>참일경우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중괄호안의</a:t>
            </a:r>
            <a:r>
              <a:rPr lang="ko-KR" altLang="en-US" sz="1200" dirty="0" smtClean="0"/>
              <a:t> 코드가 </a:t>
            </a:r>
            <a:r>
              <a:rPr lang="ko-KR" altLang="en-US" sz="1200" dirty="0" err="1" smtClean="0"/>
              <a:t>계속실행됩니다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While(</a:t>
            </a:r>
            <a:r>
              <a:rPr lang="ko-KR" altLang="en-US" sz="1200" dirty="0" smtClean="0"/>
              <a:t>조건</a:t>
            </a:r>
            <a:r>
              <a:rPr lang="en-US" altLang="ko-KR" sz="1200" dirty="0" smtClean="0"/>
              <a:t>)</a:t>
            </a:r>
          </a:p>
          <a:p>
            <a:pPr>
              <a:buNone/>
            </a:pPr>
            <a:r>
              <a:rPr lang="en-US" altLang="ko-KR" sz="1200" dirty="0" smtClean="0"/>
              <a:t>{</a:t>
            </a:r>
          </a:p>
          <a:p>
            <a:pPr>
              <a:buNone/>
            </a:pPr>
            <a:r>
              <a:rPr lang="en-US" altLang="ko-KR" sz="1200" dirty="0" smtClean="0"/>
              <a:t>}</a:t>
            </a:r>
          </a:p>
          <a:p>
            <a:pPr>
              <a:buNone/>
            </a:pPr>
            <a:endParaRPr lang="en-US" altLang="ko-KR" sz="1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571744"/>
            <a:ext cx="72009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do&amp;while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200" dirty="0" err="1" smtClean="0"/>
              <a:t>do&amp;while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무조건 한번은 실행함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번째 실행부터 </a:t>
            </a:r>
            <a:r>
              <a:rPr lang="en-US" altLang="ko-KR" sz="1200" dirty="0" smtClean="0"/>
              <a:t>while</a:t>
            </a:r>
            <a:r>
              <a:rPr lang="ko-KR" altLang="en-US" sz="1200" dirty="0" smtClean="0"/>
              <a:t>문처럼 조건을 체크한다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do</a:t>
            </a:r>
          </a:p>
          <a:p>
            <a:pPr>
              <a:buNone/>
            </a:pPr>
            <a:r>
              <a:rPr lang="en-US" altLang="ko-KR" sz="1200" dirty="0" smtClean="0"/>
              <a:t>{</a:t>
            </a:r>
          </a:p>
          <a:p>
            <a:pPr>
              <a:buNone/>
            </a:pPr>
            <a:r>
              <a:rPr lang="en-US" altLang="ko-KR" sz="1200" dirty="0" smtClean="0"/>
              <a:t>} </a:t>
            </a:r>
          </a:p>
          <a:p>
            <a:pPr>
              <a:buNone/>
            </a:pPr>
            <a:r>
              <a:rPr lang="en-US" altLang="ko-KR" sz="1200" dirty="0" smtClean="0"/>
              <a:t>While(</a:t>
            </a:r>
            <a:r>
              <a:rPr lang="ko-KR" altLang="en-US" sz="1200" dirty="0" smtClean="0"/>
              <a:t>조건</a:t>
            </a:r>
            <a:r>
              <a:rPr lang="en-US" altLang="ko-KR" sz="1200" dirty="0" smtClean="0"/>
              <a:t>)</a:t>
            </a:r>
          </a:p>
          <a:p>
            <a:pPr>
              <a:buNone/>
            </a:pPr>
            <a:endParaRPr lang="en-US" altLang="ko-KR" sz="1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786058"/>
            <a:ext cx="2506751" cy="407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200" dirty="0" smtClean="0"/>
              <a:t>for:</a:t>
            </a:r>
            <a:r>
              <a:rPr lang="ko-KR" altLang="en-US" sz="1200" dirty="0" err="1" smtClean="0"/>
              <a:t>몇번</a:t>
            </a:r>
            <a:r>
              <a:rPr lang="ko-KR" altLang="en-US" sz="1200" dirty="0" smtClean="0"/>
              <a:t> 반복할지 정확히 </a:t>
            </a:r>
            <a:r>
              <a:rPr lang="ko-KR" altLang="en-US" sz="1200" dirty="0" err="1" smtClean="0"/>
              <a:t>알고있는</a:t>
            </a:r>
            <a:r>
              <a:rPr lang="ko-KR" altLang="en-US" sz="1200" dirty="0" smtClean="0"/>
              <a:t> 경우 </a:t>
            </a:r>
            <a:r>
              <a:rPr lang="en-US" altLang="ko-KR" sz="1200" dirty="0" smtClean="0"/>
              <a:t>while</a:t>
            </a:r>
            <a:r>
              <a:rPr lang="ko-KR" altLang="en-US" sz="1200" dirty="0" smtClean="0"/>
              <a:t>대신 </a:t>
            </a:r>
            <a:r>
              <a:rPr lang="en-US" altLang="ko-KR" sz="1200" dirty="0" smtClean="0"/>
              <a:t>for</a:t>
            </a:r>
            <a:r>
              <a:rPr lang="ko-KR" altLang="en-US" sz="1200" dirty="0" smtClean="0"/>
              <a:t>문을 권장합니다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for</a:t>
            </a:r>
            <a:r>
              <a:rPr lang="ko-KR" altLang="en-US" sz="1200" dirty="0" smtClean="0"/>
              <a:t>문의 사용방법</a:t>
            </a:r>
            <a:r>
              <a:rPr lang="en-US" altLang="ko-KR" sz="1200" dirty="0" smtClean="0"/>
              <a:t>:</a:t>
            </a:r>
          </a:p>
          <a:p>
            <a:pPr>
              <a:buNone/>
            </a:pPr>
            <a:r>
              <a:rPr lang="en-US" altLang="ko-KR" sz="1200" dirty="0" smtClean="0"/>
              <a:t>for(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 =0;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 &lt;6;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++)</a:t>
            </a:r>
          </a:p>
          <a:p>
            <a:pPr>
              <a:buNone/>
            </a:pPr>
            <a:r>
              <a:rPr lang="en-US" altLang="ko-KR" sz="1200" dirty="0" smtClean="0"/>
              <a:t>{</a:t>
            </a:r>
          </a:p>
          <a:p>
            <a:pPr>
              <a:buNone/>
            </a:pPr>
            <a:r>
              <a:rPr lang="en-US" altLang="ko-KR" sz="1200" dirty="0" smtClean="0"/>
              <a:t>	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);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}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for(for</a:t>
            </a:r>
            <a:r>
              <a:rPr lang="ko-KR" altLang="en-US" sz="1200" dirty="0" smtClean="0"/>
              <a:t>문 코드라인 진입과 동시에 한번만 실행될 코드</a:t>
            </a:r>
            <a:r>
              <a:rPr lang="en-US" altLang="ko-KR" sz="1200" dirty="0" smtClean="0"/>
              <a:t>;</a:t>
            </a:r>
            <a:r>
              <a:rPr lang="ko-KR" altLang="en-US" sz="1200" dirty="0" smtClean="0"/>
              <a:t>반복할 조건</a:t>
            </a:r>
            <a:r>
              <a:rPr lang="en-US" altLang="ko-KR" sz="1200" dirty="0" smtClean="0"/>
              <a:t>;</a:t>
            </a:r>
            <a:r>
              <a:rPr lang="ko-KR" altLang="en-US" sz="1200" dirty="0" err="1" smtClean="0"/>
              <a:t>중괄호안의</a:t>
            </a:r>
            <a:r>
              <a:rPr lang="ko-KR" altLang="en-US" sz="1200" dirty="0" smtClean="0"/>
              <a:t> 코드가 실행되고 매번 실행될 코드</a:t>
            </a:r>
            <a:r>
              <a:rPr lang="en-US" altLang="ko-KR" sz="1200" dirty="0" smtClean="0"/>
              <a:t>)</a:t>
            </a:r>
          </a:p>
          <a:p>
            <a:pPr>
              <a:buNone/>
            </a:pPr>
            <a:r>
              <a:rPr lang="en-US" altLang="ko-KR" sz="1200" dirty="0" smtClean="0"/>
              <a:t>{</a:t>
            </a:r>
          </a:p>
          <a:p>
            <a:pPr>
              <a:buNone/>
            </a:pPr>
            <a:r>
              <a:rPr lang="en-US" altLang="ko-KR" sz="1200" dirty="0" smtClean="0"/>
              <a:t>	</a:t>
            </a:r>
            <a:r>
              <a:rPr lang="ko-KR" altLang="en-US" sz="1200" dirty="0" err="1" smtClean="0"/>
              <a:t>반복하고자하는</a:t>
            </a:r>
            <a:r>
              <a:rPr lang="ko-KR" altLang="en-US" sz="1200" dirty="0" smtClean="0"/>
              <a:t> 코드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}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071943"/>
            <a:ext cx="5143536" cy="2718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언어의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2800" dirty="0" smtClean="0"/>
              <a:t>단점</a:t>
            </a:r>
            <a:r>
              <a:rPr lang="en-US" altLang="ko-KR" sz="2800" dirty="0" smtClean="0"/>
              <a:t>: </a:t>
            </a:r>
          </a:p>
          <a:p>
            <a:pPr>
              <a:buNone/>
            </a:pPr>
            <a:r>
              <a:rPr lang="en-US" altLang="ko-KR" sz="2800" dirty="0" smtClean="0"/>
              <a:t>C</a:t>
            </a:r>
            <a:r>
              <a:rPr lang="ko-KR" altLang="en-US" sz="2800" dirty="0" smtClean="0"/>
              <a:t>계열에 비해 속도가 느리다</a:t>
            </a:r>
            <a:r>
              <a:rPr lang="en-US" altLang="ko-KR" sz="2800" dirty="0" smtClean="0"/>
              <a:t>.</a:t>
            </a:r>
          </a:p>
          <a:p>
            <a:pPr>
              <a:buNone/>
            </a:pPr>
            <a:endParaRPr lang="en-US" altLang="ko-KR" sz="2800" dirty="0" smtClean="0"/>
          </a:p>
          <a:p>
            <a:pPr>
              <a:buNone/>
            </a:pPr>
            <a:r>
              <a:rPr lang="ko-KR" altLang="en-US" sz="2800" dirty="0" smtClean="0"/>
              <a:t>장점</a:t>
            </a:r>
            <a:r>
              <a:rPr lang="en-US" altLang="ko-KR" sz="2800" dirty="0" smtClean="0"/>
              <a:t>:</a:t>
            </a:r>
          </a:p>
          <a:p>
            <a:pPr>
              <a:buNone/>
            </a:pPr>
            <a:r>
              <a:rPr lang="ko-KR" altLang="en-US" sz="2800" dirty="0" smtClean="0"/>
              <a:t>객체지향적인 언어다</a:t>
            </a:r>
            <a:r>
              <a:rPr lang="en-US" altLang="ko-KR" sz="2800" dirty="0" smtClean="0"/>
              <a:t>.</a:t>
            </a:r>
          </a:p>
          <a:p>
            <a:pPr>
              <a:buNone/>
            </a:pPr>
            <a:r>
              <a:rPr lang="en-US" altLang="ko-KR" sz="2800" dirty="0" smtClean="0"/>
              <a:t>Garbage Collector</a:t>
            </a:r>
            <a:r>
              <a:rPr lang="ko-KR" altLang="en-US" sz="2800" dirty="0" smtClean="0"/>
              <a:t>가 자동으로 메모리를 관리한다</a:t>
            </a:r>
            <a:r>
              <a:rPr lang="en-US" altLang="ko-KR" sz="2800" dirty="0" smtClean="0"/>
              <a:t>.</a:t>
            </a:r>
          </a:p>
          <a:p>
            <a:pPr>
              <a:buNone/>
            </a:pPr>
            <a:r>
              <a:rPr lang="en-US" altLang="ko-KR" sz="2800" dirty="0" smtClean="0"/>
              <a:t>JRE</a:t>
            </a:r>
            <a:r>
              <a:rPr lang="ko-KR" altLang="en-US" sz="2800" dirty="0" smtClean="0"/>
              <a:t>를 선택사용으로 운영체제에 자유롭다</a:t>
            </a:r>
            <a:r>
              <a:rPr lang="en-US" altLang="ko-KR" sz="2800" dirty="0" smtClean="0"/>
              <a:t>.</a:t>
            </a:r>
          </a:p>
          <a:p>
            <a:pPr>
              <a:buNone/>
            </a:pP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for&amp;each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200" dirty="0" err="1" smtClean="0"/>
              <a:t>for&amp;each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배열</a:t>
            </a:r>
            <a:r>
              <a:rPr lang="en-US" altLang="ko-KR" sz="1200" dirty="0" smtClean="0"/>
              <a:t>,</a:t>
            </a:r>
            <a:r>
              <a:rPr lang="en-US" altLang="ko-KR" sz="1200" dirty="0" err="1" smtClean="0"/>
              <a:t>List,Map</a:t>
            </a:r>
            <a:r>
              <a:rPr lang="ko-KR" altLang="en-US" sz="1200" dirty="0" smtClean="0"/>
              <a:t>에 저장된 모든 값을 사용하여 반복한다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EX)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20" y="2090762"/>
            <a:ext cx="4870466" cy="476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응용편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200" dirty="0" err="1" smtClean="0"/>
              <a:t>앞서배운</a:t>
            </a:r>
            <a:r>
              <a:rPr lang="ko-KR" altLang="en-US" sz="1200" dirty="0" smtClean="0"/>
              <a:t> 배열요소와 결합하여 </a:t>
            </a:r>
            <a:r>
              <a:rPr lang="ko-KR" altLang="en-US" sz="1200" dirty="0" err="1" smtClean="0"/>
              <a:t>반복문을</a:t>
            </a:r>
            <a:r>
              <a:rPr lang="ko-KR" altLang="en-US" sz="1200" dirty="0" smtClean="0"/>
              <a:t> 익혀보도록 합시다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857364"/>
            <a:ext cx="3329969" cy="500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804" y="271462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7</a:t>
            </a:r>
            <a:r>
              <a:rPr lang="ko-KR" altLang="en-US" dirty="0" smtClean="0"/>
              <a:t>강 예외처리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200" dirty="0" smtClean="0"/>
              <a:t>예외</a:t>
            </a:r>
            <a:r>
              <a:rPr lang="en-US" altLang="ko-KR" sz="1200" dirty="0" smtClean="0"/>
              <a:t>(Exceptions):</a:t>
            </a:r>
            <a:r>
              <a:rPr lang="ko-KR" altLang="en-US" sz="1200" dirty="0" smtClean="0"/>
              <a:t>잘못된 값의 입력 또는 추출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프로그래머의 코딩오류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예측할 수 없는 오류 등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ko-KR" altLang="en-US" sz="1200" dirty="0" smtClean="0"/>
              <a:t>자바코드를 실행하면 프로그램 오류가 발생할 수 있습니다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ko-KR" altLang="en-US" sz="1200" dirty="0" smtClean="0"/>
              <a:t>오류가 발생하면 보통 자바는 멈추고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이하 코드 동작</a:t>
            </a:r>
            <a:r>
              <a:rPr lang="en-US" altLang="ko-KR" sz="1200" dirty="0" smtClean="0"/>
              <a:t>X)</a:t>
            </a:r>
            <a:r>
              <a:rPr lang="ko-KR" altLang="en-US" sz="1200" dirty="0" smtClean="0"/>
              <a:t> 오류메시지를 띄웁니다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try, catch, finally</a:t>
            </a:r>
            <a:r>
              <a:rPr lang="ko-KR" altLang="en-US" sz="1200" dirty="0" smtClean="0"/>
              <a:t>를 통한 자바오류를 예측하고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후속 처리를 할 수 있습니다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smtClean="0"/>
              <a:t>언제 이러한 코드를 쓸까요</a:t>
            </a:r>
            <a:r>
              <a:rPr lang="en-US" altLang="ko-KR" sz="1200" dirty="0" smtClean="0"/>
              <a:t>?</a:t>
            </a:r>
          </a:p>
          <a:p>
            <a:pPr>
              <a:buNone/>
            </a:pPr>
            <a:r>
              <a:rPr lang="ko-KR" altLang="en-US" sz="1200" dirty="0" smtClean="0"/>
              <a:t>응용프로그램의 경우 대게 함수전체에 예외처리로 감싸서 어떤 함수에서 오류가 났는지를 쉽게 파악하려는 목적</a:t>
            </a: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err="1" smtClean="0"/>
              <a:t>으로</a:t>
            </a:r>
            <a:r>
              <a:rPr lang="ko-KR" altLang="en-US" sz="1200" dirty="0" smtClean="0"/>
              <a:t> 사용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ko-KR" altLang="en-US" sz="1200" dirty="0" smtClean="0"/>
              <a:t>일반적인 경우로는 중요한 작업을 진행하는 코드인 경우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오류가 발생할 것으로 예측 가능한 코드인 경우 등에 사용</a:t>
            </a: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smtClean="0"/>
              <a:t>됩니다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endParaRPr lang="en-US" altLang="ko-KR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예외처리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ko-KR" sz="1200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428736"/>
            <a:ext cx="3200408" cy="54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804" y="271462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8</a:t>
            </a:r>
            <a:r>
              <a:rPr lang="ko-KR" altLang="en-US" dirty="0" smtClean="0"/>
              <a:t>강 함수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ko-KR" altLang="en-US" sz="1200" dirty="0" smtClean="0"/>
              <a:t>함수</a:t>
            </a:r>
            <a:r>
              <a:rPr lang="en-US" altLang="ko-KR" sz="1200" dirty="0" smtClean="0"/>
              <a:t>(method </a:t>
            </a:r>
            <a:r>
              <a:rPr lang="ko-KR" altLang="en-US" sz="1200" dirty="0" smtClean="0"/>
              <a:t>또는 </a:t>
            </a:r>
            <a:r>
              <a:rPr lang="en-US" altLang="ko-KR" sz="1200" dirty="0" smtClean="0"/>
              <a:t>function): </a:t>
            </a:r>
            <a:r>
              <a:rPr lang="ko-KR" altLang="en-US" sz="1200" dirty="0" smtClean="0"/>
              <a:t>함수는 특정한 목적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기능을 하도록 정의된 코드가 모여서 만들어진다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ko-KR" altLang="en-US" sz="1200" dirty="0" smtClean="0"/>
              <a:t>함수의 예로 </a:t>
            </a:r>
            <a:r>
              <a:rPr lang="en-US" altLang="ko-KR" sz="1200" dirty="0" smtClean="0"/>
              <a:t>Java</a:t>
            </a:r>
            <a:r>
              <a:rPr lang="ko-KR" altLang="en-US" sz="1200" dirty="0" smtClean="0"/>
              <a:t>라이브러리에서 제공하는 </a:t>
            </a:r>
            <a:r>
              <a:rPr lang="ko-KR" altLang="en-US" sz="1200" dirty="0" err="1" smtClean="0"/>
              <a:t>앞서사용한</a:t>
            </a:r>
            <a:r>
              <a:rPr lang="ko-KR" altLang="en-US" sz="1200" dirty="0" smtClean="0"/>
              <a:t> 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(),</a:t>
            </a:r>
            <a:r>
              <a:rPr lang="ko-KR" altLang="en-US" sz="1200" dirty="0" smtClean="0"/>
              <a:t>사용자가 </a:t>
            </a:r>
            <a:r>
              <a:rPr lang="ko-KR" altLang="en-US" sz="1200" dirty="0" err="1" smtClean="0"/>
              <a:t>직접만드는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함수가있다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ko-KR" altLang="en-US" sz="1200" dirty="0" smtClean="0"/>
              <a:t>이러한 함수는 호출을 할 때에만 실행이 된다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err="1" smtClean="0"/>
              <a:t>메소드</a:t>
            </a:r>
            <a:r>
              <a:rPr lang="en-US" altLang="ko-KR" sz="1200" dirty="0" smtClean="0"/>
              <a:t>(method)</a:t>
            </a:r>
            <a:r>
              <a:rPr lang="ko-KR" altLang="en-US" sz="1200" dirty="0" smtClean="0"/>
              <a:t>와 함수</a:t>
            </a:r>
            <a:r>
              <a:rPr lang="en-US" altLang="ko-KR" sz="1200" dirty="0" smtClean="0"/>
              <a:t>(function)</a:t>
            </a:r>
            <a:r>
              <a:rPr lang="ko-KR" altLang="en-US" sz="1200" dirty="0" smtClean="0"/>
              <a:t>의 엄밀한 차이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함수는 독립된 코드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메소드는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class</a:t>
            </a:r>
            <a:r>
              <a:rPr lang="ko-KR" altLang="en-US" sz="1200" dirty="0" smtClean="0"/>
              <a:t>내에 선언된 함수이다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smtClean="0"/>
              <a:t>함수의 사용이유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 코드의 재사용</a:t>
            </a:r>
            <a:r>
              <a:rPr lang="en-US" altLang="ko-KR" sz="1200" dirty="0" smtClean="0"/>
              <a:t>-&gt;</a:t>
            </a:r>
            <a:r>
              <a:rPr lang="ko-KR" altLang="en-US" sz="1200" dirty="0" smtClean="0"/>
              <a:t>개발하면서 중복사용 되거나 가능성이 높을 때 함수로 만든다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smtClean="0"/>
              <a:t>형태</a:t>
            </a:r>
            <a:r>
              <a:rPr lang="en-US" altLang="ko-KR" sz="1200" dirty="0" smtClean="0"/>
              <a:t>:</a:t>
            </a:r>
          </a:p>
          <a:p>
            <a:pPr>
              <a:buNone/>
            </a:pP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addsumnumber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a,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b)</a:t>
            </a:r>
          </a:p>
          <a:p>
            <a:pPr>
              <a:buNone/>
            </a:pPr>
            <a:r>
              <a:rPr lang="en-US" altLang="ko-KR" sz="1200" dirty="0" smtClean="0"/>
              <a:t>{</a:t>
            </a:r>
          </a:p>
          <a:p>
            <a:pPr>
              <a:buNone/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c = </a:t>
            </a:r>
            <a:r>
              <a:rPr lang="en-US" altLang="ko-KR" sz="1200" dirty="0" err="1" smtClean="0"/>
              <a:t>a+b</a:t>
            </a:r>
            <a:r>
              <a:rPr lang="en-US" altLang="ko-KR" sz="1200" dirty="0" smtClean="0"/>
              <a:t>;</a:t>
            </a:r>
          </a:p>
          <a:p>
            <a:pPr>
              <a:buNone/>
            </a:pPr>
            <a:r>
              <a:rPr lang="en-US" altLang="ko-KR" sz="1200" dirty="0" smtClean="0"/>
              <a:t>	return c;</a:t>
            </a:r>
          </a:p>
          <a:p>
            <a:pPr>
              <a:buNone/>
            </a:pPr>
            <a:r>
              <a:rPr lang="en-US" altLang="ko-KR" sz="1200" dirty="0" smtClean="0"/>
              <a:t>}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-&gt;return</a:t>
            </a:r>
            <a:r>
              <a:rPr lang="ko-KR" altLang="en-US" sz="1200" dirty="0" smtClean="0"/>
              <a:t>되는 </a:t>
            </a:r>
            <a:r>
              <a:rPr lang="ko-KR" altLang="en-US" sz="1200" dirty="0" err="1" smtClean="0"/>
              <a:t>값의타입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반환타입</a:t>
            </a:r>
            <a:r>
              <a:rPr lang="en-US" altLang="ko-KR" sz="1200" dirty="0" smtClean="0"/>
              <a:t>).</a:t>
            </a:r>
          </a:p>
          <a:p>
            <a:pPr>
              <a:buNone/>
            </a:pPr>
            <a:r>
              <a:rPr lang="en-US" altLang="ko-KR" sz="1200" dirty="0" err="1" smtClean="0"/>
              <a:t>addsumnumber</a:t>
            </a:r>
            <a:r>
              <a:rPr lang="en-US" altLang="ko-KR" sz="1200" dirty="0" smtClean="0"/>
              <a:t>-&gt;</a:t>
            </a:r>
            <a:r>
              <a:rPr lang="ko-KR" altLang="en-US" sz="1200" dirty="0" smtClean="0"/>
              <a:t>함수의 이름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a,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b)-&gt;</a:t>
            </a:r>
            <a:r>
              <a:rPr lang="ko-KR" altLang="en-US" sz="1200" dirty="0" smtClean="0"/>
              <a:t>매개변수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ko-KR" altLang="en-US" sz="1200" dirty="0" smtClean="0"/>
              <a:t>매개변수는 있어도 되고 없어도 됨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0</a:t>
            </a:r>
            <a:r>
              <a:rPr lang="ko-KR" altLang="en-US" sz="1200" dirty="0" err="1" smtClean="0"/>
              <a:t>개이상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return c;-&gt; </a:t>
            </a:r>
            <a:r>
              <a:rPr lang="ko-KR" altLang="en-US" sz="1200" dirty="0" smtClean="0"/>
              <a:t>반환 값 또는 리턴 값이라고 부름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return </a:t>
            </a:r>
            <a:r>
              <a:rPr lang="ko-KR" altLang="en-US" sz="1200" dirty="0" err="1" smtClean="0"/>
              <a:t>뒤에나오는</a:t>
            </a:r>
            <a:r>
              <a:rPr lang="ko-KR" altLang="en-US" sz="1200" dirty="0" smtClean="0"/>
              <a:t> 코드는 </a:t>
            </a:r>
            <a:r>
              <a:rPr lang="ko-KR" altLang="en-US" sz="1200" dirty="0" err="1" smtClean="0"/>
              <a:t>함수실행후에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smtClean="0"/>
              <a:t>결과 값으로 호출된 곳에 전달할 값이다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ko-KR" altLang="en-US" sz="1200" dirty="0" err="1" smtClean="0"/>
              <a:t>없어도되고</a:t>
            </a:r>
            <a:r>
              <a:rPr lang="ko-KR" altLang="en-US" sz="1200" dirty="0" smtClean="0"/>
              <a:t> 없을 때에는 반환타입이 </a:t>
            </a:r>
            <a:r>
              <a:rPr lang="en-US" altLang="ko-KR" sz="1200" dirty="0" smtClean="0"/>
              <a:t>void</a:t>
            </a:r>
            <a:r>
              <a:rPr lang="ko-KR" altLang="en-US" sz="1200" dirty="0" smtClean="0"/>
              <a:t>이다</a:t>
            </a:r>
            <a:r>
              <a:rPr lang="en-US" altLang="ko-KR" sz="1200" dirty="0" smtClean="0"/>
              <a:t>.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4857752" y="3929066"/>
            <a:ext cx="3214710" cy="1428760"/>
            <a:chOff x="4857752" y="3929066"/>
            <a:chExt cx="3214710" cy="1428760"/>
          </a:xfrm>
          <a:solidFill>
            <a:schemeClr val="bg1">
              <a:lumMod val="85000"/>
            </a:schemeClr>
          </a:solidFill>
        </p:grpSpPr>
        <p:sp>
          <p:nvSpPr>
            <p:cNvPr id="8" name="직사각형 7"/>
            <p:cNvSpPr/>
            <p:nvPr/>
          </p:nvSpPr>
          <p:spPr>
            <a:xfrm>
              <a:off x="4857752" y="4143380"/>
              <a:ext cx="3214710" cy="1000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0800000">
              <a:off x="4857752" y="3929066"/>
              <a:ext cx="1000132" cy="35719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>
              <a:off x="7000892" y="5000636"/>
              <a:ext cx="1000132" cy="35719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4714876" y="3500438"/>
            <a:ext cx="1643074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매개변수 </a:t>
            </a:r>
            <a:r>
              <a:rPr lang="en-US" altLang="ko-KR" dirty="0" smtClean="0">
                <a:solidFill>
                  <a:schemeClr val="tx1"/>
                </a:solidFill>
              </a:rPr>
              <a:t>1,2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715140" y="5500702"/>
            <a:ext cx="1643074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리턴 값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00628" y="4214818"/>
            <a:ext cx="2928958" cy="857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실행할 코드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 = </a:t>
            </a:r>
            <a:r>
              <a:rPr lang="en-US" altLang="ko-KR" dirty="0" err="1" smtClean="0">
                <a:solidFill>
                  <a:schemeClr val="tx1"/>
                </a:solidFill>
              </a:rPr>
              <a:t>a+b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return c;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함수의 생성과 사용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200" dirty="0" smtClean="0"/>
              <a:t>Class</a:t>
            </a:r>
            <a:r>
              <a:rPr lang="ko-KR" altLang="en-US" sz="1200" dirty="0" smtClean="0"/>
              <a:t>내의 </a:t>
            </a:r>
            <a:r>
              <a:rPr lang="ko-KR" altLang="en-US" sz="1200" dirty="0" err="1" smtClean="0"/>
              <a:t>메소드로</a:t>
            </a:r>
            <a:r>
              <a:rPr lang="ko-KR" altLang="en-US" sz="1200" dirty="0" smtClean="0"/>
              <a:t> 함수의 예를 들었습니다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857364"/>
            <a:ext cx="3201597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804" y="271462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9</a:t>
            </a:r>
            <a:r>
              <a:rPr lang="ko-KR" altLang="en-US" dirty="0" smtClean="0"/>
              <a:t>강 객체지향 프로그래밍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객체지향 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200" dirty="0" smtClean="0"/>
              <a:t>자바는 객체지향 프로그래밍 언어입니다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ko-KR" altLang="en-US" sz="1200" dirty="0" smtClean="0"/>
              <a:t>자바의 모든 것은 클래스 객체의 요소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메소드와</a:t>
            </a:r>
            <a:r>
              <a:rPr lang="ko-KR" altLang="en-US" sz="1200" dirty="0" smtClean="0"/>
              <a:t> 모두 연관되어있습니다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ko-KR" altLang="en-US" sz="1200" dirty="0" smtClean="0"/>
              <a:t>현실 세계에서의 객체로서 자동차가 있습니다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자동차는 색상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무게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타이어와 같은 요소가 있으며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메소드적인</a:t>
            </a:r>
            <a:r>
              <a:rPr lang="ko-KR" altLang="en-US" sz="1200" dirty="0" smtClean="0"/>
              <a:t> 가속</a:t>
            </a:r>
            <a:r>
              <a:rPr lang="en-US" altLang="ko-KR" sz="1200" dirty="0" smtClean="0"/>
              <a:t>,</a:t>
            </a:r>
          </a:p>
          <a:p>
            <a:pPr>
              <a:buNone/>
            </a:pPr>
            <a:r>
              <a:rPr lang="ko-KR" altLang="en-US" sz="1200" dirty="0" smtClean="0"/>
              <a:t>시동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브레이크가 있습니다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ko-KR" altLang="en-US" sz="1200" dirty="0" smtClean="0"/>
              <a:t>이러한 자동차가 모두 똑같은 것은 아니죠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ko-KR" altLang="en-US" sz="1200" dirty="0" smtClean="0"/>
              <a:t>이처럼 사물을 찍어내는 기기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제과제빵의 틀처럼 </a:t>
            </a:r>
            <a:r>
              <a:rPr lang="en-US" altLang="ko-KR" sz="1200" dirty="0" smtClean="0"/>
              <a:t>Class</a:t>
            </a:r>
            <a:r>
              <a:rPr lang="ko-KR" altLang="en-US" sz="1200" dirty="0" smtClean="0"/>
              <a:t>로서 사물을 바라보는 것입니다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smtClean="0"/>
              <a:t>객체지향 프로그래밍</a:t>
            </a:r>
            <a:r>
              <a:rPr lang="en-US" altLang="ko-KR" sz="1200" dirty="0" smtClean="0"/>
              <a:t> OOP(</a:t>
            </a:r>
            <a:r>
              <a:rPr lang="en-US" sz="1200" dirty="0" smtClean="0"/>
              <a:t>Object Oriented Programming)</a:t>
            </a:r>
            <a:r>
              <a:rPr lang="ko-KR" altLang="en-US" sz="1200" dirty="0" smtClean="0"/>
              <a:t>의 특성은 아래와 같습니다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ko-KR" altLang="en-US" sz="1200" dirty="0" err="1" smtClean="0"/>
              <a:t>다형성</a:t>
            </a:r>
            <a:r>
              <a:rPr lang="en-US" sz="1200" dirty="0" smtClean="0"/>
              <a:t>(Polymorphism)</a:t>
            </a: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smtClean="0"/>
              <a:t>캡슐화</a:t>
            </a:r>
            <a:r>
              <a:rPr lang="en-US" altLang="ko-KR" sz="1200" dirty="0" smtClean="0"/>
              <a:t>(</a:t>
            </a:r>
            <a:r>
              <a:rPr lang="en-US" sz="1200" dirty="0" smtClean="0"/>
              <a:t>Encapsulation</a:t>
            </a:r>
            <a:r>
              <a:rPr lang="en-US" altLang="ko-KR" sz="1200" dirty="0" smtClean="0"/>
              <a:t>)</a:t>
            </a:r>
          </a:p>
          <a:p>
            <a:pPr>
              <a:buNone/>
            </a:pPr>
            <a:r>
              <a:rPr lang="ko-KR" altLang="en-US" sz="1200" dirty="0" smtClean="0"/>
              <a:t>추상화</a:t>
            </a:r>
            <a:r>
              <a:rPr lang="en-US" altLang="ko-KR" sz="1200" dirty="0" smtClean="0"/>
              <a:t>(</a:t>
            </a:r>
            <a:r>
              <a:rPr lang="en-US" sz="1200" dirty="0" smtClean="0"/>
              <a:t>Abstraction</a:t>
            </a:r>
            <a:r>
              <a:rPr lang="en-US" altLang="ko-KR" sz="1200" dirty="0" smtClean="0"/>
              <a:t>)</a:t>
            </a:r>
          </a:p>
          <a:p>
            <a:pPr>
              <a:buNone/>
            </a:pPr>
            <a:r>
              <a:rPr lang="ko-KR" altLang="en-US" sz="1200" dirty="0" smtClean="0"/>
              <a:t>상속</a:t>
            </a:r>
            <a:r>
              <a:rPr lang="en-US" altLang="ko-KR" sz="1200" dirty="0" smtClean="0"/>
              <a:t>(</a:t>
            </a:r>
            <a:r>
              <a:rPr lang="en-US" sz="1200" dirty="0" smtClean="0"/>
              <a:t>Inheritance</a:t>
            </a:r>
            <a:r>
              <a:rPr lang="en-US" altLang="ko-KR" sz="1200" dirty="0" smtClean="0"/>
              <a:t>)</a:t>
            </a:r>
          </a:p>
          <a:p>
            <a:pPr>
              <a:buNone/>
            </a:pPr>
            <a:endParaRPr lang="en-US" altLang="ko-KR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800" dirty="0" smtClean="0"/>
              <a:t>학생의 경우</a:t>
            </a:r>
            <a:r>
              <a:rPr lang="en-US" altLang="ko-KR" sz="1800" dirty="0" smtClean="0"/>
              <a:t>: </a:t>
            </a:r>
            <a:r>
              <a:rPr lang="ko-KR" altLang="en-US" sz="1800" dirty="0" err="1" smtClean="0"/>
              <a:t>오라클</a:t>
            </a:r>
            <a:r>
              <a:rPr lang="ko-KR" altLang="en-US" sz="1800" dirty="0" smtClean="0"/>
              <a:t> 자바</a:t>
            </a:r>
            <a:r>
              <a:rPr lang="en-US" altLang="ko-KR" sz="1800" dirty="0" smtClean="0"/>
              <a:t>8</a:t>
            </a:r>
            <a:r>
              <a:rPr lang="ko-KR" altLang="en-US" sz="1800" dirty="0" smtClean="0"/>
              <a:t>설치 무료로 사용가능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오픈</a:t>
            </a:r>
            <a:r>
              <a:rPr lang="en-US" altLang="ko-KR" sz="1800" dirty="0" smtClean="0"/>
              <a:t>JDK</a:t>
            </a:r>
            <a:r>
              <a:rPr lang="ko-KR" altLang="en-US" sz="1800" dirty="0" smtClean="0"/>
              <a:t>무료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r>
              <a:rPr lang="ko-KR" altLang="en-US" sz="1800" dirty="0" smtClean="0"/>
              <a:t>상용의 경우</a:t>
            </a:r>
            <a:r>
              <a:rPr lang="en-US" altLang="ko-KR" sz="1800" dirty="0" smtClean="0"/>
              <a:t>: </a:t>
            </a:r>
            <a:r>
              <a:rPr lang="ko-KR" altLang="en-US" sz="1800" dirty="0" err="1" smtClean="0"/>
              <a:t>오라클</a:t>
            </a:r>
            <a:r>
              <a:rPr lang="ko-KR" altLang="en-US" sz="1800" dirty="0" smtClean="0"/>
              <a:t> 자바유료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오픈</a:t>
            </a:r>
            <a:r>
              <a:rPr lang="en-US" altLang="ko-KR" sz="1800" dirty="0" smtClean="0"/>
              <a:t>JDK</a:t>
            </a:r>
            <a:r>
              <a:rPr lang="ko-KR" altLang="en-US" sz="1800" dirty="0" smtClean="0"/>
              <a:t>무료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r>
              <a:rPr lang="ko-KR" altLang="en-US" sz="1800" dirty="0" smtClean="0"/>
              <a:t>회사에 알맞게 사용하자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endParaRPr lang="en-US" altLang="ko-KR" sz="1800" dirty="0"/>
          </a:p>
          <a:p>
            <a:pPr>
              <a:buNone/>
            </a:pPr>
            <a:r>
              <a:rPr lang="ko-KR" altLang="en-US" sz="1800" dirty="0" smtClean="0"/>
              <a:t>여기서는 </a:t>
            </a:r>
            <a:r>
              <a:rPr lang="ko-KR" altLang="en-US" sz="1800" dirty="0" err="1" smtClean="0"/>
              <a:t>오라클</a:t>
            </a:r>
            <a:r>
              <a:rPr lang="ko-KR" altLang="en-US" sz="1800" dirty="0" smtClean="0"/>
              <a:t> 자바</a:t>
            </a:r>
            <a:r>
              <a:rPr lang="en-US" altLang="ko-KR" sz="1800" dirty="0" smtClean="0"/>
              <a:t>8</a:t>
            </a:r>
            <a:r>
              <a:rPr lang="ko-KR" altLang="en-US" sz="1800" dirty="0" smtClean="0"/>
              <a:t>설치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r>
              <a:rPr lang="en-US" sz="1800" dirty="0" smtClean="0">
                <a:hlinkClick r:id="rId2"/>
              </a:rPr>
              <a:t>https://www.oracle.com/technetwork/java/javase/downloads/jdk8-downloads-2133151.html</a:t>
            </a: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</a:t>
            </a:r>
            <a:r>
              <a:rPr lang="en-US" altLang="ko-KR" dirty="0" smtClean="0"/>
              <a:t>(class)_</a:t>
            </a:r>
            <a:r>
              <a:rPr lang="ko-KR" altLang="en-US" dirty="0" err="1" smtClean="0"/>
              <a:t>생성편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2433" y="1638324"/>
            <a:ext cx="34766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4810" y="1643050"/>
            <a:ext cx="4840240" cy="4986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</a:t>
            </a:r>
            <a:r>
              <a:rPr lang="en-US" altLang="ko-KR" dirty="0" smtClean="0"/>
              <a:t>(class)_</a:t>
            </a:r>
            <a:r>
              <a:rPr lang="ko-KR" altLang="en-US" dirty="0" err="1" smtClean="0"/>
              <a:t>생성편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2433" y="1638324"/>
            <a:ext cx="34766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4810" y="1643050"/>
            <a:ext cx="4840240" cy="4986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1200" dirty="0" err="1" smtClean="0"/>
              <a:t>맴버변수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메소드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생성자에대해</a:t>
            </a:r>
            <a:r>
              <a:rPr lang="ko-KR" altLang="en-US" sz="1200" dirty="0" smtClean="0"/>
              <a:t> 학습하겠습니다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클래스</a:t>
            </a:r>
            <a:r>
              <a:rPr lang="en-US" altLang="ko-KR" dirty="0" smtClean="0"/>
              <a:t>(class)_</a:t>
            </a:r>
            <a:r>
              <a:rPr lang="ko-KR" altLang="en-US" dirty="0" err="1" smtClean="0"/>
              <a:t>생성편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2000240"/>
            <a:ext cx="2500329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5" y="2000240"/>
            <a:ext cx="3733156" cy="485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200" dirty="0" smtClean="0"/>
              <a:t>private: private</a:t>
            </a:r>
            <a:r>
              <a:rPr lang="ko-KR" altLang="en-US" sz="1200" dirty="0" smtClean="0"/>
              <a:t>로 선언된 함수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맴버변수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생성자는</a:t>
            </a:r>
            <a:r>
              <a:rPr lang="ko-KR" altLang="en-US" sz="1200" dirty="0" smtClean="0"/>
              <a:t> 선언된 클래스내부에서만 접근 가능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sz="1200" dirty="0" smtClean="0"/>
              <a:t>public: public</a:t>
            </a:r>
            <a:r>
              <a:rPr lang="ko-KR" altLang="en-US" sz="1200" dirty="0" smtClean="0"/>
              <a:t>으로 선언된 클래스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함수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맴버변수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생성자는</a:t>
            </a:r>
            <a:r>
              <a:rPr lang="ko-KR" altLang="en-US" sz="1200" dirty="0" smtClean="0"/>
              <a:t> 모든 다른 클래스에서 접근 가능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default: </a:t>
            </a:r>
            <a:r>
              <a:rPr lang="en-US" altLang="ko-KR" sz="1200" dirty="0" err="1" smtClean="0"/>
              <a:t>private,public</a:t>
            </a:r>
            <a:r>
              <a:rPr lang="ko-KR" altLang="en-US" sz="1200" dirty="0" smtClean="0"/>
              <a:t>등 접근 제어자 </a:t>
            </a:r>
            <a:r>
              <a:rPr lang="ko-KR" altLang="en-US" sz="1200" dirty="0" err="1" smtClean="0"/>
              <a:t>미사용시</a:t>
            </a:r>
            <a:r>
              <a:rPr lang="ko-KR" altLang="en-US" sz="1200" dirty="0" smtClean="0"/>
              <a:t> 클래스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함수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맴버변수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생성자는</a:t>
            </a:r>
            <a:r>
              <a:rPr lang="ko-KR" altLang="en-US" sz="1200" dirty="0" smtClean="0"/>
              <a:t> 동일한 패키지에서만 접근 가능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protected: </a:t>
            </a:r>
            <a:r>
              <a:rPr lang="ko-KR" altLang="en-US" sz="1200" dirty="0" smtClean="0"/>
              <a:t>함수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맴버변수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생성자는</a:t>
            </a:r>
            <a:r>
              <a:rPr lang="ko-KR" altLang="en-US" sz="1200" dirty="0" smtClean="0"/>
              <a:t> 동일패키지 또는 다른 패키지의 하위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클래스에서만 접근 가능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smtClean="0"/>
              <a:t>접근권한 범위</a:t>
            </a:r>
            <a:r>
              <a:rPr lang="en-US" altLang="ko-KR" sz="1200" dirty="0" smtClean="0"/>
              <a:t>:public&gt;protected&gt;default&gt;private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final: </a:t>
            </a:r>
            <a:r>
              <a:rPr lang="ko-KR" altLang="en-US" sz="1200" dirty="0" smtClean="0"/>
              <a:t>클래스에 사용시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다른 클래스에서 상속 불가능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       </a:t>
            </a:r>
            <a:r>
              <a:rPr lang="ko-KR" altLang="en-US" sz="1200" dirty="0" err="1" smtClean="0"/>
              <a:t>매소드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맴버변수에</a:t>
            </a:r>
            <a:r>
              <a:rPr lang="ko-KR" altLang="en-US" sz="1200" dirty="0" smtClean="0"/>
              <a:t> 사용시 </a:t>
            </a:r>
            <a:r>
              <a:rPr lang="ko-KR" altLang="en-US" sz="1200" dirty="0" err="1" smtClean="0"/>
              <a:t>오버라이딩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수정 불가</a:t>
            </a:r>
            <a:r>
              <a:rPr lang="en-US" altLang="ko-KR" sz="1200" dirty="0" smtClean="0"/>
              <a:t>. </a:t>
            </a:r>
          </a:p>
          <a:p>
            <a:pPr>
              <a:buNone/>
            </a:pPr>
            <a:r>
              <a:rPr lang="en-US" altLang="ko-KR" sz="1200" dirty="0" smtClean="0"/>
              <a:t>static: </a:t>
            </a:r>
            <a:r>
              <a:rPr lang="ko-KR" altLang="en-US" sz="1200" dirty="0" err="1" smtClean="0"/>
              <a:t>매소드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맴버변수에</a:t>
            </a:r>
            <a:r>
              <a:rPr lang="ko-KR" altLang="en-US" sz="1200" dirty="0" smtClean="0"/>
              <a:t> 사용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클래스에 속하게되며 객체의 </a:t>
            </a:r>
            <a:r>
              <a:rPr lang="ko-KR" altLang="en-US" sz="1200" dirty="0" err="1" smtClean="0"/>
              <a:t>생성없이</a:t>
            </a:r>
            <a:r>
              <a:rPr lang="ko-KR" altLang="en-US" sz="1200" dirty="0" smtClean="0"/>
              <a:t> 바로 접근가능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abstract: </a:t>
            </a:r>
            <a:r>
              <a:rPr lang="ko-KR" altLang="en-US" sz="1200" dirty="0" smtClean="0"/>
              <a:t>클래스에 사용시 객체생성 불가능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오직 </a:t>
            </a:r>
            <a:r>
              <a:rPr lang="ko-KR" altLang="en-US" sz="1200" dirty="0" err="1" smtClean="0"/>
              <a:t>다른클래스가</a:t>
            </a:r>
            <a:r>
              <a:rPr lang="ko-KR" altLang="en-US" sz="1200" dirty="0" smtClean="0"/>
              <a:t> 상속받아서 </a:t>
            </a:r>
            <a:r>
              <a:rPr lang="ko-KR" altLang="en-US" sz="1200" dirty="0" err="1" smtClean="0"/>
              <a:t>사용해야함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            </a:t>
            </a:r>
            <a:r>
              <a:rPr lang="ko-KR" altLang="en-US" sz="1200" dirty="0" err="1" smtClean="0"/>
              <a:t>메소드에</a:t>
            </a:r>
            <a:r>
              <a:rPr lang="ko-KR" altLang="en-US" sz="1200" dirty="0" smtClean="0"/>
              <a:t> 사용시 오직 </a:t>
            </a:r>
            <a:r>
              <a:rPr lang="en-US" altLang="ko-KR" sz="1200" dirty="0" smtClean="0"/>
              <a:t>abstract </a:t>
            </a:r>
            <a:r>
              <a:rPr lang="ko-KR" altLang="en-US" sz="1200" dirty="0" smtClean="0"/>
              <a:t>클래스에서만 </a:t>
            </a:r>
            <a:r>
              <a:rPr lang="en-US" altLang="ko-KR" sz="1200" dirty="0" smtClean="0"/>
              <a:t>abstract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정의가능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메소드는</a:t>
            </a:r>
            <a:r>
              <a:rPr lang="ko-KR" altLang="en-US" sz="1200" dirty="0" smtClean="0"/>
              <a:t> 바디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중괄호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부분이 없음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            (</a:t>
            </a:r>
            <a:r>
              <a:rPr lang="ko-KR" altLang="en-US" sz="1200" dirty="0" err="1" smtClean="0"/>
              <a:t>메소드의</a:t>
            </a:r>
            <a:r>
              <a:rPr lang="ko-KR" altLang="en-US" sz="1200" dirty="0" smtClean="0"/>
              <a:t> 예</a:t>
            </a:r>
            <a:r>
              <a:rPr lang="en-US" altLang="ko-KR" sz="1200" dirty="0" smtClean="0"/>
              <a:t>: abstract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void run(); </a:t>
            </a:r>
            <a:r>
              <a:rPr lang="ko-KR" altLang="en-US" sz="1200" dirty="0" smtClean="0"/>
              <a:t>바디부분은 상속받은 곳에서 기능에 맞게 작성</a:t>
            </a:r>
            <a:r>
              <a:rPr lang="en-US" altLang="ko-KR" sz="1200" dirty="0" smtClean="0"/>
              <a:t>.)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endParaRPr lang="en-US" altLang="ko-KR" sz="12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접근 제어자 요약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804" y="271462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강 캡슐화</a:t>
            </a:r>
            <a:r>
              <a:rPr lang="en-US" altLang="ko-KR" dirty="0" smtClean="0"/>
              <a:t>(</a:t>
            </a:r>
            <a:r>
              <a:rPr lang="en-US" dirty="0" smtClean="0"/>
              <a:t>Encapsulation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OOP</a:t>
            </a:r>
            <a:r>
              <a:rPr lang="ko-KR" altLang="en-US" dirty="0" smtClean="0"/>
              <a:t>의 캡슐화</a:t>
            </a:r>
            <a:r>
              <a:rPr lang="en-US" altLang="ko-KR" dirty="0" smtClean="0"/>
              <a:t>(</a:t>
            </a:r>
            <a:r>
              <a:rPr lang="en-US" dirty="0" smtClean="0"/>
              <a:t>Encapsulation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200" dirty="0" smtClean="0"/>
              <a:t>캡슐화</a:t>
            </a:r>
            <a:r>
              <a:rPr lang="en-US" altLang="ko-KR" sz="1200" dirty="0" smtClean="0"/>
              <a:t>(</a:t>
            </a:r>
            <a:r>
              <a:rPr lang="en-US" sz="1200" dirty="0" smtClean="0"/>
              <a:t>Encapsulation):</a:t>
            </a:r>
          </a:p>
          <a:p>
            <a:pPr>
              <a:buNone/>
            </a:pPr>
            <a:r>
              <a:rPr lang="ko-KR" altLang="en-US" sz="1200" dirty="0" smtClean="0"/>
              <a:t>캡슐화의 주된 목적은 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데이터의 은닉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이다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ko-KR" altLang="en-US" sz="1200" dirty="0" smtClean="0"/>
              <a:t>민감한 데이터를 </a:t>
            </a:r>
            <a:r>
              <a:rPr lang="en-US" altLang="ko-KR" sz="1200" dirty="0" smtClean="0"/>
              <a:t>private</a:t>
            </a:r>
            <a:r>
              <a:rPr lang="ko-KR" altLang="en-US" sz="1200" dirty="0" smtClean="0"/>
              <a:t>로 감추어서 </a:t>
            </a:r>
            <a:r>
              <a:rPr lang="en-US" altLang="ko-KR" sz="1200" dirty="0" smtClean="0"/>
              <a:t>public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setter</a:t>
            </a:r>
            <a:r>
              <a:rPr lang="ko-KR" altLang="en-US" sz="1200" dirty="0" smtClean="0"/>
              <a:t>또는 </a:t>
            </a:r>
            <a:r>
              <a:rPr lang="en-US" altLang="ko-KR" sz="1200" dirty="0" smtClean="0"/>
              <a:t>getter</a:t>
            </a:r>
            <a:r>
              <a:rPr lang="ko-KR" altLang="en-US" sz="1200" dirty="0" err="1" smtClean="0"/>
              <a:t>메소드로만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private</a:t>
            </a:r>
            <a:r>
              <a:rPr lang="ko-KR" altLang="en-US" sz="1200" dirty="0" smtClean="0"/>
              <a:t>로 감춘 데이터에 접근하거나</a:t>
            </a:r>
            <a:r>
              <a:rPr lang="en-US" altLang="ko-KR" sz="1200" dirty="0" smtClean="0"/>
              <a:t>,</a:t>
            </a:r>
          </a:p>
          <a:p>
            <a:pPr>
              <a:buNone/>
            </a:pPr>
            <a:r>
              <a:rPr lang="ko-KR" altLang="en-US" sz="1200" dirty="0" smtClean="0"/>
              <a:t>변경 할 수 있다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ko-KR" altLang="en-US" sz="1200" dirty="0" smtClean="0"/>
              <a:t>따라서 이러한</a:t>
            </a:r>
            <a:r>
              <a:rPr lang="en-US" altLang="ko-KR" sz="1200" dirty="0" smtClean="0"/>
              <a:t>private</a:t>
            </a:r>
            <a:r>
              <a:rPr lang="ko-KR" altLang="en-US" sz="1200" dirty="0" smtClean="0"/>
              <a:t>변수에 </a:t>
            </a:r>
            <a:r>
              <a:rPr lang="en-US" altLang="ko-KR" sz="1200" dirty="0" smtClean="0"/>
              <a:t>read-only(</a:t>
            </a:r>
            <a:r>
              <a:rPr lang="ko-KR" altLang="en-US" sz="1200" dirty="0" smtClean="0"/>
              <a:t>읽기전용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또는 </a:t>
            </a:r>
            <a:r>
              <a:rPr lang="en-US" altLang="ko-KR" sz="1200" dirty="0" smtClean="0"/>
              <a:t>write-</a:t>
            </a:r>
            <a:r>
              <a:rPr lang="en-US" altLang="ko-KR" sz="1200" dirty="0" err="1" smtClean="0"/>
              <a:t>onlty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변경만 가능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한 </a:t>
            </a:r>
            <a:r>
              <a:rPr lang="ko-KR" altLang="en-US" sz="1200" dirty="0" err="1" smtClean="0"/>
              <a:t>선택접</a:t>
            </a:r>
            <a:r>
              <a:rPr lang="ko-KR" altLang="en-US" sz="1200" dirty="0" smtClean="0"/>
              <a:t> 접근을 제어할 수 </a:t>
            </a:r>
            <a:r>
              <a:rPr lang="ko-KR" altLang="en-US" sz="1200" dirty="0" err="1" smtClean="0"/>
              <a:t>있게된다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public</a:t>
            </a:r>
            <a:r>
              <a:rPr lang="ko-KR" altLang="en-US" sz="1200" dirty="0" smtClean="0"/>
              <a:t>보다 보안성이 증가되며 </a:t>
            </a:r>
            <a:r>
              <a:rPr lang="ko-KR" altLang="en-US" sz="1200" dirty="0" err="1" smtClean="0"/>
              <a:t>맴버변수와</a:t>
            </a:r>
            <a:r>
              <a:rPr lang="ko-KR" altLang="en-US" sz="1200" dirty="0" smtClean="0"/>
              <a:t> 함수를 더 좋게 제어 할 수 </a:t>
            </a:r>
            <a:r>
              <a:rPr lang="ko-KR" altLang="en-US" sz="1200" dirty="0" err="1" smtClean="0"/>
              <a:t>있게된다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smtClean="0"/>
              <a:t>또 데이터의 은닉 이외에 아래와 같은 목적이 있다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ko-KR" altLang="en-US" sz="1200" dirty="0" smtClean="0"/>
              <a:t>유연성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같은 타입을 다루는 </a:t>
            </a:r>
            <a:r>
              <a:rPr lang="ko-KR" altLang="en-US" sz="1200" dirty="0" err="1" smtClean="0"/>
              <a:t>자료형에서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Map,Stack,queue</a:t>
            </a:r>
            <a:r>
              <a:rPr lang="ko-KR" altLang="en-US" sz="1200" dirty="0" smtClean="0"/>
              <a:t>와 같은 </a:t>
            </a:r>
            <a:r>
              <a:rPr lang="en-US" altLang="ko-KR" sz="1200" dirty="0" smtClean="0"/>
              <a:t>Collection</a:t>
            </a:r>
            <a:r>
              <a:rPr lang="ko-KR" altLang="en-US" sz="1200" dirty="0" smtClean="0"/>
              <a:t>변경을 </a:t>
            </a:r>
            <a:r>
              <a:rPr lang="en-US" altLang="ko-KR" sz="1200" dirty="0" smtClean="0"/>
              <a:t>class</a:t>
            </a:r>
            <a:r>
              <a:rPr lang="ko-KR" altLang="en-US" sz="1200" dirty="0" smtClean="0"/>
              <a:t>내부의 일부분만 변경을 </a:t>
            </a: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smtClean="0"/>
              <a:t>통해 </a:t>
            </a:r>
            <a:r>
              <a:rPr lang="ko-KR" altLang="en-US" sz="1200" dirty="0" err="1" smtClean="0"/>
              <a:t>자료형을</a:t>
            </a:r>
            <a:r>
              <a:rPr lang="ko-KR" altLang="en-US" sz="1200" dirty="0" smtClean="0"/>
              <a:t> 변경할 수 있다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ko-KR" altLang="en-US" sz="1200" dirty="0" smtClean="0"/>
              <a:t>또는 초기화 작업을 </a:t>
            </a:r>
            <a:r>
              <a:rPr lang="en-US" altLang="ko-KR" sz="1200" dirty="0" smtClean="0"/>
              <a:t>class</a:t>
            </a:r>
            <a:r>
              <a:rPr lang="ko-KR" altLang="en-US" sz="1200" dirty="0" smtClean="0"/>
              <a:t>에서 모아서 처리함으로써 초기화 도중 데이터의가공이 일어날 경우 일부분만 변경하면 된다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endParaRPr lang="en-US" altLang="ko-KR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캡슐화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571612"/>
            <a:ext cx="8686800" cy="45545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1200" dirty="0" smtClean="0"/>
              <a:t>캡슐화와 더불어 </a:t>
            </a:r>
            <a:r>
              <a:rPr lang="en-US" altLang="ko-KR" sz="1200" dirty="0" smtClean="0"/>
              <a:t>package</a:t>
            </a:r>
            <a:r>
              <a:rPr lang="ko-KR" altLang="en-US" sz="1200" dirty="0" smtClean="0"/>
              <a:t>도 학습가능한 예제를 만들었습니다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857364"/>
            <a:ext cx="4576099" cy="3833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1885950"/>
            <a:ext cx="4403632" cy="34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804" y="271462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11</a:t>
            </a:r>
            <a:r>
              <a:rPr lang="ko-KR" altLang="en-US" dirty="0" smtClean="0"/>
              <a:t>강 상속</a:t>
            </a:r>
            <a:r>
              <a:rPr lang="en-US" altLang="ko-KR" dirty="0" smtClean="0"/>
              <a:t>(</a:t>
            </a:r>
            <a:r>
              <a:rPr lang="en-US" dirty="0" smtClean="0"/>
              <a:t>Encapsulation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OOP</a:t>
            </a:r>
            <a:r>
              <a:rPr lang="ko-KR" altLang="en-US" dirty="0" smtClean="0"/>
              <a:t>의 상속</a:t>
            </a:r>
            <a:r>
              <a:rPr lang="en-US" altLang="ko-KR" dirty="0" smtClean="0"/>
              <a:t>(</a:t>
            </a:r>
            <a:r>
              <a:rPr lang="en-US" dirty="0" smtClean="0"/>
              <a:t>Encapsulation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200" dirty="0" smtClean="0"/>
              <a:t>상속</a:t>
            </a:r>
            <a:r>
              <a:rPr lang="en-US" altLang="ko-KR" sz="1200" dirty="0" smtClean="0"/>
              <a:t>: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endParaRPr lang="en-US" altLang="ko-KR" sz="12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642910" y="2000240"/>
            <a:ext cx="2000264" cy="85725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할아버지의 재산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2910" y="3214686"/>
            <a:ext cx="2000264" cy="85725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아버지의 재산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2910" y="4429132"/>
            <a:ext cx="2000264" cy="85725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4" idx="2"/>
            <a:endCxn id="5" idx="0"/>
          </p:cNvCxnSpPr>
          <p:nvPr/>
        </p:nvCxnSpPr>
        <p:spPr>
          <a:xfrm rot="5400000">
            <a:off x="1464447" y="303609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rot="5400000">
            <a:off x="1465241" y="424974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428728" y="2928934"/>
            <a:ext cx="142876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상속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8728" y="4143380"/>
            <a:ext cx="142876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상속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71868" y="2000240"/>
            <a:ext cx="2357454" cy="85725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할아버지의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영업기술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요리기술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71868" y="3214686"/>
            <a:ext cx="2357454" cy="85725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아버지의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영업기술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요리기술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71868" y="4429132"/>
            <a:ext cx="2357454" cy="85725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12" idx="2"/>
            <a:endCxn id="13" idx="0"/>
          </p:cNvCxnSpPr>
          <p:nvPr/>
        </p:nvCxnSpPr>
        <p:spPr>
          <a:xfrm rot="5400000">
            <a:off x="4572000" y="303609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3" idx="2"/>
            <a:endCxn id="14" idx="0"/>
          </p:cNvCxnSpPr>
          <p:nvPr/>
        </p:nvCxnSpPr>
        <p:spPr>
          <a:xfrm rot="5400000">
            <a:off x="4572000" y="425053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357686" y="2928934"/>
            <a:ext cx="142876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상속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357686" y="4143380"/>
            <a:ext cx="142876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상속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2264" y="2000240"/>
            <a:ext cx="2357454" cy="85725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부모 클래스의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맴버변수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2264" y="3214686"/>
            <a:ext cx="2357454" cy="85725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자식 클래스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>
            <a:stCxn id="24" idx="2"/>
            <a:endCxn id="25" idx="0"/>
          </p:cNvCxnSpPr>
          <p:nvPr/>
        </p:nvCxnSpPr>
        <p:spPr>
          <a:xfrm rot="5400000">
            <a:off x="7572396" y="303609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358082" y="2928934"/>
            <a:ext cx="142876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상속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OOP</a:t>
            </a:r>
            <a:r>
              <a:rPr lang="ko-KR" altLang="en-US" dirty="0" smtClean="0"/>
              <a:t>의 상속</a:t>
            </a:r>
            <a:r>
              <a:rPr lang="en-US" altLang="ko-KR" dirty="0" smtClean="0"/>
              <a:t>(</a:t>
            </a:r>
            <a:r>
              <a:rPr lang="en-US" dirty="0" smtClean="0"/>
              <a:t>Encapsulation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200" dirty="0" smtClean="0"/>
              <a:t>용어</a:t>
            </a:r>
            <a:r>
              <a:rPr lang="en-US" altLang="ko-KR" sz="1200" dirty="0" smtClean="0"/>
              <a:t>:</a:t>
            </a:r>
          </a:p>
          <a:p>
            <a:pPr>
              <a:buNone/>
            </a:pPr>
            <a:r>
              <a:rPr lang="ko-KR" altLang="en-US" sz="1200" dirty="0" smtClean="0"/>
              <a:t>부모클래스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상위클래스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슈퍼클래스</a:t>
            </a:r>
            <a:r>
              <a:rPr lang="en-US" altLang="ko-KR" sz="1200" dirty="0" smtClean="0"/>
              <a:t>)-&gt;</a:t>
            </a:r>
            <a:r>
              <a:rPr lang="ko-KR" altLang="en-US" sz="1200" dirty="0" smtClean="0"/>
              <a:t>자식클래스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하위클래스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서브클래스</a:t>
            </a:r>
            <a:r>
              <a:rPr lang="en-US" altLang="ko-KR" sz="1200" dirty="0" smtClean="0"/>
              <a:t>)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smtClean="0"/>
              <a:t>예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탈것에는 제조사가 있고 경적을 울릴 수가 있죠</a:t>
            </a:r>
          </a:p>
          <a:p>
            <a:pPr>
              <a:buNone/>
            </a:pPr>
            <a:r>
              <a:rPr lang="ko-KR" altLang="en-US" sz="1200" dirty="0" smtClean="0"/>
              <a:t>탈것이라는 </a:t>
            </a:r>
            <a:r>
              <a:rPr lang="en-US" altLang="ko-KR" sz="1200" dirty="0" smtClean="0"/>
              <a:t>class</a:t>
            </a:r>
            <a:r>
              <a:rPr lang="ko-KR" altLang="en-US" sz="1200" dirty="0" smtClean="0"/>
              <a:t>로부터 상속받은 자동차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열차 </a:t>
            </a:r>
            <a:r>
              <a:rPr lang="en-US" altLang="ko-KR" sz="1200" dirty="0" smtClean="0"/>
              <a:t>class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smtClean="0"/>
              <a:t>예</a:t>
            </a:r>
            <a:r>
              <a:rPr lang="en-US" altLang="ko-KR" sz="1200" dirty="0" smtClean="0"/>
              <a:t>2: </a:t>
            </a:r>
            <a:r>
              <a:rPr lang="ko-KR" altLang="en-US" sz="1200" dirty="0" smtClean="0"/>
              <a:t>동물에는 신체온도와 무엇인가를 먹습니다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ko-KR" altLang="en-US" sz="1200" dirty="0" smtClean="0"/>
              <a:t>동물이라는 </a:t>
            </a:r>
            <a:r>
              <a:rPr lang="en-US" altLang="ko-KR" sz="1200" dirty="0" smtClean="0"/>
              <a:t>class</a:t>
            </a:r>
            <a:r>
              <a:rPr lang="ko-KR" altLang="en-US" sz="1200" dirty="0" smtClean="0"/>
              <a:t>로부터 상속받은 토끼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기린 </a:t>
            </a:r>
            <a:r>
              <a:rPr lang="en-US" altLang="ko-KR" sz="1200" dirty="0" smtClean="0"/>
              <a:t>class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smtClean="0"/>
              <a:t>상속받을 때 </a:t>
            </a:r>
            <a:r>
              <a:rPr lang="en-US" altLang="ko-KR" sz="1200" dirty="0" smtClean="0"/>
              <a:t>extends</a:t>
            </a:r>
            <a:r>
              <a:rPr lang="ko-KR" altLang="en-US" sz="1200" dirty="0" smtClean="0"/>
              <a:t>라는 키워드를 사용합니다</a:t>
            </a:r>
            <a:r>
              <a:rPr lang="en-US" altLang="ko-KR" sz="12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JDK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09" y="1785926"/>
            <a:ext cx="3500463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1714488"/>
            <a:ext cx="4071966" cy="3197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상속의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200" dirty="0" smtClean="0"/>
              <a:t>용어</a:t>
            </a:r>
            <a:r>
              <a:rPr lang="en-US" altLang="ko-KR" sz="1200" dirty="0" smtClean="0"/>
              <a:t>:</a:t>
            </a:r>
          </a:p>
          <a:p>
            <a:pPr>
              <a:buNone/>
            </a:pPr>
            <a:r>
              <a:rPr lang="ko-KR" altLang="en-US" sz="1200" dirty="0" smtClean="0"/>
              <a:t>부모클래스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상위클래스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슈퍼클래스</a:t>
            </a:r>
            <a:r>
              <a:rPr lang="en-US" altLang="ko-KR" sz="1200" dirty="0" smtClean="0"/>
              <a:t>)-&gt;</a:t>
            </a:r>
            <a:r>
              <a:rPr lang="ko-KR" altLang="en-US" sz="1200" dirty="0" smtClean="0"/>
              <a:t>자식클래스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하위클래스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서브클래스</a:t>
            </a:r>
            <a:r>
              <a:rPr lang="en-US" altLang="ko-KR" sz="1200" dirty="0" smtClean="0"/>
              <a:t>)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smtClean="0"/>
              <a:t>예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탈것에는 제조사가 존재하고 시동을 걸 수 있습니다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  <a:p>
            <a:pPr>
              <a:buNone/>
            </a:pPr>
            <a:r>
              <a:rPr lang="ko-KR" altLang="en-US" sz="1200" dirty="0" smtClean="0"/>
              <a:t>탈것이라는 </a:t>
            </a:r>
            <a:r>
              <a:rPr lang="en-US" altLang="ko-KR" sz="1200" dirty="0" smtClean="0"/>
              <a:t>class</a:t>
            </a:r>
            <a:r>
              <a:rPr lang="ko-KR" altLang="en-US" sz="1200" dirty="0" smtClean="0"/>
              <a:t>로부터 상속받은 자동차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열차 </a:t>
            </a:r>
            <a:r>
              <a:rPr lang="en-US" altLang="ko-KR" sz="1200" dirty="0" smtClean="0"/>
              <a:t>class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smtClean="0"/>
              <a:t>예</a:t>
            </a:r>
            <a:r>
              <a:rPr lang="en-US" altLang="ko-KR" sz="1200" dirty="0" smtClean="0"/>
              <a:t>2: </a:t>
            </a:r>
            <a:r>
              <a:rPr lang="ko-KR" altLang="en-US" sz="1200" dirty="0" smtClean="0"/>
              <a:t>동물에는 신체온도와 무엇인가를 먹습니다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ko-KR" altLang="en-US" sz="1200" dirty="0" smtClean="0"/>
              <a:t>동물이라는 </a:t>
            </a:r>
            <a:r>
              <a:rPr lang="en-US" altLang="ko-KR" sz="1200" dirty="0" smtClean="0"/>
              <a:t>class</a:t>
            </a:r>
            <a:r>
              <a:rPr lang="ko-KR" altLang="en-US" sz="1200" dirty="0" smtClean="0"/>
              <a:t>로부터 상속받은 토끼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기린 </a:t>
            </a:r>
            <a:r>
              <a:rPr lang="en-US" altLang="ko-KR" sz="1200" dirty="0" smtClean="0"/>
              <a:t>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상속의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ko-KR" sz="12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58643" y="1571612"/>
            <a:ext cx="3585323" cy="52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1571612"/>
            <a:ext cx="4157541" cy="52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상속의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ko-KR" sz="12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7" y="1571613"/>
            <a:ext cx="3710803" cy="528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상속의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200" dirty="0" smtClean="0"/>
              <a:t>상속은 왜 그리고 언제 사용하나요</a:t>
            </a:r>
            <a:r>
              <a:rPr lang="en-US" altLang="ko-KR" sz="1200" dirty="0" smtClean="0"/>
              <a:t>?</a:t>
            </a:r>
          </a:p>
          <a:p>
            <a:pPr>
              <a:buNone/>
            </a:pPr>
            <a:r>
              <a:rPr lang="ko-KR" altLang="en-US" sz="1200" dirty="0" smtClean="0"/>
              <a:t>상속은 코드를 재사용하는데 유용합니다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ko-KR" altLang="en-US" sz="1200" dirty="0" smtClean="0"/>
              <a:t>이미 존재하고 검증된 클래스의 </a:t>
            </a:r>
            <a:r>
              <a:rPr lang="ko-KR" altLang="en-US" sz="1200" dirty="0" err="1" smtClean="0"/>
              <a:t>맴버변수와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재사용해서 새로운 클래스를 만들 때 사용합니다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ko-KR" altLang="en-US" sz="1200" dirty="0" err="1" smtClean="0"/>
              <a:t>다형성</a:t>
            </a:r>
            <a:r>
              <a:rPr lang="ko-KR" altLang="en-US" sz="1200" dirty="0" smtClean="0"/>
              <a:t> 가능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등등</a:t>
            </a:r>
            <a:endParaRPr lang="en-US" altLang="ko-KR" sz="1200" dirty="0" smtClean="0"/>
          </a:p>
          <a:p>
            <a:pPr>
              <a:buNone/>
            </a:pPr>
            <a:endParaRPr lang="en-US" altLang="ko-KR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804" y="271462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12</a:t>
            </a:r>
            <a:r>
              <a:rPr lang="ko-KR" altLang="en-US" dirty="0" smtClean="0"/>
              <a:t>강 </a:t>
            </a:r>
            <a:r>
              <a:rPr lang="ko-KR" altLang="en-US" dirty="0" err="1" smtClean="0"/>
              <a:t>다형성</a:t>
            </a:r>
            <a:r>
              <a:rPr lang="en-US" altLang="ko-KR" dirty="0" smtClean="0"/>
              <a:t>(</a:t>
            </a:r>
            <a:r>
              <a:rPr lang="en-US" dirty="0" smtClean="0"/>
              <a:t>Polymorphism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OOP</a:t>
            </a:r>
            <a:r>
              <a:rPr lang="ko-KR" altLang="en-US" dirty="0" smtClean="0"/>
              <a:t>의 다형성</a:t>
            </a:r>
            <a:r>
              <a:rPr lang="en-US" altLang="ko-KR" dirty="0" smtClean="0"/>
              <a:t>(</a:t>
            </a:r>
            <a:r>
              <a:rPr lang="en-US" dirty="0" smtClean="0"/>
              <a:t>Polymorphism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200" dirty="0" err="1" smtClean="0"/>
              <a:t>다형성</a:t>
            </a:r>
            <a:r>
              <a:rPr lang="en-US" altLang="ko-KR" sz="1200" dirty="0" smtClean="0"/>
              <a:t>:</a:t>
            </a:r>
          </a:p>
          <a:p>
            <a:pPr>
              <a:buNone/>
            </a:pPr>
            <a:r>
              <a:rPr lang="ko-KR" altLang="en-US" sz="1200" dirty="0" smtClean="0"/>
              <a:t>다형성은 </a:t>
            </a:r>
            <a:r>
              <a:rPr lang="ko-KR" altLang="en-US" sz="1200" dirty="0" err="1" smtClean="0"/>
              <a:t>여러가지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자료형을</a:t>
            </a:r>
            <a:r>
              <a:rPr lang="ko-KR" altLang="en-US" sz="1200" dirty="0" smtClean="0"/>
              <a:t> 가질 수 있는 것을 의미합니다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ko-KR" altLang="en-US" sz="1200" dirty="0" smtClean="0"/>
              <a:t>앞서 상속에서 </a:t>
            </a:r>
            <a:r>
              <a:rPr lang="ko-KR" altLang="en-US" sz="1200" dirty="0" err="1" smtClean="0"/>
              <a:t>맴버변수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다른 클래스로부터 물려받았습니다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ko-KR" altLang="en-US" sz="1200" dirty="0" smtClean="0"/>
              <a:t>다형성은 이러한 상속받은 </a:t>
            </a:r>
            <a:r>
              <a:rPr lang="ko-KR" altLang="en-US" sz="1200" dirty="0" err="1" smtClean="0"/>
              <a:t>메소드들을</a:t>
            </a:r>
            <a:r>
              <a:rPr lang="ko-KR" altLang="en-US" sz="1200" dirty="0" smtClean="0"/>
              <a:t> 동일하게 호출하며 다른 작업을 수행하도록 </a:t>
            </a:r>
            <a:r>
              <a:rPr lang="ko-KR" altLang="en-US" sz="1200" dirty="0" err="1" smtClean="0"/>
              <a:t>가능하게합니다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err="1" smtClean="0"/>
              <a:t>예를들면</a:t>
            </a:r>
            <a:r>
              <a:rPr lang="ko-KR" altLang="en-US" sz="1200" dirty="0" smtClean="0"/>
              <a:t> 동물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부모클래스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소리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를 낼 수 있습니다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ko-KR" altLang="en-US" sz="1200" dirty="0" smtClean="0"/>
              <a:t>하지만 동물에 속하는 부엉이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고양이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강아지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새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하위클래스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는 모두 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각자 고유의 소리</a:t>
            </a:r>
            <a:r>
              <a:rPr lang="en-US" altLang="ko-KR" sz="1200" dirty="0" smtClean="0"/>
              <a:t>"(</a:t>
            </a:r>
            <a:r>
              <a:rPr lang="ko-KR" altLang="en-US" sz="1200" dirty="0" smtClean="0"/>
              <a:t>상속받은 </a:t>
            </a:r>
            <a:r>
              <a:rPr lang="ko-KR" altLang="en-US" sz="1200" dirty="0" err="1" smtClean="0"/>
              <a:t>메소드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를 냅니다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214678" y="3214686"/>
            <a:ext cx="2214578" cy="85725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동물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소리 </a:t>
            </a:r>
            <a:r>
              <a:rPr lang="ko-KR" altLang="en-US" dirty="0" err="1" smtClean="0">
                <a:solidFill>
                  <a:schemeClr val="tx1"/>
                </a:solidFill>
              </a:rPr>
              <a:t>매소드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{</a:t>
            </a:r>
            <a:r>
              <a:rPr lang="ko-KR" altLang="en-US" dirty="0" smtClean="0">
                <a:solidFill>
                  <a:schemeClr val="tx1"/>
                </a:solidFill>
              </a:rPr>
              <a:t>동물의 소리</a:t>
            </a:r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71472" y="4572008"/>
            <a:ext cx="2214578" cy="85725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부엉이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소리 </a:t>
            </a:r>
            <a:r>
              <a:rPr lang="ko-KR" altLang="en-US" dirty="0" err="1" smtClean="0">
                <a:solidFill>
                  <a:schemeClr val="tx1"/>
                </a:solidFill>
              </a:rPr>
              <a:t>매소드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{</a:t>
            </a:r>
            <a:r>
              <a:rPr lang="ko-KR" altLang="en-US" dirty="0" smtClean="0">
                <a:solidFill>
                  <a:schemeClr val="tx1"/>
                </a:solidFill>
              </a:rPr>
              <a:t>부엉부엉</a:t>
            </a:r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214678" y="4572008"/>
            <a:ext cx="2214578" cy="85725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강아지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소리 </a:t>
            </a:r>
            <a:r>
              <a:rPr lang="ko-KR" altLang="en-US" dirty="0" err="1" smtClean="0">
                <a:solidFill>
                  <a:schemeClr val="tx1"/>
                </a:solidFill>
              </a:rPr>
              <a:t>매소드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{</a:t>
            </a:r>
            <a:r>
              <a:rPr lang="ko-KR" altLang="en-US" dirty="0" smtClean="0">
                <a:solidFill>
                  <a:schemeClr val="tx1"/>
                </a:solidFill>
              </a:rPr>
              <a:t>멍멍</a:t>
            </a:r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786446" y="4572008"/>
            <a:ext cx="2214578" cy="85725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소리 </a:t>
            </a:r>
            <a:r>
              <a:rPr lang="ko-KR" altLang="en-US" dirty="0" err="1" smtClean="0">
                <a:solidFill>
                  <a:schemeClr val="tx1"/>
                </a:solidFill>
              </a:rPr>
              <a:t>매소드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{</a:t>
            </a:r>
            <a:r>
              <a:rPr lang="ko-KR" altLang="en-US" dirty="0" smtClean="0">
                <a:solidFill>
                  <a:schemeClr val="tx1"/>
                </a:solidFill>
              </a:rPr>
              <a:t>끼룩끼룩</a:t>
            </a:r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9" name="직선 화살표 연결선 8"/>
          <p:cNvCxnSpPr>
            <a:stCxn id="4" idx="2"/>
            <a:endCxn id="6" idx="0"/>
          </p:cNvCxnSpPr>
          <p:nvPr/>
        </p:nvCxnSpPr>
        <p:spPr>
          <a:xfrm rot="5400000">
            <a:off x="4071934" y="4321975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4" idx="2"/>
            <a:endCxn id="5" idx="0"/>
          </p:cNvCxnSpPr>
          <p:nvPr/>
        </p:nvCxnSpPr>
        <p:spPr>
          <a:xfrm rot="5400000">
            <a:off x="2750331" y="3000372"/>
            <a:ext cx="500066" cy="2643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2"/>
            <a:endCxn id="7" idx="0"/>
          </p:cNvCxnSpPr>
          <p:nvPr/>
        </p:nvCxnSpPr>
        <p:spPr>
          <a:xfrm rot="16200000" flipH="1">
            <a:off x="5357818" y="3036091"/>
            <a:ext cx="500066" cy="2571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다형성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ko-KR" sz="1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300550"/>
            <a:ext cx="36385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3409957"/>
            <a:ext cx="234315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472" y="2586038"/>
            <a:ext cx="27336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7682" y="1643050"/>
            <a:ext cx="32385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다형성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ko-KR" sz="1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349" y="1643075"/>
            <a:ext cx="2916205" cy="5214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오버로딩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용어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200" dirty="0" smtClean="0"/>
              <a:t>오버로딩</a:t>
            </a:r>
            <a:r>
              <a:rPr lang="en-US" altLang="ko-KR" sz="1200" dirty="0" smtClean="0"/>
              <a:t>(</a:t>
            </a:r>
            <a:r>
              <a:rPr lang="en-US" sz="1200" dirty="0" smtClean="0"/>
              <a:t>Overloading</a:t>
            </a:r>
            <a:r>
              <a:rPr lang="en-US" altLang="ko-KR" sz="1200" dirty="0" smtClean="0"/>
              <a:t>):</a:t>
            </a:r>
          </a:p>
          <a:p>
            <a:pPr>
              <a:buNone/>
            </a:pPr>
            <a:r>
              <a:rPr lang="ko-KR" altLang="en-US" sz="1200" dirty="0" smtClean="0"/>
              <a:t>같은 이름의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여러 개 가지면서 매개변수의 </a:t>
            </a:r>
            <a:r>
              <a:rPr lang="ko-KR" altLang="en-US" sz="1200" dirty="0" err="1" smtClean="0"/>
              <a:t>갯수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유형이 틀린 것을 의미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smtClean="0"/>
              <a:t>실무에서는 기능이 추가되거나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변경될 때 사용됨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endParaRPr lang="en-US" altLang="ko-KR" sz="12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071679"/>
            <a:ext cx="2286016" cy="258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오버로딩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용어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200" dirty="0" err="1" smtClean="0"/>
              <a:t>오버라이딩</a:t>
            </a:r>
            <a:r>
              <a:rPr lang="en-US" altLang="ko-KR" sz="1200" dirty="0" smtClean="0"/>
              <a:t>(</a:t>
            </a:r>
            <a:r>
              <a:rPr lang="en-US" sz="1200" dirty="0" smtClean="0"/>
              <a:t>Overriding</a:t>
            </a:r>
            <a:r>
              <a:rPr lang="en-US" altLang="ko-KR" sz="1200" dirty="0" smtClean="0"/>
              <a:t>):</a:t>
            </a:r>
          </a:p>
          <a:p>
            <a:pPr>
              <a:buNone/>
            </a:pPr>
            <a:r>
              <a:rPr lang="ko-KR" altLang="en-US" sz="1200" dirty="0" smtClean="0"/>
              <a:t>부모클래스의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자식클래스에서 재정의해서 사용하는 것을 의미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EX)</a:t>
            </a:r>
            <a:r>
              <a:rPr lang="ko-KR" altLang="en-US" sz="1200" dirty="0" smtClean="0"/>
              <a:t>앞에서 배운 다형성에서 부모클래스와 자식클래스의 동일한 이름의 </a:t>
            </a:r>
            <a:r>
              <a:rPr lang="ko-KR" altLang="en-US" sz="1200" dirty="0" err="1" smtClean="0"/>
              <a:t>메소드</a:t>
            </a:r>
            <a:r>
              <a:rPr lang="en-US" altLang="ko-KR" sz="12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JRE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000240"/>
            <a:ext cx="5081005" cy="3414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804" y="271462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13</a:t>
            </a:r>
            <a:r>
              <a:rPr lang="ko-KR" altLang="en-US" dirty="0" smtClean="0"/>
              <a:t>강 추상화</a:t>
            </a:r>
            <a:r>
              <a:rPr lang="en-US" altLang="ko-KR" dirty="0" smtClean="0"/>
              <a:t>(</a:t>
            </a:r>
            <a:r>
              <a:rPr lang="en-US" dirty="0" smtClean="0"/>
              <a:t>Abstraction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OOP</a:t>
            </a:r>
            <a:r>
              <a:rPr lang="ko-KR" altLang="en-US" dirty="0" smtClean="0"/>
              <a:t>의 추상화</a:t>
            </a:r>
            <a:r>
              <a:rPr lang="en-US" altLang="ko-KR" dirty="0" smtClean="0"/>
              <a:t>(</a:t>
            </a:r>
            <a:r>
              <a:rPr lang="en-US" dirty="0" smtClean="0"/>
              <a:t>Abstraction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200" dirty="0" smtClean="0"/>
              <a:t>추상화</a:t>
            </a:r>
            <a:r>
              <a:rPr lang="en-US" altLang="ko-KR" sz="1200" dirty="0" smtClean="0"/>
              <a:t>:</a:t>
            </a:r>
          </a:p>
          <a:p>
            <a:pPr>
              <a:buNone/>
            </a:pPr>
            <a:r>
              <a:rPr lang="ko-KR" altLang="en-US" sz="1200" dirty="0" smtClean="0"/>
              <a:t>추상화는 </a:t>
            </a:r>
            <a:r>
              <a:rPr lang="ko-KR" altLang="en-US" sz="1200" dirty="0" err="1" smtClean="0"/>
              <a:t>메소드의</a:t>
            </a:r>
            <a:r>
              <a:rPr lang="ko-KR" altLang="en-US" sz="1200" dirty="0" smtClean="0"/>
              <a:t> 세부사항을 숨기고 </a:t>
            </a:r>
            <a:r>
              <a:rPr lang="ko-KR" altLang="en-US" sz="1200" dirty="0" err="1" smtClean="0"/>
              <a:t>메소드의</a:t>
            </a:r>
            <a:r>
              <a:rPr lang="ko-KR" altLang="en-US" sz="1200" dirty="0" smtClean="0"/>
              <a:t> 필수적인 정보만 보여주는 과정입니다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ko-KR" altLang="en-US" sz="1200" dirty="0" smtClean="0"/>
              <a:t>이러한 추상화는 추상 클래스 또는 인터페이스로 가능합니다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Abstract class: </a:t>
            </a:r>
            <a:r>
              <a:rPr lang="ko-KR" altLang="en-US" sz="1200" dirty="0" smtClean="0"/>
              <a:t>객체생성이 불가능하며 상속받아서 해당기능을 </a:t>
            </a:r>
            <a:r>
              <a:rPr lang="ko-KR" altLang="en-US" sz="1200" dirty="0" err="1" smtClean="0"/>
              <a:t>사용해야한다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Abstract method: abstract class</a:t>
            </a:r>
            <a:r>
              <a:rPr lang="ko-KR" altLang="en-US" sz="1200" dirty="0" smtClean="0"/>
              <a:t>에서만 </a:t>
            </a:r>
            <a:r>
              <a:rPr lang="en-US" altLang="ko-KR" sz="1200" dirty="0" smtClean="0"/>
              <a:t>abstract method </a:t>
            </a:r>
            <a:r>
              <a:rPr lang="ko-KR" altLang="en-US" sz="1200" dirty="0" smtClean="0"/>
              <a:t>생성이 가능하며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중괄호가 없는 것이 특징이다</a:t>
            </a:r>
            <a:r>
              <a:rPr lang="en-US" altLang="ko-KR" sz="1200" dirty="0" smtClean="0"/>
              <a:t>( {}</a:t>
            </a:r>
            <a:r>
              <a:rPr lang="ko-KR" altLang="en-US" sz="1200" dirty="0" smtClean="0"/>
              <a:t>가 없음 </a:t>
            </a:r>
            <a:r>
              <a:rPr lang="en-US" altLang="ko-KR" sz="1200" dirty="0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추상화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643050"/>
            <a:ext cx="360997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3714752"/>
            <a:ext cx="394335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4429125" y="1643050"/>
            <a:ext cx="4572032" cy="2987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804" y="271462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14</a:t>
            </a:r>
            <a:r>
              <a:rPr lang="ko-KR" altLang="en-US" dirty="0" smtClean="0"/>
              <a:t>강 인터페이스</a:t>
            </a:r>
            <a:r>
              <a:rPr lang="en-US" altLang="ko-KR" dirty="0" smtClean="0"/>
              <a:t>(</a:t>
            </a:r>
            <a:r>
              <a:rPr lang="en-US" dirty="0" smtClean="0"/>
              <a:t>Interface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인터페이스</a:t>
            </a:r>
            <a:r>
              <a:rPr lang="en-US" altLang="ko-KR" dirty="0" smtClean="0"/>
              <a:t>(</a:t>
            </a:r>
            <a:r>
              <a:rPr lang="en-US" dirty="0" smtClean="0"/>
              <a:t>Interface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200" dirty="0" smtClean="0"/>
              <a:t>인터페이스</a:t>
            </a:r>
            <a:r>
              <a:rPr lang="en-US" altLang="ko-KR" sz="1200" dirty="0" smtClean="0"/>
              <a:t>:</a:t>
            </a:r>
          </a:p>
          <a:p>
            <a:pPr>
              <a:buNone/>
            </a:pPr>
            <a:r>
              <a:rPr lang="en-US" altLang="ko-KR" sz="1200" dirty="0" smtClean="0"/>
              <a:t>1. </a:t>
            </a:r>
            <a:r>
              <a:rPr lang="ko-KR" altLang="en-US" sz="1200" dirty="0" smtClean="0"/>
              <a:t>인터페이스는 완전한 추상 클래스입니다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2. </a:t>
            </a:r>
            <a:r>
              <a:rPr lang="ko-KR" altLang="en-US" sz="1200" dirty="0" smtClean="0"/>
              <a:t>인터페이스는 </a:t>
            </a:r>
            <a:r>
              <a:rPr lang="ko-KR" altLang="en-US" sz="1200" dirty="0" err="1" smtClean="0"/>
              <a:t>맴버변수를</a:t>
            </a:r>
            <a:r>
              <a:rPr lang="ko-KR" altLang="en-US" sz="1200" dirty="0" smtClean="0"/>
              <a:t> 가지고 있지 않습니다</a:t>
            </a:r>
            <a:r>
              <a:rPr lang="en-US" altLang="ko-KR" sz="1200" dirty="0" smtClean="0"/>
              <a:t>. </a:t>
            </a:r>
          </a:p>
          <a:p>
            <a:pPr>
              <a:buNone/>
            </a:pPr>
            <a:r>
              <a:rPr lang="en-US" altLang="ko-KR" sz="1200" dirty="0" smtClean="0"/>
              <a:t>3. </a:t>
            </a:r>
            <a:r>
              <a:rPr lang="ko-KR" altLang="en-US" sz="1200" dirty="0" smtClean="0"/>
              <a:t>또한 </a:t>
            </a:r>
            <a:r>
              <a:rPr lang="ko-KR" altLang="en-US" sz="1200" dirty="0" err="1" smtClean="0"/>
              <a:t>메소드의</a:t>
            </a:r>
            <a:r>
              <a:rPr lang="ko-KR" altLang="en-US" sz="1200" dirty="0" smtClean="0"/>
              <a:t> 바디</a:t>
            </a:r>
            <a:r>
              <a:rPr lang="en-US" altLang="ko-KR" sz="1200" dirty="0" smtClean="0"/>
              <a:t>({}</a:t>
            </a:r>
            <a:r>
              <a:rPr lang="ko-KR" altLang="en-US" sz="1200" dirty="0" smtClean="0"/>
              <a:t>에 해당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이 비어있으며 관련된 메소드들을 그룹화하는 데 사용됩니다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4. </a:t>
            </a:r>
            <a:r>
              <a:rPr lang="ko-KR" altLang="en-US" sz="1200" dirty="0" smtClean="0"/>
              <a:t>인터페이스는 </a:t>
            </a:r>
            <a:r>
              <a:rPr lang="en-US" altLang="ko-KR" sz="1200" dirty="0" smtClean="0"/>
              <a:t>new</a:t>
            </a:r>
            <a:r>
              <a:rPr lang="ko-KR" altLang="en-US" sz="1200" dirty="0" smtClean="0"/>
              <a:t>를 통한 객체를 생성 할 수 없습니다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5. </a:t>
            </a:r>
            <a:r>
              <a:rPr lang="ko-KR" altLang="en-US" sz="1200" dirty="0" smtClean="0"/>
              <a:t>인터페이스는 </a:t>
            </a:r>
            <a:r>
              <a:rPr lang="ko-KR" altLang="en-US" sz="1200" dirty="0" err="1" smtClean="0"/>
              <a:t>생성자를</a:t>
            </a:r>
            <a:r>
              <a:rPr lang="ko-KR" altLang="en-US" sz="1200" dirty="0" smtClean="0"/>
              <a:t> 포함할 수 없습니다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6. </a:t>
            </a:r>
            <a:r>
              <a:rPr lang="ko-KR" altLang="en-US" sz="1200" dirty="0" smtClean="0"/>
              <a:t>인터페이스를 구현한 클래스는 모든 </a:t>
            </a:r>
            <a:r>
              <a:rPr lang="ko-KR" altLang="en-US" sz="1200" dirty="0" err="1" smtClean="0"/>
              <a:t>메소드들을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오버라이드로</a:t>
            </a:r>
            <a:r>
              <a:rPr lang="ko-KR" altLang="en-US" sz="1200" dirty="0" smtClean="0"/>
              <a:t> 재정의를 해야 합니다</a:t>
            </a:r>
            <a:r>
              <a:rPr lang="en-US" altLang="ko-KR" sz="12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인터페이스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ko-KR" sz="1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0" y="1643050"/>
            <a:ext cx="37719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910" y="3000372"/>
            <a:ext cx="37719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4181506"/>
            <a:ext cx="2891446" cy="2676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49294" y="1643051"/>
            <a:ext cx="4551862" cy="292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인터페이스의 장점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200" dirty="0" smtClean="0"/>
              <a:t>자바에서는 다중상속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한 개의 클래스만 상속받을 수 있다</a:t>
            </a:r>
            <a:r>
              <a:rPr lang="en-US" altLang="ko-KR" sz="1200" dirty="0" smtClean="0"/>
              <a:t>.)</a:t>
            </a:r>
            <a:r>
              <a:rPr lang="ko-KR" altLang="en-US" sz="1200" dirty="0" smtClean="0"/>
              <a:t>을 지원하지 않습니다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ko-KR" altLang="en-US" sz="1200" dirty="0" smtClean="0"/>
              <a:t>그러나 다중 인터페이스를 구현함으로써 대체 가능합니다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EX)</a:t>
            </a:r>
            <a:r>
              <a:rPr lang="ko-KR" altLang="en-US" sz="1200" dirty="0" smtClean="0"/>
              <a:t>앞에서의 예제 중에서 </a:t>
            </a:r>
            <a:r>
              <a:rPr lang="en-US" altLang="ko-KR" sz="1200" dirty="0" smtClean="0"/>
              <a:t>"implements </a:t>
            </a:r>
            <a:r>
              <a:rPr lang="en-US" altLang="ko-KR" sz="1200" dirty="0" err="1" smtClean="0"/>
              <a:t>Car,Vehicle</a:t>
            </a:r>
            <a:r>
              <a:rPr lang="en-US" altLang="ko-KR" sz="1200" dirty="0" smtClean="0"/>
              <a:t>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804" y="271462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15</a:t>
            </a:r>
            <a:r>
              <a:rPr lang="ko-KR" altLang="en-US" dirty="0" smtClean="0"/>
              <a:t>강 내부클래스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열거형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내부클래스</a:t>
            </a:r>
            <a:r>
              <a:rPr lang="en-US" altLang="ko-KR" dirty="0" smtClean="0"/>
              <a:t>(</a:t>
            </a:r>
            <a:r>
              <a:rPr lang="en-US" dirty="0" smtClean="0"/>
              <a:t>Inner Classes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200" dirty="0" smtClean="0"/>
              <a:t>내부클래스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클래스안에</a:t>
            </a:r>
            <a:r>
              <a:rPr lang="ko-KR" altLang="en-US" sz="1200" dirty="0" smtClean="0"/>
              <a:t> 클래스 선언이 가능합니다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ko-KR" altLang="en-US" sz="1200" dirty="0" smtClean="0"/>
              <a:t>이러한 내부클래스를 내포하는 클래스와 내부클래스는 더욱 더 밀접한 관계를 가지게 되며 읽기 쉬워지며</a:t>
            </a:r>
          </a:p>
          <a:p>
            <a:pPr>
              <a:buNone/>
            </a:pPr>
            <a:r>
              <a:rPr lang="ko-KR" altLang="en-US" sz="1200" dirty="0" smtClean="0"/>
              <a:t>서로 연관됨으로써 관리와 파악이 쉬워집니다</a:t>
            </a:r>
            <a:r>
              <a:rPr lang="en-US" altLang="ko-KR" sz="12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내부클래스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ko-KR" sz="1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5" y="1643050"/>
            <a:ext cx="3663006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1643050"/>
            <a:ext cx="4664583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환경변수 설정</a:t>
            </a:r>
            <a:endParaRPr lang="ko-KR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571612"/>
            <a:ext cx="4500248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36550" y="1738319"/>
            <a:ext cx="4264606" cy="2976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열거형</a:t>
            </a:r>
            <a:r>
              <a:rPr lang="en-US" altLang="ko-KR" dirty="0" smtClean="0"/>
              <a:t>(</a:t>
            </a:r>
            <a:r>
              <a:rPr lang="en-US" dirty="0" err="1" smtClean="0"/>
              <a:t>Enum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200" dirty="0" err="1" smtClean="0"/>
              <a:t>열거형</a:t>
            </a:r>
            <a:r>
              <a:rPr lang="en-US" altLang="ko-KR" sz="1200" dirty="0" smtClean="0"/>
              <a:t>:</a:t>
            </a:r>
          </a:p>
          <a:p>
            <a:pPr>
              <a:buNone/>
            </a:pPr>
            <a:r>
              <a:rPr lang="ko-KR" altLang="en-US" sz="1200" dirty="0" err="1" smtClean="0"/>
              <a:t>열거형은</a:t>
            </a:r>
            <a:r>
              <a:rPr lang="ko-KR" altLang="en-US" sz="1200" dirty="0" smtClean="0"/>
              <a:t> 서로 </a:t>
            </a:r>
            <a:r>
              <a:rPr lang="en-US" altLang="ko-KR" sz="1200" dirty="0" smtClean="0"/>
              <a:t>“</a:t>
            </a:r>
            <a:r>
              <a:rPr lang="ko-KR" altLang="en-US" sz="1200" dirty="0" smtClean="0"/>
              <a:t>관련 있는 상수</a:t>
            </a:r>
            <a:r>
              <a:rPr lang="en-US" altLang="ko-KR" sz="1200" dirty="0" smtClean="0"/>
              <a:t>”</a:t>
            </a:r>
            <a:r>
              <a:rPr lang="ko-KR" altLang="en-US" sz="1200" dirty="0" smtClean="0"/>
              <a:t>들을 모아둔 클래스와 비슷한 형식입니다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</a:p>
          <a:p>
            <a:pPr>
              <a:buNone/>
            </a:pPr>
            <a:r>
              <a:rPr lang="ko-KR" altLang="en-US" sz="1200" dirty="0" smtClean="0"/>
              <a:t>단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몇 가지 제약이 존재합니다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다른 클래스를 상속받을 수 없으며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객체의 생성이 불가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값의 재할당이 불가와 같은 </a:t>
            </a: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smtClean="0"/>
              <a:t>제약사항이 존재하며 보통 </a:t>
            </a:r>
            <a:r>
              <a:rPr lang="ko-KR" altLang="en-US" sz="1200" dirty="0" err="1" smtClean="0"/>
              <a:t>메소드는</a:t>
            </a:r>
            <a:r>
              <a:rPr lang="ko-KR" altLang="en-US" sz="1200" dirty="0" smtClean="0"/>
              <a:t> 생성하지 않습니다</a:t>
            </a:r>
            <a:r>
              <a:rPr lang="en-US" altLang="ko-KR" sz="1200" dirty="0" smtClean="0"/>
              <a:t>.</a:t>
            </a:r>
            <a:endParaRPr lang="en-US" altLang="ko-KR" sz="1200" i="1" dirty="0" smtClean="0"/>
          </a:p>
          <a:p>
            <a:pPr>
              <a:buNone/>
            </a:pPr>
            <a:endParaRPr lang="en-US" altLang="ko-KR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열거형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ko-KR" sz="1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4826" y="1643050"/>
            <a:ext cx="2680242" cy="52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804" y="27146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16</a:t>
            </a:r>
            <a:r>
              <a:rPr lang="ko-KR" altLang="en-US" dirty="0" smtClean="0"/>
              <a:t>강 </a:t>
            </a:r>
            <a:r>
              <a:rPr lang="en-US" altLang="ko-KR" dirty="0" err="1" smtClean="0"/>
              <a:t>List,HashMap,Stack,Queue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804" y="27146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16</a:t>
            </a:r>
            <a:r>
              <a:rPr lang="ko-KR" altLang="en-US" dirty="0" smtClean="0"/>
              <a:t>강 </a:t>
            </a:r>
            <a:r>
              <a:rPr lang="en-US" altLang="ko-KR" dirty="0" err="1" smtClean="0"/>
              <a:t>List,HashMap,Stack,Queue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ArrayList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200" dirty="0" err="1" smtClean="0"/>
              <a:t>ArrayList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배열대신에 자주 사용되며 크기를 조절할 수 있는 배열과도 같음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(</a:t>
            </a:r>
            <a:r>
              <a:rPr lang="ko-KR" altLang="en-US" sz="1200" dirty="0" smtClean="0"/>
              <a:t>배열의 크기는 한번 정해지면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크기를 변경할 수 없음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속도측면에서 약간 더 뛰어남</a:t>
            </a:r>
            <a:r>
              <a:rPr lang="en-US" altLang="ko-KR" sz="1200" dirty="0" smtClean="0"/>
              <a:t>.)</a:t>
            </a:r>
          </a:p>
          <a:p>
            <a:pPr>
              <a:buNone/>
            </a:pPr>
            <a:r>
              <a:rPr lang="ko-KR" altLang="en-US" sz="1200" dirty="0" err="1" smtClean="0"/>
              <a:t>그치만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ArrayList</a:t>
            </a:r>
            <a:r>
              <a:rPr lang="ko-KR" altLang="en-US" sz="1200" dirty="0" smtClean="0"/>
              <a:t>와 배열의 사용방법은 전혀 다름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ko-KR" altLang="en-US" sz="1200" dirty="0" smtClean="0"/>
              <a:t>동일한 데이터타입을 저장할 때 많이들 사용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endParaRPr lang="en-US" altLang="ko-KR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ko-KR" sz="1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643051"/>
            <a:ext cx="4541661" cy="5000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8" y="1643050"/>
            <a:ext cx="3878982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91153" y="4591072"/>
            <a:ext cx="3937823" cy="1481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직사각형 8"/>
          <p:cNvSpPr/>
          <p:nvPr/>
        </p:nvSpPr>
        <p:spPr>
          <a:xfrm>
            <a:off x="5143504" y="6215082"/>
            <a:ext cx="385765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리스트에서 제거</a:t>
            </a:r>
            <a:r>
              <a:rPr lang="en-US" altLang="ko-KR" sz="1100" dirty="0" smtClean="0">
                <a:solidFill>
                  <a:schemeClr val="tx1"/>
                </a:solidFill>
              </a:rPr>
              <a:t>: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arrayList.remove</a:t>
            </a:r>
            <a:r>
              <a:rPr lang="en-US" altLang="ko-KR" sz="1100" dirty="0" smtClean="0">
                <a:solidFill>
                  <a:schemeClr val="tx1"/>
                </a:solidFill>
              </a:rPr>
              <a:t>(0);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Wrapper Classes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-&gt; Integer</a:t>
            </a:r>
          </a:p>
          <a:p>
            <a:pPr>
              <a:buNone/>
            </a:pPr>
            <a:r>
              <a:rPr lang="en-US" altLang="ko-KR" sz="1200" dirty="0" err="1" smtClean="0"/>
              <a:t>boolean</a:t>
            </a:r>
            <a:r>
              <a:rPr lang="en-US" altLang="ko-KR" sz="1200" dirty="0" smtClean="0"/>
              <a:t> -&gt; Boolean</a:t>
            </a:r>
          </a:p>
          <a:p>
            <a:pPr>
              <a:buNone/>
            </a:pPr>
            <a:r>
              <a:rPr lang="en-US" altLang="ko-KR" sz="1200" dirty="0" smtClean="0"/>
              <a:t>char -&gt; Character</a:t>
            </a:r>
          </a:p>
          <a:p>
            <a:pPr>
              <a:buNone/>
            </a:pPr>
            <a:r>
              <a:rPr lang="en-US" altLang="ko-KR" sz="1200" dirty="0" smtClean="0"/>
              <a:t>float -&gt; Float</a:t>
            </a:r>
          </a:p>
          <a:p>
            <a:pPr>
              <a:buNone/>
            </a:pPr>
            <a:r>
              <a:rPr lang="en-US" altLang="ko-KR" sz="1200" dirty="0" smtClean="0"/>
              <a:t>double -&gt; Double</a:t>
            </a:r>
          </a:p>
          <a:p>
            <a:pPr>
              <a:buNone/>
            </a:pPr>
            <a:r>
              <a:rPr lang="en-US" altLang="ko-KR" sz="1200" dirty="0" smtClean="0"/>
              <a:t>byte -&gt; Byte</a:t>
            </a:r>
          </a:p>
          <a:p>
            <a:pPr>
              <a:buNone/>
            </a:pPr>
            <a:endParaRPr lang="en-US" altLang="ko-KR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HashMap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dirty="0" err="1" smtClean="0"/>
              <a:t>HashMap</a:t>
            </a:r>
            <a:r>
              <a:rPr lang="en-US" sz="1200" dirty="0" smtClean="0"/>
              <a:t>:</a:t>
            </a:r>
          </a:p>
          <a:p>
            <a:pPr>
              <a:buNone/>
            </a:pPr>
            <a:r>
              <a:rPr lang="ko-KR" altLang="en-US" sz="1200" dirty="0" smtClean="0"/>
              <a:t>자주 사용됨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키와 값의 </a:t>
            </a:r>
            <a:r>
              <a:rPr lang="en-US" altLang="ko-KR" sz="1200" dirty="0" smtClean="0"/>
              <a:t>1:1 </a:t>
            </a:r>
            <a:r>
              <a:rPr lang="ko-KR" altLang="en-US" sz="1200" dirty="0" smtClean="0"/>
              <a:t>저장</a:t>
            </a:r>
            <a:r>
              <a:rPr lang="en-US" altLang="ko-KR" sz="1200" dirty="0" smtClean="0"/>
              <a:t>.(“101” </a:t>
            </a:r>
            <a:r>
              <a:rPr lang="ko-KR" altLang="en-US" sz="1200" dirty="0" smtClean="0"/>
              <a:t>또는 </a:t>
            </a:r>
            <a:r>
              <a:rPr lang="en-US" altLang="ko-KR" sz="1200" dirty="0" smtClean="0"/>
              <a:t>”apple”</a:t>
            </a:r>
            <a:r>
              <a:rPr lang="ko-KR" altLang="en-US" sz="1200" dirty="0" smtClean="0"/>
              <a:t>이라는 키로 </a:t>
            </a:r>
            <a:r>
              <a:rPr lang="en-US" altLang="ko-KR" sz="1200" dirty="0" smtClean="0"/>
              <a:t>“</a:t>
            </a:r>
            <a:r>
              <a:rPr lang="ko-KR" altLang="en-US" sz="1200" dirty="0" smtClean="0"/>
              <a:t>사과</a:t>
            </a:r>
            <a:r>
              <a:rPr lang="en-US" altLang="ko-KR" sz="1200" dirty="0" smtClean="0"/>
              <a:t>”</a:t>
            </a:r>
            <a:r>
              <a:rPr lang="ko-KR" altLang="en-US" sz="1200" dirty="0" smtClean="0"/>
              <a:t>값을 저장하거나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얻을 수 있다</a:t>
            </a:r>
            <a:r>
              <a:rPr lang="en-US" altLang="ko-KR" sz="1200" dirty="0" smtClean="0"/>
              <a:t>.)</a:t>
            </a:r>
          </a:p>
          <a:p>
            <a:pPr>
              <a:buNone/>
            </a:pPr>
            <a:r>
              <a:rPr lang="ko-KR" altLang="en-US" sz="1200" dirty="0" smtClean="0"/>
              <a:t>키와 값의 </a:t>
            </a:r>
            <a:r>
              <a:rPr lang="ko-KR" altLang="en-US" sz="1200" dirty="0" err="1" smtClean="0"/>
              <a:t>자료형은</a:t>
            </a:r>
            <a:r>
              <a:rPr lang="ko-KR" altLang="en-US" sz="1200" dirty="0" smtClean="0"/>
              <a:t> 서로 달라도 괜찮음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HashMap</a:t>
            </a:r>
            <a:r>
              <a:rPr lang="en-US" dirty="0" smtClean="0"/>
              <a:t> </a:t>
            </a:r>
            <a:r>
              <a:rPr lang="ko-KR" altLang="en-US" dirty="0" smtClean="0"/>
              <a:t>예제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endParaRPr lang="en-US" sz="12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3" y="1609762"/>
            <a:ext cx="4214068" cy="524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8" y="6000248"/>
            <a:ext cx="3714776" cy="857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200" dirty="0" smtClean="0"/>
              <a:t>Stack: </a:t>
            </a:r>
          </a:p>
          <a:p>
            <a:pPr>
              <a:buNone/>
            </a:pPr>
            <a:r>
              <a:rPr lang="en-US" altLang="ko-KR" sz="1200" dirty="0" smtClean="0"/>
              <a:t>LIFO(Last In </a:t>
            </a:r>
            <a:r>
              <a:rPr lang="en-US" altLang="ko-KR" sz="1200" dirty="0" err="1" smtClean="0"/>
              <a:t>Firtst</a:t>
            </a:r>
            <a:r>
              <a:rPr lang="en-US" altLang="ko-KR" sz="1200" dirty="0" smtClean="0"/>
              <a:t> Out)</a:t>
            </a:r>
            <a:r>
              <a:rPr lang="ko-KR" altLang="en-US" sz="1200" dirty="0" smtClean="0"/>
              <a:t>구조를 가진다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ko-KR" altLang="en-US" sz="1200" dirty="0" smtClean="0"/>
              <a:t>맨 나중에 넣은 값이 가장 먼저 </a:t>
            </a:r>
            <a:r>
              <a:rPr lang="ko-KR" altLang="en-US" sz="1200" dirty="0" err="1" smtClean="0"/>
              <a:t>나오게된다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1,2,3,4,5</a:t>
            </a:r>
            <a:r>
              <a:rPr lang="ko-KR" altLang="en-US" sz="1200" dirty="0" smtClean="0"/>
              <a:t>순서대로 넣고</a:t>
            </a:r>
            <a:r>
              <a:rPr lang="en-US" altLang="ko-KR" sz="1200" dirty="0" smtClean="0"/>
              <a:t>-&gt;5</a:t>
            </a:r>
            <a:r>
              <a:rPr lang="ko-KR" altLang="en-US" sz="1200" dirty="0" smtClean="0"/>
              <a:t>부터 나옴</a:t>
            </a:r>
            <a:r>
              <a:rPr lang="en-US" altLang="ko-KR" sz="1200" dirty="0" smtClean="0"/>
              <a:t>-&gt;6</a:t>
            </a:r>
            <a:r>
              <a:rPr lang="ko-KR" altLang="en-US" sz="1200" dirty="0" smtClean="0"/>
              <a:t>을 넣음</a:t>
            </a:r>
            <a:r>
              <a:rPr lang="en-US" altLang="ko-KR" sz="1200" dirty="0" smtClean="0"/>
              <a:t>-&gt;6</a:t>
            </a:r>
            <a:r>
              <a:rPr lang="ko-KR" altLang="en-US" sz="1200" dirty="0" smtClean="0"/>
              <a:t>이 나옴</a:t>
            </a:r>
            <a:r>
              <a:rPr lang="en-US" altLang="ko-KR" sz="1200" dirty="0" smtClean="0"/>
              <a:t>-&gt;4</a:t>
            </a:r>
            <a:r>
              <a:rPr lang="ko-KR" altLang="en-US" sz="1200" dirty="0" smtClean="0"/>
              <a:t>가 나옴</a:t>
            </a:r>
            <a:r>
              <a:rPr lang="en-US" altLang="ko-KR" sz="1200" dirty="0" smtClean="0"/>
              <a:t>-&gt;3</a:t>
            </a:r>
            <a:r>
              <a:rPr lang="ko-KR" altLang="en-US" sz="1200" dirty="0" smtClean="0"/>
              <a:t>이 나옴</a:t>
            </a:r>
            <a:r>
              <a:rPr lang="en-US" altLang="ko-KR" sz="1200" dirty="0" smtClean="0"/>
              <a:t>...</a:t>
            </a:r>
            <a:r>
              <a:rPr lang="ko-KR" altLang="en-US" sz="1200" dirty="0" err="1" smtClean="0"/>
              <a:t>이하생략</a:t>
            </a:r>
            <a:endParaRPr lang="en-US" altLang="ko-KR" sz="12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571604" y="4143380"/>
            <a:ext cx="1500198" cy="250033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Shape 7"/>
          <p:cNvCxnSpPr/>
          <p:nvPr/>
        </p:nvCxnSpPr>
        <p:spPr>
          <a:xfrm rot="16200000" flipV="1">
            <a:off x="1446587" y="3232545"/>
            <a:ext cx="857256" cy="96441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71472" y="2786058"/>
            <a:ext cx="135732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71538" y="3429000"/>
            <a:ext cx="135732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pop()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Shape 10"/>
          <p:cNvCxnSpPr/>
          <p:nvPr/>
        </p:nvCxnSpPr>
        <p:spPr>
          <a:xfrm rot="10800000" flipV="1">
            <a:off x="4357686" y="3286124"/>
            <a:ext cx="964413" cy="85725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357686" y="3429000"/>
            <a:ext cx="135732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push()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57752" y="2786058"/>
            <a:ext cx="135732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43306" y="4143380"/>
            <a:ext cx="1500198" cy="250033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5908</TotalTime>
  <Words>2943</Words>
  <Application>Microsoft Office PowerPoint</Application>
  <PresentationFormat>화면 슬라이드 쇼(4:3)</PresentationFormat>
  <Paragraphs>658</Paragraphs>
  <Slides>112</Slides>
  <Notes>68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112</vt:i4>
      </vt:variant>
    </vt:vector>
  </HeadingPairs>
  <TitlesOfParts>
    <vt:vector size="113" baseType="lpstr">
      <vt:lpstr>Office 테마</vt:lpstr>
      <vt:lpstr>JAVA</vt:lpstr>
      <vt:lpstr>제1강 자바언어 설명,설치</vt:lpstr>
      <vt:lpstr>프로그램 언어별 주된 사용</vt:lpstr>
      <vt:lpstr>JAVA의 JVM,JRE,JDK설명</vt:lpstr>
      <vt:lpstr>자바 언어의 특징</vt:lpstr>
      <vt:lpstr>자바의 설치</vt:lpstr>
      <vt:lpstr>JDK설치</vt:lpstr>
      <vt:lpstr>JRE설치</vt:lpstr>
      <vt:lpstr>환경변수 설정</vt:lpstr>
      <vt:lpstr>환경변수 설정</vt:lpstr>
      <vt:lpstr>환경변수 설정</vt:lpstr>
      <vt:lpstr>환경변수 설정</vt:lpstr>
      <vt:lpstr>JDK설치,환경변수 설정 확인</vt:lpstr>
      <vt:lpstr>이클립스설치</vt:lpstr>
      <vt:lpstr>이클립스설치</vt:lpstr>
      <vt:lpstr>이클립스설치</vt:lpstr>
      <vt:lpstr>이클립스실행</vt:lpstr>
      <vt:lpstr>이클립스실행</vt:lpstr>
      <vt:lpstr>이클립스실행</vt:lpstr>
      <vt:lpstr>JAVA 첫프로젝트(HELLOWORLD)</vt:lpstr>
      <vt:lpstr>제2강 변수</vt:lpstr>
      <vt:lpstr>변수</vt:lpstr>
      <vt:lpstr>자료형</vt:lpstr>
      <vt:lpstr>변수의 사용</vt:lpstr>
      <vt:lpstr>형변환</vt:lpstr>
      <vt:lpstr>제3강 연산자</vt:lpstr>
      <vt:lpstr>연산자</vt:lpstr>
      <vt:lpstr>대입연산자</vt:lpstr>
      <vt:lpstr>산술연산자</vt:lpstr>
      <vt:lpstr>증감연산자</vt:lpstr>
      <vt:lpstr>복합 대입 연산자</vt:lpstr>
      <vt:lpstr>비교 연산자</vt:lpstr>
      <vt:lpstr>조건 연산자</vt:lpstr>
      <vt:lpstr>논리 연산자</vt:lpstr>
      <vt:lpstr>비트 연산자</vt:lpstr>
      <vt:lpstr>제4강 배열</vt:lpstr>
      <vt:lpstr>배열이란</vt:lpstr>
      <vt:lpstr>배열의 예</vt:lpstr>
      <vt:lpstr>배열의 차원</vt:lpstr>
      <vt:lpstr>제5강 조건문</vt:lpstr>
      <vt:lpstr>조건문</vt:lpstr>
      <vt:lpstr>IF조건문 예제</vt:lpstr>
      <vt:lpstr>IF조건문 예제</vt:lpstr>
      <vt:lpstr>SWITCH조건문 예제</vt:lpstr>
      <vt:lpstr>제6강 반복문</vt:lpstr>
      <vt:lpstr>반복문</vt:lpstr>
      <vt:lpstr>while 예제</vt:lpstr>
      <vt:lpstr>do&amp;while 예제</vt:lpstr>
      <vt:lpstr>for 예제</vt:lpstr>
      <vt:lpstr>for&amp;each예제</vt:lpstr>
      <vt:lpstr>반복문 응용편</vt:lpstr>
      <vt:lpstr>제7강 예외처리</vt:lpstr>
      <vt:lpstr>예외처리</vt:lpstr>
      <vt:lpstr>예외처리 예제</vt:lpstr>
      <vt:lpstr>제8강 함수</vt:lpstr>
      <vt:lpstr>함수</vt:lpstr>
      <vt:lpstr>함수의 생성과 사용.</vt:lpstr>
      <vt:lpstr>제9강 객체지향 프로그래밍 </vt:lpstr>
      <vt:lpstr>객체지향 프로그래밍</vt:lpstr>
      <vt:lpstr>클래스(class)_생성편</vt:lpstr>
      <vt:lpstr>클래스(class)_생성편</vt:lpstr>
      <vt:lpstr>클래스(class)_생성편2</vt:lpstr>
      <vt:lpstr>접근 제어자 요약</vt:lpstr>
      <vt:lpstr>제10강 캡슐화(Encapsulation) </vt:lpstr>
      <vt:lpstr>OOP의 캡슐화(Encapsulation)</vt:lpstr>
      <vt:lpstr>캡슐화 예제</vt:lpstr>
      <vt:lpstr>제11강 상속(Encapsulation) </vt:lpstr>
      <vt:lpstr>OOP의 상속(Encapsulation)</vt:lpstr>
      <vt:lpstr>OOP의 상속(Encapsulation)</vt:lpstr>
      <vt:lpstr>상속의 예제</vt:lpstr>
      <vt:lpstr>상속의 예제</vt:lpstr>
      <vt:lpstr>상속의 예제</vt:lpstr>
      <vt:lpstr>상속의 사용</vt:lpstr>
      <vt:lpstr>제12강 다형성(Polymorphism) </vt:lpstr>
      <vt:lpstr>OOP의 다형성(Polymorphism)</vt:lpstr>
      <vt:lpstr>다형성 예제</vt:lpstr>
      <vt:lpstr>다형성 예제</vt:lpstr>
      <vt:lpstr>오버로딩,오버라이딩 용어</vt:lpstr>
      <vt:lpstr>오버로딩,오버라이딩 용어</vt:lpstr>
      <vt:lpstr>제13강 추상화(Abstraction)</vt:lpstr>
      <vt:lpstr>OOP의 추상화(Abstraction)</vt:lpstr>
      <vt:lpstr>추상화 예제</vt:lpstr>
      <vt:lpstr>제14강 인터페이스(Interface)</vt:lpstr>
      <vt:lpstr>인터페이스(Interface)</vt:lpstr>
      <vt:lpstr>인터페이스 예제</vt:lpstr>
      <vt:lpstr>인터페이스의 장점</vt:lpstr>
      <vt:lpstr>제15강 내부클래스,열거형</vt:lpstr>
      <vt:lpstr>내부클래스(Inner Classes)</vt:lpstr>
      <vt:lpstr>내부클래스 예제</vt:lpstr>
      <vt:lpstr>열거형(Enum)</vt:lpstr>
      <vt:lpstr>열거형 예제</vt:lpstr>
      <vt:lpstr>제16강 List,HashMap,Stack,Queue</vt:lpstr>
      <vt:lpstr>제16강 List,HashMap,Stack,Queue</vt:lpstr>
      <vt:lpstr>ArrayList</vt:lpstr>
      <vt:lpstr>ArrayList 예제</vt:lpstr>
      <vt:lpstr>Wrapper Classes</vt:lpstr>
      <vt:lpstr>HashMap</vt:lpstr>
      <vt:lpstr>HashMap 예제</vt:lpstr>
      <vt:lpstr>Stack</vt:lpstr>
      <vt:lpstr>Stack 예제</vt:lpstr>
      <vt:lpstr>Queue</vt:lpstr>
      <vt:lpstr>Queue 예제</vt:lpstr>
      <vt:lpstr>제17강 Stream</vt:lpstr>
      <vt:lpstr>Stream(스트림)</vt:lpstr>
      <vt:lpstr>Stream(스트림)</vt:lpstr>
      <vt:lpstr>제17강 쓰레드(Thread)</vt:lpstr>
      <vt:lpstr>쓰레드(Thread)</vt:lpstr>
      <vt:lpstr>쓰레드 예제</vt:lpstr>
      <vt:lpstr>비동기,동기</vt:lpstr>
      <vt:lpstr>제18강 싱글톤 패턴</vt:lpstr>
      <vt:lpstr>싱글톤 패턴</vt:lpstr>
      <vt:lpstr>싱글톤 패턴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user</dc:creator>
  <cp:lastModifiedBy>user</cp:lastModifiedBy>
  <cp:revision>490</cp:revision>
  <dcterms:created xsi:type="dcterms:W3CDTF">2019-07-14T16:11:27Z</dcterms:created>
  <dcterms:modified xsi:type="dcterms:W3CDTF">2019-12-19T14:53:59Z</dcterms:modified>
</cp:coreProperties>
</file>